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39"/>
  </p:notesMasterIdLst>
  <p:sldIdLst>
    <p:sldId id="333" r:id="rId2"/>
    <p:sldId id="318" r:id="rId3"/>
    <p:sldId id="319" r:id="rId4"/>
    <p:sldId id="324" r:id="rId5"/>
    <p:sldId id="325" r:id="rId6"/>
    <p:sldId id="332" r:id="rId7"/>
    <p:sldId id="327" r:id="rId8"/>
    <p:sldId id="323" r:id="rId9"/>
    <p:sldId id="322" r:id="rId10"/>
    <p:sldId id="328" r:id="rId11"/>
    <p:sldId id="320" r:id="rId12"/>
    <p:sldId id="321" r:id="rId13"/>
    <p:sldId id="276" r:id="rId14"/>
    <p:sldId id="305" r:id="rId15"/>
    <p:sldId id="306" r:id="rId16"/>
    <p:sldId id="307" r:id="rId17"/>
    <p:sldId id="279" r:id="rId18"/>
    <p:sldId id="297" r:id="rId19"/>
    <p:sldId id="281" r:id="rId20"/>
    <p:sldId id="282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36" r:id="rId31"/>
    <p:sldId id="335" r:id="rId32"/>
    <p:sldId id="337" r:id="rId33"/>
    <p:sldId id="334" r:id="rId34"/>
    <p:sldId id="330" r:id="rId35"/>
    <p:sldId id="326" r:id="rId36"/>
    <p:sldId id="329" r:id="rId37"/>
    <p:sldId id="296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64" autoAdjust="0"/>
    <p:restoredTop sz="94624" autoAdjust="0"/>
  </p:normalViewPr>
  <p:slideViewPr>
    <p:cSldViewPr>
      <p:cViewPr varScale="1">
        <p:scale>
          <a:sx n="108" d="100"/>
          <a:sy n="108" d="100"/>
        </p:scale>
        <p:origin x="191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E01616-8BFE-4AAA-A086-C57AC786229F}" type="datetimeFigureOut">
              <a:rPr lang="en-US" smtClean="0"/>
              <a:pPr/>
              <a:t>7/10/2021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B305D-F0C0-49B6-84C7-9E810CBA37DA}" type="slidenum">
              <a:rPr lang="en-IN" smtClean="0"/>
              <a:pPr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8237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7/10/2021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168" y="1295400"/>
            <a:ext cx="749808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IN" sz="40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PRESENTATION ON</a:t>
            </a:r>
            <a:br>
              <a:rPr lang="en-IN" sz="4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IN" sz="3600" dirty="0">
                <a:solidFill>
                  <a:schemeClr val="bg1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USE of FLYASH in CONSTRUCTION</a:t>
            </a:r>
            <a:br>
              <a:rPr lang="en-IN" sz="4300" dirty="0">
                <a:solidFill>
                  <a:schemeClr val="bg1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b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5608" y="2133600"/>
            <a:ext cx="7498080" cy="4114800"/>
          </a:xfr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66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>
            <a:normAutofit fontScale="85000" lnSpcReduction="20000"/>
          </a:bodyPr>
          <a:lstStyle/>
          <a:p>
            <a:pPr marL="82296" indent="0" algn="r">
              <a:buNone/>
            </a:pPr>
            <a:r>
              <a:rPr lang="en-IN" dirty="0">
                <a:solidFill>
                  <a:srgbClr val="7030A0"/>
                </a:solidFill>
              </a:rPr>
              <a:t>By</a:t>
            </a:r>
          </a:p>
          <a:p>
            <a:pPr marL="82296" indent="0" algn="r">
              <a:lnSpc>
                <a:spcPct val="170000"/>
              </a:lnSpc>
              <a:buNone/>
            </a:pPr>
            <a:r>
              <a:rPr lang="en-IN" dirty="0">
                <a:solidFill>
                  <a:srgbClr val="7030A0"/>
                </a:solidFill>
              </a:rPr>
              <a:t>Gopal Varshney</a:t>
            </a:r>
            <a:br>
              <a:rPr lang="en-IN" dirty="0">
                <a:solidFill>
                  <a:srgbClr val="7030A0"/>
                </a:solidFill>
              </a:rPr>
            </a:br>
            <a:r>
              <a:rPr lang="en-IN" dirty="0">
                <a:solidFill>
                  <a:srgbClr val="7030A0"/>
                </a:solidFill>
              </a:rPr>
              <a:t>C.E., CPWD</a:t>
            </a:r>
          </a:p>
          <a:p>
            <a:pPr marL="82296" indent="0" algn="r">
              <a:buNone/>
            </a:pPr>
            <a:endParaRPr lang="en-I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2296" indent="0">
              <a:buNone/>
            </a:pPr>
            <a:endParaRPr lang="en-IN" dirty="0">
              <a:solidFill>
                <a:srgbClr val="7030A0"/>
              </a:solidFill>
            </a:endParaRPr>
          </a:p>
          <a:p>
            <a:pPr marL="82296" indent="0" algn="r">
              <a:buNone/>
            </a:pPr>
            <a:br>
              <a:rPr lang="en-IN" sz="3600" dirty="0">
                <a:solidFill>
                  <a:srgbClr val="7030A0"/>
                </a:solidFill>
              </a:rPr>
            </a:br>
            <a:r>
              <a:rPr lang="en-IN" dirty="0">
                <a:solidFill>
                  <a:schemeClr val="accent1">
                    <a:lumMod val="75000"/>
                  </a:schemeClr>
                </a:solidFill>
              </a:rPr>
              <a:t>CPWD Day</a:t>
            </a:r>
            <a:r>
              <a:rPr lang="en-IN" dirty="0">
                <a:solidFill>
                  <a:srgbClr val="7030A0"/>
                </a:solidFill>
              </a:rPr>
              <a:t> </a:t>
            </a:r>
            <a:br>
              <a:rPr lang="en-IN" dirty="0">
                <a:solidFill>
                  <a:srgbClr val="7030A0"/>
                </a:solidFill>
              </a:rPr>
            </a:br>
            <a:br>
              <a:rPr lang="en-IN" dirty="0">
                <a:solidFill>
                  <a:srgbClr val="7030A0"/>
                </a:solidFill>
              </a:rPr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2847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6E130-22D5-492A-997B-D2B7A1F72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Percentage of fly ash used in:</a:t>
            </a:r>
            <a:endParaRPr lang="en-IN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6A725F-5E11-4D9B-9ACD-0374F8EE96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PPC 35 %</a:t>
            </a:r>
          </a:p>
          <a:p>
            <a:pPr marL="82296" indent="0">
              <a:buNone/>
            </a:pPr>
            <a:endParaRPr lang="en-US" sz="2000" dirty="0"/>
          </a:p>
          <a:p>
            <a:pPr marL="82296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Concrete Mix 35 %</a:t>
            </a:r>
          </a:p>
          <a:p>
            <a:pPr marL="82296" indent="0">
              <a:buNone/>
            </a:pPr>
            <a:endParaRPr lang="en-US" sz="2000" dirty="0"/>
          </a:p>
          <a:p>
            <a:pPr marL="82296" indent="0">
              <a:buNone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Bricks 25 %</a:t>
            </a:r>
          </a:p>
          <a:p>
            <a:pPr marL="82296" indent="0">
              <a:buNone/>
            </a:pPr>
            <a:endParaRPr lang="en-US" sz="2000" dirty="0"/>
          </a:p>
          <a:p>
            <a:pPr marL="82296" indent="0"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AAC block 65%</a:t>
            </a:r>
            <a:endParaRPr lang="en-IN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542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AF8F1-AFE4-435F-B766-2A0E5AAD1C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Fly ash notification- A timeline </a:t>
            </a:r>
            <a:endParaRPr lang="en-IN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B1EC2-48E6-4E23-A620-F81D76196F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5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1991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Utilized 100% ash in 9 years (by 2009)</a:t>
            </a:r>
          </a:p>
          <a:p>
            <a:pPr marL="82296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Mandatory use by construction agency within 50 km</a:t>
            </a:r>
          </a:p>
          <a:p>
            <a:pPr marL="82296" indent="0">
              <a:buNone/>
            </a:pPr>
            <a:r>
              <a:rPr lang="en-US" sz="2000" dirty="0"/>
              <a:t> </a:t>
            </a:r>
          </a:p>
          <a:p>
            <a:pPr marL="82296" indent="0">
              <a:buNone/>
            </a:pPr>
            <a:r>
              <a:rPr lang="en-US" sz="25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2003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Radius increased from 50 km to 100 km</a:t>
            </a:r>
          </a:p>
          <a:p>
            <a:pPr marL="82296" indent="0">
              <a:buNone/>
            </a:pPr>
            <a:endParaRPr lang="en-US" sz="2000" dirty="0"/>
          </a:p>
          <a:p>
            <a:pPr marL="82296" indent="0">
              <a:buNone/>
            </a:pPr>
            <a:r>
              <a:rPr lang="en-US" sz="25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2009</a:t>
            </a: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Timeline revised for 100% utilization by 2014</a:t>
            </a:r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endParaRPr lang="en-US" dirty="0"/>
          </a:p>
          <a:p>
            <a:pPr marL="82296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8369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0B26-B955-41B0-9898-090A2EA2D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6328" y="-7620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US" sz="3500" dirty="0"/>
              <a:t>Fly ash notification- A timeline </a:t>
            </a:r>
            <a:endParaRPr lang="en-IN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3F219-5C28-40D0-A667-7D6434D13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328" y="1219200"/>
            <a:ext cx="7498080" cy="4800600"/>
          </a:xfrm>
        </p:spPr>
        <p:txBody>
          <a:bodyPr>
            <a:normAutofit fontScale="85000" lnSpcReduction="20000"/>
          </a:bodyPr>
          <a:lstStyle/>
          <a:p>
            <a:pPr marL="82296" indent="0">
              <a:buNone/>
            </a:pPr>
            <a:r>
              <a:rPr lang="en-US" sz="25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2016</a:t>
            </a: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Radius increased from 100 to 300 km </a:t>
            </a:r>
          </a:p>
          <a:p>
            <a:pPr marL="82296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Cost to be borne by thermal plant within 100 km</a:t>
            </a:r>
          </a:p>
          <a:p>
            <a:pPr marL="82296" indent="0">
              <a:buNone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Equal share from 100 km to 300 km</a:t>
            </a:r>
          </a:p>
          <a:p>
            <a:pPr marL="82296" indent="0">
              <a:buNone/>
            </a:pP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Timeline extended to 2017</a:t>
            </a:r>
          </a:p>
          <a:p>
            <a:endParaRPr lang="en-US" sz="2000" dirty="0"/>
          </a:p>
          <a:p>
            <a:pPr marL="82296" indent="0">
              <a:buNone/>
            </a:pPr>
            <a:r>
              <a:rPr lang="en-US" sz="25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2020</a:t>
            </a:r>
            <a:r>
              <a:rPr lang="en-IN" sz="25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(Draft)</a:t>
            </a:r>
          </a:p>
          <a:p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Focus on pollutants rather than construction agencies </a:t>
            </a:r>
          </a:p>
          <a:p>
            <a:pPr marL="82296" indent="0">
              <a:buNone/>
            </a:pPr>
            <a:endParaRPr lang="en-IN" sz="2000" dirty="0"/>
          </a:p>
          <a:p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100% utilization within next 3 years</a:t>
            </a:r>
          </a:p>
          <a:p>
            <a:pPr marL="82296" indent="0">
              <a:buNone/>
            </a:pPr>
            <a:endParaRPr lang="en-IN" sz="2000" dirty="0"/>
          </a:p>
          <a:p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In case of none compliance provide fly ash free of cost to construction agency  within 300 km and fine of Rs. 1000 per ton </a:t>
            </a:r>
          </a:p>
          <a:p>
            <a:pPr marL="82296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5615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524000" y="1066800"/>
            <a:ext cx="7162800" cy="5432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Filling in Road embankment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Filling in plinths of buildings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Fly-ash/FALG bricks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AAC block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PPC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Concrete Mixes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Concrete blocks 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Paver blocks</a:t>
            </a:r>
          </a:p>
          <a:p>
            <a:pPr marL="365760" indent="-283464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In Base Course in Roads</a:t>
            </a:r>
          </a:p>
          <a:p>
            <a:pPr marL="365760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endParaRPr lang="en-IN" sz="3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3810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>
              <a:spcBef>
                <a:spcPct val="0"/>
              </a:spcBef>
            </a:pPr>
            <a:r>
              <a:rPr lang="en-IN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Use of Fly Ash in construction industry </a:t>
            </a:r>
          </a:p>
          <a:p>
            <a:pPr algn="ctr"/>
            <a:endParaRPr lang="en-US" sz="3500" b="1" dirty="0">
              <a:solidFill>
                <a:srgbClr val="C00000"/>
              </a:solidFill>
              <a:latin typeface="Aparajita" panose="02020603050405020304" pitchFamily="18" charset="0"/>
              <a:cs typeface="Aparajita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987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B372-83AE-435C-A720-85B83448B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Advantages of Fly ash</a:t>
            </a:r>
            <a:endParaRPr lang="en-IN" sz="3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78473-B38B-48A8-AD88-C8FB2DCDB9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Environment friendly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Highly economical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Fine particles leads to less permeability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More resistance to acid and sulphate attack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Less Shrinkage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Good workability, durability and finish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Less generation of heat of hydration </a:t>
            </a:r>
            <a:endParaRPr lang="en-IN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679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1C115-639B-4F33-8F40-F72AA68F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Disadvantage of Fly Ash</a:t>
            </a:r>
            <a:endParaRPr lang="en-IN" sz="3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BB07BC-225D-46AA-A26D-0778D2177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Poor control can lead to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  Bad quality </a:t>
            </a:r>
          </a:p>
          <a:p>
            <a:pPr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    Strength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Increase in permeability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Slower strength gain</a:t>
            </a:r>
          </a:p>
          <a:p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  <a:p>
            <a:pPr marL="82296" indent="0" algn="ctr">
              <a:buNone/>
            </a:pP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(So more advantages than disadvantages)</a:t>
            </a:r>
          </a:p>
          <a:p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981201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61DA2-672B-4BD9-A814-7C32971C2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Fly Ash/Pond Ash</a:t>
            </a:r>
            <a:endParaRPr lang="en-IN" sz="3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93979-2039-4F75-8164-553FB229B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500" b="1" u="sng" dirty="0">
                <a:solidFill>
                  <a:schemeClr val="bg1">
                    <a:lumMod val="50000"/>
                  </a:schemeClr>
                </a:solidFill>
              </a:rPr>
              <a:t>FLY ASH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Fine particles carried along with gases collected by using electrostatic precipitator</a:t>
            </a:r>
          </a:p>
          <a:p>
            <a:pPr marL="402336" lvl="1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Has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pozzolanic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/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silicious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properties</a:t>
            </a:r>
          </a:p>
          <a:p>
            <a:pPr marL="402336" lvl="1" indent="0">
              <a:buNone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Used in replacing cement </a:t>
            </a:r>
          </a:p>
          <a:p>
            <a:pPr marL="402336" lvl="1" indent="0">
              <a:buNone/>
            </a:pPr>
            <a:endParaRPr lang="en-US" sz="2600" dirty="0">
              <a:solidFill>
                <a:schemeClr val="bg1">
                  <a:lumMod val="50000"/>
                </a:schemeClr>
              </a:solidFill>
            </a:endParaRPr>
          </a:p>
          <a:p>
            <a:pPr marL="82296" indent="0">
              <a:buNone/>
            </a:pPr>
            <a:r>
              <a:rPr lang="en-IN" sz="2500" b="1" u="sng" dirty="0">
                <a:solidFill>
                  <a:schemeClr val="bg1">
                    <a:lumMod val="50000"/>
                  </a:schemeClr>
                </a:solidFill>
              </a:rPr>
              <a:t>POND ASH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000" dirty="0">
                <a:solidFill>
                  <a:schemeClr val="bg1">
                    <a:lumMod val="50000"/>
                  </a:schemeClr>
                </a:solidFill>
              </a:rPr>
              <a:t>Collected in furnace bottom</a:t>
            </a:r>
          </a:p>
          <a:p>
            <a:pPr marL="402336" lvl="1" indent="0">
              <a:buNone/>
            </a:pPr>
            <a:endParaRPr lang="en-IN" sz="2000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Embankment filling </a:t>
            </a:r>
          </a:p>
          <a:p>
            <a:pPr>
              <a:buFont typeface="Courier New" panose="02070309020205020404" pitchFamily="49" charset="0"/>
              <a:buChar char="o"/>
            </a:pPr>
            <a:endParaRPr lang="en-IN" dirty="0"/>
          </a:p>
          <a:p>
            <a:pPr marL="82296" indent="0">
              <a:buNone/>
            </a:pPr>
            <a:endParaRPr lang="en-IN" dirty="0"/>
          </a:p>
          <a:p>
            <a:pPr marL="82296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31040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54628" y="2133600"/>
            <a:ext cx="69559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496" indent="-4572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Project sanctioned in 2014 for Rs. 1200 crores with plinth area of 232000 sqm</a:t>
            </a:r>
          </a:p>
          <a:p>
            <a:pPr marL="539496" indent="-4572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•"/>
            </a:pPr>
            <a:endParaRPr lang="en-IN" sz="2000" dirty="0">
              <a:solidFill>
                <a:schemeClr val="bg1">
                  <a:lumMod val="50000"/>
                </a:schemeClr>
              </a:solidFill>
            </a:endParaRPr>
          </a:p>
          <a:p>
            <a:pPr marL="539496" indent="-457200">
              <a:lnSpc>
                <a:spcPct val="90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Fly ash bricks, AAC Block, PPC and filling in road embankment</a:t>
            </a:r>
          </a:p>
          <a:p>
            <a:pPr algn="just"/>
            <a:endParaRPr lang="en-IN" sz="4000" dirty="0">
              <a:solidFill>
                <a:srgbClr val="0000FF"/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3810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Case study – IIT Ropar</a:t>
            </a:r>
          </a:p>
        </p:txBody>
      </p:sp>
    </p:spTree>
    <p:extLst>
      <p:ext uri="{BB962C8B-B14F-4D97-AF65-F5344CB8AC3E}">
        <p14:creationId xmlns:p14="http://schemas.microsoft.com/office/powerpoint/2010/main" val="19572674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676400" y="1219200"/>
            <a:ext cx="6858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Provision not kept in plinth filling due to fear of sulphate attack on concrete</a:t>
            </a:r>
          </a:p>
          <a:p>
            <a:pPr algn="just"/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But huge quantity required due to plinth level of 2 meters, forced reconsideration</a:t>
            </a:r>
          </a:p>
          <a:p>
            <a:pPr algn="just"/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Good earth rate – Rs. 400 per cum whereas fly ash for free was available in Ropar Thermal Plant 10 km away from site</a:t>
            </a:r>
          </a:p>
          <a:p>
            <a:pPr algn="just"/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The quality of fly ash got tested</a:t>
            </a:r>
          </a:p>
          <a:p>
            <a:pPr algn="just"/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The sulphate content   found less then the required as per IRC:SP:58-2001</a:t>
            </a:r>
            <a:endParaRPr lang="en-IN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Case study – IIT Ropar</a:t>
            </a:r>
          </a:p>
        </p:txBody>
      </p:sp>
    </p:spTree>
    <p:extLst>
      <p:ext uri="{BB962C8B-B14F-4D97-AF65-F5344CB8AC3E}">
        <p14:creationId xmlns:p14="http://schemas.microsoft.com/office/powerpoint/2010/main" val="5434710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032051"/>
              </p:ext>
            </p:extLst>
          </p:nvPr>
        </p:nvGraphicFramePr>
        <p:xfrm>
          <a:off x="1346200" y="1379944"/>
          <a:ext cx="7493000" cy="47922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9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6237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49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6770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91382">
                <a:tc>
                  <a:txBody>
                    <a:bodyPr/>
                    <a:lstStyle/>
                    <a:p>
                      <a:r>
                        <a:rPr lang="en-IN" dirty="0"/>
                        <a:t>S. no.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Parameters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Range as per IRC 58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dirty="0"/>
                        <a:t>Results of sample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849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Specific Gravity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1.90-2.55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2.26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849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Plasticity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Non-plastic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Non-plastic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849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Maximum Dry Density (gm/cc)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0.9-1.6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849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Optimum Moisture Content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38.0-18.0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32.80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849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Cohesion (</a:t>
                      </a:r>
                      <a:r>
                        <a:rPr kumimoji="0" lang="en-IN" sz="2000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kN</a:t>
                      </a:r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en-IN" sz="2000" kern="12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sqm</a:t>
                      </a:r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Negligible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Nil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849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Angle of Internal Friction (degree)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30 – 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34.9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91382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Coefficient of Consolidation (cm/ 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1.75x10-5-2.01x10-5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1.24x10-4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849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Compression index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0.05-0.4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0.064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3810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250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9068E-36A2-7540-B280-6392B5A81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152400"/>
            <a:ext cx="7498080" cy="1143000"/>
          </a:xfrm>
        </p:spPr>
        <p:txBody>
          <a:bodyPr>
            <a:normAutofit/>
          </a:bodyPr>
          <a:lstStyle/>
          <a:p>
            <a:pPr algn="ctr"/>
            <a:r>
              <a:rPr lang="en-IN" sz="3500" dirty="0"/>
              <a:t>Certain Facts Reg Fly ash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9ED8-38E5-CD46-B9A6-77378EADB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608" y="1295400"/>
            <a:ext cx="7498080" cy="4800600"/>
          </a:xfrm>
        </p:spPr>
        <p:txBody>
          <a:bodyPr>
            <a:noAutofit/>
          </a:bodyPr>
          <a:lstStyle/>
          <a:p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Annual Generation(2020)    - 226.13 MT</a:t>
            </a:r>
          </a:p>
          <a:p>
            <a:pPr marL="82296" indent="0">
              <a:buNone/>
            </a:pPr>
            <a:endParaRPr lang="en-IN" sz="2000" dirty="0"/>
          </a:p>
          <a:p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Anticipated generation (2030) – 900 MT</a:t>
            </a:r>
          </a:p>
          <a:p>
            <a:pPr marL="82296" indent="0">
              <a:buNone/>
            </a:pPr>
            <a:endParaRPr lang="en-IN" sz="2000" dirty="0"/>
          </a:p>
          <a:p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Utilization                 - 187.81 MT </a:t>
            </a:r>
            <a:r>
              <a:rPr lang="hi-IN" sz="2000" dirty="0">
                <a:solidFill>
                  <a:schemeClr val="bg1">
                    <a:lumMod val="65000"/>
                  </a:schemeClr>
                </a:solidFill>
              </a:rPr>
              <a:t>(</a:t>
            </a:r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83%)</a:t>
            </a:r>
          </a:p>
          <a:p>
            <a:pPr marL="82296" indent="0">
              <a:buNone/>
            </a:pPr>
            <a:endParaRPr lang="en-IN" sz="2000" dirty="0"/>
          </a:p>
          <a:p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Area occupied (2020)- 65000 Acre</a:t>
            </a:r>
          </a:p>
          <a:p>
            <a:pPr marL="82296" indent="0">
              <a:buNone/>
            </a:pPr>
            <a:endParaRPr lang="en-IN" sz="2000" dirty="0"/>
          </a:p>
          <a:p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Major Areas of Utilization in construction industry:</a:t>
            </a:r>
          </a:p>
          <a:p>
            <a:pPr lvl="1"/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Cement – 25%</a:t>
            </a:r>
          </a:p>
          <a:p>
            <a:pPr lvl="1"/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Bricks &amp; Tiles – 9.46%</a:t>
            </a:r>
          </a:p>
          <a:p>
            <a:pPr lvl="1"/>
            <a:r>
              <a:rPr lang="en-IN" sz="2000" dirty="0">
                <a:solidFill>
                  <a:schemeClr val="accent6">
                    <a:lumMod val="75000"/>
                  </a:schemeClr>
                </a:solidFill>
              </a:rPr>
              <a:t>Road / Embankment/ Ash Dyke – 19.08%</a:t>
            </a:r>
          </a:p>
          <a:p>
            <a:pPr lvl="1"/>
            <a:r>
              <a:rPr lang="en-IN" sz="2000" dirty="0">
                <a:solidFill>
                  <a:schemeClr val="bg1">
                    <a:lumMod val="65000"/>
                  </a:schemeClr>
                </a:solidFill>
              </a:rPr>
              <a:t>Reclaiming low lying area – 15.5%</a:t>
            </a:r>
          </a:p>
        </p:txBody>
      </p:sp>
    </p:spTree>
    <p:extLst>
      <p:ext uri="{BB962C8B-B14F-4D97-AF65-F5344CB8AC3E}">
        <p14:creationId xmlns:p14="http://schemas.microsoft.com/office/powerpoint/2010/main" val="36260235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493525"/>
              </p:ext>
            </p:extLst>
          </p:nvPr>
        </p:nvGraphicFramePr>
        <p:xfrm>
          <a:off x="1295400" y="1447800"/>
          <a:ext cx="7315200" cy="50319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3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072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33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41269">
                <a:tc>
                  <a:txBody>
                    <a:bodyPr/>
                    <a:lstStyle/>
                    <a:p>
                      <a:r>
                        <a:rPr lang="en-IN" dirty="0"/>
                        <a:t>S. no.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Parameters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Range as per IRC 58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Results of sample</a:t>
                      </a:r>
                    </a:p>
                  </a:txBody>
                  <a:tcP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126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Permeability (cm/sec)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8x10-6-7x10-4</a:t>
                      </a:r>
                    </a:p>
                    <a:p>
                      <a:pPr algn="ctr"/>
                      <a:endParaRPr kumimoji="0" lang="en-IN" sz="2000" kern="1200" dirty="0">
                        <a:solidFill>
                          <a:schemeClr val="bg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5.14x10-5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41269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Particle size distribution (% of materials)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IN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Clay size 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Silt size 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8-85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78.4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Sand size 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16.8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ctr"/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Gravel size fraction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0-10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465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IN" sz="20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Coefficient of Uniformity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3.1-10.7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IN" sz="1600" kern="12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7.74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7068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Soluble Sulphate content (gm/litre)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1.9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IN" sz="2000" kern="12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0.02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 bwMode="auto">
          <a:xfrm>
            <a:off x="990600" y="3810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95325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A3713-EEBD-46A1-9FD6-820391DAA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Case study – IIT Ropar</a:t>
            </a:r>
            <a:endParaRPr lang="en-IN" sz="35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8908A-51F3-4114-ADBC-CE160EBAA4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Columns casted till bottom of the plinth beam</a:t>
            </a:r>
          </a:p>
          <a:p>
            <a:pPr marL="82296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Filling with pond ash </a:t>
            </a:r>
          </a:p>
          <a:p>
            <a:pPr marL="82296" indent="0">
              <a:buNone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Three layers of compacted 15 cm depth of pond ash (Dry density 95 %)</a:t>
            </a:r>
          </a:p>
          <a:p>
            <a:pPr marL="82296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Intermediatory layer of 15 cm earth (Soil density 98%)</a:t>
            </a:r>
          </a:p>
          <a:p>
            <a:pPr marL="82296" indent="0">
              <a:buNone/>
            </a:pP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Top and side layer of 30 cm earth </a:t>
            </a:r>
            <a:endParaRPr lang="en-IN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926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A91A5-D368-49AF-AAEF-22B5D4DD2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Ropar</a:t>
            </a:r>
            <a:endParaRPr lang="en-IN" sz="35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96E636-3E8F-46A3-9203-D05A33509F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A1B5BB-D201-4666-B385-C0EC76CDD5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6200000">
            <a:off x="2523745" y="-161544"/>
            <a:ext cx="5181599" cy="7638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280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3810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0"/>
          <a:stretch/>
        </p:blipFill>
        <p:spPr>
          <a:xfrm>
            <a:off x="1143000" y="1143000"/>
            <a:ext cx="7848600" cy="4796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4500" y="6096000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Stacking of pond ash at site</a:t>
            </a:r>
          </a:p>
        </p:txBody>
      </p:sp>
    </p:spTree>
    <p:extLst>
      <p:ext uri="{BB962C8B-B14F-4D97-AF65-F5344CB8AC3E}">
        <p14:creationId xmlns:p14="http://schemas.microsoft.com/office/powerpoint/2010/main" val="42433725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3810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500" y="6096000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Compaction of layers by roller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2999"/>
            <a:ext cx="7772400" cy="479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25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381000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7848600" cy="48767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6900" y="6172200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Compaction of layers by roller</a:t>
            </a:r>
          </a:p>
        </p:txBody>
      </p:sp>
    </p:spTree>
    <p:extLst>
      <p:ext uri="{BB962C8B-B14F-4D97-AF65-F5344CB8AC3E}">
        <p14:creationId xmlns:p14="http://schemas.microsoft.com/office/powerpoint/2010/main" val="640572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208747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1"/>
            <a:ext cx="7772400" cy="4960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500" y="6103471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Compaction of layers by roller</a:t>
            </a:r>
          </a:p>
        </p:txBody>
      </p:sp>
    </p:spTree>
    <p:extLst>
      <p:ext uri="{BB962C8B-B14F-4D97-AF65-F5344CB8AC3E}">
        <p14:creationId xmlns:p14="http://schemas.microsoft.com/office/powerpoint/2010/main" val="8364051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1060373" y="26624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14500" y="6019800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Compacted layers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41024"/>
            <a:ext cx="7696200" cy="507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276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154864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35"/>
          <a:stretch/>
        </p:blipFill>
        <p:spPr>
          <a:xfrm>
            <a:off x="1219200" y="1069264"/>
            <a:ext cx="7620000" cy="51029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14500" y="6277212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Filling of earth and pond ash in layers</a:t>
            </a:r>
          </a:p>
        </p:txBody>
      </p:sp>
    </p:spTree>
    <p:extLst>
      <p:ext uri="{BB962C8B-B14F-4D97-AF65-F5344CB8AC3E}">
        <p14:creationId xmlns:p14="http://schemas.microsoft.com/office/powerpoint/2010/main" val="3722522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 bwMode="auto">
          <a:xfrm>
            <a:off x="990600" y="60811"/>
            <a:ext cx="7848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ctr"/>
            <a:r>
              <a:rPr lang="en-US" sz="3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Case study – IIT </a:t>
            </a:r>
            <a:r>
              <a:rPr lang="en-US" sz="3500" dirty="0" err="1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Ropar</a:t>
            </a:r>
            <a:endParaRPr lang="en-US" sz="3500" dirty="0"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33"/>
          <a:stretch/>
        </p:blipFill>
        <p:spPr>
          <a:xfrm>
            <a:off x="1295400" y="975211"/>
            <a:ext cx="7543800" cy="51969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866900" y="6248400"/>
            <a:ext cx="6400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2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Compaction within plinth with earth compactor</a:t>
            </a:r>
          </a:p>
        </p:txBody>
      </p:sp>
    </p:spTree>
    <p:extLst>
      <p:ext uri="{BB962C8B-B14F-4D97-AF65-F5344CB8AC3E}">
        <p14:creationId xmlns:p14="http://schemas.microsoft.com/office/powerpoint/2010/main" val="3971212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9068E-36A2-7540-B280-6392B5A81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IN" sz="3500" dirty="0"/>
              <a:t>Certain Facts Reg Fly ash</a:t>
            </a:r>
            <a:endParaRPr lang="en-US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2B9ED8-38E5-CD46-B9A6-77378EADB3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Cost per 50 kg bag- Rs. 85/ Rs240 of OPC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Thermal power plant (Coal + Lignite) account for 54.7 % of total power generation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GST on fly ash product - 5% 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Mobile app for availability of fly ash – ASHTRACK</a:t>
            </a:r>
          </a:p>
          <a:p>
            <a:pPr marL="82296" indent="0">
              <a:buNone/>
            </a:pPr>
            <a:endParaRPr lang="en-US" dirty="0"/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576496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66004D-04BC-4BE1-81FE-B60EE4EE2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8736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Checking density of fly ash</a:t>
            </a:r>
            <a:endParaRPr lang="en-IN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68A699F-4017-44D9-B2E0-08C35E946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16769"/>
            <a:ext cx="7851775" cy="5888831"/>
          </a:xfrm>
        </p:spPr>
      </p:pic>
    </p:spTree>
    <p:extLst>
      <p:ext uri="{BB962C8B-B14F-4D97-AF65-F5344CB8AC3E}">
        <p14:creationId xmlns:p14="http://schemas.microsoft.com/office/powerpoint/2010/main" val="30086346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7391E-A739-430A-A461-40D03A0E3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8736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Filling in plinth</a:t>
            </a:r>
            <a:endParaRPr lang="en-IN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A2BFC21-8FF6-4F27-88F8-FA2122475D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816769"/>
            <a:ext cx="7851775" cy="5888831"/>
          </a:xfrm>
        </p:spPr>
      </p:pic>
    </p:spTree>
    <p:extLst>
      <p:ext uri="{BB962C8B-B14F-4D97-AF65-F5344CB8AC3E}">
        <p14:creationId xmlns:p14="http://schemas.microsoft.com/office/powerpoint/2010/main" val="532934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EC82B-3A52-4C69-AEBB-B4E713D86D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87362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1">
                    <a:lumMod val="50000"/>
                  </a:schemeClr>
                </a:solidFill>
              </a:rPr>
              <a:t>Fly ash in embankment</a:t>
            </a:r>
            <a:endParaRPr lang="en-IN" sz="2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878C6B-BA9D-4A13-9AF5-1586748DAB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838200"/>
            <a:ext cx="7721600" cy="5791200"/>
          </a:xfrm>
        </p:spPr>
      </p:pic>
    </p:spTree>
    <p:extLst>
      <p:ext uri="{BB962C8B-B14F-4D97-AF65-F5344CB8AC3E}">
        <p14:creationId xmlns:p14="http://schemas.microsoft.com/office/powerpoint/2010/main" val="37261540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433AA-0530-43C9-8948-C393A7EB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4873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Fly ash in embankment</a:t>
            </a:r>
            <a:endParaRPr lang="en-IN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422909B-E6C4-4459-9257-B32157764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86" y="914399"/>
            <a:ext cx="7823201" cy="5867401"/>
          </a:xfrm>
        </p:spPr>
      </p:pic>
    </p:spTree>
    <p:extLst>
      <p:ext uri="{BB962C8B-B14F-4D97-AF65-F5344CB8AC3E}">
        <p14:creationId xmlns:p14="http://schemas.microsoft.com/office/powerpoint/2010/main" val="19325890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B54B1-0065-4422-BCE6-388994DB4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Use in CAPFIMS till now</a:t>
            </a:r>
            <a:endParaRPr lang="en-IN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5289F0-31B3-45A2-8782-995C62F997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Fly ash brick – 2,071 MT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AAC block – 2,227 MT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Fly in concrete mix </a:t>
            </a:r>
            <a:r>
              <a:rPr lang="en-US" sz="2000">
                <a:solidFill>
                  <a:schemeClr val="bg1">
                    <a:lumMod val="50000"/>
                  </a:schemeClr>
                </a:solidFill>
              </a:rPr>
              <a:t>25,196 MT</a:t>
            </a:r>
          </a:p>
          <a:p>
            <a:pPr marL="82296" indent="0">
              <a:buNone/>
            </a:pP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PPC – 3,586 MT</a:t>
            </a:r>
          </a:p>
          <a:p>
            <a:endParaRPr lang="en-US" sz="2000" dirty="0"/>
          </a:p>
          <a:p>
            <a:pPr marL="82296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26582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23F2E-F4BC-4564-B6B3-A91F63734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500" dirty="0"/>
              <a:t>References for usage of fly ash in construction </a:t>
            </a:r>
            <a:endParaRPr lang="en-IN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29A5AC-EF02-47F2-A0A5-6E2F7CDBA4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7345" y="1676400"/>
            <a:ext cx="7498080" cy="47970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Road embankment – IRC SP:58-2001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C/o rural roads – IRC SP:20-2003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For use in cement mortar / concrete – IS:3812-2003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Fly ash bricks – IS:12894, IS:16720, IS:1375</a:t>
            </a:r>
            <a:r>
              <a:rPr lang="en-US" sz="2000" dirty="0"/>
              <a:t>7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For use in base course in roads - IRC:60</a:t>
            </a:r>
            <a:endParaRPr lang="en-IN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465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B8AE0-56FA-40CA-974B-8287D8F50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41202D2E-5FC7-4BFA-9DDA-75D79751A8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48260"/>
            <a:ext cx="4724400" cy="3154680"/>
          </a:xfr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95A5D7-6E7E-44DA-86B1-E92A72DFD1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202940"/>
            <a:ext cx="4724400" cy="38379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77561D-09EA-4CA5-84ED-DD78D5F5485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700" y="68579"/>
            <a:ext cx="4340300" cy="320548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F217803-DB42-48FD-B36A-39B94A6346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00" y="3174999"/>
            <a:ext cx="4343400" cy="3865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606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 t="96359"/>
          <a:stretch>
            <a:fillRect/>
          </a:stretch>
        </p:blipFill>
        <p:spPr bwMode="auto">
          <a:xfrm>
            <a:off x="0" y="6400800"/>
            <a:ext cx="9144000" cy="4572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FFC000"/>
            </a:outerShdw>
          </a:effec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304800" y="5086893"/>
            <a:ext cx="8382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8005" tIns="64003" rIns="128005" bIns="64003" anchor="ctr"/>
          <a:lstStyle/>
          <a:p>
            <a:pPr algn="r"/>
            <a:r>
              <a:rPr lang="en-US" sz="25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20954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2EB93-3DE3-4FC4-9AC9-1A824840C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Production process</a:t>
            </a:r>
            <a:endParaRPr lang="en-IN" sz="35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96503E-6477-4FF3-8CFE-01ED3C693E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/>
        </p:blipFill>
        <p:spPr>
          <a:xfrm>
            <a:off x="1066800" y="1417638"/>
            <a:ext cx="8000999" cy="5287962"/>
          </a:xfrm>
        </p:spPr>
      </p:pic>
    </p:spTree>
    <p:extLst>
      <p:ext uri="{BB962C8B-B14F-4D97-AF65-F5344CB8AC3E}">
        <p14:creationId xmlns:p14="http://schemas.microsoft.com/office/powerpoint/2010/main" val="36680781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83485-F1BE-4284-92A5-5D1A65F2D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Pollution cycle of fly ash</a:t>
            </a:r>
            <a:endParaRPr lang="en-IN" sz="35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C9EA263-1EFF-497A-943B-32277D0D8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95400"/>
            <a:ext cx="8153400" cy="5333999"/>
          </a:xfrm>
        </p:spPr>
      </p:pic>
    </p:spTree>
    <p:extLst>
      <p:ext uri="{BB962C8B-B14F-4D97-AF65-F5344CB8AC3E}">
        <p14:creationId xmlns:p14="http://schemas.microsoft.com/office/powerpoint/2010/main" val="2387956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E7C6-EF0F-4BF5-B51C-C34140283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Environmental consideration of disposal </a:t>
            </a:r>
            <a:endParaRPr lang="en-IN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819E0B-DF87-48EF-9481-2D61A2E53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82296" indent="0">
              <a:buNone/>
            </a:pPr>
            <a:r>
              <a:rPr lang="en-US" sz="2500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Fly ash can casus all three environmental risks 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Air : Direct emission of toxic chemicals from power plant and wind blown ash dust from mounds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Water : Wet system of disposal from power plant directly into near by surface water system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Ground : Long storage of ash   can contaminate under line soil and under ground water</a:t>
            </a:r>
            <a:endParaRPr lang="en-IN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30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E8AAF-837C-43D3-88B0-3A783E711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Constituents of fly ash</a:t>
            </a:r>
            <a:endParaRPr lang="en-IN" sz="35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59519-053F-474C-8D6D-9790E6763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Silica – Si O</a:t>
            </a:r>
            <a:r>
              <a:rPr lang="en-US" sz="2000" baseline="-25000" dirty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IN" sz="2000" dirty="0">
              <a:solidFill>
                <a:schemeClr val="bg1">
                  <a:lumMod val="65000"/>
                </a:schemeClr>
              </a:solidFill>
            </a:endParaRP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Lime – </a:t>
            </a:r>
            <a:r>
              <a:rPr lang="en-US" sz="2000" dirty="0" err="1">
                <a:solidFill>
                  <a:schemeClr val="accent6">
                    <a:lumMod val="75000"/>
                  </a:schemeClr>
                </a:solidFill>
              </a:rPr>
              <a:t>Ca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 O</a:t>
            </a: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Iron – Fe2 O</a:t>
            </a:r>
            <a:r>
              <a:rPr lang="en-US" sz="2000" baseline="-25000" dirty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IN" sz="2000" dirty="0">
              <a:solidFill>
                <a:schemeClr val="bg1">
                  <a:lumMod val="65000"/>
                </a:schemeClr>
              </a:solidFill>
            </a:endParaRP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Alumina – Al2 O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endParaRPr lang="en-IN" sz="2000" dirty="0">
              <a:solidFill>
                <a:schemeClr val="accent6">
                  <a:lumMod val="75000"/>
                </a:schemeClr>
              </a:solidFill>
            </a:endParaRPr>
          </a:p>
          <a:p>
            <a:pPr marL="82296" indent="0">
              <a:buNone/>
            </a:pPr>
            <a:endParaRPr lang="en-US" sz="2000" dirty="0"/>
          </a:p>
          <a:p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And certain toxic chemicals </a:t>
            </a:r>
            <a:endParaRPr lang="en-IN" sz="2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38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D183D-2C0B-4D5D-88EF-DD4C65C49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Production v/s Utilization </a:t>
            </a:r>
            <a:endParaRPr lang="en-IN" sz="35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7CD035-DD89-4B1E-9F76-3D7D6984D1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" t="13865" r="1802" b="2174"/>
          <a:stretch/>
        </p:blipFill>
        <p:spPr>
          <a:xfrm>
            <a:off x="1026160" y="1295401"/>
            <a:ext cx="8153400" cy="5791200"/>
          </a:xfrm>
        </p:spPr>
      </p:pic>
    </p:spTree>
    <p:extLst>
      <p:ext uri="{BB962C8B-B14F-4D97-AF65-F5344CB8AC3E}">
        <p14:creationId xmlns:p14="http://schemas.microsoft.com/office/powerpoint/2010/main" val="3751428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A0199-8DAC-4EF3-84C8-9D6E74BC0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00" dirty="0"/>
              <a:t>Major Modes of Fly Ash Utilization</a:t>
            </a:r>
            <a:endParaRPr lang="en-IN" sz="35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69089D2-EDAD-4E72-928B-9E2579BFA6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" r="4851"/>
          <a:stretch/>
        </p:blipFill>
        <p:spPr>
          <a:xfrm>
            <a:off x="1066800" y="1295400"/>
            <a:ext cx="7866888" cy="5334000"/>
          </a:xfrm>
        </p:spPr>
      </p:pic>
    </p:spTree>
    <p:extLst>
      <p:ext uri="{BB962C8B-B14F-4D97-AF65-F5344CB8AC3E}">
        <p14:creationId xmlns:p14="http://schemas.microsoft.com/office/powerpoint/2010/main" val="748566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862</TotalTime>
  <Words>1026</Words>
  <Application>Microsoft Office PowerPoint</Application>
  <PresentationFormat>On-screen Show (4:3)</PresentationFormat>
  <Paragraphs>258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Aparajita</vt:lpstr>
      <vt:lpstr>Arial</vt:lpstr>
      <vt:lpstr>Calibri</vt:lpstr>
      <vt:lpstr>Courier New</vt:lpstr>
      <vt:lpstr>Gill Sans MT</vt:lpstr>
      <vt:lpstr>Verdana</vt:lpstr>
      <vt:lpstr>Wingdings 2</vt:lpstr>
      <vt:lpstr>Solstice</vt:lpstr>
      <vt:lpstr>PRESENTATION ON USE of FLYASH in CONSTRUCTION  </vt:lpstr>
      <vt:lpstr>Certain Facts Reg Fly ash</vt:lpstr>
      <vt:lpstr>Certain Facts Reg Fly ash</vt:lpstr>
      <vt:lpstr>Production process</vt:lpstr>
      <vt:lpstr>Pollution cycle of fly ash</vt:lpstr>
      <vt:lpstr>Environmental consideration of disposal </vt:lpstr>
      <vt:lpstr>Constituents of fly ash</vt:lpstr>
      <vt:lpstr>Production v/s Utilization </vt:lpstr>
      <vt:lpstr>Major Modes of Fly Ash Utilization</vt:lpstr>
      <vt:lpstr>Percentage of fly ash used in:</vt:lpstr>
      <vt:lpstr>Fly ash notification- A timeline </vt:lpstr>
      <vt:lpstr>Fly ash notification- A timeline </vt:lpstr>
      <vt:lpstr>PowerPoint Presentation</vt:lpstr>
      <vt:lpstr>Advantages of Fly ash</vt:lpstr>
      <vt:lpstr>Disadvantage of Fly Ash</vt:lpstr>
      <vt:lpstr>Fly Ash/Pond Ash</vt:lpstr>
      <vt:lpstr>PowerPoint Presentation</vt:lpstr>
      <vt:lpstr>PowerPoint Presentation</vt:lpstr>
      <vt:lpstr>PowerPoint Presentation</vt:lpstr>
      <vt:lpstr>PowerPoint Presentation</vt:lpstr>
      <vt:lpstr>Case study – IIT Ropar</vt:lpstr>
      <vt:lpstr>Case study – IIT Ropar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Checking density of fly ash</vt:lpstr>
      <vt:lpstr>Filling in plinth</vt:lpstr>
      <vt:lpstr>Fly ash in embankment</vt:lpstr>
      <vt:lpstr>Fly ash in embankment</vt:lpstr>
      <vt:lpstr>Use in CAPFIMS till now</vt:lpstr>
      <vt:lpstr>References for usage of fly ash in construction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Ajay Kumar</cp:lastModifiedBy>
  <cp:revision>120</cp:revision>
  <dcterms:created xsi:type="dcterms:W3CDTF">2006-08-16T00:00:00Z</dcterms:created>
  <dcterms:modified xsi:type="dcterms:W3CDTF">2021-07-10T09:04:34Z</dcterms:modified>
</cp:coreProperties>
</file>