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sldIdLst>
    <p:sldId id="275" r:id="rId2"/>
    <p:sldId id="278" r:id="rId3"/>
    <p:sldId id="303" r:id="rId4"/>
    <p:sldId id="304" r:id="rId5"/>
    <p:sldId id="264" r:id="rId6"/>
    <p:sldId id="273" r:id="rId7"/>
    <p:sldId id="266" r:id="rId8"/>
    <p:sldId id="267" r:id="rId9"/>
    <p:sldId id="268"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71" autoAdjust="0"/>
  </p:normalViewPr>
  <p:slideViewPr>
    <p:cSldViewPr>
      <p:cViewPr varScale="1">
        <p:scale>
          <a:sx n="108" d="100"/>
          <a:sy n="108" d="100"/>
        </p:scale>
        <p:origin x="17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B18C3F-F57F-4A78-888C-879152F60AD1}" type="datetimeFigureOut">
              <a:rPr lang="en-US" smtClean="0"/>
              <a:pPr/>
              <a:t>7/10/2021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B70247-7679-4636-B703-DB33ECBBD1A6}" type="slidenum">
              <a:rPr lang="en-US" smtClean="0"/>
              <a:pPr/>
              <a:t>‹#›</a:t>
            </a:fld>
            <a:endParaRPr lang="en-US"/>
          </a:p>
        </p:txBody>
      </p:sp>
    </p:spTree>
    <p:extLst>
      <p:ext uri="{BB962C8B-B14F-4D97-AF65-F5344CB8AC3E}">
        <p14:creationId xmlns:p14="http://schemas.microsoft.com/office/powerpoint/2010/main" val="122537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7203676-3816-4E67-BBE2-1EAD4EA06E31}" type="slidenum">
              <a:rPr lang="en-IN" smtClean="0"/>
              <a:pPr/>
              <a:t>1</a:t>
            </a:fld>
            <a:endParaRPr lang="en-IN"/>
          </a:p>
        </p:txBody>
      </p:sp>
    </p:spTree>
    <p:extLst>
      <p:ext uri="{BB962C8B-B14F-4D97-AF65-F5344CB8AC3E}">
        <p14:creationId xmlns:p14="http://schemas.microsoft.com/office/powerpoint/2010/main" val="1559022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12/07/2021</a:t>
            </a:r>
          </a:p>
        </p:txBody>
      </p:sp>
      <p:sp>
        <p:nvSpPr>
          <p:cNvPr id="6" name="Footer Placeholder 5"/>
          <p:cNvSpPr>
            <a:spLocks noGrp="1"/>
          </p:cNvSpPr>
          <p:nvPr>
            <p:ph type="ftr" sz="quarter" idx="11"/>
          </p:nvPr>
        </p:nvSpPr>
        <p:spPr/>
        <p:txBody>
          <a:bodyPr/>
          <a:lstStyle/>
          <a:p>
            <a:r>
              <a:rPr lang="en-US"/>
              <a:t>NIRMAL GOEL SE COCHIN CPWD          167th CPWD Day</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12/07/2021</a:t>
            </a:r>
          </a:p>
        </p:txBody>
      </p:sp>
      <p:sp>
        <p:nvSpPr>
          <p:cNvPr id="8" name="Footer Placeholder 7"/>
          <p:cNvSpPr>
            <a:spLocks noGrp="1"/>
          </p:cNvSpPr>
          <p:nvPr>
            <p:ph type="ftr" sz="quarter" idx="11"/>
          </p:nvPr>
        </p:nvSpPr>
        <p:spPr/>
        <p:txBody>
          <a:bodyPr/>
          <a:lstStyle/>
          <a:p>
            <a:r>
              <a:rPr lang="en-US"/>
              <a:t>NIRMAL GOEL SE COCHIN CPWD          167th CPWD Day</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12/07/2021</a:t>
            </a:r>
          </a:p>
        </p:txBody>
      </p:sp>
      <p:sp>
        <p:nvSpPr>
          <p:cNvPr id="4" name="Footer Placeholder 3"/>
          <p:cNvSpPr>
            <a:spLocks noGrp="1"/>
          </p:cNvSpPr>
          <p:nvPr>
            <p:ph type="ftr" sz="quarter" idx="11"/>
          </p:nvPr>
        </p:nvSpPr>
        <p:spPr/>
        <p:txBody>
          <a:bodyPr/>
          <a:lstStyle/>
          <a:p>
            <a:r>
              <a:rPr lang="en-US"/>
              <a:t>NIRMAL GOEL SE COCHIN CPWD          167th CPWD Day</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12/07/2021</a:t>
            </a:r>
          </a:p>
        </p:txBody>
      </p:sp>
      <p:sp>
        <p:nvSpPr>
          <p:cNvPr id="3" name="Footer Placeholder 2"/>
          <p:cNvSpPr>
            <a:spLocks noGrp="1"/>
          </p:cNvSpPr>
          <p:nvPr>
            <p:ph type="ftr" sz="quarter" idx="11"/>
          </p:nvPr>
        </p:nvSpPr>
        <p:spPr/>
        <p:txBody>
          <a:bodyPr/>
          <a:lstStyle/>
          <a:p>
            <a:r>
              <a:rPr lang="en-US"/>
              <a:t>NIRMAL GOEL SE COCHIN CPWD          167th CPWD Day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r>
              <a:rPr lang="en-US"/>
              <a:t>12/07/2021</a:t>
            </a:r>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a:t>NIRMAL GOEL SE COCHIN CPWD          167th CPWD Day</a:t>
            </a: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12/07/2021</a:t>
            </a:r>
          </a:p>
        </p:txBody>
      </p:sp>
      <p:sp>
        <p:nvSpPr>
          <p:cNvPr id="6" name="Footer Placeholder 5"/>
          <p:cNvSpPr>
            <a:spLocks noGrp="1"/>
          </p:cNvSpPr>
          <p:nvPr>
            <p:ph type="ftr" sz="quarter" idx="11"/>
          </p:nvPr>
        </p:nvSpPr>
        <p:spPr/>
        <p:txBody>
          <a:bodyPr/>
          <a:lstStyle/>
          <a:p>
            <a:r>
              <a:rPr lang="en-US"/>
              <a:t>NIRMAL GOEL SE COCHIN CPWD          167th CPWD Day</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r>
              <a:rPr lang="en-US"/>
              <a:t>12/07/2021</a:t>
            </a: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a:t>NIRMAL GOEL SE COCHIN CPWD          167th CPWD Day</a:t>
            </a: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Autofit/>
          </a:bodyPr>
          <a:lstStyle/>
          <a:p>
            <a:br>
              <a:rPr lang="en-IN" sz="2800" b="1" dirty="0">
                <a:solidFill>
                  <a:schemeClr val="accent6">
                    <a:lumMod val="50000"/>
                  </a:schemeClr>
                </a:solidFill>
              </a:rPr>
            </a:br>
            <a:br>
              <a:rPr lang="en-IN" sz="2800" b="1" dirty="0">
                <a:solidFill>
                  <a:schemeClr val="accent6">
                    <a:lumMod val="50000"/>
                  </a:schemeClr>
                </a:solidFill>
              </a:rPr>
            </a:br>
            <a:endParaRPr lang="en-IN" sz="2800" b="1" dirty="0">
              <a:solidFill>
                <a:schemeClr val="accent6">
                  <a:lumMod val="50000"/>
                </a:schemeClr>
              </a:solidFill>
            </a:endParaRPr>
          </a:p>
        </p:txBody>
      </p:sp>
      <p:sp>
        <p:nvSpPr>
          <p:cNvPr id="3" name="Rectangle 2"/>
          <p:cNvSpPr/>
          <p:nvPr/>
        </p:nvSpPr>
        <p:spPr>
          <a:xfrm>
            <a:off x="914400" y="533400"/>
            <a:ext cx="7696200" cy="4801314"/>
          </a:xfrm>
          <a:prstGeom prst="rect">
            <a:avLst/>
          </a:prstGeom>
        </p:spPr>
        <p:txBody>
          <a:bodyPr wrap="square">
            <a:spAutoFit/>
          </a:bodyPr>
          <a:lstStyle/>
          <a:p>
            <a:pPr algn="ctr"/>
            <a:endParaRPr lang="en-US" b="1" dirty="0">
              <a:solidFill>
                <a:srgbClr val="FF0000"/>
              </a:solidFill>
            </a:endParaRPr>
          </a:p>
          <a:p>
            <a:pPr algn="ctr"/>
            <a:endParaRPr lang="en-US" b="1" dirty="0">
              <a:solidFill>
                <a:srgbClr val="FF0000"/>
              </a:solidFill>
            </a:endParaRPr>
          </a:p>
          <a:p>
            <a:pPr algn="ctr"/>
            <a:endParaRPr lang="en-US" b="1" dirty="0">
              <a:solidFill>
                <a:srgbClr val="FF0000"/>
              </a:solidFill>
            </a:endParaRPr>
          </a:p>
          <a:p>
            <a:pPr algn="ctr"/>
            <a:endParaRPr lang="en-US" b="1" dirty="0">
              <a:solidFill>
                <a:srgbClr val="FF0000"/>
              </a:solidFill>
            </a:endParaRPr>
          </a:p>
          <a:p>
            <a:pPr algn="ctr"/>
            <a:endParaRPr lang="en-US" b="1" dirty="0">
              <a:solidFill>
                <a:srgbClr val="FF0000"/>
              </a:solidFill>
            </a:endParaRPr>
          </a:p>
          <a:p>
            <a:pPr algn="ctr"/>
            <a:r>
              <a:rPr lang="en-US" b="1" dirty="0">
                <a:solidFill>
                  <a:srgbClr val="FF0000"/>
                </a:solidFill>
              </a:rPr>
              <a:t>167</a:t>
            </a:r>
            <a:r>
              <a:rPr lang="en-US" b="1" baseline="30000" dirty="0">
                <a:solidFill>
                  <a:srgbClr val="FF0000"/>
                </a:solidFill>
              </a:rPr>
              <a:t>th</a:t>
            </a:r>
            <a:r>
              <a:rPr lang="en-US" b="1" dirty="0">
                <a:solidFill>
                  <a:srgbClr val="FF0000"/>
                </a:solidFill>
              </a:rPr>
              <a:t> CPWD DAY</a:t>
            </a:r>
          </a:p>
          <a:p>
            <a:pPr algn="ctr"/>
            <a:r>
              <a:rPr lang="en-US" b="1" dirty="0">
                <a:solidFill>
                  <a:srgbClr val="FF0000"/>
                </a:solidFill>
              </a:rPr>
              <a:t>Technical Session</a:t>
            </a:r>
          </a:p>
          <a:p>
            <a:pPr indent="-228600" algn="ctr"/>
            <a:endParaRPr lang="en-US" sz="2000" dirty="0">
              <a:solidFill>
                <a:srgbClr val="FF0000"/>
              </a:solidFill>
            </a:endParaRPr>
          </a:p>
          <a:p>
            <a:pPr indent="-228600" algn="ctr"/>
            <a:r>
              <a:rPr lang="en-US" sz="2000" dirty="0">
                <a:solidFill>
                  <a:srgbClr val="FF0000"/>
                </a:solidFill>
              </a:rPr>
              <a:t>Webinar </a:t>
            </a:r>
          </a:p>
          <a:p>
            <a:pPr indent="-228600" algn="ctr"/>
            <a:r>
              <a:rPr lang="en-US" sz="2000" b="0" i="0" dirty="0">
                <a:solidFill>
                  <a:srgbClr val="FF0000"/>
                </a:solidFill>
                <a:effectLst/>
                <a:latin typeface="arial" panose="020B0604020202020204" pitchFamily="34" charset="0"/>
              </a:rPr>
              <a:t>on</a:t>
            </a:r>
          </a:p>
          <a:p>
            <a:pPr indent="-228600" algn="ctr"/>
            <a:r>
              <a:rPr lang="en-US" sz="2000" b="0" i="0" dirty="0">
                <a:solidFill>
                  <a:srgbClr val="FF0000"/>
                </a:solidFill>
                <a:effectLst/>
                <a:latin typeface="arial" panose="020B0604020202020204" pitchFamily="34" charset="0"/>
              </a:rPr>
              <a:t>“Legal framework governing damages in contracts”</a:t>
            </a:r>
          </a:p>
          <a:p>
            <a:pPr indent="-228600" algn="ctr"/>
            <a:endParaRPr lang="en-US" sz="2000" dirty="0">
              <a:solidFill>
                <a:srgbClr val="FF0000"/>
              </a:solidFill>
            </a:endParaRPr>
          </a:p>
          <a:p>
            <a:pPr algn="ctr"/>
            <a:r>
              <a:rPr lang="en-US" sz="2000" b="1" dirty="0">
                <a:solidFill>
                  <a:srgbClr val="7030A0"/>
                </a:solidFill>
              </a:rPr>
              <a:t>Speaker</a:t>
            </a:r>
          </a:p>
          <a:p>
            <a:pPr algn="ctr"/>
            <a:r>
              <a:rPr lang="en-US" sz="2000" b="1" dirty="0">
                <a:solidFill>
                  <a:srgbClr val="7030A0"/>
                </a:solidFill>
              </a:rPr>
              <a:t>Shri </a:t>
            </a:r>
            <a:r>
              <a:rPr lang="en-US" sz="2000" b="1" dirty="0" err="1">
                <a:solidFill>
                  <a:srgbClr val="7030A0"/>
                </a:solidFill>
              </a:rPr>
              <a:t>Nirmal</a:t>
            </a:r>
            <a:r>
              <a:rPr lang="en-US" sz="2000" b="1" dirty="0">
                <a:solidFill>
                  <a:srgbClr val="7030A0"/>
                </a:solidFill>
              </a:rPr>
              <a:t> </a:t>
            </a:r>
            <a:r>
              <a:rPr lang="en-US" sz="2000" b="1" dirty="0" err="1">
                <a:solidFill>
                  <a:srgbClr val="7030A0"/>
                </a:solidFill>
              </a:rPr>
              <a:t>Goel</a:t>
            </a:r>
            <a:endParaRPr lang="en-US" sz="2000" b="1" dirty="0">
              <a:solidFill>
                <a:srgbClr val="7030A0"/>
              </a:solidFill>
            </a:endParaRPr>
          </a:p>
          <a:p>
            <a:pPr algn="ctr"/>
            <a:r>
              <a:rPr lang="en-US" sz="2000" b="1" dirty="0">
                <a:solidFill>
                  <a:srgbClr val="7030A0"/>
                </a:solidFill>
              </a:rPr>
              <a:t>Superintending Engineer-Cochin,</a:t>
            </a:r>
          </a:p>
          <a:p>
            <a:pPr algn="ctr"/>
            <a:r>
              <a:rPr lang="en-US" sz="2000" b="1" dirty="0">
                <a:solidFill>
                  <a:srgbClr val="7030A0"/>
                </a:solidFill>
              </a:rPr>
              <a:t>Central Public Works Department</a:t>
            </a:r>
          </a:p>
        </p:txBody>
      </p:sp>
      <p:sp>
        <p:nvSpPr>
          <p:cNvPr id="4" name="Date Placeholder 3"/>
          <p:cNvSpPr>
            <a:spLocks noGrp="1"/>
          </p:cNvSpPr>
          <p:nvPr>
            <p:ph type="dt" sz="half" idx="10"/>
          </p:nvPr>
        </p:nvSpPr>
        <p:spPr/>
        <p:txBody>
          <a:bodyPr/>
          <a:lstStyle/>
          <a:p>
            <a:r>
              <a:rPr lang="en-US"/>
              <a:t>12/07/2021</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Footer Placeholder 5"/>
          <p:cNvSpPr>
            <a:spLocks noGrp="1"/>
          </p:cNvSpPr>
          <p:nvPr>
            <p:ph type="ftr" sz="quarter" idx="11"/>
          </p:nvPr>
        </p:nvSpPr>
        <p:spPr/>
        <p:txBody>
          <a:bodyPr/>
          <a:lstStyle/>
          <a:p>
            <a:r>
              <a:rPr lang="en-US"/>
              <a:t>NIRMAL GOEL SE COCHIN CPWD          167th CPWD Day</a:t>
            </a:r>
          </a:p>
        </p:txBody>
      </p:sp>
      <p:pic>
        <p:nvPicPr>
          <p:cNvPr id="1032" name="Picture 8" descr="Central Public Works Department, Government of India">
            <a:extLst>
              <a:ext uri="{FF2B5EF4-FFF2-40B4-BE49-F238E27FC236}">
                <a16:creationId xmlns:a16="http://schemas.microsoft.com/office/drawing/2014/main" id="{8A594891-C0CD-40C9-B1AD-FE00854BA6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348322"/>
            <a:ext cx="1447800" cy="1480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3229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C:\Program Files\Microsoft Office\MEDIA\CAGCAT10\j0284916.jpg"/>
          <p:cNvPicPr>
            <a:picLocks noChangeAspect="1" noChangeArrowheads="1"/>
          </p:cNvPicPr>
          <p:nvPr/>
        </p:nvPicPr>
        <p:blipFill>
          <a:blip r:embed="rId2"/>
          <a:srcRect/>
          <a:stretch>
            <a:fillRect/>
          </a:stretch>
        </p:blipFill>
        <p:spPr bwMode="auto">
          <a:xfrm>
            <a:off x="2124075" y="836613"/>
            <a:ext cx="5543550" cy="4579937"/>
          </a:xfrm>
          <a:prstGeom prst="rect">
            <a:avLst/>
          </a:prstGeom>
          <a:ln>
            <a:noFill/>
          </a:ln>
          <a:effectLst>
            <a:outerShdw blurRad="292100" dist="139700" dir="2700000" algn="tl" rotWithShape="0">
              <a:srgbClr val="333333">
                <a:alpha val="65000"/>
              </a:srgbClr>
            </a:outerShdw>
          </a:effectLst>
        </p:spPr>
      </p:pic>
      <p:sp>
        <p:nvSpPr>
          <p:cNvPr id="7" name="TextBox 6"/>
          <p:cNvSpPr txBox="1"/>
          <p:nvPr/>
        </p:nvSpPr>
        <p:spPr>
          <a:xfrm>
            <a:off x="2176519" y="5416550"/>
            <a:ext cx="5491825" cy="655116"/>
          </a:xfrm>
          <a:prstGeom prst="rect">
            <a:avLst/>
          </a:prstGeom>
          <a:noFill/>
        </p:spPr>
        <p:txBody>
          <a:bodyPr wrap="square" lIns="84900" tIns="42450" rIns="84900" bIns="42450">
            <a:spAutoFit/>
          </a:bodyPr>
          <a:lstStyle/>
          <a:p>
            <a:pPr defTabSz="849002" fontAlgn="auto">
              <a:spcBef>
                <a:spcPts val="0"/>
              </a:spcBef>
              <a:spcAft>
                <a:spcPts val="0"/>
              </a:spcAft>
              <a:defRPr/>
            </a:pPr>
            <a:r>
              <a:rPr lang="en-US" sz="37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rPr>
              <a:t>          THANK  YOU</a:t>
            </a:r>
          </a:p>
        </p:txBody>
      </p:sp>
      <p:sp>
        <p:nvSpPr>
          <p:cNvPr id="2" name="Date Placeholder 1"/>
          <p:cNvSpPr>
            <a:spLocks noGrp="1"/>
          </p:cNvSpPr>
          <p:nvPr>
            <p:ph type="dt" sz="half" idx="10"/>
          </p:nvPr>
        </p:nvSpPr>
        <p:spPr/>
        <p:txBody>
          <a:bodyPr/>
          <a:lstStyle/>
          <a:p>
            <a:r>
              <a:rPr lang="en-US"/>
              <a:t>12/07/2021</a:t>
            </a:r>
          </a:p>
        </p:txBody>
      </p:sp>
      <p:sp>
        <p:nvSpPr>
          <p:cNvPr id="3" name="Footer Placeholder 2"/>
          <p:cNvSpPr>
            <a:spLocks noGrp="1"/>
          </p:cNvSpPr>
          <p:nvPr>
            <p:ph type="ftr" sz="quarter" idx="11"/>
          </p:nvPr>
        </p:nvSpPr>
        <p:spPr/>
        <p:txBody>
          <a:bodyPr/>
          <a:lstStyle/>
          <a:p>
            <a:r>
              <a:rPr lang="en-US"/>
              <a:t>NIRMAL GOEL SE COCHIN CPWD          167th CPWD Day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694219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098" y="386781"/>
            <a:ext cx="7520940" cy="548640"/>
          </a:xfrm>
        </p:spPr>
        <p:txBody>
          <a:bodyPr>
            <a:normAutofit/>
          </a:bodyPr>
          <a:lstStyle/>
          <a:p>
            <a:pPr algn="ctr"/>
            <a:r>
              <a:rPr lang="en-US" sz="2400" dirty="0">
                <a:solidFill>
                  <a:srgbClr val="FF0000"/>
                </a:solidFill>
              </a:rPr>
              <a:t> </a:t>
            </a:r>
            <a:r>
              <a:rPr lang="en-US" sz="2000" dirty="0">
                <a:solidFill>
                  <a:srgbClr val="FF0000"/>
                </a:solidFill>
              </a:rPr>
              <a:t>Law of damages in contract</a:t>
            </a:r>
            <a:endParaRPr lang="en-US" sz="2400" dirty="0">
              <a:solidFill>
                <a:srgbClr val="FF0000"/>
              </a:solidFill>
            </a:endParaRPr>
          </a:p>
        </p:txBody>
      </p:sp>
      <p:sp>
        <p:nvSpPr>
          <p:cNvPr id="3" name="Content Placeholder 2"/>
          <p:cNvSpPr>
            <a:spLocks noGrp="1"/>
          </p:cNvSpPr>
          <p:nvPr>
            <p:ph idx="1"/>
          </p:nvPr>
        </p:nvSpPr>
        <p:spPr>
          <a:xfrm>
            <a:off x="502920" y="914400"/>
            <a:ext cx="8183880" cy="4572000"/>
          </a:xfrm>
        </p:spPr>
        <p:txBody>
          <a:bodyPr>
            <a:normAutofit/>
          </a:bodyPr>
          <a:lstStyle/>
          <a:p>
            <a:pPr algn="ctr">
              <a:buNone/>
            </a:pPr>
            <a:endParaRPr lang="en-US" sz="2800" dirty="0">
              <a:solidFill>
                <a:srgbClr val="7030A0"/>
              </a:solidFill>
            </a:endParaRPr>
          </a:p>
          <a:p>
            <a:pPr algn="ctr">
              <a:buNone/>
            </a:pPr>
            <a:r>
              <a:rPr lang="en-US" sz="2400" dirty="0">
                <a:solidFill>
                  <a:srgbClr val="7030A0"/>
                </a:solidFill>
              </a:rPr>
              <a:t>Troika of Section 74, 73 &amp; 55 of Indian Contract Act 1872</a:t>
            </a:r>
          </a:p>
          <a:p>
            <a:pPr algn="ctr"/>
            <a:endParaRPr lang="en-US" sz="1800" dirty="0">
              <a:solidFill>
                <a:srgbClr val="7030A0"/>
              </a:solidFill>
            </a:endParaRPr>
          </a:p>
          <a:p>
            <a:pPr algn="ctr"/>
            <a:r>
              <a:rPr lang="en-US" sz="2000" u="sng" dirty="0">
                <a:solidFill>
                  <a:srgbClr val="7030A0"/>
                </a:solidFill>
              </a:rPr>
              <a:t>Case Laws</a:t>
            </a:r>
          </a:p>
          <a:p>
            <a:pPr algn="ctr"/>
            <a:r>
              <a:rPr lang="en-US" sz="1800" dirty="0">
                <a:solidFill>
                  <a:srgbClr val="7030A0"/>
                </a:solidFill>
              </a:rPr>
              <a:t>Fateh Chand vs Bal </a:t>
            </a:r>
            <a:r>
              <a:rPr lang="en-US" sz="1800" dirty="0" err="1">
                <a:solidFill>
                  <a:srgbClr val="7030A0"/>
                </a:solidFill>
              </a:rPr>
              <a:t>kishan</a:t>
            </a:r>
            <a:r>
              <a:rPr lang="en-US" sz="1800" dirty="0">
                <a:solidFill>
                  <a:srgbClr val="7030A0"/>
                </a:solidFill>
              </a:rPr>
              <a:t> Das 1963 AIR 1405</a:t>
            </a:r>
          </a:p>
          <a:p>
            <a:r>
              <a:rPr lang="en-US" sz="1800" dirty="0">
                <a:solidFill>
                  <a:srgbClr val="7030A0"/>
                </a:solidFill>
              </a:rPr>
              <a:t>    				Maula </a:t>
            </a:r>
            <a:r>
              <a:rPr lang="en-US" sz="1800" dirty="0" err="1">
                <a:solidFill>
                  <a:srgbClr val="7030A0"/>
                </a:solidFill>
              </a:rPr>
              <a:t>Bux</a:t>
            </a:r>
            <a:r>
              <a:rPr lang="en-US" sz="1800" dirty="0">
                <a:solidFill>
                  <a:srgbClr val="7030A0"/>
                </a:solidFill>
              </a:rPr>
              <a:t> vs Union Of India 1970 AIR 1955</a:t>
            </a:r>
          </a:p>
          <a:p>
            <a:pPr algn="ctr"/>
            <a:r>
              <a:rPr lang="en-US" sz="1800" i="1" dirty="0">
                <a:solidFill>
                  <a:srgbClr val="7030A0"/>
                </a:solidFill>
              </a:rPr>
              <a:t>     		</a:t>
            </a:r>
            <a:r>
              <a:rPr lang="en-US" sz="1800" dirty="0">
                <a:solidFill>
                  <a:srgbClr val="7030A0"/>
                </a:solidFill>
              </a:rPr>
              <a:t>Variety Body Builders A -.. vs The Union Of India AIR 1973 </a:t>
            </a:r>
            <a:r>
              <a:rPr lang="en-US" sz="1800" dirty="0" err="1">
                <a:solidFill>
                  <a:srgbClr val="7030A0"/>
                </a:solidFill>
              </a:rPr>
              <a:t>Guj</a:t>
            </a:r>
            <a:r>
              <a:rPr lang="en-US" sz="1800" dirty="0">
                <a:solidFill>
                  <a:srgbClr val="7030A0"/>
                </a:solidFill>
              </a:rPr>
              <a:t> 256,</a:t>
            </a:r>
          </a:p>
          <a:p>
            <a:pPr algn="ctr"/>
            <a:r>
              <a:rPr lang="en-US" sz="1800" i="1" dirty="0">
                <a:solidFill>
                  <a:srgbClr val="7030A0"/>
                </a:solidFill>
              </a:rPr>
              <a:t>Hadley v Baxendale</a:t>
            </a:r>
            <a:r>
              <a:rPr lang="en-US" sz="1800" dirty="0">
                <a:solidFill>
                  <a:srgbClr val="7030A0"/>
                </a:solidFill>
              </a:rPr>
              <a:t> [1854]</a:t>
            </a:r>
            <a:endParaRPr lang="en-US" sz="1200" dirty="0">
              <a:solidFill>
                <a:srgbClr val="7030A0"/>
              </a:solidFill>
            </a:endParaRPr>
          </a:p>
          <a:p>
            <a:pPr algn="ct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Tree>
    <p:extLst>
      <p:ext uri="{BB962C8B-B14F-4D97-AF65-F5344CB8AC3E}">
        <p14:creationId xmlns:p14="http://schemas.microsoft.com/office/powerpoint/2010/main" val="226963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685800"/>
          </a:xfrm>
        </p:spPr>
        <p:txBody>
          <a:bodyPr/>
          <a:lstStyle/>
          <a:p>
            <a:r>
              <a:rPr lang="en-US" dirty="0"/>
              <a:t>Sec 73</a:t>
            </a:r>
          </a:p>
        </p:txBody>
      </p:sp>
      <p:sp>
        <p:nvSpPr>
          <p:cNvPr id="3" name="Content Placeholder 2"/>
          <p:cNvSpPr>
            <a:spLocks noGrp="1"/>
          </p:cNvSpPr>
          <p:nvPr>
            <p:ph idx="1"/>
          </p:nvPr>
        </p:nvSpPr>
        <p:spPr>
          <a:xfrm>
            <a:off x="822960" y="228600"/>
            <a:ext cx="7520940" cy="4953000"/>
          </a:xfrm>
        </p:spPr>
        <p:txBody>
          <a:bodyPr>
            <a:noAutofit/>
          </a:bodyPr>
          <a:lstStyle/>
          <a:p>
            <a:pPr algn="ctr"/>
            <a:r>
              <a:rPr lang="en-US" sz="2400" b="1" u="sng" dirty="0">
                <a:solidFill>
                  <a:srgbClr val="FF0000"/>
                </a:solidFill>
              </a:rPr>
              <a:t>Sec 73 of Indian Contract Act</a:t>
            </a:r>
          </a:p>
          <a:p>
            <a:pPr algn="ctr"/>
            <a:endParaRPr lang="en-US" sz="2400" u="sng" dirty="0">
              <a:solidFill>
                <a:srgbClr val="FF0000"/>
              </a:solidFill>
            </a:endParaRPr>
          </a:p>
          <a:p>
            <a:pPr algn="ctr"/>
            <a:r>
              <a:rPr lang="en-US" sz="2400" u="sng" dirty="0">
                <a:solidFill>
                  <a:srgbClr val="FF0000"/>
                </a:solidFill>
              </a:rPr>
              <a:t>General Damages Law </a:t>
            </a:r>
            <a:endParaRPr lang="en-US" sz="2400" b="1" u="sng" dirty="0">
              <a:solidFill>
                <a:srgbClr val="FF0000"/>
              </a:solidFill>
            </a:endParaRPr>
          </a:p>
          <a:p>
            <a:pPr algn="just">
              <a:lnSpc>
                <a:spcPct val="150000"/>
              </a:lnSpc>
            </a:pPr>
            <a:r>
              <a:rPr lang="en-US" sz="1800" b="1" i="1" dirty="0">
                <a:solidFill>
                  <a:srgbClr val="7030A0"/>
                </a:solidFill>
              </a:rPr>
              <a:t>- 	Innocent Party entitled to receive compensation for loss or </a:t>
            </a:r>
            <a:r>
              <a:rPr lang="en-US" sz="1800" b="1" i="1" dirty="0" err="1">
                <a:solidFill>
                  <a:srgbClr val="7030A0"/>
                </a:solidFill>
              </a:rPr>
              <a:t>damge</a:t>
            </a:r>
            <a:r>
              <a:rPr lang="en-US" sz="1800" b="1" i="1" dirty="0">
                <a:solidFill>
                  <a:srgbClr val="7030A0"/>
                </a:solidFill>
              </a:rPr>
              <a:t> occurred to it due to breach of contract by the other party</a:t>
            </a:r>
          </a:p>
          <a:p>
            <a:pPr algn="just">
              <a:lnSpc>
                <a:spcPct val="150000"/>
              </a:lnSpc>
              <a:buFontTx/>
              <a:buChar char="-"/>
            </a:pPr>
            <a:r>
              <a:rPr lang="en-US" sz="1800" i="1" dirty="0">
                <a:solidFill>
                  <a:srgbClr val="7030A0"/>
                </a:solidFill>
              </a:rPr>
              <a:t>Contractors claim the damages u/s 73 in the absence of specific provision of liquidated damages in the contract</a:t>
            </a:r>
            <a:r>
              <a:rPr lang="en-US" sz="1800" dirty="0">
                <a:solidFill>
                  <a:srgbClr val="7030A0"/>
                </a:solidFill>
              </a:rPr>
              <a:t> </a:t>
            </a:r>
          </a:p>
          <a:p>
            <a:pPr algn="just">
              <a:lnSpc>
                <a:spcPct val="150000"/>
              </a:lnSpc>
              <a:buFontTx/>
              <a:buChar char="-"/>
            </a:pPr>
            <a:r>
              <a:rPr lang="en-US" sz="1800" dirty="0">
                <a:solidFill>
                  <a:srgbClr val="7030A0"/>
                </a:solidFill>
              </a:rPr>
              <a:t>There are certain conditions to be fulfilled for receiving compensation under this section</a:t>
            </a:r>
          </a:p>
          <a:p>
            <a:pPr marL="0" indent="0" algn="just">
              <a:lnSpc>
                <a:spcPct val="150000"/>
              </a:lnSpc>
            </a:pPr>
            <a:r>
              <a:rPr lang="en-US" sz="1800" dirty="0">
                <a:solidFill>
                  <a:srgbClr val="7030A0"/>
                </a:solidFill>
              </a:rPr>
              <a:t>	</a:t>
            </a:r>
            <a:endParaRPr lang="en-US" sz="1200" dirty="0">
              <a:solidFill>
                <a:srgbClr val="00B050"/>
              </a:solidFill>
            </a:endParaRP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684624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cap="none" dirty="0">
                <a:solidFill>
                  <a:srgbClr val="FF0000"/>
                </a:solidFill>
              </a:rPr>
              <a:t>Conditions for claiming damages u/s 73 </a:t>
            </a:r>
          </a:p>
        </p:txBody>
      </p:sp>
      <p:sp>
        <p:nvSpPr>
          <p:cNvPr id="3" name="Content Placeholder 2"/>
          <p:cNvSpPr>
            <a:spLocks noGrp="1"/>
          </p:cNvSpPr>
          <p:nvPr>
            <p:ph idx="1"/>
          </p:nvPr>
        </p:nvSpPr>
        <p:spPr>
          <a:xfrm>
            <a:off x="822960" y="1100628"/>
            <a:ext cx="7520940" cy="4919172"/>
          </a:xfrm>
        </p:spPr>
        <p:txBody>
          <a:bodyPr>
            <a:normAutofit fontScale="55000" lnSpcReduction="20000"/>
          </a:bodyPr>
          <a:lstStyle/>
          <a:p>
            <a:pPr lvl="0" algn="just">
              <a:lnSpc>
                <a:spcPct val="150000"/>
              </a:lnSpc>
              <a:spcBef>
                <a:spcPts val="0"/>
              </a:spcBef>
              <a:spcAft>
                <a:spcPts val="1000"/>
              </a:spcAft>
              <a:buFont typeface="+mj-lt"/>
              <a:buAutoNum type="romanLcParenBoth"/>
            </a:pPr>
            <a:r>
              <a:rPr lang="en-US" sz="2900" dirty="0">
                <a:solidFill>
                  <a:srgbClr val="7030A0"/>
                </a:solidFill>
                <a:latin typeface="Calibri"/>
                <a:ea typeface="Calibri"/>
                <a:cs typeface="Times New Roman"/>
              </a:rPr>
              <a:t>Definite breach on the part of employer which caused loss to the contractor;</a:t>
            </a:r>
            <a:endParaRPr lang="en-US" sz="1800" dirty="0">
              <a:solidFill>
                <a:srgbClr val="7030A0"/>
              </a:solidFill>
              <a:latin typeface="Calibri"/>
              <a:ea typeface="Calibri"/>
              <a:cs typeface="Times New Roman"/>
            </a:endParaRPr>
          </a:p>
          <a:p>
            <a:pPr lvl="0" algn="just">
              <a:lnSpc>
                <a:spcPct val="150000"/>
              </a:lnSpc>
              <a:spcBef>
                <a:spcPts val="0"/>
              </a:spcBef>
              <a:spcAft>
                <a:spcPts val="1000"/>
              </a:spcAft>
              <a:buFont typeface="+mj-lt"/>
              <a:buAutoNum type="romanLcParenBoth"/>
            </a:pPr>
            <a:r>
              <a:rPr lang="en-US" sz="2900" dirty="0">
                <a:solidFill>
                  <a:srgbClr val="7030A0"/>
                </a:solidFill>
                <a:latin typeface="Calibri"/>
                <a:ea typeface="Calibri"/>
                <a:cs typeface="Times New Roman"/>
              </a:rPr>
              <a:t>Notice under sec 55 to the employer at the appropriate time about sufferance of loss or damage; </a:t>
            </a:r>
            <a:endParaRPr lang="en-US" sz="1800" dirty="0">
              <a:solidFill>
                <a:srgbClr val="7030A0"/>
              </a:solidFill>
              <a:latin typeface="Calibri"/>
              <a:ea typeface="Calibri"/>
              <a:cs typeface="Times New Roman"/>
            </a:endParaRPr>
          </a:p>
          <a:p>
            <a:pPr lvl="0" algn="just">
              <a:lnSpc>
                <a:spcPct val="150000"/>
              </a:lnSpc>
              <a:spcBef>
                <a:spcPts val="0"/>
              </a:spcBef>
              <a:spcAft>
                <a:spcPts val="1000"/>
              </a:spcAft>
              <a:buFont typeface="+mj-lt"/>
              <a:buAutoNum type="romanLcParenBoth"/>
            </a:pPr>
            <a:r>
              <a:rPr lang="en-US" sz="2900" dirty="0">
                <a:solidFill>
                  <a:srgbClr val="7030A0"/>
                </a:solidFill>
                <a:latin typeface="Calibri"/>
                <a:ea typeface="Calibri"/>
                <a:cs typeface="Times New Roman"/>
              </a:rPr>
              <a:t>Proof of sufferance of such damage and its quantum; </a:t>
            </a:r>
            <a:endParaRPr lang="en-US" sz="1800" dirty="0">
              <a:solidFill>
                <a:srgbClr val="7030A0"/>
              </a:solidFill>
              <a:latin typeface="Calibri"/>
              <a:ea typeface="Calibri"/>
              <a:cs typeface="Times New Roman"/>
            </a:endParaRPr>
          </a:p>
          <a:p>
            <a:pPr lvl="0" algn="just">
              <a:lnSpc>
                <a:spcPct val="150000"/>
              </a:lnSpc>
              <a:spcBef>
                <a:spcPts val="0"/>
              </a:spcBef>
              <a:spcAft>
                <a:spcPts val="1000"/>
              </a:spcAft>
              <a:buFont typeface="+mj-lt"/>
              <a:buAutoNum type="romanLcParenBoth"/>
            </a:pPr>
            <a:r>
              <a:rPr lang="en-US" sz="2900" dirty="0">
                <a:solidFill>
                  <a:srgbClr val="7030A0"/>
                </a:solidFill>
                <a:latin typeface="Calibri"/>
                <a:ea typeface="Calibri"/>
                <a:cs typeface="Times New Roman"/>
              </a:rPr>
              <a:t>Efforts made by the contractor to mitigate such losses; and </a:t>
            </a:r>
            <a:endParaRPr lang="en-US" sz="1800" dirty="0">
              <a:solidFill>
                <a:srgbClr val="7030A0"/>
              </a:solidFill>
              <a:latin typeface="Calibri"/>
              <a:ea typeface="Calibri"/>
              <a:cs typeface="Times New Roman"/>
            </a:endParaRPr>
          </a:p>
          <a:p>
            <a:pPr algn="just">
              <a:lnSpc>
                <a:spcPct val="150000"/>
              </a:lnSpc>
              <a:spcBef>
                <a:spcPts val="0"/>
              </a:spcBef>
              <a:spcAft>
                <a:spcPts val="1000"/>
              </a:spcAft>
              <a:buFont typeface="+mj-lt"/>
              <a:buAutoNum type="romanLcParenBoth"/>
            </a:pPr>
            <a:r>
              <a:rPr lang="en-US" sz="2900" dirty="0">
                <a:solidFill>
                  <a:srgbClr val="7030A0"/>
                </a:solidFill>
                <a:latin typeface="Calibri"/>
                <a:ea typeface="Calibri"/>
                <a:cs typeface="Times New Roman"/>
              </a:rPr>
              <a:t>The loss arose naturally in the usual course of things from such breach or the party knew, when they made the contract, to be likely to result from the breach of it, meaning thereby that the losses are not indirect or remote</a:t>
            </a:r>
            <a:r>
              <a:rPr lang="en-US" sz="2500" dirty="0">
                <a:solidFill>
                  <a:srgbClr val="7030A0"/>
                </a:solidFill>
                <a:latin typeface="Calibri"/>
                <a:ea typeface="Calibri"/>
                <a:cs typeface="Times New Roman"/>
              </a:rPr>
              <a:t> (based on ratio of </a:t>
            </a:r>
            <a:r>
              <a:rPr lang="en-US" sz="2800" i="1" dirty="0">
                <a:solidFill>
                  <a:srgbClr val="7030A0"/>
                </a:solidFill>
              </a:rPr>
              <a:t>Hadley v Baxendale</a:t>
            </a:r>
            <a:r>
              <a:rPr lang="en-US" sz="2800" dirty="0">
                <a:solidFill>
                  <a:srgbClr val="7030A0"/>
                </a:solidFill>
              </a:rPr>
              <a:t> [1854])</a:t>
            </a:r>
            <a:endParaRPr lang="en-US" sz="1800" dirty="0">
              <a:solidFill>
                <a:srgbClr val="7030A0"/>
              </a:solidFill>
            </a:endParaRPr>
          </a:p>
          <a:p>
            <a:pPr marL="0" lvl="0" indent="0" algn="just">
              <a:lnSpc>
                <a:spcPct val="150000"/>
              </a:lnSpc>
              <a:spcBef>
                <a:spcPts val="0"/>
              </a:spcBef>
              <a:spcAft>
                <a:spcPts val="1000"/>
              </a:spcAft>
            </a:pPr>
            <a:endParaRPr lang="en-US" sz="2500" dirty="0">
              <a:solidFill>
                <a:srgbClr val="7030A0"/>
              </a:solidFill>
              <a:latin typeface="Calibri"/>
              <a:ea typeface="Calibri"/>
              <a:cs typeface="Times New Roman"/>
            </a:endParaRPr>
          </a:p>
          <a:p>
            <a:pPr marL="0" lvl="0" indent="0" algn="just">
              <a:lnSpc>
                <a:spcPct val="150000"/>
              </a:lnSpc>
              <a:spcBef>
                <a:spcPts val="0"/>
              </a:spcBef>
              <a:spcAft>
                <a:spcPts val="1000"/>
              </a:spcAft>
            </a:pPr>
            <a:r>
              <a:rPr lang="en-US" sz="3600" dirty="0">
                <a:solidFill>
                  <a:srgbClr val="FF0000"/>
                </a:solidFill>
                <a:latin typeface="Calibri"/>
                <a:ea typeface="Calibri"/>
                <a:cs typeface="Times New Roman"/>
              </a:rPr>
              <a:t>Department also has to fulfil these conditions in order to uphold the recovery of Liquidated damages under clause 2 </a:t>
            </a:r>
            <a:endParaRPr lang="en-US" sz="2200" dirty="0">
              <a:solidFill>
                <a:srgbClr val="FF0000"/>
              </a:solidFill>
              <a:latin typeface="Calibri"/>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026322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609600"/>
          </a:xfrm>
        </p:spPr>
        <p:txBody>
          <a:bodyPr>
            <a:normAutofit/>
          </a:bodyPr>
          <a:lstStyle/>
          <a:p>
            <a:r>
              <a:rPr lang="en-US" dirty="0"/>
              <a:t>Sec 74</a:t>
            </a:r>
          </a:p>
        </p:txBody>
      </p:sp>
      <p:sp>
        <p:nvSpPr>
          <p:cNvPr id="3" name="Content Placeholder 2"/>
          <p:cNvSpPr>
            <a:spLocks noGrp="1"/>
          </p:cNvSpPr>
          <p:nvPr>
            <p:ph idx="1"/>
          </p:nvPr>
        </p:nvSpPr>
        <p:spPr>
          <a:xfrm>
            <a:off x="609600" y="228600"/>
            <a:ext cx="7520940" cy="4724400"/>
          </a:xfrm>
        </p:spPr>
        <p:txBody>
          <a:bodyPr>
            <a:normAutofit fontScale="25000" lnSpcReduction="20000"/>
          </a:bodyPr>
          <a:lstStyle/>
          <a:p>
            <a:pPr algn="ctr"/>
            <a:endParaRPr lang="en-US" b="1" i="1" u="sng" dirty="0"/>
          </a:p>
          <a:p>
            <a:pPr algn="ctr"/>
            <a:r>
              <a:rPr lang="en-US" sz="9000" b="1" i="1" u="sng" dirty="0">
                <a:solidFill>
                  <a:srgbClr val="FF0000"/>
                </a:solidFill>
              </a:rPr>
              <a:t>Section 74 of Indian Contract Act</a:t>
            </a:r>
          </a:p>
          <a:p>
            <a:endParaRPr lang="en-US" i="1" dirty="0"/>
          </a:p>
          <a:p>
            <a:pPr algn="just">
              <a:lnSpc>
                <a:spcPct val="170000"/>
              </a:lnSpc>
            </a:pPr>
            <a:r>
              <a:rPr lang="en-US" sz="7200" i="1" dirty="0">
                <a:solidFill>
                  <a:srgbClr val="FF0000"/>
                </a:solidFill>
              </a:rPr>
              <a:t>SEC 74. Compensation for breach of contract where compensation/penalty stipulated for</a:t>
            </a:r>
            <a:r>
              <a:rPr lang="en-US" sz="7200" dirty="0">
                <a:solidFill>
                  <a:srgbClr val="7030A0"/>
                </a:solidFill>
              </a:rPr>
              <a:t> - </a:t>
            </a:r>
          </a:p>
          <a:p>
            <a:pPr algn="just">
              <a:lnSpc>
                <a:spcPct val="170000"/>
              </a:lnSpc>
            </a:pPr>
            <a:r>
              <a:rPr lang="en-US" sz="7200" dirty="0">
                <a:solidFill>
                  <a:srgbClr val="7030A0"/>
                </a:solidFill>
              </a:rPr>
              <a:t>	</a:t>
            </a:r>
            <a:r>
              <a:rPr lang="en-US" sz="6400" dirty="0">
                <a:solidFill>
                  <a:srgbClr val="7030A0"/>
                </a:solidFill>
              </a:rPr>
              <a:t>The innocent party is entitled, </a:t>
            </a:r>
          </a:p>
          <a:p>
            <a:pPr algn="just">
              <a:lnSpc>
                <a:spcPct val="170000"/>
              </a:lnSpc>
            </a:pPr>
            <a:r>
              <a:rPr lang="en-US" sz="6400" dirty="0">
                <a:solidFill>
                  <a:srgbClr val="7030A0"/>
                </a:solidFill>
              </a:rPr>
              <a:t>	whether or not actual damage or loss is proved, </a:t>
            </a:r>
          </a:p>
          <a:p>
            <a:pPr algn="just">
              <a:lnSpc>
                <a:spcPct val="170000"/>
              </a:lnSpc>
            </a:pPr>
            <a:r>
              <a:rPr lang="en-US" sz="6400" dirty="0">
                <a:solidFill>
                  <a:srgbClr val="7030A0"/>
                </a:solidFill>
              </a:rPr>
              <a:t>	to receive from the breaching party </a:t>
            </a:r>
          </a:p>
          <a:p>
            <a:pPr algn="just">
              <a:lnSpc>
                <a:spcPct val="170000"/>
              </a:lnSpc>
            </a:pPr>
            <a:r>
              <a:rPr lang="en-US" sz="6400" dirty="0">
                <a:solidFill>
                  <a:srgbClr val="7030A0"/>
                </a:solidFill>
              </a:rPr>
              <a:t>	reasonable compensation not exceeding the amount named in the contract </a:t>
            </a:r>
          </a:p>
          <a:p>
            <a:pPr algn="just">
              <a:lnSpc>
                <a:spcPct val="170000"/>
              </a:lnSpc>
            </a:pPr>
            <a:r>
              <a:rPr lang="en-US" sz="6400" dirty="0">
                <a:solidFill>
                  <a:srgbClr val="7030A0"/>
                </a:solidFill>
              </a:rPr>
              <a:t>	whether titled “compensation” or “penalty.” </a:t>
            </a:r>
          </a:p>
          <a:p>
            <a:pPr algn="just">
              <a:lnSpc>
                <a:spcPct val="170000"/>
              </a:lnSpc>
              <a:buNone/>
            </a:pPr>
            <a:endParaRPr lang="en-US" sz="3200" dirty="0"/>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638349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28600"/>
            <a:ext cx="7520940" cy="533400"/>
          </a:xfrm>
        </p:spPr>
        <p:txBody>
          <a:bodyPr>
            <a:noAutofit/>
          </a:bodyPr>
          <a:lstStyle/>
          <a:p>
            <a:pPr algn="ctr"/>
            <a:br>
              <a:rPr lang="en-US" sz="2400" dirty="0">
                <a:solidFill>
                  <a:srgbClr val="FF0000"/>
                </a:solidFill>
              </a:rPr>
            </a:br>
            <a:r>
              <a:rPr lang="en-US" sz="2000" dirty="0">
                <a:solidFill>
                  <a:srgbClr val="FF0000"/>
                </a:solidFill>
              </a:rPr>
              <a:t>Ratio of court cases on sec 74</a:t>
            </a:r>
            <a:br>
              <a:rPr lang="en-US" sz="2000" dirty="0"/>
            </a:br>
            <a:endParaRPr lang="en-US" sz="2400" dirty="0"/>
          </a:p>
        </p:txBody>
      </p:sp>
      <p:sp>
        <p:nvSpPr>
          <p:cNvPr id="3" name="Content Placeholder 2"/>
          <p:cNvSpPr>
            <a:spLocks noGrp="1"/>
          </p:cNvSpPr>
          <p:nvPr>
            <p:ph idx="1"/>
          </p:nvPr>
        </p:nvSpPr>
        <p:spPr>
          <a:xfrm>
            <a:off x="822960" y="685800"/>
            <a:ext cx="7520940" cy="5181600"/>
          </a:xfrm>
        </p:spPr>
        <p:txBody>
          <a:bodyPr>
            <a:normAutofit/>
          </a:bodyPr>
          <a:lstStyle/>
          <a:p>
            <a:pPr algn="just">
              <a:lnSpc>
                <a:spcPct val="170000"/>
              </a:lnSpc>
            </a:pPr>
            <a:r>
              <a:rPr lang="en-US" sz="2000" dirty="0"/>
              <a:t>	</a:t>
            </a:r>
            <a:r>
              <a:rPr lang="en-US" sz="1800" dirty="0">
                <a:solidFill>
                  <a:srgbClr val="7030A0"/>
                </a:solidFill>
              </a:rPr>
              <a:t>In the light of court decisions </a:t>
            </a:r>
            <a:endParaRPr lang="en-US" sz="2000" dirty="0">
              <a:solidFill>
                <a:srgbClr val="7030A0"/>
              </a:solidFill>
            </a:endParaRPr>
          </a:p>
          <a:p>
            <a:pPr algn="ctr"/>
            <a:r>
              <a:rPr lang="en-US" dirty="0">
                <a:solidFill>
                  <a:srgbClr val="7030A0"/>
                </a:solidFill>
              </a:rPr>
              <a:t>Fateh Chand vs Bal </a:t>
            </a:r>
            <a:r>
              <a:rPr lang="en-US" dirty="0" err="1">
                <a:solidFill>
                  <a:srgbClr val="7030A0"/>
                </a:solidFill>
              </a:rPr>
              <a:t>kishan</a:t>
            </a:r>
            <a:r>
              <a:rPr lang="en-US" dirty="0">
                <a:solidFill>
                  <a:srgbClr val="7030A0"/>
                </a:solidFill>
              </a:rPr>
              <a:t> Das 1963 AIR 1405</a:t>
            </a:r>
          </a:p>
          <a:p>
            <a:r>
              <a:rPr lang="en-US" dirty="0">
                <a:solidFill>
                  <a:srgbClr val="7030A0"/>
                </a:solidFill>
              </a:rPr>
              <a:t>    		              Maula </a:t>
            </a:r>
            <a:r>
              <a:rPr lang="en-US" dirty="0" err="1">
                <a:solidFill>
                  <a:srgbClr val="7030A0"/>
                </a:solidFill>
              </a:rPr>
              <a:t>Bux</a:t>
            </a:r>
            <a:r>
              <a:rPr lang="en-US" dirty="0">
                <a:solidFill>
                  <a:srgbClr val="7030A0"/>
                </a:solidFill>
              </a:rPr>
              <a:t> vs Union Of India 1970 AIR 1955</a:t>
            </a:r>
          </a:p>
          <a:p>
            <a:pPr algn="ctr"/>
            <a:r>
              <a:rPr lang="en-US" i="1" dirty="0">
                <a:solidFill>
                  <a:srgbClr val="7030A0"/>
                </a:solidFill>
              </a:rPr>
              <a:t>     		           </a:t>
            </a:r>
            <a:r>
              <a:rPr lang="en-US" dirty="0">
                <a:solidFill>
                  <a:srgbClr val="7030A0"/>
                </a:solidFill>
              </a:rPr>
              <a:t>Variety Body Builders A -.. vs The Union Of India AIR 1973 </a:t>
            </a:r>
            <a:r>
              <a:rPr lang="en-US" dirty="0" err="1">
                <a:solidFill>
                  <a:srgbClr val="7030A0"/>
                </a:solidFill>
              </a:rPr>
              <a:t>Guj</a:t>
            </a:r>
            <a:r>
              <a:rPr lang="en-US" dirty="0">
                <a:solidFill>
                  <a:srgbClr val="7030A0"/>
                </a:solidFill>
              </a:rPr>
              <a:t> 256</a:t>
            </a:r>
          </a:p>
          <a:p>
            <a:pPr algn="just">
              <a:lnSpc>
                <a:spcPct val="170000"/>
              </a:lnSpc>
            </a:pPr>
            <a:r>
              <a:rPr lang="en-US" sz="2000" dirty="0">
                <a:solidFill>
                  <a:srgbClr val="7030A0"/>
                </a:solidFill>
              </a:rPr>
              <a:t>	</a:t>
            </a:r>
            <a:r>
              <a:rPr lang="en-US" sz="1800" dirty="0">
                <a:solidFill>
                  <a:srgbClr val="7030A0"/>
                </a:solidFill>
              </a:rPr>
              <a:t>Under section 74, all that the government can claim is reasonable compensation and it is always necessary that the government should establish the actual damage suffered by it by the contractor’s default. </a:t>
            </a:r>
            <a:endParaRPr lang="en-US" sz="2400" dirty="0">
              <a:solidFill>
                <a:srgbClr val="7030A0"/>
              </a:solidFill>
            </a:endParaRP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569301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10200"/>
            <a:ext cx="8183880" cy="533400"/>
          </a:xfrm>
        </p:spPr>
        <p:txBody>
          <a:bodyPr>
            <a:normAutofit/>
          </a:bodyPr>
          <a:lstStyle/>
          <a:p>
            <a:r>
              <a:rPr lang="en-US" dirty="0"/>
              <a:t>Sec 55</a:t>
            </a:r>
          </a:p>
        </p:txBody>
      </p:sp>
      <p:sp>
        <p:nvSpPr>
          <p:cNvPr id="3" name="Content Placeholder 2"/>
          <p:cNvSpPr>
            <a:spLocks noGrp="1"/>
          </p:cNvSpPr>
          <p:nvPr>
            <p:ph idx="1"/>
          </p:nvPr>
        </p:nvSpPr>
        <p:spPr>
          <a:xfrm>
            <a:off x="822960" y="457200"/>
            <a:ext cx="7520940" cy="4223277"/>
          </a:xfrm>
        </p:spPr>
        <p:txBody>
          <a:bodyPr>
            <a:normAutofit/>
          </a:bodyPr>
          <a:lstStyle/>
          <a:p>
            <a:pPr algn="ctr"/>
            <a:r>
              <a:rPr lang="en-US" sz="2000" dirty="0">
                <a:solidFill>
                  <a:srgbClr val="FF0000"/>
                </a:solidFill>
              </a:rPr>
              <a:t>Section 55 (1) of Indian Contract Act </a:t>
            </a:r>
          </a:p>
          <a:p>
            <a:pPr algn="ctr"/>
            <a:r>
              <a:rPr lang="en-US" sz="2000" dirty="0">
                <a:solidFill>
                  <a:srgbClr val="FF0000"/>
                </a:solidFill>
              </a:rPr>
              <a:t>(When Time is essence of the contract)</a:t>
            </a:r>
          </a:p>
          <a:p>
            <a:pPr algn="ctr"/>
            <a:endParaRPr lang="en-US" dirty="0">
              <a:solidFill>
                <a:srgbClr val="00B050"/>
              </a:solidFill>
            </a:endParaRPr>
          </a:p>
          <a:p>
            <a:pPr algn="just">
              <a:lnSpc>
                <a:spcPct val="170000"/>
              </a:lnSpc>
            </a:pPr>
            <a:r>
              <a:rPr lang="en-US" sz="2000" dirty="0">
                <a:solidFill>
                  <a:srgbClr val="FF0000"/>
                </a:solidFill>
              </a:rPr>
              <a:t>	</a:t>
            </a:r>
            <a:r>
              <a:rPr lang="en-US" sz="1800" dirty="0">
                <a:solidFill>
                  <a:srgbClr val="FF0000"/>
                </a:solidFill>
              </a:rPr>
              <a:t>55 (1)</a:t>
            </a:r>
            <a:r>
              <a:rPr lang="en-US" sz="1800" b="1" dirty="0">
                <a:solidFill>
                  <a:srgbClr val="FF0000"/>
                </a:solidFill>
              </a:rPr>
              <a:t> Effect of failure to perform at </a:t>
            </a:r>
            <a:r>
              <a:rPr lang="en-US" sz="1800" dirty="0">
                <a:solidFill>
                  <a:srgbClr val="FF0000"/>
                </a:solidFill>
              </a:rPr>
              <a:t>stipulated </a:t>
            </a:r>
            <a:r>
              <a:rPr lang="en-US" sz="1800" b="1" dirty="0">
                <a:solidFill>
                  <a:srgbClr val="FF0000"/>
                </a:solidFill>
              </a:rPr>
              <a:t>time, in contract in which time is essence of the contract</a:t>
            </a:r>
            <a:r>
              <a:rPr lang="en-US" sz="1800" dirty="0">
                <a:solidFill>
                  <a:srgbClr val="FF0000"/>
                </a:solidFill>
              </a:rPr>
              <a:t> </a:t>
            </a:r>
            <a:endParaRPr lang="en-US" sz="2000" dirty="0">
              <a:solidFill>
                <a:srgbClr val="FF0000"/>
              </a:solidFill>
            </a:endParaRPr>
          </a:p>
          <a:p>
            <a:pPr algn="just">
              <a:lnSpc>
                <a:spcPct val="170000"/>
              </a:lnSpc>
            </a:pPr>
            <a:r>
              <a:rPr lang="en-US" sz="2000" dirty="0">
                <a:solidFill>
                  <a:srgbClr val="FF0000"/>
                </a:solidFill>
              </a:rPr>
              <a:t>	</a:t>
            </a:r>
            <a:r>
              <a:rPr lang="en-US" sz="1800" dirty="0">
                <a:solidFill>
                  <a:srgbClr val="FF0000"/>
                </a:solidFill>
              </a:rPr>
              <a:t> </a:t>
            </a:r>
            <a:r>
              <a:rPr lang="en-US" sz="1800" dirty="0">
                <a:solidFill>
                  <a:srgbClr val="7030A0"/>
                </a:solidFill>
              </a:rPr>
              <a:t>The unperformed part of the contract become voidable at the option of innocent party</a:t>
            </a:r>
            <a:endParaRPr lang="en-US" dirty="0">
              <a:solidFill>
                <a:srgbClr val="7030A0"/>
              </a:solidFill>
            </a:endParaRPr>
          </a:p>
          <a:p>
            <a:pPr algn="just"/>
            <a:endParaRPr lang="en-US" sz="2600" dirty="0">
              <a:solidFill>
                <a:srgbClr val="00B050"/>
              </a:solidFill>
            </a:endParaRP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23463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10200"/>
            <a:ext cx="8183880" cy="533400"/>
          </a:xfrm>
        </p:spPr>
        <p:txBody>
          <a:bodyPr>
            <a:normAutofit/>
          </a:bodyPr>
          <a:lstStyle/>
          <a:p>
            <a:r>
              <a:rPr lang="en-US" dirty="0"/>
              <a:t>Sec 55</a:t>
            </a:r>
          </a:p>
        </p:txBody>
      </p:sp>
      <p:sp>
        <p:nvSpPr>
          <p:cNvPr id="3" name="Content Placeholder 2"/>
          <p:cNvSpPr>
            <a:spLocks noGrp="1"/>
          </p:cNvSpPr>
          <p:nvPr>
            <p:ph idx="1"/>
          </p:nvPr>
        </p:nvSpPr>
        <p:spPr>
          <a:xfrm>
            <a:off x="822960" y="228600"/>
            <a:ext cx="7635240" cy="4364374"/>
          </a:xfrm>
        </p:spPr>
        <p:txBody>
          <a:bodyPr>
            <a:normAutofit/>
          </a:bodyPr>
          <a:lstStyle/>
          <a:p>
            <a:pPr algn="ctr">
              <a:lnSpc>
                <a:spcPct val="110000"/>
              </a:lnSpc>
            </a:pPr>
            <a:r>
              <a:rPr lang="en-US" sz="5600" b="1" dirty="0"/>
              <a:t>	</a:t>
            </a:r>
            <a:r>
              <a:rPr lang="en-US" sz="2200" dirty="0">
                <a:solidFill>
                  <a:srgbClr val="FF0000"/>
                </a:solidFill>
              </a:rPr>
              <a:t>S</a:t>
            </a:r>
            <a:r>
              <a:rPr lang="en-US" sz="2200" b="1" dirty="0">
                <a:solidFill>
                  <a:srgbClr val="FF0000"/>
                </a:solidFill>
              </a:rPr>
              <a:t>ec 55 (2) of Indian Contract Act</a:t>
            </a:r>
          </a:p>
          <a:p>
            <a:pPr algn="ctr">
              <a:lnSpc>
                <a:spcPct val="110000"/>
              </a:lnSpc>
            </a:pPr>
            <a:r>
              <a:rPr lang="en-US" sz="2200" b="1" dirty="0">
                <a:solidFill>
                  <a:srgbClr val="FF0000"/>
                </a:solidFill>
              </a:rPr>
              <a:t>(when time is not the essence of the contract)</a:t>
            </a:r>
            <a:endParaRPr lang="en-US" sz="2600" b="1" dirty="0">
              <a:solidFill>
                <a:srgbClr val="FF0000"/>
              </a:solidFill>
            </a:endParaRPr>
          </a:p>
          <a:p>
            <a:pPr algn="just">
              <a:lnSpc>
                <a:spcPct val="170000"/>
              </a:lnSpc>
            </a:pPr>
            <a:r>
              <a:rPr lang="en-US" sz="3300" dirty="0">
                <a:solidFill>
                  <a:srgbClr val="FF0000"/>
                </a:solidFill>
              </a:rPr>
              <a:t>	</a:t>
            </a:r>
            <a:r>
              <a:rPr lang="en-US" sz="2000" dirty="0">
                <a:solidFill>
                  <a:srgbClr val="7030A0"/>
                </a:solidFill>
              </a:rPr>
              <a:t>The contract does not become void because of failure to perform at specified time but the innocent party is entitled to compensation from the breaching party for any loss suffered by it due to delay </a:t>
            </a:r>
            <a:endParaRPr lang="en-US" sz="2400" dirty="0">
              <a:solidFill>
                <a:srgbClr val="7030A0"/>
              </a:solidFill>
            </a:endParaRPr>
          </a:p>
          <a:p>
            <a:pPr algn="just">
              <a:lnSpc>
                <a:spcPct val="160000"/>
              </a:lnSpc>
            </a:pPr>
            <a:endParaRPr lang="en-US" sz="2900" dirty="0">
              <a:solidFill>
                <a:srgbClr val="00B050"/>
              </a:solidFill>
            </a:endParaRP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23463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10200"/>
            <a:ext cx="8183880" cy="533400"/>
          </a:xfrm>
        </p:spPr>
        <p:txBody>
          <a:bodyPr>
            <a:normAutofit/>
          </a:bodyPr>
          <a:lstStyle/>
          <a:p>
            <a:r>
              <a:rPr lang="en-US" dirty="0"/>
              <a:t>Sec 55</a:t>
            </a:r>
          </a:p>
        </p:txBody>
      </p:sp>
      <p:sp>
        <p:nvSpPr>
          <p:cNvPr id="3" name="Content Placeholder 2"/>
          <p:cNvSpPr>
            <a:spLocks noGrp="1"/>
          </p:cNvSpPr>
          <p:nvPr>
            <p:ph idx="1"/>
          </p:nvPr>
        </p:nvSpPr>
        <p:spPr>
          <a:xfrm>
            <a:off x="533400" y="228600"/>
            <a:ext cx="8077200" cy="4876800"/>
          </a:xfrm>
        </p:spPr>
        <p:txBody>
          <a:bodyPr>
            <a:normAutofit fontScale="25000" lnSpcReduction="20000"/>
          </a:bodyPr>
          <a:lstStyle/>
          <a:p>
            <a:pPr algn="ctr"/>
            <a:r>
              <a:rPr lang="en-US" sz="8000" dirty="0">
                <a:solidFill>
                  <a:srgbClr val="FF0000"/>
                </a:solidFill>
              </a:rPr>
              <a:t>Section 55(3) of Indian Contract Act </a:t>
            </a:r>
            <a:endParaRPr lang="en-US" sz="1200" dirty="0">
              <a:solidFill>
                <a:srgbClr val="00B050"/>
              </a:solidFill>
            </a:endParaRPr>
          </a:p>
          <a:p>
            <a:pPr algn="just">
              <a:lnSpc>
                <a:spcPct val="170000"/>
              </a:lnSpc>
            </a:pPr>
            <a:r>
              <a:rPr lang="en-US" sz="4800" b="1" dirty="0">
                <a:solidFill>
                  <a:srgbClr val="00B050"/>
                </a:solidFill>
              </a:rPr>
              <a:t>	</a:t>
            </a:r>
            <a:r>
              <a:rPr lang="en-US" sz="7200" dirty="0">
                <a:solidFill>
                  <a:srgbClr val="FF0000"/>
                </a:solidFill>
              </a:rPr>
              <a:t>(</a:t>
            </a:r>
            <a:r>
              <a:rPr lang="en-US" sz="7200" b="1" dirty="0">
                <a:solidFill>
                  <a:srgbClr val="FF0000"/>
                </a:solidFill>
              </a:rPr>
              <a:t>Effect of acceptance of performance at time other than agreed upon</a:t>
            </a:r>
            <a:r>
              <a:rPr lang="en-US" sz="7200" dirty="0">
                <a:solidFill>
                  <a:srgbClr val="FF0000"/>
                </a:solidFill>
              </a:rPr>
              <a:t> when time is essence)</a:t>
            </a:r>
          </a:p>
          <a:p>
            <a:pPr algn="just">
              <a:lnSpc>
                <a:spcPct val="170000"/>
              </a:lnSpc>
            </a:pPr>
            <a:r>
              <a:rPr lang="en-US" sz="8000" dirty="0">
                <a:solidFill>
                  <a:srgbClr val="FF0000"/>
                </a:solidFill>
              </a:rPr>
              <a:t>	</a:t>
            </a:r>
            <a:r>
              <a:rPr lang="en-US" sz="8000" dirty="0">
                <a:solidFill>
                  <a:srgbClr val="7030A0"/>
                </a:solidFill>
              </a:rPr>
              <a:t>The innocent party not entitled for compensation due to non-performance by the breaching party unless, at the time of acceptance, it gives notice to the breaching party of his intention to do so</a:t>
            </a:r>
            <a:r>
              <a:rPr lang="en-US" sz="7200" dirty="0">
                <a:solidFill>
                  <a:srgbClr val="7030A0"/>
                </a:solidFill>
              </a:rPr>
              <a:t>. </a:t>
            </a:r>
          </a:p>
          <a:p>
            <a:pPr algn="just">
              <a:lnSpc>
                <a:spcPct val="170000"/>
              </a:lnSpc>
            </a:pPr>
            <a:r>
              <a:rPr lang="en-US" sz="7200" dirty="0">
                <a:solidFill>
                  <a:srgbClr val="7030A0"/>
                </a:solidFill>
              </a:rPr>
              <a:t>	</a:t>
            </a:r>
          </a:p>
          <a:p>
            <a:pPr algn="just">
              <a:lnSpc>
                <a:spcPct val="170000"/>
              </a:lnSpc>
            </a:pPr>
            <a:r>
              <a:rPr lang="en-US" sz="7200" dirty="0">
                <a:solidFill>
                  <a:srgbClr val="7030A0"/>
                </a:solidFill>
              </a:rPr>
              <a:t>	</a:t>
            </a:r>
            <a:r>
              <a:rPr lang="en-US" sz="7200" dirty="0">
                <a:solidFill>
                  <a:srgbClr val="FF0000"/>
                </a:solidFill>
              </a:rPr>
              <a:t>Thus Silent Acceptance of delayed performance may be fatal to the case of party claiming damages.</a:t>
            </a:r>
            <a:endParaRPr lang="en-US" sz="8000" dirty="0">
              <a:solidFill>
                <a:srgbClr val="FF0000"/>
              </a:solidFill>
            </a:endParaRPr>
          </a:p>
        </p:txBody>
      </p:sp>
      <p:sp>
        <p:nvSpPr>
          <p:cNvPr id="4" name="Date Placeholder 3"/>
          <p:cNvSpPr>
            <a:spLocks noGrp="1"/>
          </p:cNvSpPr>
          <p:nvPr>
            <p:ph type="dt" sz="half" idx="10"/>
          </p:nvPr>
        </p:nvSpPr>
        <p:spPr/>
        <p:txBody>
          <a:bodyPr/>
          <a:lstStyle/>
          <a:p>
            <a:r>
              <a:rPr lang="en-US"/>
              <a:t>12/07/2021</a:t>
            </a:r>
          </a:p>
        </p:txBody>
      </p:sp>
      <p:sp>
        <p:nvSpPr>
          <p:cNvPr id="5" name="Footer Placeholder 4"/>
          <p:cNvSpPr>
            <a:spLocks noGrp="1"/>
          </p:cNvSpPr>
          <p:nvPr>
            <p:ph type="ftr" sz="quarter" idx="11"/>
          </p:nvPr>
        </p:nvSpPr>
        <p:spPr/>
        <p:txBody>
          <a:bodyPr/>
          <a:lstStyle/>
          <a:p>
            <a:r>
              <a:rPr lang="en-US"/>
              <a:t>NIRMAL GOEL SE COCHIN CPWD          167th CPWD Day</a:t>
            </a:r>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423463691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853</TotalTime>
  <Words>767</Words>
  <Application>Microsoft Office PowerPoint</Application>
  <PresentationFormat>On-screen Show (4:3)</PresentationFormat>
  <Paragraphs>106</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vt:lpstr>
      <vt:lpstr>Calibri</vt:lpstr>
      <vt:lpstr>Franklin Gothic Book</vt:lpstr>
      <vt:lpstr>Franklin Gothic Medium</vt:lpstr>
      <vt:lpstr>Wingdings</vt:lpstr>
      <vt:lpstr>Angles</vt:lpstr>
      <vt:lpstr>  </vt:lpstr>
      <vt:lpstr> Law of damages in contract</vt:lpstr>
      <vt:lpstr>Sec 73</vt:lpstr>
      <vt:lpstr>Conditions for claiming damages u/s 73 </vt:lpstr>
      <vt:lpstr>Sec 74</vt:lpstr>
      <vt:lpstr> Ratio of court cases on sec 74 </vt:lpstr>
      <vt:lpstr>Sec 55</vt:lpstr>
      <vt:lpstr>Sec 55</vt:lpstr>
      <vt:lpstr>Sec 55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NIRMAL GOEL</dc:creator>
  <cp:lastModifiedBy>Ajay Kumar</cp:lastModifiedBy>
  <cp:revision>158</cp:revision>
  <dcterms:created xsi:type="dcterms:W3CDTF">2006-08-16T00:00:00Z</dcterms:created>
  <dcterms:modified xsi:type="dcterms:W3CDTF">2021-07-10T12:46:53Z</dcterms:modified>
</cp:coreProperties>
</file>