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69" r:id="rId2"/>
    <p:sldId id="370" r:id="rId3"/>
    <p:sldId id="258" r:id="rId4"/>
    <p:sldId id="272" r:id="rId5"/>
    <p:sldId id="263" r:id="rId6"/>
    <p:sldId id="264" r:id="rId7"/>
    <p:sldId id="267" r:id="rId8"/>
    <p:sldId id="309" r:id="rId9"/>
    <p:sldId id="379" r:id="rId10"/>
    <p:sldId id="268" r:id="rId11"/>
    <p:sldId id="266" r:id="rId12"/>
    <p:sldId id="265" r:id="rId13"/>
    <p:sldId id="372" r:id="rId14"/>
    <p:sldId id="373" r:id="rId15"/>
    <p:sldId id="367" r:id="rId16"/>
    <p:sldId id="271" r:id="rId17"/>
    <p:sldId id="278" r:id="rId18"/>
    <p:sldId id="279" r:id="rId19"/>
    <p:sldId id="280" r:id="rId20"/>
    <p:sldId id="281" r:id="rId21"/>
    <p:sldId id="282" r:id="rId22"/>
    <p:sldId id="377" r:id="rId23"/>
    <p:sldId id="358" r:id="rId24"/>
    <p:sldId id="359" r:id="rId25"/>
    <p:sldId id="360" r:id="rId26"/>
    <p:sldId id="362" r:id="rId27"/>
    <p:sldId id="363" r:id="rId28"/>
    <p:sldId id="365" r:id="rId29"/>
    <p:sldId id="378" r:id="rId30"/>
    <p:sldId id="364" r:id="rId31"/>
    <p:sldId id="368" r:id="rId32"/>
    <p:sldId id="366" r:id="rId33"/>
    <p:sldId id="37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904E2-F4CE-40ED-BBA4-F4CB6E35C6DB}" type="datetimeFigureOut">
              <a:rPr lang="en-US" smtClean="0"/>
              <a:pPr/>
              <a:t>7/13/2021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C1D6A1-5458-4482-854D-ABE79C79808E}" type="slidenum">
              <a:rPr lang="en-US" smtClean="0"/>
              <a:pPr/>
              <a:t>‹#›</a:t>
            </a:fld>
            <a:endParaRPr lang="en-US"/>
          </a:p>
        </p:txBody>
      </p:sp>
    </p:spTree>
    <p:extLst>
      <p:ext uri="{BB962C8B-B14F-4D97-AF65-F5344CB8AC3E}">
        <p14:creationId xmlns:p14="http://schemas.microsoft.com/office/powerpoint/2010/main" val="3455503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01:notes"/>
          <p:cNvSpPr txBox="1">
            <a:spLocks noGrp="1"/>
          </p:cNvSpPr>
          <p:nvPr>
            <p:ph type="body" idx="1"/>
          </p:nvPr>
        </p:nvSpPr>
        <p:spPr>
          <a:xfrm>
            <a:off x="685801" y="4343401"/>
            <a:ext cx="5486400" cy="4114800"/>
          </a:xfrm>
          <a:prstGeom prst="rect">
            <a:avLst/>
          </a:prstGeom>
          <a:noFill/>
          <a:ln>
            <a:noFill/>
          </a:ln>
        </p:spPr>
        <p:txBody>
          <a:bodyPr spcFirstLastPara="1" wrap="square" lIns="94806" tIns="47391" rIns="94806" bIns="47391" anchor="t" anchorCtr="0">
            <a:noAutofit/>
          </a:bodyPr>
          <a:lstStyle/>
          <a:p>
            <a:pPr>
              <a:buSzPts val="1400"/>
            </a:pPr>
            <a:endParaRPr/>
          </a:p>
        </p:txBody>
      </p:sp>
      <p:sp>
        <p:nvSpPr>
          <p:cNvPr id="113" name="Google Shape;113;p101:notes"/>
          <p:cNvSpPr>
            <a:spLocks noGrp="1" noRot="1" noChangeAspect="1"/>
          </p:cNvSpPr>
          <p:nvPr>
            <p:ph type="sldImg" idx="2"/>
          </p:nvPr>
        </p:nvSpPr>
        <p:spPr>
          <a:xfrm>
            <a:off x="382588" y="687388"/>
            <a:ext cx="6092825" cy="342741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36201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01:notes"/>
          <p:cNvSpPr txBox="1">
            <a:spLocks noGrp="1"/>
          </p:cNvSpPr>
          <p:nvPr>
            <p:ph type="body" idx="1"/>
          </p:nvPr>
        </p:nvSpPr>
        <p:spPr>
          <a:xfrm>
            <a:off x="685801" y="4343401"/>
            <a:ext cx="5486400" cy="4114800"/>
          </a:xfrm>
          <a:prstGeom prst="rect">
            <a:avLst/>
          </a:prstGeom>
          <a:noFill/>
          <a:ln>
            <a:noFill/>
          </a:ln>
        </p:spPr>
        <p:txBody>
          <a:bodyPr spcFirstLastPara="1" wrap="square" lIns="94806" tIns="47391" rIns="94806" bIns="47391" anchor="t" anchorCtr="0">
            <a:noAutofit/>
          </a:bodyPr>
          <a:lstStyle/>
          <a:p>
            <a:pPr>
              <a:buSzPts val="1400"/>
            </a:pPr>
            <a:endParaRPr/>
          </a:p>
        </p:txBody>
      </p:sp>
      <p:sp>
        <p:nvSpPr>
          <p:cNvPr id="113" name="Google Shape;113;p101:notes"/>
          <p:cNvSpPr>
            <a:spLocks noGrp="1" noRot="1" noChangeAspect="1"/>
          </p:cNvSpPr>
          <p:nvPr>
            <p:ph type="sldImg" idx="2"/>
          </p:nvPr>
        </p:nvSpPr>
        <p:spPr>
          <a:xfrm>
            <a:off x="382588" y="687388"/>
            <a:ext cx="6092825" cy="342741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46271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AC1D6A1-5458-4482-854D-ABE79C79808E}" type="slidenum">
              <a:rPr lang="en-US" smtClean="0"/>
              <a:pPr/>
              <a:t>24</a:t>
            </a:fld>
            <a:endParaRPr lang="en-US"/>
          </a:p>
        </p:txBody>
      </p:sp>
    </p:spTree>
    <p:extLst>
      <p:ext uri="{BB962C8B-B14F-4D97-AF65-F5344CB8AC3E}">
        <p14:creationId xmlns:p14="http://schemas.microsoft.com/office/powerpoint/2010/main" val="3448656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solidFill>
                  <a:srgbClr val="DBF5F9">
                    <a:shade val="90000"/>
                  </a:srgbClr>
                </a:solidFill>
              </a:rPr>
              <a:pPr/>
              <a:t>7/13/2021</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920132504"/>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806238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87983088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6038914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BF5F9">
                    <a:shade val="90000"/>
                  </a:srgbClr>
                </a:solidFill>
              </a:rPr>
              <a:pPr/>
              <a:t>7/13/2021</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4154216509"/>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33475598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a:solidFill>
                <a:srgbClr val="04617B">
                  <a:shade val="90000"/>
                </a:srgb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7959437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40309209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4617586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7105517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6050089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solidFill>
                  <a:srgbClr val="04617B">
                    <a:shade val="90000"/>
                  </a:srgbClr>
                </a:solidFill>
              </a:rPr>
              <a:pPr/>
              <a:t>7/13/2021</a:t>
            </a:fld>
            <a:endParaRPr lang="en-US">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solidFill>
                  <a:srgbClr val="04617B">
                    <a:shade val="90000"/>
                  </a:srgbClr>
                </a:solidFill>
              </a:rPr>
              <a:pPr/>
              <a:t>‹#›</a:t>
            </a:fld>
            <a:endParaRPr lang="en-US">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7034148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01"/>
          <p:cNvSpPr txBox="1">
            <a:spLocks noGrp="1"/>
          </p:cNvSpPr>
          <p:nvPr>
            <p:ph type="ctrTitle"/>
          </p:nvPr>
        </p:nvSpPr>
        <p:spPr>
          <a:xfrm>
            <a:off x="562708" y="2057392"/>
            <a:ext cx="11254155" cy="1371608"/>
          </a:xfrm>
          <a:prstGeom prst="rect">
            <a:avLst/>
          </a:prstGeom>
          <a:noFill/>
          <a:ln>
            <a:noFill/>
          </a:ln>
        </p:spPr>
        <p:txBody>
          <a:bodyPr spcFirstLastPara="1" wrap="square" lIns="0" tIns="0" rIns="18275" bIns="0" anchor="b" anchorCtr="0">
            <a:noAutofit/>
          </a:bodyPr>
          <a:lstStyle/>
          <a:p>
            <a:pPr marL="0" lvl="0" indent="0" algn="ctr" rtl="0">
              <a:lnSpc>
                <a:spcPct val="100000"/>
              </a:lnSpc>
              <a:spcBef>
                <a:spcPts val="0"/>
              </a:spcBef>
              <a:spcAft>
                <a:spcPts val="2400"/>
              </a:spcAft>
              <a:buClr>
                <a:srgbClr val="C00000"/>
              </a:buClr>
              <a:buSzPts val="4200"/>
              <a:buFont typeface="Calibri"/>
              <a:buNone/>
            </a:pPr>
            <a:r>
              <a:rPr lang="en-US" sz="6000" dirty="0">
                <a:solidFill>
                  <a:schemeClr val="tx1">
                    <a:lumMod val="95000"/>
                  </a:schemeClr>
                </a:solidFill>
              </a:rPr>
              <a:t>167</a:t>
            </a:r>
            <a:r>
              <a:rPr lang="en-US" sz="6000" baseline="30000" dirty="0">
                <a:solidFill>
                  <a:schemeClr val="tx1">
                    <a:lumMod val="95000"/>
                  </a:schemeClr>
                </a:solidFill>
              </a:rPr>
              <a:t>th</a:t>
            </a:r>
            <a:r>
              <a:rPr lang="en-US" sz="6000" dirty="0">
                <a:solidFill>
                  <a:schemeClr val="tx1">
                    <a:lumMod val="95000"/>
                  </a:schemeClr>
                </a:solidFill>
              </a:rPr>
              <a:t> C.P.W.D. Day </a:t>
            </a:r>
            <a:endParaRPr sz="4400" dirty="0">
              <a:solidFill>
                <a:schemeClr val="tx1">
                  <a:lumMod val="95000"/>
                </a:schemeClr>
              </a:solidFill>
            </a:endParaRPr>
          </a:p>
        </p:txBody>
      </p:sp>
      <p:pic>
        <p:nvPicPr>
          <p:cNvPr id="116" name="Google Shape;116;p101" descr="http://www.motherindianursery.com/images/CPWD-Logo.jpg"/>
          <p:cNvPicPr preferRelativeResize="0"/>
          <p:nvPr/>
        </p:nvPicPr>
        <p:blipFill rotWithShape="1">
          <a:blip r:embed="rId3" cstate="print">
            <a:clrChange>
              <a:clrFrom>
                <a:srgbClr val="FEFEFE"/>
              </a:clrFrom>
              <a:clrTo>
                <a:srgbClr val="FEFEFE">
                  <a:alpha val="0"/>
                </a:srgbClr>
              </a:clrTo>
            </a:clrChange>
            <a:alphaModFix/>
          </a:blip>
          <a:srcRect/>
          <a:stretch/>
        </p:blipFill>
        <p:spPr>
          <a:xfrm>
            <a:off x="5429245" y="642919"/>
            <a:ext cx="1299307" cy="1000125"/>
          </a:xfrm>
          <a:prstGeom prst="rect">
            <a:avLst/>
          </a:prstGeom>
          <a:noFill/>
          <a:ln>
            <a:noFill/>
          </a:ln>
        </p:spPr>
      </p:pic>
      <p:sp>
        <p:nvSpPr>
          <p:cNvPr id="118" name="Google Shape;118;p101"/>
          <p:cNvSpPr txBox="1"/>
          <p:nvPr/>
        </p:nvSpPr>
        <p:spPr>
          <a:xfrm>
            <a:off x="666263" y="5929313"/>
            <a:ext cx="10849707" cy="584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dirty="0">
                <a:solidFill>
                  <a:srgbClr val="C00000"/>
                </a:solidFill>
                <a:latin typeface="Calibri"/>
                <a:ea typeface="Calibri"/>
                <a:cs typeface="Calibri"/>
                <a:sym typeface="Calibri"/>
              </a:rPr>
              <a:t>     </a:t>
            </a:r>
            <a:r>
              <a:rPr lang="en-US" sz="3200" b="1" i="0" u="none" strike="noStrike" cap="none" dirty="0">
                <a:solidFill>
                  <a:srgbClr val="002060"/>
                </a:solidFill>
                <a:latin typeface="Calibri"/>
                <a:ea typeface="Calibri"/>
                <a:cs typeface="Calibri"/>
                <a:sym typeface="Calibri"/>
              </a:rPr>
              <a:t>Central Public Works Department</a:t>
            </a:r>
            <a:endParaRPr sz="1400" b="0" i="0" u="none" strike="noStrike" cap="none" dirty="0">
              <a:solidFill>
                <a:srgbClr val="000000"/>
              </a:solidFill>
              <a:latin typeface="Arial"/>
              <a:ea typeface="Arial"/>
              <a:cs typeface="Arial"/>
              <a:sym typeface="Arial"/>
            </a:endParaRPr>
          </a:p>
        </p:txBody>
      </p:sp>
      <p:sp>
        <p:nvSpPr>
          <p:cNvPr id="120" name="Google Shape;120;p101"/>
          <p:cNvSpPr txBox="1"/>
          <p:nvPr/>
        </p:nvSpPr>
        <p:spPr>
          <a:xfrm>
            <a:off x="1619219" y="4412520"/>
            <a:ext cx="9003323" cy="70784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4000" b="1" i="0" u="none" strike="noStrike" cap="none" dirty="0">
                <a:solidFill>
                  <a:schemeClr val="tx1">
                    <a:lumMod val="95000"/>
                  </a:schemeClr>
                </a:solidFill>
                <a:latin typeface="Calibri"/>
                <a:ea typeface="Calibri"/>
                <a:cs typeface="Calibri"/>
                <a:sym typeface="Calibri"/>
              </a:rPr>
              <a:t>12</a:t>
            </a:r>
            <a:r>
              <a:rPr lang="en-US" sz="4000" b="1" i="0" u="none" strike="noStrike" cap="none" baseline="30000" dirty="0">
                <a:solidFill>
                  <a:schemeClr val="tx1">
                    <a:lumMod val="95000"/>
                  </a:schemeClr>
                </a:solidFill>
                <a:latin typeface="Calibri"/>
                <a:ea typeface="Calibri"/>
                <a:cs typeface="Calibri"/>
                <a:sym typeface="Calibri"/>
              </a:rPr>
              <a:t>th</a:t>
            </a:r>
            <a:r>
              <a:rPr lang="en-US" sz="4000" b="1" i="0" u="none" strike="noStrike" cap="none" dirty="0">
                <a:solidFill>
                  <a:schemeClr val="tx1">
                    <a:lumMod val="95000"/>
                  </a:schemeClr>
                </a:solidFill>
                <a:latin typeface="Calibri"/>
                <a:ea typeface="Calibri"/>
                <a:cs typeface="Calibri"/>
                <a:sym typeface="Calibri"/>
              </a:rPr>
              <a:t> July 2021</a:t>
            </a:r>
            <a:endParaRPr sz="4000" b="1" i="0" u="none" strike="noStrike" cap="none" dirty="0">
              <a:solidFill>
                <a:schemeClr val="tx1">
                  <a:lumMod val="95000"/>
                </a:schemeClr>
              </a:solidFill>
              <a:latin typeface="Calibri"/>
              <a:ea typeface="Calibri"/>
              <a:cs typeface="Calibri"/>
              <a:sym typeface="Calibri"/>
            </a:endParaRPr>
          </a:p>
        </p:txBody>
      </p:sp>
      <p:sp>
        <p:nvSpPr>
          <p:cNvPr id="8" name="Google Shape;120;p101"/>
          <p:cNvSpPr txBox="1"/>
          <p:nvPr/>
        </p:nvSpPr>
        <p:spPr>
          <a:xfrm>
            <a:off x="1634209" y="3378200"/>
            <a:ext cx="9003323" cy="70784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4000" b="1" dirty="0">
                <a:solidFill>
                  <a:schemeClr val="tx1">
                    <a:lumMod val="95000"/>
                  </a:schemeClr>
                </a:solidFill>
                <a:latin typeface="Calibri"/>
                <a:ea typeface="Calibri"/>
                <a:cs typeface="Calibri"/>
                <a:sym typeface="Calibri"/>
              </a:rPr>
              <a:t>Technical Session</a:t>
            </a:r>
            <a:endParaRPr sz="4000" b="1" i="0" u="none" strike="noStrike" cap="none" dirty="0">
              <a:solidFill>
                <a:schemeClr val="tx1">
                  <a:lumMod val="95000"/>
                </a:schemeClr>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IN" b="1" dirty="0">
                <a:solidFill>
                  <a:schemeClr val="tx2"/>
                </a:solidFill>
                <a:latin typeface="+mj-lt"/>
              </a:rPr>
              <a:t>6. Focus on Delivery</a:t>
            </a:r>
            <a:endParaRPr lang="en-US" b="1" dirty="0">
              <a:solidFill>
                <a:schemeClr val="tx2"/>
              </a:solidFill>
              <a:latin typeface="+mj-lt"/>
            </a:endParaRPr>
          </a:p>
          <a:p>
            <a:r>
              <a:rPr lang="en-IN" sz="2400" dirty="0">
                <a:solidFill>
                  <a:schemeClr val="tx2"/>
                </a:solidFill>
                <a:latin typeface="+mj-lt"/>
              </a:rPr>
              <a:t>The focus of DMRC always remain on timely delivery of the project. This play vital role while deciding various issues cropped up during the execution of the project. </a:t>
            </a:r>
            <a:r>
              <a:rPr lang="en-IN" sz="2400" dirty="0">
                <a:solidFill>
                  <a:srgbClr val="00B050"/>
                </a:solidFill>
                <a:latin typeface="+mj-lt"/>
              </a:rPr>
              <a:t>Decision are taken with primary focus on project delivery. </a:t>
            </a:r>
            <a:r>
              <a:rPr lang="en-IN" sz="2400" dirty="0">
                <a:solidFill>
                  <a:schemeClr val="tx2"/>
                </a:solidFill>
                <a:latin typeface="+mj-lt"/>
              </a:rPr>
              <a:t>The general feeling in DMRC is that the attitude of organization matters more than the rules. </a:t>
            </a:r>
            <a:r>
              <a:rPr lang="en-IN" sz="2400" dirty="0">
                <a:solidFill>
                  <a:srgbClr val="00B050"/>
                </a:solidFill>
                <a:latin typeface="+mj-lt"/>
              </a:rPr>
              <a:t>The grievances of contractors are also addressed in such a manner that it helps the project delivery on time.</a:t>
            </a:r>
            <a:endParaRPr lang="en-US" sz="2400" dirty="0">
              <a:solidFill>
                <a:srgbClr val="00B050"/>
              </a:solidFill>
              <a:latin typeface="+mj-lt"/>
            </a:endParaRPr>
          </a:p>
          <a:p>
            <a:pPr marL="0" indent="0">
              <a:buNone/>
            </a:pPr>
            <a:endParaRPr lang="en-US" sz="2400" dirty="0">
              <a:solidFill>
                <a:schemeClr val="tx2"/>
              </a:solidFill>
              <a:latin typeface="+mj-lt"/>
            </a:endParaRPr>
          </a:p>
        </p:txBody>
      </p:sp>
    </p:spTree>
    <p:extLst>
      <p:ext uri="{BB962C8B-B14F-4D97-AF65-F5344CB8AC3E}">
        <p14:creationId xmlns:p14="http://schemas.microsoft.com/office/powerpoint/2010/main" val="6477344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864" y="24357"/>
            <a:ext cx="10972800" cy="1143000"/>
          </a:xfrm>
        </p:spPr>
        <p:txBody>
          <a:bodyPr/>
          <a:lstStyle/>
          <a:p>
            <a:endParaRPr lang="en-US" dirty="0"/>
          </a:p>
        </p:txBody>
      </p:sp>
      <p:sp>
        <p:nvSpPr>
          <p:cNvPr id="3" name="Content Placeholder 2"/>
          <p:cNvSpPr>
            <a:spLocks noGrp="1"/>
          </p:cNvSpPr>
          <p:nvPr>
            <p:ph idx="1"/>
          </p:nvPr>
        </p:nvSpPr>
        <p:spPr>
          <a:xfrm>
            <a:off x="563746" y="1482326"/>
            <a:ext cx="10972800" cy="4389120"/>
          </a:xfrm>
        </p:spPr>
        <p:txBody>
          <a:bodyPr>
            <a:normAutofit/>
          </a:bodyPr>
          <a:lstStyle/>
          <a:p>
            <a:pPr marL="0" lvl="0" indent="0">
              <a:lnSpc>
                <a:spcPct val="80000"/>
              </a:lnSpc>
              <a:buNone/>
            </a:pPr>
            <a:r>
              <a:rPr lang="en-IN" sz="2800" b="1" dirty="0">
                <a:solidFill>
                  <a:schemeClr val="tx2"/>
                </a:solidFill>
                <a:latin typeface="+mj-lt"/>
              </a:rPr>
              <a:t>7. Dispute Resolution</a:t>
            </a:r>
            <a:endParaRPr lang="en-US" sz="2800" b="1" dirty="0">
              <a:solidFill>
                <a:schemeClr val="tx2"/>
              </a:solidFill>
              <a:latin typeface="+mj-lt"/>
            </a:endParaRPr>
          </a:p>
          <a:p>
            <a:pPr>
              <a:lnSpc>
                <a:spcPct val="110000"/>
              </a:lnSpc>
            </a:pPr>
            <a:r>
              <a:rPr lang="en-IN" dirty="0">
                <a:solidFill>
                  <a:schemeClr val="tx2"/>
                </a:solidFill>
                <a:latin typeface="+mj-lt"/>
              </a:rPr>
              <a:t>The system of dispute resolution in DMRC includes provision of referring the grievances of contractors to Director Level Committee, </a:t>
            </a:r>
            <a:r>
              <a:rPr lang="en-IN" dirty="0">
                <a:solidFill>
                  <a:srgbClr val="00B050"/>
                </a:solidFill>
                <a:latin typeface="+mj-lt"/>
              </a:rPr>
              <a:t>which has powers to go even beyond the provisions of agreement and resolve the matter.</a:t>
            </a:r>
            <a:endParaRPr lang="en-US" dirty="0">
              <a:solidFill>
                <a:srgbClr val="00B050"/>
              </a:solidFill>
              <a:latin typeface="+mj-lt"/>
            </a:endParaRPr>
          </a:p>
          <a:p>
            <a:pPr marL="0" indent="0">
              <a:lnSpc>
                <a:spcPct val="110000"/>
              </a:lnSpc>
              <a:buNone/>
            </a:pPr>
            <a:endParaRPr lang="en-US" dirty="0">
              <a:solidFill>
                <a:schemeClr val="tx2"/>
              </a:solidFill>
              <a:latin typeface="+mj-lt"/>
            </a:endParaRPr>
          </a:p>
          <a:p>
            <a:pPr marL="0" indent="0">
              <a:lnSpc>
                <a:spcPct val="110000"/>
              </a:lnSpc>
              <a:buNone/>
            </a:pPr>
            <a:endParaRPr lang="en-US" b="1" dirty="0">
              <a:solidFill>
                <a:schemeClr val="tx2"/>
              </a:solidFill>
              <a:latin typeface="+mj-lt"/>
            </a:endParaRPr>
          </a:p>
        </p:txBody>
      </p:sp>
    </p:spTree>
    <p:extLst>
      <p:ext uri="{BB962C8B-B14F-4D97-AF65-F5344CB8AC3E}">
        <p14:creationId xmlns:p14="http://schemas.microsoft.com/office/powerpoint/2010/main" val="302335448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IN" sz="2800" b="1" dirty="0">
                <a:solidFill>
                  <a:schemeClr val="tx2"/>
                </a:solidFill>
                <a:latin typeface="+mj-lt"/>
              </a:rPr>
              <a:t>8. 10% Performance Security</a:t>
            </a:r>
            <a:endParaRPr lang="en-US" sz="2800" b="1" dirty="0">
              <a:solidFill>
                <a:schemeClr val="tx2"/>
              </a:solidFill>
              <a:latin typeface="+mj-lt"/>
            </a:endParaRPr>
          </a:p>
          <a:p>
            <a:r>
              <a:rPr lang="en-IN" dirty="0">
                <a:solidFill>
                  <a:schemeClr val="tx2"/>
                </a:solidFill>
                <a:latin typeface="+mj-lt"/>
              </a:rPr>
              <a:t>The amount of Performance Security is 10% in DMRC, whereas at other place it is only 5% (however, currently, it is reduced by Govt. to 3% due to COVID-19). Keeping such a large amount (10%) as performance security which is forfeited in case of default by the contractor is a </a:t>
            </a:r>
            <a:r>
              <a:rPr lang="en-IN" dirty="0">
                <a:solidFill>
                  <a:srgbClr val="00B050"/>
                </a:solidFill>
                <a:latin typeface="+mj-lt"/>
              </a:rPr>
              <a:t>big deterrent for a contractor to venture into the default.</a:t>
            </a:r>
            <a:endParaRPr lang="en-US" dirty="0">
              <a:solidFill>
                <a:srgbClr val="00B050"/>
              </a:solidFill>
              <a:latin typeface="+mj-lt"/>
            </a:endParaRPr>
          </a:p>
          <a:p>
            <a:pPr marL="0" indent="0">
              <a:buNone/>
            </a:pPr>
            <a:r>
              <a:rPr lang="en-IN" b="1" dirty="0">
                <a:solidFill>
                  <a:schemeClr val="tx2"/>
                </a:solidFill>
                <a:latin typeface="+mj-lt"/>
              </a:rPr>
              <a:t> </a:t>
            </a:r>
            <a:endParaRPr lang="en-US" dirty="0">
              <a:solidFill>
                <a:schemeClr val="tx2"/>
              </a:solidFill>
              <a:latin typeface="+mj-lt"/>
            </a:endParaRPr>
          </a:p>
          <a:p>
            <a:pPr marL="0" lvl="0" indent="0">
              <a:buNone/>
            </a:pPr>
            <a:r>
              <a:rPr lang="en-IN" sz="2800" b="1" dirty="0">
                <a:solidFill>
                  <a:schemeClr val="tx2"/>
                </a:solidFill>
                <a:latin typeface="+mj-lt"/>
              </a:rPr>
              <a:t>9. Debarment Policy</a:t>
            </a:r>
            <a:endParaRPr lang="en-US" sz="2800" b="1" dirty="0">
              <a:solidFill>
                <a:schemeClr val="tx2"/>
              </a:solidFill>
              <a:latin typeface="+mj-lt"/>
            </a:endParaRPr>
          </a:p>
          <a:p>
            <a:r>
              <a:rPr lang="en-IN" dirty="0">
                <a:solidFill>
                  <a:schemeClr val="tx2"/>
                </a:solidFill>
                <a:latin typeface="+mj-lt"/>
              </a:rPr>
              <a:t>The DMRC has a debarment policy which has provision to debar the contractor if any default is committed by him or any misrepresentation or false representation is made by him in tendering and on any other ground. </a:t>
            </a:r>
            <a:r>
              <a:rPr lang="en-IN" dirty="0">
                <a:solidFill>
                  <a:srgbClr val="00B050"/>
                </a:solidFill>
                <a:latin typeface="+mj-lt"/>
              </a:rPr>
              <a:t>This also acts as deterrent for the contractor against any default by him.</a:t>
            </a:r>
            <a:endParaRPr lang="en-US" dirty="0">
              <a:solidFill>
                <a:srgbClr val="00B050"/>
              </a:solidFill>
              <a:latin typeface="+mj-lt"/>
            </a:endParaRPr>
          </a:p>
          <a:p>
            <a:endParaRPr lang="en-US" dirty="0">
              <a:solidFill>
                <a:schemeClr val="tx2"/>
              </a:solidFill>
              <a:latin typeface="+mj-lt"/>
            </a:endParaRPr>
          </a:p>
        </p:txBody>
      </p:sp>
    </p:spTree>
    <p:extLst>
      <p:ext uri="{BB962C8B-B14F-4D97-AF65-F5344CB8AC3E}">
        <p14:creationId xmlns:p14="http://schemas.microsoft.com/office/powerpoint/2010/main" val="29483474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864" y="24357"/>
            <a:ext cx="10972800" cy="1143000"/>
          </a:xfrm>
        </p:spPr>
        <p:txBody>
          <a:bodyPr/>
          <a:lstStyle/>
          <a:p>
            <a:endParaRPr lang="en-US" dirty="0"/>
          </a:p>
        </p:txBody>
      </p:sp>
      <p:sp>
        <p:nvSpPr>
          <p:cNvPr id="3" name="Content Placeholder 2"/>
          <p:cNvSpPr>
            <a:spLocks noGrp="1"/>
          </p:cNvSpPr>
          <p:nvPr>
            <p:ph idx="1"/>
          </p:nvPr>
        </p:nvSpPr>
        <p:spPr>
          <a:xfrm>
            <a:off x="563746" y="1482326"/>
            <a:ext cx="10972800" cy="4389120"/>
          </a:xfrm>
        </p:spPr>
        <p:txBody>
          <a:bodyPr>
            <a:normAutofit/>
          </a:bodyPr>
          <a:lstStyle/>
          <a:p>
            <a:pPr marL="0" indent="0">
              <a:lnSpc>
                <a:spcPct val="80000"/>
              </a:lnSpc>
              <a:buNone/>
            </a:pPr>
            <a:r>
              <a:rPr lang="en-IN" sz="2800" b="1" dirty="0">
                <a:solidFill>
                  <a:schemeClr val="tx2"/>
                </a:solidFill>
                <a:latin typeface="+mj-lt"/>
              </a:rPr>
              <a:t>10. Recovery of Liquidated Damages</a:t>
            </a:r>
            <a:endParaRPr lang="en-US" sz="2800" b="1" dirty="0">
              <a:solidFill>
                <a:schemeClr val="tx2"/>
              </a:solidFill>
              <a:latin typeface="+mj-lt"/>
            </a:endParaRPr>
          </a:p>
          <a:p>
            <a:r>
              <a:rPr lang="en-IN" dirty="0">
                <a:solidFill>
                  <a:schemeClr val="tx2"/>
                </a:solidFill>
                <a:latin typeface="+mj-lt"/>
              </a:rPr>
              <a:t>System of recovery of liquidated damages is more reasonable in DMRC as the rate is already mentioned in contract milestone-wise. It is not left to the decision of a particular authority. </a:t>
            </a:r>
            <a:r>
              <a:rPr lang="en-IN" dirty="0">
                <a:solidFill>
                  <a:srgbClr val="00B050"/>
                </a:solidFill>
                <a:latin typeface="+mj-lt"/>
              </a:rPr>
              <a:t>At the same time, the maximum quantum of liquidated damages is 15% as against 10% in other departments</a:t>
            </a:r>
          </a:p>
          <a:p>
            <a:pPr marL="0" indent="0">
              <a:buNone/>
            </a:pPr>
            <a:endParaRPr lang="en-IN" b="1" dirty="0">
              <a:solidFill>
                <a:srgbClr val="00B050"/>
              </a:solidFill>
              <a:latin typeface="+mj-lt"/>
            </a:endParaRPr>
          </a:p>
          <a:p>
            <a:pPr marL="0" lvl="0" indent="0">
              <a:lnSpc>
                <a:spcPct val="80000"/>
              </a:lnSpc>
              <a:buNone/>
            </a:pPr>
            <a:endParaRPr lang="en-US" dirty="0">
              <a:solidFill>
                <a:srgbClr val="00B050"/>
              </a:solidFill>
              <a:latin typeface="+mj-lt"/>
            </a:endParaRPr>
          </a:p>
          <a:p>
            <a:pPr marL="0" indent="0">
              <a:lnSpc>
                <a:spcPct val="110000"/>
              </a:lnSpc>
              <a:buNone/>
            </a:pPr>
            <a:endParaRPr lang="en-US" dirty="0">
              <a:solidFill>
                <a:schemeClr val="tx2"/>
              </a:solidFill>
              <a:latin typeface="+mj-lt"/>
            </a:endParaRPr>
          </a:p>
          <a:p>
            <a:pPr marL="0" indent="0">
              <a:lnSpc>
                <a:spcPct val="110000"/>
              </a:lnSpc>
              <a:buNone/>
            </a:pPr>
            <a:endParaRPr lang="en-US" b="1" dirty="0">
              <a:solidFill>
                <a:schemeClr val="tx2"/>
              </a:solidFill>
              <a:latin typeface="+mj-lt"/>
            </a:endParaRPr>
          </a:p>
        </p:txBody>
      </p:sp>
    </p:spTree>
    <p:extLst>
      <p:ext uri="{BB962C8B-B14F-4D97-AF65-F5344CB8AC3E}">
        <p14:creationId xmlns:p14="http://schemas.microsoft.com/office/powerpoint/2010/main" val="302335448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67037"/>
            <a:ext cx="10972800" cy="1424198"/>
          </a:xfrm>
        </p:spPr>
        <p:txBody>
          <a:bodyPr anchor="ctr">
            <a:normAutofit/>
          </a:bodyPr>
          <a:lstStyle/>
          <a:p>
            <a:pPr algn="ctr"/>
            <a:endParaRPr lang="en-US" sz="3200" dirty="0"/>
          </a:p>
        </p:txBody>
      </p:sp>
      <p:sp>
        <p:nvSpPr>
          <p:cNvPr id="3" name="Content Placeholder 2"/>
          <p:cNvSpPr>
            <a:spLocks noGrp="1"/>
          </p:cNvSpPr>
          <p:nvPr>
            <p:ph idx="1"/>
          </p:nvPr>
        </p:nvSpPr>
        <p:spPr>
          <a:xfrm>
            <a:off x="609600" y="1691235"/>
            <a:ext cx="10972800" cy="4992786"/>
          </a:xfrm>
        </p:spPr>
        <p:txBody>
          <a:bodyPr>
            <a:normAutofit/>
          </a:bodyPr>
          <a:lstStyle/>
          <a:p>
            <a:pPr marL="514350" lvl="0" indent="-514350">
              <a:lnSpc>
                <a:spcPct val="110000"/>
              </a:lnSpc>
              <a:spcBef>
                <a:spcPts val="0"/>
              </a:spcBef>
              <a:spcAft>
                <a:spcPts val="1200"/>
              </a:spcAft>
              <a:buNone/>
            </a:pPr>
            <a:r>
              <a:rPr lang="en-IN" sz="2400" b="1" dirty="0">
                <a:solidFill>
                  <a:schemeClr val="tx2"/>
                </a:solidFill>
                <a:latin typeface="+mj-lt"/>
              </a:rPr>
              <a:t>11. Ease in tendering process</a:t>
            </a:r>
          </a:p>
          <a:p>
            <a:pPr marL="514350" lvl="0" indent="-514350">
              <a:lnSpc>
                <a:spcPct val="110000"/>
              </a:lnSpc>
              <a:spcBef>
                <a:spcPts val="0"/>
              </a:spcBef>
              <a:spcAft>
                <a:spcPts val="1200"/>
              </a:spcAft>
              <a:buFont typeface="+mj-lt"/>
              <a:buAutoNum type="alphaLcParenR"/>
            </a:pPr>
            <a:r>
              <a:rPr lang="en-US" sz="2400" dirty="0">
                <a:solidFill>
                  <a:srgbClr val="04617B"/>
                </a:solidFill>
                <a:latin typeface="Calibri"/>
              </a:rPr>
              <a:t>Documents of lowest bidders only verified</a:t>
            </a:r>
          </a:p>
          <a:p>
            <a:pPr marL="514350" lvl="0" indent="-514350">
              <a:lnSpc>
                <a:spcPct val="110000"/>
              </a:lnSpc>
              <a:spcBef>
                <a:spcPts val="0"/>
              </a:spcBef>
              <a:spcAft>
                <a:spcPts val="1200"/>
              </a:spcAft>
              <a:buFont typeface="+mj-lt"/>
              <a:buAutoNum type="alphaLcParenR"/>
            </a:pPr>
            <a:r>
              <a:rPr lang="en-IN" sz="2400" dirty="0">
                <a:solidFill>
                  <a:srgbClr val="04617B"/>
                </a:solidFill>
                <a:latin typeface="Calibri"/>
              </a:rPr>
              <a:t>There is no marking system in deciding the eligibility bid</a:t>
            </a:r>
          </a:p>
          <a:p>
            <a:pPr marL="514350" indent="-514350">
              <a:lnSpc>
                <a:spcPct val="110000"/>
              </a:lnSpc>
              <a:spcBef>
                <a:spcPts val="0"/>
              </a:spcBef>
              <a:spcAft>
                <a:spcPts val="1200"/>
              </a:spcAft>
              <a:buFont typeface="+mj-lt"/>
              <a:buAutoNum type="alphaLcParenR"/>
            </a:pPr>
            <a:r>
              <a:rPr lang="en-IN" sz="2400" dirty="0">
                <a:solidFill>
                  <a:srgbClr val="04617B"/>
                </a:solidFill>
                <a:latin typeface="Calibri"/>
              </a:rPr>
              <a:t>The completed works or on going work of the bidders are not inspected</a:t>
            </a:r>
            <a:endParaRPr lang="en-US" sz="2400" b="1" dirty="0">
              <a:solidFill>
                <a:schemeClr val="tx2"/>
              </a:solidFill>
              <a:latin typeface="+mj-lt"/>
            </a:endParaRPr>
          </a:p>
          <a:p>
            <a:pPr marL="0" lvl="0" indent="0">
              <a:lnSpc>
                <a:spcPct val="110000"/>
              </a:lnSpc>
              <a:spcBef>
                <a:spcPts val="0"/>
              </a:spcBef>
              <a:spcAft>
                <a:spcPts val="1200"/>
              </a:spcAft>
              <a:buNone/>
            </a:pPr>
            <a:r>
              <a:rPr lang="en-IN" sz="2400" b="1" dirty="0">
                <a:solidFill>
                  <a:srgbClr val="00B050"/>
                </a:solidFill>
              </a:rPr>
              <a:t>b and c above reduces a lot of work in finalizing the eligibility bid and saves overall time and makes tendering system less prone to deputes.</a:t>
            </a:r>
            <a:endParaRPr lang="en-US" sz="2400" b="1" dirty="0">
              <a:solidFill>
                <a:schemeClr val="tx2"/>
              </a:solidFill>
              <a:latin typeface="+mj-lt"/>
            </a:endParaRPr>
          </a:p>
        </p:txBody>
      </p:sp>
    </p:spTree>
    <p:extLst>
      <p:ext uri="{BB962C8B-B14F-4D97-AF65-F5344CB8AC3E}">
        <p14:creationId xmlns:p14="http://schemas.microsoft.com/office/powerpoint/2010/main" val="239787041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solidFill>
                  <a:schemeClr val="tx2"/>
                </a:solidFill>
                <a:latin typeface="+mj-lt"/>
              </a:rPr>
              <a:t>12. Effective Safety Monitoring</a:t>
            </a:r>
          </a:p>
          <a:p>
            <a:r>
              <a:rPr lang="en-US" sz="2400" dirty="0">
                <a:solidFill>
                  <a:schemeClr val="tx2"/>
                </a:solidFill>
                <a:latin typeface="+mj-lt"/>
              </a:rPr>
              <a:t>Four level Safety Monitoring System</a:t>
            </a:r>
          </a:p>
          <a:p>
            <a:r>
              <a:rPr lang="en-US" sz="2400" dirty="0">
                <a:solidFill>
                  <a:schemeClr val="tx2"/>
                </a:solidFill>
                <a:latin typeface="+mj-lt"/>
              </a:rPr>
              <a:t>Two from Department side</a:t>
            </a:r>
          </a:p>
          <a:p>
            <a:pPr marL="0" indent="0">
              <a:buNone/>
            </a:pPr>
            <a:r>
              <a:rPr lang="en-US" sz="2400" dirty="0">
                <a:solidFill>
                  <a:schemeClr val="tx2"/>
                </a:solidFill>
                <a:latin typeface="+mj-lt"/>
              </a:rPr>
              <a:t>        Site monitoring</a:t>
            </a:r>
          </a:p>
          <a:p>
            <a:pPr marL="0" indent="0">
              <a:buNone/>
            </a:pPr>
            <a:r>
              <a:rPr lang="en-US" sz="2400" dirty="0">
                <a:solidFill>
                  <a:schemeClr val="tx2"/>
                </a:solidFill>
                <a:latin typeface="+mj-lt"/>
              </a:rPr>
              <a:t>        HQ monitoring</a:t>
            </a:r>
          </a:p>
          <a:p>
            <a:r>
              <a:rPr lang="en-US" sz="2400" dirty="0">
                <a:solidFill>
                  <a:schemeClr val="tx2"/>
                </a:solidFill>
                <a:latin typeface="+mj-lt"/>
              </a:rPr>
              <a:t>Two from Contractors side</a:t>
            </a:r>
          </a:p>
          <a:p>
            <a:pPr marL="0" indent="0">
              <a:buNone/>
            </a:pPr>
            <a:r>
              <a:rPr lang="en-US" sz="2400" dirty="0">
                <a:solidFill>
                  <a:schemeClr val="tx2"/>
                </a:solidFill>
                <a:latin typeface="+mj-lt"/>
              </a:rPr>
              <a:t>         Site monitoring</a:t>
            </a:r>
          </a:p>
          <a:p>
            <a:pPr marL="0" indent="0">
              <a:buNone/>
            </a:pPr>
            <a:r>
              <a:rPr lang="en-US" sz="2400" dirty="0">
                <a:solidFill>
                  <a:schemeClr val="tx2"/>
                </a:solidFill>
                <a:latin typeface="+mj-lt"/>
              </a:rPr>
              <a:t>         HQ monitoring</a:t>
            </a:r>
          </a:p>
          <a:p>
            <a:pPr marL="0" indent="0">
              <a:buNone/>
            </a:pPr>
            <a:endParaRPr lang="en-US" b="1" dirty="0">
              <a:solidFill>
                <a:schemeClr val="tx2"/>
              </a:solidFill>
              <a:latin typeface="+mj-lt"/>
            </a:endParaRPr>
          </a:p>
        </p:txBody>
      </p:sp>
    </p:spTree>
    <p:extLst>
      <p:ext uri="{BB962C8B-B14F-4D97-AF65-F5344CB8AC3E}">
        <p14:creationId xmlns:p14="http://schemas.microsoft.com/office/powerpoint/2010/main" val="185732011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9865"/>
            <a:ext cx="10972800" cy="1507223"/>
          </a:xfrm>
        </p:spPr>
        <p:txBody>
          <a:bodyPr>
            <a:normAutofit/>
          </a:bodyPr>
          <a:lstStyle/>
          <a:p>
            <a:pPr algn="ctr"/>
            <a:r>
              <a:rPr lang="en-IN" sz="3200" b="1" dirty="0"/>
              <a:t>SALIENT POSITIVE FEATURES OF NHAI SYSTEM</a:t>
            </a:r>
            <a:br>
              <a:rPr lang="en-US" sz="3200" dirty="0"/>
            </a:br>
            <a:endParaRPr lang="en-US" sz="3200" dirty="0"/>
          </a:p>
        </p:txBody>
      </p:sp>
      <p:sp>
        <p:nvSpPr>
          <p:cNvPr id="3" name="Content Placeholder 2"/>
          <p:cNvSpPr>
            <a:spLocks noGrp="1"/>
          </p:cNvSpPr>
          <p:nvPr>
            <p:ph idx="1"/>
          </p:nvPr>
        </p:nvSpPr>
        <p:spPr/>
        <p:txBody>
          <a:bodyPr>
            <a:normAutofit/>
          </a:bodyPr>
          <a:lstStyle/>
          <a:p>
            <a:pPr marL="0" indent="0">
              <a:buNone/>
            </a:pPr>
            <a:r>
              <a:rPr lang="en-IN" b="1" dirty="0">
                <a:solidFill>
                  <a:schemeClr val="tx2"/>
                </a:solidFill>
                <a:latin typeface="+mj-lt"/>
              </a:rPr>
              <a:t>1. Ease in Tendering Process</a:t>
            </a:r>
            <a:endParaRPr lang="en-US" b="1" dirty="0">
              <a:solidFill>
                <a:schemeClr val="tx2"/>
              </a:solidFill>
              <a:latin typeface="+mj-lt"/>
            </a:endParaRPr>
          </a:p>
          <a:p>
            <a:pPr lvl="0"/>
            <a:r>
              <a:rPr lang="en-IN" dirty="0">
                <a:solidFill>
                  <a:schemeClr val="tx2"/>
                </a:solidFill>
                <a:latin typeface="+mj-lt"/>
              </a:rPr>
              <a:t>Documents not verified from issuing authority before deciding the eligibility bid unless there is some reason for doubt or complain.</a:t>
            </a:r>
            <a:endParaRPr lang="en-US" dirty="0">
              <a:solidFill>
                <a:schemeClr val="tx2"/>
              </a:solidFill>
              <a:latin typeface="+mj-lt"/>
            </a:endParaRPr>
          </a:p>
          <a:p>
            <a:pPr lvl="0"/>
            <a:r>
              <a:rPr lang="en-IN" dirty="0">
                <a:solidFill>
                  <a:schemeClr val="tx2"/>
                </a:solidFill>
                <a:latin typeface="+mj-lt"/>
              </a:rPr>
              <a:t>There is no marking system in deciding the eligibility bid. </a:t>
            </a:r>
          </a:p>
          <a:p>
            <a:pPr lvl="0"/>
            <a:r>
              <a:rPr lang="en-IN" dirty="0">
                <a:solidFill>
                  <a:schemeClr val="tx2"/>
                </a:solidFill>
                <a:latin typeface="+mj-lt"/>
              </a:rPr>
              <a:t>The eligible works or ongoing work of the bidders are not inspected.</a:t>
            </a:r>
            <a:endParaRPr lang="en-US" dirty="0">
              <a:solidFill>
                <a:schemeClr val="tx2"/>
              </a:solidFill>
              <a:latin typeface="+mj-lt"/>
            </a:endParaRPr>
          </a:p>
          <a:p>
            <a:r>
              <a:rPr lang="en-IN" sz="2400" dirty="0">
                <a:solidFill>
                  <a:srgbClr val="00B050"/>
                </a:solidFill>
                <a:latin typeface="+mj-lt"/>
              </a:rPr>
              <a:t>This reduces a lot of work in finalizing the eligibility bid and saves overall time. </a:t>
            </a:r>
            <a:r>
              <a:rPr lang="en-IN" sz="2400" dirty="0">
                <a:solidFill>
                  <a:srgbClr val="FF0000"/>
                </a:solidFill>
                <a:latin typeface="+mj-lt"/>
              </a:rPr>
              <a:t>However, this system has its own drawbacks also</a:t>
            </a:r>
            <a:r>
              <a:rPr lang="en-IN" sz="2400" dirty="0">
                <a:solidFill>
                  <a:srgbClr val="00B050"/>
                </a:solidFill>
                <a:latin typeface="+mj-lt"/>
              </a:rPr>
              <a:t>.</a:t>
            </a:r>
            <a:endParaRPr lang="en-US" sz="2400" dirty="0">
              <a:solidFill>
                <a:srgbClr val="00B050"/>
              </a:solidFill>
              <a:latin typeface="+mj-lt"/>
            </a:endParaRPr>
          </a:p>
          <a:p>
            <a:pPr marL="0" indent="0">
              <a:buNone/>
            </a:pPr>
            <a:endParaRPr lang="en-US" dirty="0"/>
          </a:p>
        </p:txBody>
      </p:sp>
    </p:spTree>
    <p:extLst>
      <p:ext uri="{BB962C8B-B14F-4D97-AF65-F5344CB8AC3E}">
        <p14:creationId xmlns:p14="http://schemas.microsoft.com/office/powerpoint/2010/main" val="35206024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nSpc>
                <a:spcPct val="90000"/>
              </a:lnSpc>
              <a:buNone/>
            </a:pPr>
            <a:r>
              <a:rPr lang="en-IN" sz="2800" b="1" dirty="0">
                <a:solidFill>
                  <a:schemeClr val="tx2"/>
                </a:solidFill>
                <a:latin typeface="+mj-lt"/>
              </a:rPr>
              <a:t>2. Availability of funds</a:t>
            </a:r>
            <a:endParaRPr lang="en-US" sz="2800" b="1" dirty="0">
              <a:solidFill>
                <a:schemeClr val="tx2"/>
              </a:solidFill>
              <a:latin typeface="+mj-lt"/>
            </a:endParaRPr>
          </a:p>
          <a:p>
            <a:r>
              <a:rPr lang="en-IN" dirty="0">
                <a:solidFill>
                  <a:schemeClr val="tx2"/>
                </a:solidFill>
                <a:latin typeface="+mj-lt"/>
              </a:rPr>
              <a:t>In NHAI, work is awarded only when the full funds are available. </a:t>
            </a:r>
            <a:r>
              <a:rPr lang="en-IN" dirty="0">
                <a:solidFill>
                  <a:srgbClr val="00B050"/>
                </a:solidFill>
                <a:latin typeface="+mj-lt"/>
              </a:rPr>
              <a:t>No work suffers for want of funds which is big positive factor.</a:t>
            </a:r>
          </a:p>
          <a:p>
            <a:pPr marL="0" indent="0">
              <a:buNone/>
            </a:pPr>
            <a:endParaRPr lang="en-US" dirty="0">
              <a:solidFill>
                <a:schemeClr val="tx2"/>
              </a:solidFill>
              <a:latin typeface="+mj-lt"/>
            </a:endParaRPr>
          </a:p>
          <a:p>
            <a:pPr marL="0" indent="0">
              <a:lnSpc>
                <a:spcPct val="90000"/>
              </a:lnSpc>
              <a:buNone/>
            </a:pPr>
            <a:r>
              <a:rPr lang="en-IN" sz="2800" b="1" dirty="0">
                <a:solidFill>
                  <a:schemeClr val="tx2"/>
                </a:solidFill>
                <a:latin typeface="+mj-lt"/>
              </a:rPr>
              <a:t>3. 15% Mobilisation Advance</a:t>
            </a:r>
            <a:endParaRPr lang="en-US" sz="2800" b="1" dirty="0">
              <a:solidFill>
                <a:schemeClr val="tx2"/>
              </a:solidFill>
              <a:latin typeface="+mj-lt"/>
            </a:endParaRPr>
          </a:p>
          <a:p>
            <a:r>
              <a:rPr lang="en-IN" dirty="0">
                <a:solidFill>
                  <a:schemeClr val="tx2"/>
                </a:solidFill>
                <a:latin typeface="+mj-lt"/>
              </a:rPr>
              <a:t>The provision of Mobilisation Advance in NHAI contracts is total 15% (including 5% Mobilisation Advance for equipment and machinery) whereas in CPWD and DMRC, Mobilisation Advance is only 10% (including 5% for equipment and machinery). The Mobilisation Advance in NHAI and CPWD is interest bearing whereas in DMRC, it is interest free. </a:t>
            </a:r>
            <a:r>
              <a:rPr lang="en-IN" dirty="0">
                <a:solidFill>
                  <a:srgbClr val="00B050"/>
                </a:solidFill>
                <a:latin typeface="+mj-lt"/>
              </a:rPr>
              <a:t>Facility for extra mobilisation advance in NHAI is a positive factor for progress of works. However, interest free mobilisation advance in DMRC is certainly much more a positive factor.</a:t>
            </a:r>
            <a:endParaRPr lang="en-US" dirty="0">
              <a:solidFill>
                <a:srgbClr val="00B050"/>
              </a:solidFill>
              <a:latin typeface="+mj-lt"/>
            </a:endParaRPr>
          </a:p>
          <a:p>
            <a:endParaRPr lang="en-US" dirty="0">
              <a:solidFill>
                <a:schemeClr val="tx2"/>
              </a:solidFill>
              <a:latin typeface="+mj-lt"/>
            </a:endParaRPr>
          </a:p>
        </p:txBody>
      </p:sp>
    </p:spTree>
    <p:extLst>
      <p:ext uri="{BB962C8B-B14F-4D97-AF65-F5344CB8AC3E}">
        <p14:creationId xmlns:p14="http://schemas.microsoft.com/office/powerpoint/2010/main" val="283575599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128" y="0"/>
            <a:ext cx="10972800" cy="1143000"/>
          </a:xfrm>
        </p:spPr>
        <p:txBody>
          <a:bodyPr/>
          <a:lstStyle/>
          <a:p>
            <a:endParaRPr lang="en-US" dirty="0"/>
          </a:p>
        </p:txBody>
      </p:sp>
      <p:sp>
        <p:nvSpPr>
          <p:cNvPr id="3" name="Content Placeholder 2"/>
          <p:cNvSpPr>
            <a:spLocks noGrp="1"/>
          </p:cNvSpPr>
          <p:nvPr>
            <p:ph idx="1"/>
          </p:nvPr>
        </p:nvSpPr>
        <p:spPr>
          <a:xfrm>
            <a:off x="609600" y="1310910"/>
            <a:ext cx="10972800" cy="5462124"/>
          </a:xfrm>
        </p:spPr>
        <p:txBody>
          <a:bodyPr>
            <a:normAutofit/>
          </a:bodyPr>
          <a:lstStyle/>
          <a:p>
            <a:pPr marL="0" indent="0">
              <a:lnSpc>
                <a:spcPct val="90000"/>
              </a:lnSpc>
              <a:buNone/>
            </a:pPr>
            <a:r>
              <a:rPr lang="en-IN" b="1" dirty="0">
                <a:solidFill>
                  <a:schemeClr val="tx2"/>
                </a:solidFill>
                <a:latin typeface="+mj-lt"/>
              </a:rPr>
              <a:t>4. Additional Performance Security for Low Rated Contract</a:t>
            </a:r>
            <a:endParaRPr lang="en-US" b="1" dirty="0">
              <a:solidFill>
                <a:schemeClr val="tx2"/>
              </a:solidFill>
              <a:latin typeface="+mj-lt"/>
            </a:endParaRPr>
          </a:p>
          <a:p>
            <a:pPr lvl="0"/>
            <a:r>
              <a:rPr lang="en-IN" sz="2400" dirty="0">
                <a:solidFill>
                  <a:schemeClr val="tx2"/>
                </a:solidFill>
                <a:latin typeface="+mj-lt"/>
              </a:rPr>
              <a:t>If the quoted price of the contractor is lower than 10% but up to 20% of the estimated cost, Additional Performance Security shall be @ 20% of the tendered price below 10% of the estimated cost.</a:t>
            </a:r>
            <a:endParaRPr lang="en-US" sz="2400" dirty="0">
              <a:solidFill>
                <a:schemeClr val="tx2"/>
              </a:solidFill>
              <a:latin typeface="+mj-lt"/>
            </a:endParaRPr>
          </a:p>
          <a:p>
            <a:pPr lvl="0"/>
            <a:r>
              <a:rPr lang="en-IN" sz="2400" dirty="0">
                <a:solidFill>
                  <a:schemeClr val="tx2"/>
                </a:solidFill>
                <a:latin typeface="+mj-lt"/>
              </a:rPr>
              <a:t>If the quoted price of the contractor is lower than 20% of the estimated cost, Additional Performance Security shall be @ 30% of the tendered price below 10% of the estimated cost.</a:t>
            </a:r>
            <a:endParaRPr lang="en-US" sz="2400" dirty="0">
              <a:solidFill>
                <a:schemeClr val="tx2"/>
              </a:solidFill>
              <a:latin typeface="+mj-lt"/>
            </a:endParaRPr>
          </a:p>
          <a:p>
            <a:r>
              <a:rPr lang="en-IN" sz="2400" dirty="0">
                <a:solidFill>
                  <a:schemeClr val="tx2"/>
                </a:solidFill>
                <a:latin typeface="+mj-lt"/>
              </a:rPr>
              <a:t>This is more reasonable to link the quantum of Performance Security with the quoted rate of the contractor, if the quoted rate of the contractor is lower beyond a point. </a:t>
            </a:r>
          </a:p>
          <a:p>
            <a:r>
              <a:rPr lang="en-IN" sz="2400" dirty="0">
                <a:solidFill>
                  <a:srgbClr val="00B050"/>
                </a:solidFill>
                <a:latin typeface="+mj-lt"/>
              </a:rPr>
              <a:t>More the performance security, better deterrent against contractual default by the contractor. Hence it’s an additional safeguard against contractors default.</a:t>
            </a:r>
            <a:endParaRPr lang="en-US" sz="2400" dirty="0">
              <a:solidFill>
                <a:srgbClr val="00B050"/>
              </a:solidFill>
              <a:latin typeface="+mj-lt"/>
            </a:endParaRPr>
          </a:p>
          <a:p>
            <a:endParaRPr lang="en-US" dirty="0">
              <a:solidFill>
                <a:schemeClr val="tx2"/>
              </a:solidFill>
              <a:latin typeface="+mj-lt"/>
            </a:endParaRPr>
          </a:p>
        </p:txBody>
      </p:sp>
    </p:spTree>
    <p:extLst>
      <p:ext uri="{BB962C8B-B14F-4D97-AF65-F5344CB8AC3E}">
        <p14:creationId xmlns:p14="http://schemas.microsoft.com/office/powerpoint/2010/main" val="111036476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nSpc>
                <a:spcPct val="90000"/>
              </a:lnSpc>
              <a:buNone/>
            </a:pPr>
            <a:r>
              <a:rPr lang="en-IN" b="1" dirty="0">
                <a:solidFill>
                  <a:schemeClr val="tx2"/>
                </a:solidFill>
                <a:latin typeface="+mj-lt"/>
              </a:rPr>
              <a:t>5. Damages for delay in handing over the site</a:t>
            </a:r>
            <a:endParaRPr lang="en-US" b="1" dirty="0">
              <a:solidFill>
                <a:schemeClr val="tx2"/>
              </a:solidFill>
              <a:latin typeface="+mj-lt"/>
            </a:endParaRPr>
          </a:p>
          <a:p>
            <a:r>
              <a:rPr lang="en-IN" sz="2400" dirty="0">
                <a:solidFill>
                  <a:schemeClr val="tx2"/>
                </a:solidFill>
                <a:latin typeface="+mj-lt"/>
              </a:rPr>
              <a:t>As per the terms of contract, (Article 8.3), the Authority shall pay damages to the contractor in accordance with specified formula for the part of the site which has not been provided to the contractor up to the specified time. </a:t>
            </a:r>
            <a:r>
              <a:rPr lang="en-IN" sz="2400" dirty="0">
                <a:solidFill>
                  <a:srgbClr val="00B050"/>
                </a:solidFill>
                <a:latin typeface="+mj-lt"/>
              </a:rPr>
              <a:t>This shall induce extra caution in the department to hand over the site on time</a:t>
            </a:r>
            <a:r>
              <a:rPr lang="en-IN" sz="2400" dirty="0">
                <a:solidFill>
                  <a:srgbClr val="00B050"/>
                </a:solidFill>
              </a:rPr>
              <a:t>.</a:t>
            </a:r>
          </a:p>
          <a:p>
            <a:pPr marL="0" indent="0">
              <a:buNone/>
            </a:pPr>
            <a:endParaRPr lang="en-US" sz="2400" dirty="0">
              <a:solidFill>
                <a:srgbClr val="00B050"/>
              </a:solidFill>
            </a:endParaRPr>
          </a:p>
          <a:p>
            <a:r>
              <a:rPr lang="en-IN" sz="2400" dirty="0">
                <a:solidFill>
                  <a:schemeClr val="tx2"/>
                </a:solidFill>
                <a:latin typeface="+mj-lt"/>
              </a:rPr>
              <a:t>Amount of damages in </a:t>
            </a:r>
            <a:r>
              <a:rPr lang="en-IN" sz="2400" dirty="0" err="1">
                <a:solidFill>
                  <a:schemeClr val="tx2"/>
                </a:solidFill>
                <a:latin typeface="+mj-lt"/>
              </a:rPr>
              <a:t>Rs</a:t>
            </a:r>
            <a:r>
              <a:rPr lang="en-IN" sz="2400" dirty="0">
                <a:solidFill>
                  <a:schemeClr val="tx2"/>
                </a:solidFill>
                <a:latin typeface="+mj-lt"/>
              </a:rPr>
              <a:t> Per day per meter = 0.05 X C X 1/L X 1/N </a:t>
            </a:r>
            <a:endParaRPr lang="en-US" sz="2400" dirty="0">
              <a:solidFill>
                <a:schemeClr val="tx2"/>
              </a:solidFill>
              <a:latin typeface="+mj-lt"/>
            </a:endParaRPr>
          </a:p>
          <a:p>
            <a:pPr marL="0" indent="0">
              <a:buNone/>
            </a:pPr>
            <a:r>
              <a:rPr lang="en-IN" sz="2400" dirty="0">
                <a:solidFill>
                  <a:schemeClr val="tx2"/>
                </a:solidFill>
                <a:latin typeface="+mj-lt"/>
              </a:rPr>
              <a:t>   Where,</a:t>
            </a:r>
            <a:r>
              <a:rPr lang="en-US" sz="2400" dirty="0">
                <a:solidFill>
                  <a:schemeClr val="tx2"/>
                </a:solidFill>
                <a:latin typeface="+mj-lt"/>
              </a:rPr>
              <a:t> </a:t>
            </a:r>
            <a:r>
              <a:rPr lang="en-IN" sz="2400" dirty="0">
                <a:solidFill>
                  <a:schemeClr val="tx2"/>
                </a:solidFill>
                <a:latin typeface="+mj-lt"/>
              </a:rPr>
              <a:t>C = Contract Price</a:t>
            </a:r>
            <a:r>
              <a:rPr lang="en-US" sz="2400" dirty="0">
                <a:solidFill>
                  <a:schemeClr val="tx2"/>
                </a:solidFill>
                <a:latin typeface="+mj-lt"/>
              </a:rPr>
              <a:t>, </a:t>
            </a:r>
            <a:r>
              <a:rPr lang="en-IN" sz="2400" dirty="0">
                <a:solidFill>
                  <a:schemeClr val="tx2"/>
                </a:solidFill>
                <a:latin typeface="+mj-lt"/>
              </a:rPr>
              <a:t>L = Length of the Project Highway in meter,                            N =   Completion period in days.</a:t>
            </a:r>
            <a:endParaRPr lang="en-US" sz="2400" dirty="0">
              <a:solidFill>
                <a:schemeClr val="tx2"/>
              </a:solidFill>
              <a:latin typeface="+mj-lt"/>
            </a:endParaRPr>
          </a:p>
        </p:txBody>
      </p:sp>
    </p:spTree>
    <p:extLst>
      <p:ext uri="{BB962C8B-B14F-4D97-AF65-F5344CB8AC3E}">
        <p14:creationId xmlns:p14="http://schemas.microsoft.com/office/powerpoint/2010/main" val="176860309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01"/>
          <p:cNvSpPr txBox="1">
            <a:spLocks noGrp="1"/>
          </p:cNvSpPr>
          <p:nvPr>
            <p:ph type="ctrTitle"/>
          </p:nvPr>
        </p:nvSpPr>
        <p:spPr>
          <a:xfrm>
            <a:off x="562708" y="1861169"/>
            <a:ext cx="11254155" cy="2840304"/>
          </a:xfrm>
          <a:prstGeom prst="rect">
            <a:avLst/>
          </a:prstGeom>
          <a:noFill/>
          <a:ln>
            <a:noFill/>
          </a:ln>
        </p:spPr>
        <p:txBody>
          <a:bodyPr spcFirstLastPara="1" wrap="square" lIns="0" tIns="0" rIns="18275" bIns="0" anchor="ctr" anchorCtr="0">
            <a:noAutofit/>
          </a:bodyPr>
          <a:lstStyle/>
          <a:p>
            <a:pPr lvl="0" algn="ctr">
              <a:spcBef>
                <a:spcPts val="0"/>
              </a:spcBef>
              <a:spcAft>
                <a:spcPts val="2400"/>
              </a:spcAft>
              <a:buClr>
                <a:srgbClr val="C00000"/>
              </a:buClr>
              <a:buSzPts val="4200"/>
            </a:pPr>
            <a:r>
              <a:rPr lang="en-US" sz="4400" dirty="0"/>
              <a:t>Comparative Study of Contract Management System in</a:t>
            </a:r>
            <a:br>
              <a:rPr lang="en-US" sz="4400" dirty="0"/>
            </a:br>
            <a:r>
              <a:rPr lang="en-US" sz="4400" dirty="0"/>
              <a:t>CPWD, DMRC and NHAI and it’s relevance to CPWD</a:t>
            </a:r>
            <a:endParaRPr sz="4400" dirty="0">
              <a:solidFill>
                <a:schemeClr val="tx1">
                  <a:lumMod val="95000"/>
                </a:schemeClr>
              </a:solidFill>
            </a:endParaRPr>
          </a:p>
        </p:txBody>
      </p:sp>
      <p:pic>
        <p:nvPicPr>
          <p:cNvPr id="116" name="Google Shape;116;p101" descr="http://www.motherindianursery.com/images/CPWD-Logo.jpg"/>
          <p:cNvPicPr preferRelativeResize="0"/>
          <p:nvPr/>
        </p:nvPicPr>
        <p:blipFill rotWithShape="1">
          <a:blip r:embed="rId3" cstate="print">
            <a:clrChange>
              <a:clrFrom>
                <a:srgbClr val="FEFEFE"/>
              </a:clrFrom>
              <a:clrTo>
                <a:srgbClr val="FEFEFE">
                  <a:alpha val="0"/>
                </a:srgbClr>
              </a:clrTo>
            </a:clrChange>
            <a:alphaModFix/>
          </a:blip>
          <a:srcRect/>
          <a:stretch/>
        </p:blipFill>
        <p:spPr>
          <a:xfrm>
            <a:off x="5429245" y="642919"/>
            <a:ext cx="1299307" cy="1000125"/>
          </a:xfrm>
          <a:prstGeom prst="rect">
            <a:avLst/>
          </a:prstGeom>
          <a:noFill/>
          <a:ln>
            <a:noFill/>
          </a:ln>
        </p:spPr>
      </p:pic>
    </p:spTree>
    <p:extLst>
      <p:ext uri="{BB962C8B-B14F-4D97-AF65-F5344CB8AC3E}">
        <p14:creationId xmlns:p14="http://schemas.microsoft.com/office/powerpoint/2010/main" val="2488925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956" y="129553"/>
            <a:ext cx="10972800" cy="550178"/>
          </a:xfrm>
        </p:spPr>
        <p:txBody>
          <a:bodyPr>
            <a:normAutofit fontScale="90000"/>
          </a:bodyPr>
          <a:lstStyle/>
          <a:p>
            <a:endParaRPr lang="en-US"/>
          </a:p>
        </p:txBody>
      </p:sp>
      <p:sp>
        <p:nvSpPr>
          <p:cNvPr id="3" name="Content Placeholder 2"/>
          <p:cNvSpPr>
            <a:spLocks noGrp="1"/>
          </p:cNvSpPr>
          <p:nvPr>
            <p:ph idx="1"/>
          </p:nvPr>
        </p:nvSpPr>
        <p:spPr>
          <a:xfrm>
            <a:off x="552956" y="1199105"/>
            <a:ext cx="10972800" cy="4902290"/>
          </a:xfrm>
        </p:spPr>
        <p:txBody>
          <a:bodyPr>
            <a:normAutofit/>
          </a:bodyPr>
          <a:lstStyle/>
          <a:p>
            <a:pPr marL="0" indent="0">
              <a:lnSpc>
                <a:spcPct val="110000"/>
              </a:lnSpc>
              <a:buNone/>
            </a:pPr>
            <a:r>
              <a:rPr lang="en-IN" sz="2800" b="1" dirty="0">
                <a:solidFill>
                  <a:schemeClr val="tx2"/>
                </a:solidFill>
                <a:latin typeface="+mj-lt"/>
              </a:rPr>
              <a:t>6. Deemed termination of Contract</a:t>
            </a:r>
            <a:endParaRPr lang="en-US" sz="2800" b="1" dirty="0">
              <a:solidFill>
                <a:schemeClr val="tx2"/>
              </a:solidFill>
              <a:latin typeface="+mj-lt"/>
            </a:endParaRPr>
          </a:p>
          <a:p>
            <a:r>
              <a:rPr lang="en-IN" sz="2400" dirty="0">
                <a:solidFill>
                  <a:schemeClr val="tx2"/>
                </a:solidFill>
                <a:latin typeface="+mj-lt"/>
              </a:rPr>
              <a:t>As per article 3.4 of the contract, the contract shall be considered deemed terminated if due to any reasons, whatsoever, the appointed date does not occur within 90 days of signing of the agreement. In such event, the contractor shall be paid damages equivalent to 1% of the contract price.</a:t>
            </a:r>
            <a:endParaRPr lang="en-US" sz="2400" dirty="0">
              <a:solidFill>
                <a:schemeClr val="tx2"/>
              </a:solidFill>
              <a:latin typeface="+mj-lt"/>
            </a:endParaRPr>
          </a:p>
          <a:p>
            <a:r>
              <a:rPr lang="en-IN" sz="2400" dirty="0">
                <a:solidFill>
                  <a:srgbClr val="00B050"/>
                </a:solidFill>
                <a:latin typeface="+mj-lt"/>
              </a:rPr>
              <a:t>Due to this provision, the department as well as the contractor shall work hard and make it absolutely certain to remove all hurdles and commence the work before the above date, failing which the contract shall automatically be terminated and both the parties shall be at loss.</a:t>
            </a:r>
            <a:endParaRPr lang="en-US" sz="2400" dirty="0">
              <a:solidFill>
                <a:srgbClr val="00B050"/>
              </a:solidFill>
              <a:latin typeface="+mj-lt"/>
            </a:endParaRPr>
          </a:p>
          <a:p>
            <a:r>
              <a:rPr lang="en-IN" sz="2400" dirty="0">
                <a:solidFill>
                  <a:schemeClr val="tx2"/>
                </a:solidFill>
                <a:latin typeface="+mj-lt"/>
              </a:rPr>
              <a:t>“Appointed Date means the date declared by the authority as the project commencement date with the consent of the contractor as per the process specified in Article 3 &amp; 2 of the agreement.”</a:t>
            </a:r>
            <a:endParaRPr lang="en-US" sz="2400" dirty="0">
              <a:solidFill>
                <a:schemeClr val="tx2"/>
              </a:solidFill>
              <a:latin typeface="+mj-lt"/>
            </a:endParaRPr>
          </a:p>
          <a:p>
            <a:pPr marL="0" indent="0">
              <a:buNone/>
            </a:pPr>
            <a:endParaRPr lang="en-US" dirty="0">
              <a:solidFill>
                <a:schemeClr val="tx2"/>
              </a:solidFill>
              <a:latin typeface="+mj-lt"/>
            </a:endParaRPr>
          </a:p>
        </p:txBody>
      </p:sp>
    </p:spTree>
    <p:extLst>
      <p:ext uri="{BB962C8B-B14F-4D97-AF65-F5344CB8AC3E}">
        <p14:creationId xmlns:p14="http://schemas.microsoft.com/office/powerpoint/2010/main" val="188055047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IN" b="1" dirty="0">
                <a:solidFill>
                  <a:schemeClr val="tx2"/>
                </a:solidFill>
                <a:latin typeface="+mj-lt"/>
              </a:rPr>
              <a:t>7. Debarment Policy</a:t>
            </a:r>
            <a:endParaRPr lang="en-US" b="1" dirty="0">
              <a:solidFill>
                <a:schemeClr val="tx2"/>
              </a:solidFill>
              <a:latin typeface="+mj-lt"/>
            </a:endParaRPr>
          </a:p>
          <a:p>
            <a:r>
              <a:rPr lang="en-IN" sz="2400" dirty="0">
                <a:solidFill>
                  <a:schemeClr val="tx2"/>
                </a:solidFill>
                <a:latin typeface="+mj-lt"/>
              </a:rPr>
              <a:t>As per article-10.3(iv) of the contract (project above 300 </a:t>
            </a:r>
            <a:r>
              <a:rPr lang="en-IN" sz="2400" dirty="0" err="1">
                <a:solidFill>
                  <a:schemeClr val="tx2"/>
                </a:solidFill>
                <a:latin typeface="+mj-lt"/>
              </a:rPr>
              <a:t>crore</a:t>
            </a:r>
            <a:r>
              <a:rPr lang="en-IN" sz="2400" dirty="0">
                <a:solidFill>
                  <a:schemeClr val="tx2"/>
                </a:solidFill>
                <a:latin typeface="+mj-lt"/>
              </a:rPr>
              <a:t> ), if the contractor fails to complete the project within 90 days from the Schedule Completion Date unless such failure has occurred due to Force Majeure or reasons solely attributable to the Authority, </a:t>
            </a:r>
            <a:r>
              <a:rPr lang="en-IN" sz="2400" dirty="0">
                <a:solidFill>
                  <a:srgbClr val="00B050"/>
                </a:solidFill>
                <a:latin typeface="+mj-lt"/>
              </a:rPr>
              <a:t>the contractor shall be deemed to be ineligible for bidding future projects of the Authority.  Hence it’s an additional deterrent for the contractor to delay the work beyond 90 days from the scheduled completion date.</a:t>
            </a:r>
            <a:r>
              <a:rPr lang="en-IN" sz="2400" dirty="0">
                <a:solidFill>
                  <a:schemeClr val="tx2"/>
                </a:solidFill>
                <a:latin typeface="+mj-lt"/>
              </a:rPr>
              <a:t>  </a:t>
            </a:r>
            <a:endParaRPr lang="en-US" dirty="0"/>
          </a:p>
        </p:txBody>
      </p:sp>
    </p:spTree>
    <p:extLst>
      <p:ext uri="{BB962C8B-B14F-4D97-AF65-F5344CB8AC3E}">
        <p14:creationId xmlns:p14="http://schemas.microsoft.com/office/powerpoint/2010/main" val="345268924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IN" b="1" dirty="0">
                <a:solidFill>
                  <a:schemeClr val="tx2"/>
                </a:solidFill>
                <a:latin typeface="+mj-lt"/>
              </a:rPr>
              <a:t>8. Dispute Resolution</a:t>
            </a:r>
            <a:endParaRPr lang="en-US" b="1" dirty="0">
              <a:solidFill>
                <a:schemeClr val="tx2"/>
              </a:solidFill>
              <a:latin typeface="+mj-lt"/>
            </a:endParaRPr>
          </a:p>
          <a:p>
            <a:r>
              <a:rPr lang="en-IN" sz="2400" dirty="0">
                <a:solidFill>
                  <a:schemeClr val="tx2"/>
                </a:solidFill>
                <a:latin typeface="+mj-lt"/>
              </a:rPr>
              <a:t>For resolution of dispute, apart from provision of Conciliation and Arbitration, there is a provision of referring the dispute to Chairman of the Authority and the Chairman of the Board of Director of the Contractor for amicable settlement. This is expected to resolve the dispute and avoid arbitration</a:t>
            </a:r>
            <a:endParaRPr lang="en-US" sz="2400" dirty="0">
              <a:solidFill>
                <a:schemeClr val="tx2"/>
              </a:solidFill>
              <a:latin typeface="+mj-lt"/>
            </a:endParaRPr>
          </a:p>
          <a:p>
            <a:endParaRPr lang="en-IN" sz="2400" dirty="0">
              <a:solidFill>
                <a:schemeClr val="tx2"/>
              </a:solidFill>
              <a:latin typeface="+mj-lt"/>
            </a:endParaRPr>
          </a:p>
          <a:p>
            <a:pPr>
              <a:buNone/>
            </a:pPr>
            <a:endParaRPr lang="en-IN"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981200"/>
            <a:ext cx="8229600" cy="2496312"/>
          </a:xfrm>
        </p:spPr>
        <p:txBody>
          <a:bodyPr anchor="t">
            <a:normAutofit/>
          </a:bodyPr>
          <a:lstStyle/>
          <a:p>
            <a:pPr algn="ctr"/>
            <a:r>
              <a:rPr lang="en-US" sz="6000" b="1" dirty="0">
                <a:solidFill>
                  <a:srgbClr val="0070C0"/>
                </a:solidFill>
                <a:effectLst>
                  <a:glow rad="228600">
                    <a:schemeClr val="accent6">
                      <a:satMod val="175000"/>
                      <a:alpha val="40000"/>
                    </a:schemeClr>
                  </a:glow>
                  <a:reflection blurRad="6350" stA="60000" endA="900" endPos="58000" dir="5400000" sy="-100000" algn="bl" rotWithShape="0"/>
                </a:effectLst>
              </a:rPr>
              <a:t>Recommendation for CPWD</a:t>
            </a:r>
            <a:endParaRPr lang="en-IN" sz="6000" b="1" dirty="0">
              <a:solidFill>
                <a:srgbClr val="0070C0"/>
              </a:solidFill>
              <a:effectLst>
                <a:glow rad="228600">
                  <a:schemeClr val="accent6">
                    <a:satMod val="175000"/>
                    <a:alpha val="40000"/>
                  </a:schemeClr>
                </a:glow>
                <a:reflection blurRad="6350" stA="60000" endA="900" endPos="58000" dir="5400000" sy="-100000" algn="bl" rotWithShape="0"/>
              </a:effectLst>
            </a:endParaRPr>
          </a:p>
        </p:txBody>
      </p:sp>
    </p:spTree>
    <p:extLst>
      <p:ext uri="{BB962C8B-B14F-4D97-AF65-F5344CB8AC3E}">
        <p14:creationId xmlns:p14="http://schemas.microsoft.com/office/powerpoint/2010/main" val="84224819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3925"/>
            <a:ext cx="10972800" cy="647281"/>
          </a:xfrm>
        </p:spPr>
        <p:txBody>
          <a:bodyPr anchor="ctr">
            <a:normAutofit/>
          </a:bodyPr>
          <a:lstStyle/>
          <a:p>
            <a:r>
              <a:rPr lang="en-US" sz="3200" b="1" dirty="0">
                <a:ln>
                  <a:solidFill>
                    <a:srgbClr val="00B0F0"/>
                  </a:solidFill>
                </a:ln>
                <a:solidFill>
                  <a:schemeClr val="tx1">
                    <a:lumMod val="75000"/>
                    <a:lumOff val="25000"/>
                  </a:schemeClr>
                </a:solidFill>
              </a:rPr>
              <a:t>Recommendation for CPWD</a:t>
            </a:r>
          </a:p>
        </p:txBody>
      </p:sp>
      <p:sp>
        <p:nvSpPr>
          <p:cNvPr id="3" name="Content Placeholder 2"/>
          <p:cNvSpPr>
            <a:spLocks noGrp="1"/>
          </p:cNvSpPr>
          <p:nvPr>
            <p:ph idx="1"/>
          </p:nvPr>
        </p:nvSpPr>
        <p:spPr>
          <a:xfrm>
            <a:off x="609600" y="1001695"/>
            <a:ext cx="10972800" cy="5856305"/>
          </a:xfrm>
        </p:spPr>
        <p:txBody>
          <a:bodyPr>
            <a:normAutofit fontScale="92500" lnSpcReduction="20000"/>
          </a:bodyPr>
          <a:lstStyle/>
          <a:p>
            <a:pPr marL="0" indent="0">
              <a:buNone/>
            </a:pPr>
            <a:r>
              <a:rPr lang="en-US" dirty="0"/>
              <a:t>    </a:t>
            </a:r>
            <a:r>
              <a:rPr lang="en-US" b="1" dirty="0">
                <a:solidFill>
                  <a:schemeClr val="tx2">
                    <a:lumMod val="75000"/>
                  </a:schemeClr>
                </a:solidFill>
                <a:latin typeface="+mj-lt"/>
              </a:rPr>
              <a:t>1. Ease in tendering system</a:t>
            </a:r>
          </a:p>
          <a:p>
            <a:pPr lvl="0"/>
            <a:r>
              <a:rPr lang="en-IN" dirty="0">
                <a:solidFill>
                  <a:schemeClr val="tx2">
                    <a:lumMod val="75000"/>
                  </a:schemeClr>
                </a:solidFill>
                <a:latin typeface="+mj-lt"/>
              </a:rPr>
              <a:t>Marking system of the eligible bid is a time consuming process. It is also observed that after fulfilling minimum eligibility criteria, most of the bidders get qualified in the evaluation process. Therefore, the marking system should be discontinued as in other organizations. This will save a lot of time and make tendering process easier. However, if required, a study of actual effect of marking system on eligibility bid can be conducted. </a:t>
            </a:r>
          </a:p>
          <a:p>
            <a:pPr lvl="0"/>
            <a:r>
              <a:rPr lang="en-IN" dirty="0">
                <a:solidFill>
                  <a:schemeClr val="tx2">
                    <a:lumMod val="75000"/>
                  </a:schemeClr>
                </a:solidFill>
                <a:latin typeface="+mj-lt"/>
              </a:rPr>
              <a:t>Similarly, hardly any bidder fails in quality on physical inspection of works (completed or </a:t>
            </a:r>
            <a:r>
              <a:rPr lang="en-IN" dirty="0" err="1">
                <a:solidFill>
                  <a:schemeClr val="tx2">
                    <a:lumMod val="75000"/>
                  </a:schemeClr>
                </a:solidFill>
                <a:latin typeface="+mj-lt"/>
              </a:rPr>
              <a:t>ongoing</a:t>
            </a:r>
            <a:r>
              <a:rPr lang="en-IN" dirty="0">
                <a:solidFill>
                  <a:schemeClr val="tx2">
                    <a:lumMod val="75000"/>
                  </a:schemeClr>
                </a:solidFill>
                <a:latin typeface="+mj-lt"/>
              </a:rPr>
              <a:t>). However, it consumes considerable time and effort. Therefore, for quality, client’s certificate in Form D should be relied upon and system of physical inspection of work should be discontinued as in other departments. </a:t>
            </a:r>
          </a:p>
          <a:p>
            <a:pPr lvl="0"/>
            <a:r>
              <a:rPr lang="en-IN" dirty="0">
                <a:solidFill>
                  <a:schemeClr val="tx2">
                    <a:lumMod val="75000"/>
                  </a:schemeClr>
                </a:solidFill>
                <a:latin typeface="+mj-lt"/>
              </a:rPr>
              <a:t>Since the bidding capacity calculation is dependent only on the declaration made by the contractor about the works in hand, it is not a very reliable system. Either some other more reliable system should be developed for calculating the bidding capacity or it should also be discontinued.</a:t>
            </a:r>
            <a:r>
              <a:rPr lang="en-IN" sz="2400" dirty="0">
                <a:latin typeface="+mj-lt"/>
              </a:rPr>
              <a:t> </a:t>
            </a:r>
            <a:r>
              <a:rPr lang="en-IN" dirty="0">
                <a:solidFill>
                  <a:schemeClr val="tx2">
                    <a:lumMod val="75000"/>
                  </a:schemeClr>
                </a:solidFill>
                <a:latin typeface="+mj-lt"/>
              </a:rPr>
              <a:t>A study of actual effect of bidding capacity criteria on eligibility bid can also be conducted.</a:t>
            </a:r>
          </a:p>
          <a:p>
            <a:pPr marL="0" indent="0">
              <a:buNone/>
            </a:pPr>
            <a:r>
              <a:rPr lang="en-US" sz="2400" dirty="0">
                <a:solidFill>
                  <a:srgbClr val="00B050"/>
                </a:solidFill>
                <a:latin typeface="+mj-lt"/>
              </a:rPr>
              <a:t>Tendering process shall get easier, save lot of time and less prone to disputes.</a:t>
            </a:r>
          </a:p>
        </p:txBody>
      </p:sp>
    </p:spTree>
    <p:extLst>
      <p:ext uri="{BB962C8B-B14F-4D97-AF65-F5344CB8AC3E}">
        <p14:creationId xmlns:p14="http://schemas.microsoft.com/office/powerpoint/2010/main" val="1067709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solidFill>
                  <a:schemeClr val="tx2">
                    <a:lumMod val="75000"/>
                  </a:schemeClr>
                </a:solidFill>
                <a:latin typeface="+mj-lt"/>
              </a:rPr>
              <a:t>2. Provision of additional performance security</a:t>
            </a:r>
          </a:p>
          <a:p>
            <a:r>
              <a:rPr lang="en-US" dirty="0">
                <a:solidFill>
                  <a:schemeClr val="tx2">
                    <a:lumMod val="75000"/>
                  </a:schemeClr>
                </a:solidFill>
                <a:latin typeface="+mj-lt"/>
              </a:rPr>
              <a:t>There should be provision of additional performance security for contracts priced below 10% of ECPT. For contracts priced below 20% of ECPT, rate of additional performance security should be even further higher rates.</a:t>
            </a:r>
          </a:p>
          <a:p>
            <a:pPr marL="0" indent="0">
              <a:buNone/>
            </a:pPr>
            <a:endParaRPr lang="en-US" b="1" dirty="0">
              <a:solidFill>
                <a:schemeClr val="tx2">
                  <a:lumMod val="75000"/>
                </a:schemeClr>
              </a:solidFill>
              <a:latin typeface="+mj-lt"/>
            </a:endParaRPr>
          </a:p>
        </p:txBody>
      </p:sp>
    </p:spTree>
    <p:extLst>
      <p:ext uri="{BB962C8B-B14F-4D97-AF65-F5344CB8AC3E}">
        <p14:creationId xmlns:p14="http://schemas.microsoft.com/office/powerpoint/2010/main" val="223817222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sz="2800" b="1" dirty="0">
                <a:solidFill>
                  <a:schemeClr val="tx2">
                    <a:lumMod val="75000"/>
                  </a:schemeClr>
                </a:solidFill>
                <a:latin typeface="+mj-lt"/>
              </a:rPr>
              <a:t>3. Compensation for suspension of work from department side</a:t>
            </a:r>
          </a:p>
          <a:p>
            <a:r>
              <a:rPr lang="en-IN" dirty="0">
                <a:solidFill>
                  <a:schemeClr val="tx2">
                    <a:lumMod val="75000"/>
                  </a:schemeClr>
                </a:solidFill>
                <a:latin typeface="+mj-lt"/>
              </a:rPr>
              <a:t>There should be provision in the G.C.C. to provide compensation to the contractor in case of suspension of work by the department beyond period of 30 days for idling of labour and machinery besides granting EOT.</a:t>
            </a:r>
          </a:p>
          <a:p>
            <a:r>
              <a:rPr lang="en-IN" dirty="0">
                <a:solidFill>
                  <a:schemeClr val="tx2">
                    <a:lumMod val="75000"/>
                  </a:schemeClr>
                </a:solidFill>
                <a:latin typeface="+mj-lt"/>
              </a:rPr>
              <a:t>By granting EOT, escalation becomes payable but the indices for calculation of 10CC are considered only up to the stipulated date of completion. Hence the contractor is not compensated even for  the increase in prices of material and labour. Hence some compensation for idle labour and machinery is essentially required.</a:t>
            </a:r>
          </a:p>
          <a:p>
            <a:r>
              <a:rPr lang="en-IN" dirty="0">
                <a:solidFill>
                  <a:schemeClr val="tx2">
                    <a:lumMod val="75000"/>
                  </a:schemeClr>
                </a:solidFill>
                <a:latin typeface="+mj-lt"/>
              </a:rPr>
              <a:t>Further, if the work remain suspended for more than 90 days, contractor should have right to ask for closure of the contract or deletion from the contract of that part of the work, which has been suspended.</a:t>
            </a:r>
            <a:endParaRPr lang="en-US" dirty="0">
              <a:solidFill>
                <a:schemeClr val="tx2">
                  <a:lumMod val="75000"/>
                </a:schemeClr>
              </a:solidFill>
              <a:latin typeface="+mj-lt"/>
            </a:endParaRPr>
          </a:p>
          <a:p>
            <a:endParaRPr lang="en-US" dirty="0">
              <a:solidFill>
                <a:schemeClr val="tx2">
                  <a:lumMod val="75000"/>
                </a:schemeClr>
              </a:solidFill>
              <a:latin typeface="+mj-lt"/>
            </a:endParaRPr>
          </a:p>
          <a:p>
            <a:pPr marL="0" indent="0">
              <a:buNone/>
            </a:pPr>
            <a:endParaRPr lang="en-US" sz="2400" b="1" dirty="0">
              <a:solidFill>
                <a:schemeClr val="tx2">
                  <a:lumMod val="75000"/>
                </a:schemeClr>
              </a:solidFill>
            </a:endParaRPr>
          </a:p>
          <a:p>
            <a:pPr marL="0" indent="0">
              <a:buNone/>
            </a:pPr>
            <a:endParaRPr lang="en-US" dirty="0"/>
          </a:p>
        </p:txBody>
      </p:sp>
    </p:spTree>
    <p:extLst>
      <p:ext uri="{BB962C8B-B14F-4D97-AF65-F5344CB8AC3E}">
        <p14:creationId xmlns:p14="http://schemas.microsoft.com/office/powerpoint/2010/main" val="421303389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b="1" dirty="0">
                <a:solidFill>
                  <a:schemeClr val="tx2">
                    <a:lumMod val="75000"/>
                  </a:schemeClr>
                </a:solidFill>
                <a:latin typeface="+mj-lt"/>
              </a:rPr>
              <a:t>4. </a:t>
            </a:r>
            <a:r>
              <a:rPr lang="en-IN" b="1" dirty="0">
                <a:solidFill>
                  <a:schemeClr val="tx2">
                    <a:lumMod val="75000"/>
                  </a:schemeClr>
                </a:solidFill>
                <a:latin typeface="+mj-lt"/>
              </a:rPr>
              <a:t>Payment of additional cost for unforeseeable physical condition</a:t>
            </a:r>
          </a:p>
          <a:p>
            <a:r>
              <a:rPr lang="en-IN" sz="2400" dirty="0">
                <a:solidFill>
                  <a:schemeClr val="tx2">
                    <a:lumMod val="75000"/>
                  </a:schemeClr>
                </a:solidFill>
                <a:latin typeface="+mj-lt"/>
              </a:rPr>
              <a:t>For EPC contracts, there should be provision for payment of additional cost for certain physical conditions which could not have been reasonably foreseen by an experienced contractor while quoting rates. However such decision and the quantum of compensation should be approved by one authority above the PM or CPM.</a:t>
            </a:r>
          </a:p>
          <a:p>
            <a:pPr marL="0" lvl="0" indent="0">
              <a:buNone/>
            </a:pPr>
            <a:r>
              <a:rPr lang="en-US" b="1" dirty="0">
                <a:solidFill>
                  <a:schemeClr val="tx2">
                    <a:lumMod val="75000"/>
                  </a:schemeClr>
                </a:solidFill>
                <a:latin typeface="+mj-lt"/>
              </a:rPr>
              <a:t>5. </a:t>
            </a:r>
            <a:r>
              <a:rPr lang="en-IN" b="1" dirty="0">
                <a:solidFill>
                  <a:schemeClr val="tx2">
                    <a:lumMod val="75000"/>
                  </a:schemeClr>
                </a:solidFill>
                <a:latin typeface="+mj-lt"/>
              </a:rPr>
              <a:t>Release of 80% amount of running account bill within 4 days</a:t>
            </a:r>
            <a:endParaRPr lang="en-US" b="1" dirty="0">
              <a:solidFill>
                <a:schemeClr val="tx2">
                  <a:lumMod val="75000"/>
                </a:schemeClr>
              </a:solidFill>
              <a:latin typeface="+mj-lt"/>
            </a:endParaRPr>
          </a:p>
          <a:p>
            <a:r>
              <a:rPr lang="en-IN" sz="2400" dirty="0">
                <a:solidFill>
                  <a:schemeClr val="tx2">
                    <a:lumMod val="75000"/>
                  </a:schemeClr>
                </a:solidFill>
                <a:latin typeface="+mj-lt"/>
              </a:rPr>
              <a:t>On submission of the running account bill by the contractor, 80% of the amount should be released within 4 days only on preliminary checking. Detail checking of the bill and payment should be done subsequently.</a:t>
            </a:r>
          </a:p>
          <a:p>
            <a:pPr marL="0" indent="0">
              <a:buNone/>
            </a:pPr>
            <a:endParaRPr lang="en-US" sz="2400" dirty="0">
              <a:solidFill>
                <a:schemeClr val="tx2">
                  <a:lumMod val="75000"/>
                </a:schemeClr>
              </a:solidFill>
              <a:latin typeface="+mj-lt"/>
            </a:endParaRPr>
          </a:p>
          <a:p>
            <a:pPr marL="0" indent="0">
              <a:buNone/>
            </a:pPr>
            <a:endParaRPr lang="en-US" dirty="0"/>
          </a:p>
        </p:txBody>
      </p:sp>
    </p:spTree>
    <p:extLst>
      <p:ext uri="{BB962C8B-B14F-4D97-AF65-F5344CB8AC3E}">
        <p14:creationId xmlns:p14="http://schemas.microsoft.com/office/powerpoint/2010/main" val="386964411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IN" b="1" dirty="0">
                <a:solidFill>
                  <a:schemeClr val="tx2">
                    <a:lumMod val="75000"/>
                  </a:schemeClr>
                </a:solidFill>
                <a:latin typeface="+mj-lt"/>
              </a:rPr>
              <a:t>6. Focus on Delivery </a:t>
            </a:r>
          </a:p>
          <a:p>
            <a:r>
              <a:rPr lang="en-IN" sz="2400" dirty="0">
                <a:solidFill>
                  <a:schemeClr val="tx2">
                    <a:lumMod val="75000"/>
                  </a:schemeClr>
                </a:solidFill>
                <a:latin typeface="+mj-lt"/>
              </a:rPr>
              <a:t>The focus of the organization should always remain on timely delivery of the project. This shall play a vital role while deciding various issues cropping up during the execution of the project. Decision should be taken keeping in view the interest of all stakeholders including a focus on project delivery. The attitude of organization matters more than the rules. The grievances of contractors should be addressed in such a manner that it helps the project delivery on time. </a:t>
            </a:r>
          </a:p>
          <a:p>
            <a:r>
              <a:rPr lang="en-IN" sz="2400" b="1" dirty="0">
                <a:solidFill>
                  <a:srgbClr val="00B050"/>
                </a:solidFill>
              </a:rPr>
              <a:t>It should be considered to introduce such guidelines in the manual. This will favour bona fide decisions in favour of work.</a:t>
            </a:r>
            <a:endParaRPr lang="en-IN" sz="2400" dirty="0">
              <a:solidFill>
                <a:srgbClr val="00B050"/>
              </a:solidFill>
            </a:endParaRPr>
          </a:p>
          <a:p>
            <a:pPr marL="0" indent="0">
              <a:buNone/>
            </a:pPr>
            <a:endParaRPr lang="en-US" sz="2400" dirty="0">
              <a:solidFill>
                <a:srgbClr val="00B050"/>
              </a:solidFill>
              <a:latin typeface="+mj-lt"/>
            </a:endParaRPr>
          </a:p>
        </p:txBody>
      </p:sp>
    </p:spTree>
    <p:extLst>
      <p:ext uri="{BB962C8B-B14F-4D97-AF65-F5344CB8AC3E}">
        <p14:creationId xmlns:p14="http://schemas.microsoft.com/office/powerpoint/2010/main" val="204119351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solidFill>
                  <a:schemeClr val="tx2">
                    <a:lumMod val="75000"/>
                  </a:schemeClr>
                </a:solidFill>
                <a:latin typeface="+mj-lt"/>
              </a:rPr>
              <a:t>7. Debarment Provision in contracts</a:t>
            </a:r>
          </a:p>
          <a:p>
            <a:r>
              <a:rPr lang="en-IN" dirty="0">
                <a:solidFill>
                  <a:schemeClr val="tx2">
                    <a:lumMod val="75000"/>
                  </a:schemeClr>
                </a:solidFill>
                <a:latin typeface="+mj-lt"/>
              </a:rPr>
              <a:t>If the contractor fails to complete the project within specified days (to be specified in each contract) from the Schedule Completion Date unless such failure has occurred due to Force Majeure or reasons solely attributable to the department, the contractor shall be deemed to be ineligible for bidding future projects of the department for 2 year. It shall be an additional deterrent for the contractor against delaying the work beyond scheduled completion date</a:t>
            </a:r>
            <a:r>
              <a:rPr lang="en-IN" sz="2800" dirty="0">
                <a:solidFill>
                  <a:srgbClr val="00B050"/>
                </a:solidFill>
              </a:rPr>
              <a:t>.</a:t>
            </a:r>
            <a:r>
              <a:rPr lang="en-IN" sz="2800" dirty="0">
                <a:solidFill>
                  <a:schemeClr val="tx2"/>
                </a:solidFill>
              </a:rPr>
              <a:t>  </a:t>
            </a:r>
            <a:endParaRPr lang="en-US" dirty="0"/>
          </a:p>
          <a:p>
            <a:pPr marL="0" indent="0">
              <a:buNone/>
            </a:pPr>
            <a:endParaRPr lang="en-US" b="1" dirty="0">
              <a:solidFill>
                <a:schemeClr val="tx2">
                  <a:lumMod val="75000"/>
                </a:schemeClr>
              </a:solidFill>
              <a:latin typeface="+mj-lt"/>
            </a:endParaRPr>
          </a:p>
        </p:txBody>
      </p:sp>
    </p:spTree>
    <p:extLst>
      <p:ext uri="{BB962C8B-B14F-4D97-AF65-F5344CB8AC3E}">
        <p14:creationId xmlns:p14="http://schemas.microsoft.com/office/powerpoint/2010/main" val="223817222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5130"/>
            <a:ext cx="10972800" cy="380326"/>
          </a:xfrm>
        </p:spPr>
        <p:txBody>
          <a:bodyPr>
            <a:normAutofit fontScale="90000"/>
          </a:bodyPr>
          <a:lstStyle/>
          <a:p>
            <a:pPr algn="ctr"/>
            <a:endParaRPr lang="en-US" dirty="0"/>
          </a:p>
        </p:txBody>
      </p:sp>
      <p:sp>
        <p:nvSpPr>
          <p:cNvPr id="3" name="Content Placeholder 2"/>
          <p:cNvSpPr>
            <a:spLocks noGrp="1"/>
          </p:cNvSpPr>
          <p:nvPr>
            <p:ph idx="1"/>
          </p:nvPr>
        </p:nvSpPr>
        <p:spPr>
          <a:xfrm>
            <a:off x="609600" y="784927"/>
            <a:ext cx="10972800" cy="5143163"/>
          </a:xfrm>
        </p:spPr>
        <p:txBody>
          <a:bodyPr anchor="ctr">
            <a:normAutofit/>
          </a:bodyPr>
          <a:lstStyle/>
          <a:p>
            <a:pPr marL="0" lvl="1" indent="0">
              <a:buClr>
                <a:schemeClr val="accent3"/>
              </a:buClr>
              <a:buSzPct val="95000"/>
              <a:buNone/>
            </a:pPr>
            <a:r>
              <a:rPr lang="en-US" sz="2600" b="1" dirty="0">
                <a:solidFill>
                  <a:schemeClr val="tx2"/>
                </a:solidFill>
                <a:latin typeface="+mj-lt"/>
              </a:rPr>
              <a:t>The study is based on:</a:t>
            </a:r>
          </a:p>
          <a:p>
            <a:pPr marL="982980" lvl="2" indent="-342900"/>
            <a:r>
              <a:rPr lang="en-US" sz="2400" dirty="0">
                <a:solidFill>
                  <a:schemeClr val="tx2"/>
                </a:solidFill>
                <a:latin typeface="+mj-lt"/>
              </a:rPr>
              <a:t>Structured recorded interview with the Senior Officers and Higher Management</a:t>
            </a:r>
          </a:p>
          <a:p>
            <a:pPr marL="982980" lvl="2" indent="-342900"/>
            <a:r>
              <a:rPr lang="en-US" sz="2400" dirty="0">
                <a:solidFill>
                  <a:schemeClr val="tx2"/>
                </a:solidFill>
                <a:latin typeface="+mj-lt"/>
              </a:rPr>
              <a:t>Detailed study of manuals, SOPs, agreements and documents available on website</a:t>
            </a:r>
          </a:p>
          <a:p>
            <a:pPr marL="365760" lvl="1" indent="0">
              <a:buNone/>
            </a:pPr>
            <a:endParaRPr lang="en-US" dirty="0">
              <a:solidFill>
                <a:schemeClr val="tx2"/>
              </a:solidFill>
            </a:endParaRPr>
          </a:p>
        </p:txBody>
      </p:sp>
    </p:spTree>
    <p:extLst>
      <p:ext uri="{BB962C8B-B14F-4D97-AF65-F5344CB8AC3E}">
        <p14:creationId xmlns:p14="http://schemas.microsoft.com/office/powerpoint/2010/main" val="25932752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IN" b="1" dirty="0">
                <a:solidFill>
                  <a:schemeClr val="tx2">
                    <a:lumMod val="75000"/>
                  </a:schemeClr>
                </a:solidFill>
                <a:latin typeface="+mj-lt"/>
              </a:rPr>
              <a:t>6. Deemed termination of contract</a:t>
            </a:r>
          </a:p>
          <a:p>
            <a:r>
              <a:rPr lang="en-IN" sz="2400" dirty="0">
                <a:solidFill>
                  <a:schemeClr val="tx2">
                    <a:lumMod val="75000"/>
                  </a:schemeClr>
                </a:solidFill>
                <a:latin typeface="+mj-lt"/>
              </a:rPr>
              <a:t>There should be provision in the EPC contracts that the contract shall be considered deemed terminated if due to any reasons, whatsoever, the physical commencement of the work does not occur within the “specified days” of signing of the agreement. The “specified days” should be decided case to case basis after giving due consideration to all preconstruction activities.</a:t>
            </a:r>
          </a:p>
          <a:p>
            <a:r>
              <a:rPr lang="en-IN" sz="2400" dirty="0">
                <a:solidFill>
                  <a:schemeClr val="tx2">
                    <a:lumMod val="75000"/>
                  </a:schemeClr>
                </a:solidFill>
                <a:latin typeface="+mj-lt"/>
              </a:rPr>
              <a:t>Due to this provision, the department as well as the contractor shall work hard and make it absolutely certain to remove all hurdles and commence the work before the above date, failing which the contract shall automatically be terminated and both the parties shall be at loss</a:t>
            </a:r>
            <a:endParaRPr lang="en-US" sz="2400" dirty="0">
              <a:solidFill>
                <a:schemeClr val="tx2">
                  <a:lumMod val="75000"/>
                </a:schemeClr>
              </a:solidFill>
              <a:latin typeface="+mj-lt"/>
            </a:endParaRPr>
          </a:p>
          <a:p>
            <a:pPr marL="0" indent="0">
              <a:buFont typeface="Wingdings 2"/>
              <a:buNone/>
            </a:pPr>
            <a:endParaRPr lang="en-US" sz="2400" dirty="0">
              <a:solidFill>
                <a:schemeClr val="tx2">
                  <a:lumMod val="75000"/>
                </a:schemeClr>
              </a:solidFill>
              <a:latin typeface="+mj-lt"/>
            </a:endParaRPr>
          </a:p>
          <a:p>
            <a:pPr marL="0" indent="0">
              <a:buNone/>
            </a:pPr>
            <a:endParaRPr lang="en-US" dirty="0"/>
          </a:p>
        </p:txBody>
      </p:sp>
    </p:spTree>
    <p:extLst>
      <p:ext uri="{BB962C8B-B14F-4D97-AF65-F5344CB8AC3E}">
        <p14:creationId xmlns:p14="http://schemas.microsoft.com/office/powerpoint/2010/main" val="114122044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 </a:t>
            </a:r>
            <a:r>
              <a:rPr lang="en-US" b="1" dirty="0">
                <a:solidFill>
                  <a:schemeClr val="tx2">
                    <a:lumMod val="75000"/>
                  </a:schemeClr>
                </a:solidFill>
                <a:latin typeface="+mj-lt"/>
              </a:rPr>
              <a:t>9. Safety Monitoring</a:t>
            </a:r>
          </a:p>
          <a:p>
            <a:r>
              <a:rPr lang="en-US" sz="2400" dirty="0">
                <a:solidFill>
                  <a:schemeClr val="tx2">
                    <a:lumMod val="75000"/>
                  </a:schemeClr>
                </a:solidFill>
                <a:latin typeface="+mj-lt"/>
              </a:rPr>
              <a:t>There should be provision of regular safety inspection and safety audit at significant stages of the project. For this purpose, provision should be made for posting of a Safety Officer of the level of SE at each project region. Provision of third party safety inspection and safety audit may also be introduced.</a:t>
            </a:r>
          </a:p>
          <a:p>
            <a:r>
              <a:rPr lang="en-US" sz="2400" dirty="0">
                <a:solidFill>
                  <a:schemeClr val="tx2">
                    <a:lumMod val="75000"/>
                  </a:schemeClr>
                </a:solidFill>
                <a:latin typeface="+mj-lt"/>
              </a:rPr>
              <a:t>Essential safety related items should be included in DSR and should be included in contract BOQ. This shall ensure due payments to the contractors and effective implementation of essential safety items in the work. Such items could be providing railings, nets, green covers etc.</a:t>
            </a:r>
          </a:p>
        </p:txBody>
      </p:sp>
    </p:spTree>
    <p:extLst>
      <p:ext uri="{BB962C8B-B14F-4D97-AF65-F5344CB8AC3E}">
        <p14:creationId xmlns:p14="http://schemas.microsoft.com/office/powerpoint/2010/main" val="274622464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lnSpc>
                <a:spcPct val="80000"/>
              </a:lnSpc>
              <a:buNone/>
            </a:pPr>
            <a:r>
              <a:rPr lang="en-IN" b="1" dirty="0">
                <a:solidFill>
                  <a:schemeClr val="tx2">
                    <a:lumMod val="75000"/>
                  </a:schemeClr>
                </a:solidFill>
                <a:latin typeface="+mj-lt"/>
              </a:rPr>
              <a:t>10. Dispute Resolution</a:t>
            </a:r>
            <a:endParaRPr lang="en-US" b="1" dirty="0">
              <a:solidFill>
                <a:schemeClr val="tx2">
                  <a:lumMod val="75000"/>
                </a:schemeClr>
              </a:solidFill>
              <a:latin typeface="+mj-lt"/>
            </a:endParaRPr>
          </a:p>
          <a:p>
            <a:pPr>
              <a:lnSpc>
                <a:spcPct val="110000"/>
              </a:lnSpc>
            </a:pPr>
            <a:r>
              <a:rPr lang="en-IN" sz="2400" dirty="0">
                <a:solidFill>
                  <a:schemeClr val="tx2">
                    <a:lumMod val="75000"/>
                  </a:schemeClr>
                </a:solidFill>
                <a:latin typeface="+mj-lt"/>
              </a:rPr>
              <a:t>For resolution of disputes, the matter should be referred to ADG level committee for reconciliation and resolution of disputes. The committee should have powers to go even beyond the provisions of agreement where such approach is logically required.</a:t>
            </a:r>
            <a:endParaRPr lang="en-US" sz="2400" dirty="0">
              <a:solidFill>
                <a:schemeClr val="tx2">
                  <a:lumMod val="75000"/>
                </a:schemeClr>
              </a:solidFill>
              <a:latin typeface="+mj-lt"/>
            </a:endParaRPr>
          </a:p>
          <a:p>
            <a:pPr marL="0" indent="0" algn="just">
              <a:buNone/>
            </a:pPr>
            <a:endParaRPr lang="en-IN" sz="2400" dirty="0">
              <a:solidFill>
                <a:schemeClr val="tx2">
                  <a:lumMod val="75000"/>
                </a:schemeClr>
              </a:solidFill>
              <a:latin typeface="+mj-lt"/>
            </a:endParaRPr>
          </a:p>
        </p:txBody>
      </p:sp>
    </p:spTree>
    <p:extLst>
      <p:ext uri="{BB962C8B-B14F-4D97-AF65-F5344CB8AC3E}">
        <p14:creationId xmlns:p14="http://schemas.microsoft.com/office/powerpoint/2010/main" val="266860500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851" y="0"/>
            <a:ext cx="10972800" cy="380326"/>
          </a:xfrm>
        </p:spPr>
        <p:txBody>
          <a:bodyPr>
            <a:normAutofit fontScale="90000"/>
          </a:bodyPr>
          <a:lstStyle/>
          <a:p>
            <a:endParaRPr lang="en-US" dirty="0"/>
          </a:p>
        </p:txBody>
      </p:sp>
      <p:sp>
        <p:nvSpPr>
          <p:cNvPr id="3" name="Content Placeholder 2"/>
          <p:cNvSpPr>
            <a:spLocks noGrp="1"/>
          </p:cNvSpPr>
          <p:nvPr>
            <p:ph idx="1"/>
          </p:nvPr>
        </p:nvSpPr>
        <p:spPr>
          <a:xfrm>
            <a:off x="455851" y="640754"/>
            <a:ext cx="10972800" cy="4389120"/>
          </a:xfrm>
        </p:spPr>
        <p:txBody>
          <a:bodyPr anchor="ctr">
            <a:normAutofit/>
          </a:bodyPr>
          <a:lstStyle/>
          <a:p>
            <a:pPr marL="0" indent="0" algn="ctr">
              <a:buNone/>
            </a:pPr>
            <a:r>
              <a:rPr lang="en-US" sz="4800" dirty="0">
                <a:solidFill>
                  <a:srgbClr val="00B050"/>
                </a:solidFill>
              </a:rPr>
              <a:t>Thanks</a:t>
            </a:r>
          </a:p>
        </p:txBody>
      </p:sp>
    </p:spTree>
    <p:extLst>
      <p:ext uri="{BB962C8B-B14F-4D97-AF65-F5344CB8AC3E}">
        <p14:creationId xmlns:p14="http://schemas.microsoft.com/office/powerpoint/2010/main" val="112111416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50853"/>
            <a:ext cx="10972800" cy="1684627"/>
          </a:xfrm>
        </p:spPr>
        <p:txBody>
          <a:bodyPr anchor="ctr">
            <a:normAutofit/>
          </a:bodyPr>
          <a:lstStyle/>
          <a:p>
            <a:pPr algn="ctr"/>
            <a:r>
              <a:rPr lang="en-US" sz="3200" dirty="0"/>
              <a:t>Presentation shall focus on:</a:t>
            </a:r>
            <a:br>
              <a:rPr lang="en-US" sz="3200" dirty="0"/>
            </a:br>
            <a:endParaRPr lang="en-US" sz="3200" dirty="0"/>
          </a:p>
        </p:txBody>
      </p:sp>
      <p:sp>
        <p:nvSpPr>
          <p:cNvPr id="3" name="Content Placeholder 2"/>
          <p:cNvSpPr>
            <a:spLocks noGrp="1"/>
          </p:cNvSpPr>
          <p:nvPr>
            <p:ph idx="1"/>
          </p:nvPr>
        </p:nvSpPr>
        <p:spPr>
          <a:xfrm>
            <a:off x="609600" y="1497027"/>
            <a:ext cx="10972800" cy="4827573"/>
          </a:xfrm>
        </p:spPr>
        <p:txBody>
          <a:bodyPr>
            <a:normAutofit/>
          </a:bodyPr>
          <a:lstStyle/>
          <a:p>
            <a:pPr marL="0" indent="0">
              <a:buNone/>
            </a:pPr>
            <a:endParaRPr lang="en-US" sz="2400" dirty="0">
              <a:solidFill>
                <a:schemeClr val="tx2"/>
              </a:solidFill>
              <a:latin typeface="+mj-lt"/>
            </a:endParaRPr>
          </a:p>
          <a:p>
            <a:r>
              <a:rPr lang="en-US" sz="2400" dirty="0">
                <a:solidFill>
                  <a:schemeClr val="tx2"/>
                </a:solidFill>
                <a:latin typeface="+mj-lt"/>
              </a:rPr>
              <a:t>Salient features of DMRC</a:t>
            </a:r>
          </a:p>
          <a:p>
            <a:r>
              <a:rPr lang="en-US" sz="2400" dirty="0">
                <a:solidFill>
                  <a:schemeClr val="tx2"/>
                </a:solidFill>
                <a:latin typeface="+mj-lt"/>
              </a:rPr>
              <a:t>Salient features of NHAI</a:t>
            </a:r>
          </a:p>
          <a:p>
            <a:r>
              <a:rPr lang="en-US" sz="2400" dirty="0">
                <a:solidFill>
                  <a:schemeClr val="tx2"/>
                </a:solidFill>
                <a:latin typeface="+mj-lt"/>
              </a:rPr>
              <a:t>Recommendation for CPWD</a:t>
            </a:r>
          </a:p>
        </p:txBody>
      </p:sp>
    </p:spTree>
    <p:extLst>
      <p:ext uri="{BB962C8B-B14F-4D97-AF65-F5344CB8AC3E}">
        <p14:creationId xmlns:p14="http://schemas.microsoft.com/office/powerpoint/2010/main" val="122708944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45062"/>
            <a:ext cx="10972800" cy="1424198"/>
          </a:xfrm>
        </p:spPr>
        <p:txBody>
          <a:bodyPr anchor="ctr">
            <a:normAutofit/>
          </a:bodyPr>
          <a:lstStyle/>
          <a:p>
            <a:pPr algn="ctr"/>
            <a:r>
              <a:rPr lang="en-IN" sz="3200" b="1" dirty="0"/>
              <a:t>SALIENT FEATURES IN DMRC’S PROJECT MANAGEMENT SYSTEM</a:t>
            </a:r>
            <a:endParaRPr lang="en-US" sz="3200" dirty="0"/>
          </a:p>
        </p:txBody>
      </p:sp>
      <p:sp>
        <p:nvSpPr>
          <p:cNvPr id="3" name="Content Placeholder 2"/>
          <p:cNvSpPr>
            <a:spLocks noGrp="1"/>
          </p:cNvSpPr>
          <p:nvPr>
            <p:ph idx="1"/>
          </p:nvPr>
        </p:nvSpPr>
        <p:spPr/>
        <p:txBody>
          <a:bodyPr/>
          <a:lstStyle/>
          <a:p>
            <a:pPr marL="0" lvl="0" indent="0">
              <a:buNone/>
            </a:pPr>
            <a:r>
              <a:rPr lang="en-IN" b="1" dirty="0"/>
              <a:t>   </a:t>
            </a:r>
            <a:r>
              <a:rPr lang="en-IN" b="1" dirty="0">
                <a:solidFill>
                  <a:schemeClr val="tx2"/>
                </a:solidFill>
                <a:latin typeface="+mj-lt"/>
              </a:rPr>
              <a:t>1. 10% interest free mobilisation advance</a:t>
            </a:r>
            <a:endParaRPr lang="en-US" b="1" dirty="0">
              <a:solidFill>
                <a:schemeClr val="tx2"/>
              </a:solidFill>
              <a:latin typeface="+mj-lt"/>
            </a:endParaRPr>
          </a:p>
          <a:p>
            <a:r>
              <a:rPr lang="en-IN" sz="2400" dirty="0">
                <a:solidFill>
                  <a:schemeClr val="tx2"/>
                </a:solidFill>
                <a:latin typeface="+mj-lt"/>
              </a:rPr>
              <a:t>There is a provision of giving 10% mobilisation advance to the agency on his request which is </a:t>
            </a:r>
            <a:r>
              <a:rPr lang="en-IN" sz="2400" b="1" dirty="0">
                <a:solidFill>
                  <a:srgbClr val="00B050"/>
                </a:solidFill>
                <a:latin typeface="+mj-lt"/>
              </a:rPr>
              <a:t>interest free</a:t>
            </a:r>
            <a:r>
              <a:rPr lang="en-IN" sz="2400" b="1" dirty="0">
                <a:solidFill>
                  <a:schemeClr val="tx2"/>
                </a:solidFill>
                <a:latin typeface="+mj-lt"/>
              </a:rPr>
              <a:t>.</a:t>
            </a:r>
            <a:r>
              <a:rPr lang="en-IN" sz="2400" dirty="0">
                <a:solidFill>
                  <a:schemeClr val="tx2"/>
                </a:solidFill>
                <a:latin typeface="+mj-lt"/>
              </a:rPr>
              <a:t> The recovery of this mobilisation advance starts after 20% of work is done and paid to contractor. This provision is a big assistance to the agency to ensure financial liquidity for speedy execution of work. At the same time, it provides contractor an opportunity to earn profit without investing money from his own account.</a:t>
            </a:r>
            <a:endParaRPr lang="en-US" sz="2400" dirty="0">
              <a:solidFill>
                <a:schemeClr val="tx2"/>
              </a:solidFill>
              <a:latin typeface="+mj-lt"/>
            </a:endParaRPr>
          </a:p>
          <a:p>
            <a:pPr marL="0" indent="0">
              <a:buNone/>
            </a:pPr>
            <a:endParaRPr lang="en-US" sz="2400" dirty="0"/>
          </a:p>
        </p:txBody>
      </p:sp>
    </p:spTree>
    <p:extLst>
      <p:ext uri="{BB962C8B-B14F-4D97-AF65-F5344CB8AC3E}">
        <p14:creationId xmlns:p14="http://schemas.microsoft.com/office/powerpoint/2010/main" val="210015592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5670"/>
            <a:ext cx="10972800" cy="347877"/>
          </a:xfrm>
        </p:spPr>
        <p:txBody>
          <a:bodyPr>
            <a:normAutofit fontScale="90000"/>
          </a:bodyPr>
          <a:lstStyle/>
          <a:p>
            <a:endParaRPr lang="en-US" dirty="0"/>
          </a:p>
        </p:txBody>
      </p:sp>
      <p:sp>
        <p:nvSpPr>
          <p:cNvPr id="3" name="Content Placeholder 2"/>
          <p:cNvSpPr>
            <a:spLocks noGrp="1"/>
          </p:cNvSpPr>
          <p:nvPr>
            <p:ph idx="1"/>
          </p:nvPr>
        </p:nvSpPr>
        <p:spPr>
          <a:xfrm>
            <a:off x="609600" y="1110091"/>
            <a:ext cx="10972800" cy="5120775"/>
          </a:xfrm>
        </p:spPr>
        <p:txBody>
          <a:bodyPr/>
          <a:lstStyle/>
          <a:p>
            <a:pPr marL="0" lvl="0" indent="0">
              <a:buNone/>
            </a:pPr>
            <a:r>
              <a:rPr lang="en-IN" b="1" dirty="0"/>
              <a:t> </a:t>
            </a:r>
            <a:r>
              <a:rPr lang="en-IN" b="1" dirty="0">
                <a:solidFill>
                  <a:schemeClr val="tx2"/>
                </a:solidFill>
                <a:latin typeface="+mj-lt"/>
              </a:rPr>
              <a:t>2. Release of 80% amount of running account bill within 72 hours</a:t>
            </a:r>
            <a:endParaRPr lang="en-US" b="1" dirty="0">
              <a:solidFill>
                <a:schemeClr val="tx2"/>
              </a:solidFill>
              <a:latin typeface="+mj-lt"/>
            </a:endParaRPr>
          </a:p>
          <a:p>
            <a:r>
              <a:rPr lang="en-IN" sz="2400" dirty="0">
                <a:solidFill>
                  <a:schemeClr val="tx2"/>
                </a:solidFill>
                <a:latin typeface="+mj-lt"/>
              </a:rPr>
              <a:t>On submission of the running account bill by the contractor, 80% of the amount is </a:t>
            </a:r>
            <a:r>
              <a:rPr lang="en-IN" sz="2400" dirty="0">
                <a:solidFill>
                  <a:srgbClr val="00B050"/>
                </a:solidFill>
                <a:latin typeface="+mj-lt"/>
              </a:rPr>
              <a:t>released within 72 hours only on preliminary checking. </a:t>
            </a:r>
            <a:r>
              <a:rPr lang="en-IN" sz="2400" dirty="0">
                <a:solidFill>
                  <a:schemeClr val="tx2"/>
                </a:solidFill>
                <a:latin typeface="+mj-lt"/>
              </a:rPr>
              <a:t>Detail checking of the bill and payment is done subsequently.</a:t>
            </a:r>
            <a:endParaRPr lang="en-US" sz="2400" dirty="0">
              <a:solidFill>
                <a:schemeClr val="tx2"/>
              </a:solidFill>
              <a:latin typeface="+mj-lt"/>
            </a:endParaRPr>
          </a:p>
          <a:p>
            <a:pPr marL="0" lvl="0" indent="0">
              <a:buNone/>
            </a:pPr>
            <a:r>
              <a:rPr lang="en-IN" b="1" dirty="0">
                <a:solidFill>
                  <a:schemeClr val="tx2"/>
                </a:solidFill>
                <a:latin typeface="+mj-lt"/>
              </a:rPr>
              <a:t> 3. Availability of funds</a:t>
            </a:r>
            <a:endParaRPr lang="en-US" b="1" dirty="0">
              <a:solidFill>
                <a:schemeClr val="tx2"/>
              </a:solidFill>
              <a:latin typeface="+mj-lt"/>
            </a:endParaRPr>
          </a:p>
          <a:p>
            <a:r>
              <a:rPr lang="en-IN" sz="2400" dirty="0">
                <a:solidFill>
                  <a:schemeClr val="tx2"/>
                </a:solidFill>
                <a:latin typeface="+mj-lt"/>
              </a:rPr>
              <a:t>Work is awarded to the contractor only if </a:t>
            </a:r>
            <a:r>
              <a:rPr lang="en-IN" sz="2400" dirty="0">
                <a:solidFill>
                  <a:srgbClr val="00B050"/>
                </a:solidFill>
                <a:latin typeface="+mj-lt"/>
              </a:rPr>
              <a:t>100% funds is available </a:t>
            </a:r>
            <a:r>
              <a:rPr lang="en-IN" sz="2400" dirty="0">
                <a:solidFill>
                  <a:schemeClr val="tx2"/>
                </a:solidFill>
                <a:latin typeface="+mj-lt"/>
              </a:rPr>
              <a:t>with DMRC. Therefore, there is no hindrance in the work on account of non-availability of funds which is the case in most of the department. In DMRC no work suffers for want of funds.</a:t>
            </a:r>
            <a:endParaRPr lang="en-US" sz="2400" dirty="0">
              <a:solidFill>
                <a:schemeClr val="tx2"/>
              </a:solidFill>
              <a:latin typeface="+mj-lt"/>
            </a:endParaRPr>
          </a:p>
          <a:p>
            <a:endParaRPr lang="en-US" dirty="0"/>
          </a:p>
        </p:txBody>
      </p:sp>
    </p:spTree>
    <p:extLst>
      <p:ext uri="{BB962C8B-B14F-4D97-AF65-F5344CB8AC3E}">
        <p14:creationId xmlns:p14="http://schemas.microsoft.com/office/powerpoint/2010/main" val="193131032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b="1" dirty="0">
                <a:solidFill>
                  <a:schemeClr val="tx2"/>
                </a:solidFill>
                <a:latin typeface="+mj-lt"/>
              </a:rPr>
              <a:t>4. Compensation for suspension of work</a:t>
            </a:r>
            <a:endParaRPr lang="en-US" b="1" dirty="0">
              <a:solidFill>
                <a:schemeClr val="tx2"/>
              </a:solidFill>
              <a:latin typeface="+mj-lt"/>
            </a:endParaRPr>
          </a:p>
          <a:p>
            <a:r>
              <a:rPr lang="en-IN" sz="2400" dirty="0">
                <a:solidFill>
                  <a:schemeClr val="tx2"/>
                </a:solidFill>
                <a:latin typeface="+mj-lt"/>
              </a:rPr>
              <a:t>This feature of G.C.C. provide considerable financial support to contractor in case of suspension of work by the department beyond period of 30 days. His financial position is not harmed due to idling of labour and machinery for which he is </a:t>
            </a:r>
            <a:r>
              <a:rPr lang="en-IN" sz="2400" dirty="0">
                <a:solidFill>
                  <a:srgbClr val="00B050"/>
                </a:solidFill>
                <a:latin typeface="+mj-lt"/>
              </a:rPr>
              <a:t>duly compensated with 15% extra as overheads</a:t>
            </a:r>
            <a:r>
              <a:rPr lang="en-IN" sz="2400" dirty="0">
                <a:solidFill>
                  <a:schemeClr val="tx2"/>
                </a:solidFill>
                <a:latin typeface="+mj-lt"/>
              </a:rPr>
              <a:t> and he still remains in position to deliver the project.</a:t>
            </a:r>
          </a:p>
          <a:p>
            <a:r>
              <a:rPr lang="en-IN" sz="2400" dirty="0">
                <a:solidFill>
                  <a:schemeClr val="tx2"/>
                </a:solidFill>
                <a:latin typeface="+mj-lt"/>
              </a:rPr>
              <a:t>Further, if the work remain suspended for more than 90 days, contractor shall have </a:t>
            </a:r>
            <a:r>
              <a:rPr lang="en-IN" sz="2400" dirty="0">
                <a:solidFill>
                  <a:srgbClr val="00B050"/>
                </a:solidFill>
                <a:latin typeface="+mj-lt"/>
              </a:rPr>
              <a:t>right to ask for closure of the contract or deletion from the contract </a:t>
            </a:r>
            <a:r>
              <a:rPr lang="en-IN" sz="2400" dirty="0">
                <a:solidFill>
                  <a:schemeClr val="tx2"/>
                </a:solidFill>
                <a:latin typeface="+mj-lt"/>
              </a:rPr>
              <a:t>of that part of the work, which has been suspended.</a:t>
            </a:r>
            <a:endParaRPr lang="en-US" sz="2400" dirty="0">
              <a:solidFill>
                <a:schemeClr val="tx2"/>
              </a:solidFill>
              <a:latin typeface="+mj-lt"/>
            </a:endParaRPr>
          </a:p>
          <a:p>
            <a:endParaRPr lang="en-US" sz="2400" dirty="0">
              <a:solidFill>
                <a:schemeClr val="tx2"/>
              </a:solidFill>
              <a:latin typeface="+mj-lt"/>
            </a:endParaRPr>
          </a:p>
          <a:p>
            <a:pPr marL="0" indent="0">
              <a:buNone/>
            </a:pPr>
            <a:endParaRPr lang="en-US" sz="2400" dirty="0">
              <a:solidFill>
                <a:schemeClr val="tx2"/>
              </a:solidFill>
            </a:endParaRPr>
          </a:p>
        </p:txBody>
      </p:sp>
    </p:spTree>
    <p:extLst>
      <p:ext uri="{BB962C8B-B14F-4D97-AF65-F5344CB8AC3E}">
        <p14:creationId xmlns:p14="http://schemas.microsoft.com/office/powerpoint/2010/main" val="280145677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09600" y="1959756"/>
            <a:ext cx="10972800" cy="4389120"/>
          </a:xfrm>
        </p:spPr>
        <p:txBody>
          <a:bodyPr>
            <a:normAutofit/>
          </a:bodyPr>
          <a:lstStyle/>
          <a:p>
            <a:pPr marL="0" lvl="0" indent="0">
              <a:buNone/>
            </a:pPr>
            <a:r>
              <a:rPr lang="en-IN" b="1" dirty="0">
                <a:solidFill>
                  <a:schemeClr val="tx2"/>
                </a:solidFill>
                <a:latin typeface="+mj-lt"/>
              </a:rPr>
              <a:t>5. Payment of additional cost for unforeseeable physical condition</a:t>
            </a:r>
            <a:endParaRPr lang="en-US" b="1" dirty="0">
              <a:solidFill>
                <a:schemeClr val="tx2"/>
              </a:solidFill>
              <a:latin typeface="+mj-lt"/>
            </a:endParaRPr>
          </a:p>
          <a:p>
            <a:r>
              <a:rPr lang="en-IN" sz="2400" dirty="0">
                <a:solidFill>
                  <a:schemeClr val="tx2"/>
                </a:solidFill>
                <a:latin typeface="+mj-lt"/>
              </a:rPr>
              <a:t>There is a (GCC Clause 4.23) provision for payment of additional cost for certain physical conditions which could not have been reasonably foreseen by an experienced contractor while quoting rates. The decision for the same shall be taken by the Engineer-in-charge. </a:t>
            </a:r>
            <a:r>
              <a:rPr lang="en-IN" sz="2400" dirty="0">
                <a:solidFill>
                  <a:srgbClr val="00B050"/>
                </a:solidFill>
                <a:latin typeface="+mj-lt"/>
              </a:rPr>
              <a:t>This is an additional assurance to the contractor for his liquidity. </a:t>
            </a:r>
            <a:r>
              <a:rPr lang="en-IN" sz="2400" dirty="0">
                <a:solidFill>
                  <a:schemeClr val="tx2"/>
                </a:solidFill>
                <a:latin typeface="+mj-lt"/>
              </a:rPr>
              <a:t>However, such unforeseeable physical condition have not been defined in the contract and it is left to the decision of the Engineer. This should be properly defined so that proper decision can be taken in this regards.</a:t>
            </a:r>
            <a:endParaRPr lang="en-US" sz="2400" dirty="0">
              <a:solidFill>
                <a:schemeClr val="tx2"/>
              </a:solidFill>
              <a:latin typeface="+mj-lt"/>
            </a:endParaRPr>
          </a:p>
        </p:txBody>
      </p:sp>
    </p:spTree>
    <p:extLst>
      <p:ext uri="{BB962C8B-B14F-4D97-AF65-F5344CB8AC3E}">
        <p14:creationId xmlns:p14="http://schemas.microsoft.com/office/powerpoint/2010/main" val="40342952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2400" dirty="0">
                <a:solidFill>
                  <a:schemeClr val="tx2"/>
                </a:solidFill>
                <a:latin typeface="+mj-lt"/>
              </a:rPr>
              <a:t>Provision in NHAI (similar provision in CPWD)</a:t>
            </a:r>
          </a:p>
          <a:p>
            <a:pPr marL="0" indent="0">
              <a:buNone/>
            </a:pPr>
            <a:r>
              <a:rPr lang="en-IN" sz="2400" dirty="0">
                <a:solidFill>
                  <a:schemeClr val="tx2"/>
                </a:solidFill>
                <a:latin typeface="+mj-lt"/>
              </a:rPr>
              <a:t>Except as otherwise stated in the Agreement: (a) the Contractor accepts complete responsibility for having foreseen all difficulties and costs of successfully completing the Works; (b) the Contract Price shall not be adjusted to take account of any unforeseen difficulties or costs; and (c) the Scheduled Completion Date shall not be adjusted to take account of any unforeseen difficulties or costs.</a:t>
            </a:r>
          </a:p>
          <a:p>
            <a:endParaRPr lang="en-IN" dirty="0"/>
          </a:p>
        </p:txBody>
      </p:sp>
    </p:spTree>
    <p:extLst>
      <p:ext uri="{BB962C8B-B14F-4D97-AF65-F5344CB8AC3E}">
        <p14:creationId xmlns:p14="http://schemas.microsoft.com/office/powerpoint/2010/main" val="4188041673"/>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1209</TotalTime>
  <Words>2779</Words>
  <Application>Microsoft Office PowerPoint</Application>
  <PresentationFormat>Widescreen</PresentationFormat>
  <Paragraphs>115</Paragraphs>
  <Slides>33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Constantia</vt:lpstr>
      <vt:lpstr>Wingdings 2</vt:lpstr>
      <vt:lpstr>Flow</vt:lpstr>
      <vt:lpstr>167th C.P.W.D. Day </vt:lpstr>
      <vt:lpstr>Comparative Study of Contract Management System in CPWD, DMRC and NHAI and it’s relevance to CPWD</vt:lpstr>
      <vt:lpstr>PowerPoint Presentation</vt:lpstr>
      <vt:lpstr>Presentation shall focus on: </vt:lpstr>
      <vt:lpstr>SALIENT FEATURES IN DMRC’S PROJECT MANAGEMENT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SALIENT POSITIVE FEATURES OF NHAI SYSTEM </vt:lpstr>
      <vt:lpstr>PowerPoint Presentation</vt:lpstr>
      <vt:lpstr>PowerPoint Presentation</vt:lpstr>
      <vt:lpstr>PowerPoint Presentation</vt:lpstr>
      <vt:lpstr>PowerPoint Presentation</vt:lpstr>
      <vt:lpstr>PowerPoint Presentation</vt:lpstr>
      <vt:lpstr>PowerPoint Presentation</vt:lpstr>
      <vt:lpstr>Recommendation for CPWD</vt:lpstr>
      <vt:lpstr>Recommendation for CPWD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ABC</dc:creator>
  <cp:lastModifiedBy>Ajay Kumar</cp:lastModifiedBy>
  <cp:revision>130</cp:revision>
  <dcterms:created xsi:type="dcterms:W3CDTF">2021-05-20T04:18:23Z</dcterms:created>
  <dcterms:modified xsi:type="dcterms:W3CDTF">2021-07-13T11:00:52Z</dcterms:modified>
</cp:coreProperties>
</file>