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7042" r:id="rId4"/>
  </p:sldMasterIdLst>
  <p:notesMasterIdLst>
    <p:notesMasterId r:id="rId35"/>
  </p:notesMasterIdLst>
  <p:handoutMasterIdLst>
    <p:handoutMasterId r:id="rId36"/>
  </p:handoutMasterIdLst>
  <p:sldIdLst>
    <p:sldId id="1974" r:id="rId5"/>
    <p:sldId id="1975" r:id="rId6"/>
    <p:sldId id="2030" r:id="rId7"/>
    <p:sldId id="2031" r:id="rId8"/>
    <p:sldId id="2032" r:id="rId9"/>
    <p:sldId id="1977" r:id="rId10"/>
    <p:sldId id="2028" r:id="rId11"/>
    <p:sldId id="1998" r:id="rId12"/>
    <p:sldId id="2029" r:id="rId13"/>
    <p:sldId id="1999" r:id="rId14"/>
    <p:sldId id="2023" r:id="rId15"/>
    <p:sldId id="2025" r:id="rId16"/>
    <p:sldId id="2026" r:id="rId17"/>
    <p:sldId id="2027" r:id="rId18"/>
    <p:sldId id="2024" r:id="rId19"/>
    <p:sldId id="1978" r:id="rId20"/>
    <p:sldId id="1979" r:id="rId21"/>
    <p:sldId id="2016" r:id="rId22"/>
    <p:sldId id="2021" r:id="rId23"/>
    <p:sldId id="2022" r:id="rId24"/>
    <p:sldId id="2018" r:id="rId25"/>
    <p:sldId id="2019" r:id="rId26"/>
    <p:sldId id="2020" r:id="rId27"/>
    <p:sldId id="1980" r:id="rId28"/>
    <p:sldId id="1981" r:id="rId29"/>
    <p:sldId id="1982" r:id="rId30"/>
    <p:sldId id="1984" r:id="rId31"/>
    <p:sldId id="1985" r:id="rId32"/>
    <p:sldId id="1986" r:id="rId33"/>
    <p:sldId id="2005" r:id="rId3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D0D0D"/>
    <a:srgbClr val="FFFF00"/>
    <a:srgbClr val="000000"/>
    <a:srgbClr val="E46C0A"/>
    <a:srgbClr val="4F81BD"/>
    <a:srgbClr val="92D050"/>
    <a:srgbClr val="FAC090"/>
    <a:srgbClr val="953735"/>
    <a:srgbClr val="C4B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5" autoAdjust="0"/>
    <p:restoredTop sz="94769" autoAdjust="0"/>
  </p:normalViewPr>
  <p:slideViewPr>
    <p:cSldViewPr showGuides="1">
      <p:cViewPr varScale="1">
        <p:scale>
          <a:sx n="114" d="100"/>
          <a:sy n="114" d="100"/>
        </p:scale>
        <p:origin x="264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24"/>
    </p:cViewPr>
  </p:sorterViewPr>
  <p:notesViewPr>
    <p:cSldViewPr>
      <p:cViewPr varScale="1">
        <p:scale>
          <a:sx n="59" d="100"/>
          <a:sy n="59" d="100"/>
        </p:scale>
        <p:origin x="3444" y="90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170266" cy="479983"/>
          </a:xfrm>
          <a:prstGeom prst="rect">
            <a:avLst/>
          </a:prstGeom>
        </p:spPr>
        <p:txBody>
          <a:bodyPr vert="horz" lIns="91249" tIns="45623" rIns="91249" bIns="45623" rtlCol="0"/>
          <a:lstStyle>
            <a:lvl1pPr algn="l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216" y="4"/>
            <a:ext cx="3170266" cy="479983"/>
          </a:xfrm>
          <a:prstGeom prst="rect">
            <a:avLst/>
          </a:prstGeom>
        </p:spPr>
        <p:txBody>
          <a:bodyPr vert="horz" lIns="91249" tIns="45623" rIns="91249" bIns="45623" rtlCol="0"/>
          <a:lstStyle>
            <a:lvl1pPr algn="r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15CFA07-410C-4CF0-AF87-BE8DF67EC2FC}" type="datetimeFigureOut">
              <a:rPr lang="en-US"/>
              <a:pPr>
                <a:defRPr/>
              </a:pPr>
              <a:t>7/10/2021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216" y="9119677"/>
            <a:ext cx="3170266" cy="479980"/>
          </a:xfrm>
          <a:prstGeom prst="rect">
            <a:avLst/>
          </a:prstGeom>
        </p:spPr>
        <p:txBody>
          <a:bodyPr vert="horz" lIns="91249" tIns="45623" rIns="91249" bIns="45623" rtlCol="0" anchor="b"/>
          <a:lstStyle>
            <a:lvl1pPr algn="r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5076C83-AC8B-4DEF-A6F0-FD18E2707E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739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170266" cy="479983"/>
          </a:xfrm>
          <a:prstGeom prst="rect">
            <a:avLst/>
          </a:prstGeom>
        </p:spPr>
        <p:txBody>
          <a:bodyPr vert="horz" lIns="91249" tIns="45623" rIns="91249" bIns="45623" rtlCol="0"/>
          <a:lstStyle>
            <a:lvl1pPr algn="l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216" y="4"/>
            <a:ext cx="3170266" cy="479983"/>
          </a:xfrm>
          <a:prstGeom prst="rect">
            <a:avLst/>
          </a:prstGeom>
        </p:spPr>
        <p:txBody>
          <a:bodyPr vert="horz" lIns="91249" tIns="45623" rIns="91249" bIns="45623" rtlCol="0"/>
          <a:lstStyle>
            <a:lvl1pPr algn="r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5D18BC6-2FA8-4375-B398-7E2AA3E50E15}" type="datetimeFigureOut">
              <a:rPr lang="en-US"/>
              <a:pPr>
                <a:defRPr/>
              </a:pPr>
              <a:t>7/10/2021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49" tIns="45623" rIns="91249" bIns="45623" rtlCol="0" anchor="ctr"/>
          <a:lstStyle/>
          <a:p>
            <a:pPr lvl="0"/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677"/>
            <a:ext cx="3170266" cy="479980"/>
          </a:xfrm>
          <a:prstGeom prst="rect">
            <a:avLst/>
          </a:prstGeom>
        </p:spPr>
        <p:txBody>
          <a:bodyPr vert="horz" lIns="91249" tIns="45623" rIns="91249" bIns="45623" rtlCol="0" anchor="b"/>
          <a:lstStyle>
            <a:lvl1pPr algn="l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216" y="9119677"/>
            <a:ext cx="3170266" cy="479980"/>
          </a:xfrm>
          <a:prstGeom prst="rect">
            <a:avLst/>
          </a:prstGeom>
        </p:spPr>
        <p:txBody>
          <a:bodyPr vert="horz" lIns="91249" tIns="45623" rIns="91249" bIns="45623" rtlCol="0" anchor="b"/>
          <a:lstStyle>
            <a:lvl1pPr algn="r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174DE1A-0009-4C79-BCD2-34749C61D6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49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55B99-BAD0-410C-9F98-BAEE3DEF8391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609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55B99-BAD0-410C-9F98-BAEE3DEF8391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8016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55B99-BAD0-410C-9F98-BAEE3DEF8391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562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70AB-BA13-46BD-8377-3E732D564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4AA3-FA15-49B7-8BA0-78E63B6C8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82A33-9EBB-49FF-869B-F8E21DC0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E11C-86F5-4A44-9160-32A6726C71BC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CEF1-5030-42CC-B8E5-DD926883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55B81-B5A7-451F-99F9-20918B25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AC82-CB1D-483A-80B6-35485A2AD4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E8E6-3333-4150-9DB1-DE4DC1F77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A8B01-1CC1-4D71-B30B-B3041AA80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5B08F-9B87-4FD1-A5C3-C1E67B34C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DCE7-0072-4571-8EEF-2ED115A22BA8}" type="datetimeFigureOut">
              <a:rPr lang="en-IN" smtClean="0"/>
              <a:pPr/>
              <a:t>10-07-2021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77314-F193-440D-B1F0-A97710CF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C15CF-2867-49D4-93C6-163A1C45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00E5-FEE1-4CA2-BAEC-0A061C081DA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912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849"/>
            <a:ext cx="12192000" cy="28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491711" y="6424632"/>
            <a:ext cx="5232581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Methodology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IIT</a:t>
            </a:r>
            <a:r>
              <a:rPr lang="en-US" sz="12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Bhilai</a:t>
            </a:r>
            <a:r>
              <a:rPr lang="en-US" sz="12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Precast Boundary</a:t>
            </a:r>
            <a:r>
              <a:rPr lang="en-US" sz="12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Wall</a:t>
            </a: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SIPCMContentMarking" descr="{&quot;HashCode&quot;:-128289487,&quot;Placement&quot;:&quot;Footer&quot;}"/>
          <p:cNvSpPr txBox="1"/>
          <p:nvPr userDrawn="1"/>
        </p:nvSpPr>
        <p:spPr>
          <a:xfrm>
            <a:off x="778603" y="6629837"/>
            <a:ext cx="1986005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IN" sz="800" dirty="0">
                <a:solidFill>
                  <a:srgbClr val="000000"/>
                </a:solidFill>
                <a:latin typeface="Calibri" panose="020F0502020204030204" pitchFamily="34" charset="0"/>
              </a:rPr>
              <a:t>Sensitivity: LNT Construction Internal Use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260" y="6556023"/>
            <a:ext cx="1192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D5CBD-4941-4472-8316-EB8043494145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406248" y="6481320"/>
            <a:ext cx="11473275" cy="45719"/>
          </a:xfrm>
          <a:prstGeom prst="rect">
            <a:avLst/>
          </a:prstGeom>
          <a:solidFill>
            <a:srgbClr val="99663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776806" y="6483494"/>
            <a:ext cx="2074267" cy="397207"/>
            <a:chOff x="6751563" y="6229992"/>
            <a:chExt cx="2516058" cy="581656"/>
          </a:xfrm>
        </p:grpSpPr>
        <p:pic>
          <p:nvPicPr>
            <p:cNvPr id="10" name="Picture 2" descr="D:\share\Tendering jobs\Akshaya Today\LNT LOGO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09356" y="6229992"/>
              <a:ext cx="1690625" cy="58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981622" y="6562637"/>
              <a:ext cx="2285999" cy="2285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b="0" i="1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Buildings &amp;Factories IC - CMPC</a:t>
              </a:r>
              <a:endParaRPr lang="en-IN" sz="800" b="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2" descr="C:\Users\deepu\Desktop\L&amp;T-logo_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563" y="6346677"/>
              <a:ext cx="422238" cy="422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26" r:id="rId1"/>
    <p:sldLayoutId id="2147489227" r:id="rId2"/>
    <p:sldLayoutId id="2147489228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-8890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4125C-A628-48F2-AEB7-93B715317AC4}"/>
              </a:ext>
            </a:extLst>
          </p:cNvPr>
          <p:cNvSpPr/>
          <p:nvPr/>
        </p:nvSpPr>
        <p:spPr>
          <a:xfrm>
            <a:off x="304800" y="211239"/>
            <a:ext cx="100427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INNOVATIVE TECHNOLOGY AT IIT BHILAI PROJECT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Mangal" panose="02040503050203030202" pitchFamily="18" charset="0"/>
            </a:endParaRPr>
          </a:p>
        </p:txBody>
      </p:sp>
      <p:pic>
        <p:nvPicPr>
          <p:cNvPr id="2" name="Picture 5" descr="\\C4-PC\588_IIT Bhilai\KRC\WORKING POST COMPETITION\ARCH. DWG\LIBRARY\VIEWS\views 20-05-19\8.jpg">
            <a:extLst>
              <a:ext uri="{FF2B5EF4-FFF2-40B4-BE49-F238E27FC236}">
                <a16:creationId xmlns:a16="http://schemas.microsoft.com/office/drawing/2014/main" id="{8388D5F7-6F3E-4353-A5BB-F76CEBF8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32773" y="1015663"/>
            <a:ext cx="9563191" cy="444842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F71F19-AE3D-43E3-BD05-769E60613227}"/>
              </a:ext>
            </a:extLst>
          </p:cNvPr>
          <p:cNvSpPr/>
          <p:nvPr/>
        </p:nvSpPr>
        <p:spPr>
          <a:xfrm>
            <a:off x="1031845" y="5476988"/>
            <a:ext cx="10044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PERMANENT CAMPUS OF IIT BHILAI AT KUTELABHATA, DURG, CHHATTISGARH.PHASE-1 (STAGE-1)</a:t>
            </a:r>
            <a:endParaRPr lang="en-US" sz="12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E16A61-9B52-470A-837B-7781423B601E}"/>
              </a:ext>
            </a:extLst>
          </p:cNvPr>
          <p:cNvSpPr/>
          <p:nvPr/>
        </p:nvSpPr>
        <p:spPr>
          <a:xfrm>
            <a:off x="167780" y="6409565"/>
            <a:ext cx="1177394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latin typeface="Cambria" panose="02040503050406030204" pitchFamily="18" charset="0"/>
                <a:ea typeface="Cambria" panose="02040503050406030204" pitchFamily="18" charset="0"/>
              </a:rPr>
              <a:t>DATE :- 12/7/2021                                         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SE cum PD BHILAI under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Mangal" panose="02040503050203030202" pitchFamily="18" charset="0"/>
              </a:rPr>
              <a:t>PROJECT REGION MUMBAI, MUMBAI(M.H.)</a:t>
            </a:r>
          </a:p>
          <a:p>
            <a:pPr algn="ctr"/>
            <a:endParaRPr lang="en-US" sz="19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442" y="17154"/>
            <a:ext cx="2092558" cy="6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00E5-FEE1-4CA2-BAEC-0A061C081DA1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18418" y="-2969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D4125C-A628-48F2-AEB7-93B715317AC4}"/>
              </a:ext>
            </a:extLst>
          </p:cNvPr>
          <p:cNvSpPr/>
          <p:nvPr/>
        </p:nvSpPr>
        <p:spPr>
          <a:xfrm>
            <a:off x="18418" y="154375"/>
            <a:ext cx="1191023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CAMPUS CONSTRUCTION IMAGE MANAGEMENT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Mangal" panose="02040503050203030202" pitchFamily="18" charset="0"/>
              </a:rPr>
              <a:t>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Mangal" panose="02040503050203030202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0" y="800708"/>
            <a:ext cx="11917324" cy="59347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650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-84736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04036" y="193473"/>
            <a:ext cx="8412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TPQA (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Wapcos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 issues Raised and Resolved uploaded on CCIM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8270" y="5697853"/>
            <a:ext cx="47744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Improper Cover blocks  used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67372" y="5697853"/>
            <a:ext cx="4200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Rectified – Proper  cover blocks used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59" y="965076"/>
            <a:ext cx="4874279" cy="47327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69" y="965077"/>
            <a:ext cx="4698185" cy="47327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496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7173" y="6255368"/>
            <a:ext cx="47744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Major honeycomb occurred in column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9757" y="6227770"/>
            <a:ext cx="2759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Column dismantled.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8" y="1026941"/>
            <a:ext cx="3379411" cy="50783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17" y="1026941"/>
            <a:ext cx="3233540" cy="51907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991544" y="365552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MAJOR HONEYCOMB OCCURRED IN COLUMN</a:t>
            </a:r>
          </a:p>
        </p:txBody>
      </p:sp>
    </p:spTree>
    <p:extLst>
      <p:ext uri="{BB962C8B-B14F-4D97-AF65-F5344CB8AC3E}">
        <p14:creationId xmlns:p14="http://schemas.microsoft.com/office/powerpoint/2010/main" val="2607730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-46298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66661" y="6055313"/>
            <a:ext cx="47744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CONDUIT SPACING NOT MAINTAINED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76049" y="6055990"/>
            <a:ext cx="3997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CONDUIT SPACING RECTIFIED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65563" y="313416"/>
            <a:ext cx="3305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CONDUIT SPACING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3008"/>
            <a:ext cx="4977269" cy="4984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" y="1023008"/>
            <a:ext cx="4663972" cy="49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60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0648" y="6158028"/>
            <a:ext cx="5392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HOLE HAS NOT BEEN CLOSED, DUE TO WHITCH THE CONCRETE SLURRY WILL LEAK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52492" y="6287928"/>
            <a:ext cx="4270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COMPLETELY FILL WITH FOAM SHEET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65563" y="313416"/>
            <a:ext cx="3305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FAN HOOK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18" y="1044606"/>
            <a:ext cx="4668845" cy="5167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22" y="1044606"/>
            <a:ext cx="4790031" cy="5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55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-380011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70660" y="292298"/>
            <a:ext cx="9500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Testing Witnessed by TPQA at Site Laboratory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1874" y="4019046"/>
            <a:ext cx="19197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UPV Test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18215" y="6105379"/>
            <a:ext cx="4721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Compressive strength of concrete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0" y="4419157"/>
            <a:ext cx="2139267" cy="1686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279595" y="6127847"/>
            <a:ext cx="2759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RCC pipe Inspection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0" y="933866"/>
            <a:ext cx="2130603" cy="30627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56" y="916521"/>
            <a:ext cx="4963844" cy="52113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09" y="916012"/>
            <a:ext cx="3614111" cy="22609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7321764" y="3215866"/>
            <a:ext cx="4721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Testing of Soil compaction</a:t>
            </a:r>
          </a:p>
        </p:txBody>
      </p:sp>
    </p:spTree>
    <p:extLst>
      <p:ext uri="{BB962C8B-B14F-4D97-AF65-F5344CB8AC3E}">
        <p14:creationId xmlns:p14="http://schemas.microsoft.com/office/powerpoint/2010/main" val="89981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D4125C-A628-48F2-AEB7-93B715317AC4}"/>
              </a:ext>
            </a:extLst>
          </p:cNvPr>
          <p:cNvSpPr/>
          <p:nvPr/>
        </p:nvSpPr>
        <p:spPr>
          <a:xfrm>
            <a:off x="947428" y="1916832"/>
            <a:ext cx="10506074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ctr"/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font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BUILDING INFORMATION MODELING (BIM)  AT IIT BHILAI PROJECT</a:t>
            </a:r>
            <a:endParaRPr lang="en-US" sz="4000" b="1" dirty="0"/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Mangal" panose="02040503050203030202" pitchFamily="18" charset="0"/>
              </a:rPr>
              <a:t> </a:t>
            </a:r>
            <a:endParaRPr lang="en-US" sz="3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74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A1355-1F50-42A1-A4B4-60972308E64C}"/>
              </a:ext>
            </a:extLst>
          </p:cNvPr>
          <p:cNvSpPr txBox="1"/>
          <p:nvPr/>
        </p:nvSpPr>
        <p:spPr>
          <a:xfrm>
            <a:off x="731303" y="1412776"/>
            <a:ext cx="110892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Early identification of potential issues among Architectural, Structural and Various MEP services through RFI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Clear Visualization of Issues and resolution meetings with client, consultants and L&amp;T teams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BIM 360 Document Management within various stakeholders.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Quantity Take off from the models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Time Management and Progress Monitoring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Development of Shop drawings from the model itself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Development of Completion Drawings after resolution of all Issues and as per actual construction.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E82F95-2DFF-4D6E-8BA8-0EBFC5832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295" y="493355"/>
            <a:ext cx="9433249" cy="775405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IN" sz="5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BENEFITS OF BIM MODELLING</a:t>
            </a:r>
          </a:p>
        </p:txBody>
      </p:sp>
    </p:spTree>
    <p:extLst>
      <p:ext uri="{BB962C8B-B14F-4D97-AF65-F5344CB8AC3E}">
        <p14:creationId xmlns:p14="http://schemas.microsoft.com/office/powerpoint/2010/main" val="37839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1899"/>
          <a:stretch>
            <a:fillRect/>
          </a:stretch>
        </p:blipFill>
        <p:spPr>
          <a:xfrm>
            <a:off x="4465320" y="3548380"/>
            <a:ext cx="2571750" cy="3044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2610" r="9874" b="3936"/>
          <a:stretch>
            <a:fillRect/>
          </a:stretch>
        </p:blipFill>
        <p:spPr>
          <a:xfrm>
            <a:off x="1667508" y="3548380"/>
            <a:ext cx="2540635" cy="3044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656" y="188640"/>
            <a:ext cx="4740910" cy="30276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656" y="3548380"/>
            <a:ext cx="4660900" cy="3044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23392" y="648335"/>
            <a:ext cx="550861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IN" b="1" dirty="0"/>
          </a:p>
          <a:p>
            <a:pPr algn="just">
              <a:spcAft>
                <a:spcPts val="800"/>
              </a:spcAft>
            </a:pPr>
            <a:r>
              <a:rPr lang="en-IN" dirty="0">
                <a:latin typeface="Cambria" panose="02040503050406030204" pitchFamily="18" charset="0"/>
                <a:ea typeface="Cambria" panose="02040503050406030204" pitchFamily="18" charset="0"/>
              </a:rPr>
              <a:t>1.  Light pole clash with RGC line.</a:t>
            </a:r>
          </a:p>
          <a:p>
            <a:pPr algn="just">
              <a:spcAft>
                <a:spcPts val="800"/>
              </a:spcAft>
            </a:pPr>
            <a:r>
              <a:rPr lang="en-IN" dirty="0">
                <a:latin typeface="Cambria" panose="02040503050406030204" pitchFamily="18" charset="0"/>
                <a:ea typeface="Cambria" panose="02040503050406030204" pitchFamily="18" charset="0"/>
              </a:rPr>
              <a:t>2. Storm water pipe and chambers have elevations greater       than Road.</a:t>
            </a:r>
          </a:p>
          <a:p>
            <a:pPr marL="342900" indent="-342900" algn="just">
              <a:spcAft>
                <a:spcPts val="800"/>
              </a:spcAft>
              <a:buAutoNum type="arabicPeriod" startAt="3"/>
            </a:pPr>
            <a:r>
              <a:rPr lang="en-IN" dirty="0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Storm water pipe crossing through Road.</a:t>
            </a:r>
          </a:p>
          <a:p>
            <a:pPr marL="342900" indent="-342900" algn="just">
              <a:spcAft>
                <a:spcPts val="800"/>
              </a:spcAft>
              <a:buAutoNum type="arabicPeriod" startAt="3"/>
            </a:pPr>
            <a:r>
              <a:rPr lang="en-IN" dirty="0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Culvert CS4-1 with Road</a:t>
            </a:r>
          </a:p>
          <a:p>
            <a:pPr algn="just">
              <a:spcAft>
                <a:spcPts val="800"/>
              </a:spcAft>
            </a:pPr>
            <a:r>
              <a:rPr lang="en-IN" dirty="0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5.   Storm and Sewer line overlapping each other</a:t>
            </a:r>
            <a:r>
              <a:rPr lang="en-IN" dirty="0">
                <a:sym typeface="+mn-ea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en-IN" b="1" dirty="0"/>
          </a:p>
        </p:txBody>
      </p:sp>
      <p:sp>
        <p:nvSpPr>
          <p:cNvPr id="18" name="Title 1"/>
          <p:cNvSpPr txBox="1"/>
          <p:nvPr/>
        </p:nvSpPr>
        <p:spPr>
          <a:xfrm>
            <a:off x="384329" y="48137"/>
            <a:ext cx="9395927" cy="60842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IDENTIFIED CLASHES IN EXTERNAL SERVICES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 l="48480"/>
          <a:stretch>
            <a:fillRect/>
          </a:stretch>
        </p:blipFill>
        <p:spPr>
          <a:xfrm>
            <a:off x="172085" y="3548380"/>
            <a:ext cx="1323975" cy="3044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63452" y="3705225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9881" y="3674805"/>
            <a:ext cx="36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1864" y="3794760"/>
            <a:ext cx="42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2164" y="3889891"/>
            <a:ext cx="32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2324" y="9807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2797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31504" y="808073"/>
            <a:ext cx="9239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SEWER PIPE CLASH THROUGH STEPS OF ENTRANCE/ STRUCTURAL BEAM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1501140"/>
            <a:ext cx="6209030" cy="48996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780076" y="1500682"/>
            <a:ext cx="4818904" cy="48996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4210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290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&amp; Factories 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85D59-82BE-4556-B023-574990B9005C}"/>
              </a:ext>
            </a:extLst>
          </p:cNvPr>
          <p:cNvSpPr txBox="1"/>
          <p:nvPr/>
        </p:nvSpPr>
        <p:spPr>
          <a:xfrm>
            <a:off x="20195" y="0"/>
            <a:ext cx="2875405" cy="461665"/>
          </a:xfrm>
          <a:prstGeom prst="rect">
            <a:avLst/>
          </a:prstGeom>
          <a:solidFill>
            <a:srgbClr val="008AF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</a:rPr>
              <a:t>PROJECT BRIEF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C28E1C-E3C6-477C-823D-20B606920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12806"/>
              </p:ext>
            </p:extLst>
          </p:nvPr>
        </p:nvGraphicFramePr>
        <p:xfrm>
          <a:off x="317805" y="787143"/>
          <a:ext cx="11524239" cy="5396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7">
                  <a:extLst>
                    <a:ext uri="{9D8B030D-6E8A-4147-A177-3AD203B41FA5}">
                      <a16:colId xmlns:a16="http://schemas.microsoft.com/office/drawing/2014/main" val="2318793033"/>
                    </a:ext>
                  </a:extLst>
                </a:gridCol>
                <a:gridCol w="3636404">
                  <a:extLst>
                    <a:ext uri="{9D8B030D-6E8A-4147-A177-3AD203B41FA5}">
                      <a16:colId xmlns:a16="http://schemas.microsoft.com/office/drawing/2014/main" val="1565999632"/>
                    </a:ext>
                  </a:extLst>
                </a:gridCol>
                <a:gridCol w="7582248">
                  <a:extLst>
                    <a:ext uri="{9D8B030D-6E8A-4147-A177-3AD203B41FA5}">
                      <a16:colId xmlns:a16="http://schemas.microsoft.com/office/drawing/2014/main" val="4151422672"/>
                    </a:ext>
                  </a:extLst>
                </a:gridCol>
              </a:tblGrid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Client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Director, IIT </a:t>
                      </a:r>
                      <a:r>
                        <a:rPr lang="en-US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Bhilai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, MHRD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496215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Sanctioned Amount And Date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Rs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758.00 Crore dated 07/03/2020.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946123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Consultants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M/s </a:t>
                      </a:r>
                      <a:r>
                        <a:rPr lang="en-US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Kanvinde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Rai</a:t>
                      </a:r>
                      <a:r>
                        <a:rPr lang="en-US" sz="20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&amp; 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Chowdhury- Master Plan and Academic Zone (DP1) .   </a:t>
                      </a:r>
                    </a:p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M/s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Aadharshila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Designs Pvt. Ltd. – Hostel Zone (DP2)</a:t>
                      </a:r>
                    </a:p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M/s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Akshaya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Jain &amp; Associates – Residential Zone (DP3)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343376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Third Party Quality Control Agency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Wapcos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Ltd,</a:t>
                      </a:r>
                      <a:r>
                        <a:rPr lang="en-US" sz="20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PSU under Ministry Of Jal Shakti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467615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Executing Agency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Larsen &amp; Toubro Ltd.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7272800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Tendered Amount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Rs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 719.83 Crore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301426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Stipulated Date of Start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08.07.2020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542723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Stipulated Date of Completion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>
                          <a:solidFill>
                            <a:schemeClr val="tx1"/>
                          </a:solidFill>
                          <a:effectLst/>
                        </a:rPr>
                        <a:t>07.07.2022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31281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Target Date of Completion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07.10.2022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906359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Physical Progress</a:t>
                      </a:r>
                      <a:r>
                        <a:rPr lang="en-US" sz="20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u="none" strike="noStrike" baseline="0" dirty="0" err="1">
                          <a:solidFill>
                            <a:schemeClr val="tx1"/>
                          </a:solidFill>
                          <a:effectLst/>
                        </a:rPr>
                        <a:t>upto</a:t>
                      </a:r>
                      <a:r>
                        <a:rPr lang="en-US" sz="20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30.06.2021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r>
                        <a:rPr lang="en-US" sz="20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% achieved against 44.20% planned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685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793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1784350"/>
            <a:ext cx="6830695" cy="45345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itle 1"/>
          <p:cNvSpPr txBox="1"/>
          <p:nvPr/>
        </p:nvSpPr>
        <p:spPr>
          <a:xfrm>
            <a:off x="473560" y="57795"/>
            <a:ext cx="9395927" cy="60842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IDENTIFICATION OF CONSTRUCTABILITY ISSUES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8650" y="1046363"/>
            <a:ext cx="5996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IN" sz="1800" dirty="0">
                <a:latin typeface="Cambria" panose="02040503050406030204" pitchFamily="18" charset="0"/>
                <a:ea typeface="Cambria" panose="02040503050406030204" pitchFamily="18" charset="0"/>
              </a:rPr>
              <a:t>Plinth beams as per Structural Drawing are not aligned which Level-1 Arch wall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957818" y="283433"/>
            <a:ext cx="3727882" cy="29560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819" y="3573016"/>
            <a:ext cx="3733192" cy="28267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19"/>
          <p:cNvSpPr txBox="1"/>
          <p:nvPr/>
        </p:nvSpPr>
        <p:spPr>
          <a:xfrm>
            <a:off x="9948428" y="6444203"/>
            <a:ext cx="215709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IN" sz="1800" dirty="0">
                <a:latin typeface="Cambria" panose="02040503050406030204" pitchFamily="18" charset="0"/>
                <a:ea typeface="Cambria" panose="02040503050406030204" pitchFamily="18" charset="0"/>
              </a:rPr>
              <a:t>Marked Location</a:t>
            </a:r>
          </a:p>
        </p:txBody>
      </p:sp>
    </p:spTree>
    <p:extLst>
      <p:ext uri="{BB962C8B-B14F-4D97-AF65-F5344CB8AC3E}">
        <p14:creationId xmlns:p14="http://schemas.microsoft.com/office/powerpoint/2010/main" val="3504509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400" y="1849089"/>
            <a:ext cx="5600248" cy="3996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itle 1"/>
          <p:cNvSpPr txBox="1"/>
          <p:nvPr/>
        </p:nvSpPr>
        <p:spPr>
          <a:xfrm>
            <a:off x="3791376" y="725198"/>
            <a:ext cx="5868652" cy="60842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IDENTIFIED CLASHES IN BUILDINGS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1909530"/>
            <a:ext cx="5028703" cy="38758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725702" y="5912760"/>
            <a:ext cx="490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AC Duct Clashing with Louver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3473" y="5912760"/>
            <a:ext cx="495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Pipe running below the False ceiling Level</a:t>
            </a:r>
          </a:p>
        </p:txBody>
      </p:sp>
    </p:spTree>
    <p:extLst>
      <p:ext uri="{BB962C8B-B14F-4D97-AF65-F5344CB8AC3E}">
        <p14:creationId xmlns:p14="http://schemas.microsoft.com/office/powerpoint/2010/main" val="4011866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/>
          <p:nvPr/>
        </p:nvSpPr>
        <p:spPr>
          <a:xfrm>
            <a:off x="3107668" y="458760"/>
            <a:ext cx="7104112" cy="60842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  <a:p>
            <a:r>
              <a:rPr lang="en-I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IDENTIFIED CLASHES IN BUILDINGS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3927" y="1420785"/>
            <a:ext cx="5992495" cy="42760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851712" y="1420785"/>
            <a:ext cx="4838065" cy="42760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99356" y="5831976"/>
            <a:ext cx="1148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AVAILABLE SUNKEN AREA IS ONLY 300 MM, P TRAP COULD NOT BE ADJUSTED, MINIMUM 350 MM REQUIRED.</a:t>
            </a:r>
          </a:p>
        </p:txBody>
      </p:sp>
    </p:spTree>
    <p:extLst>
      <p:ext uri="{BB962C8B-B14F-4D97-AF65-F5344CB8AC3E}">
        <p14:creationId xmlns:p14="http://schemas.microsoft.com/office/powerpoint/2010/main" val="4008492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/>
          <p:nvPr/>
        </p:nvSpPr>
        <p:spPr>
          <a:xfrm>
            <a:off x="0" y="0"/>
            <a:ext cx="9395927" cy="60842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24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  <a:p>
            <a:r>
              <a:rPr lang="en-IN" sz="24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IDENTIFICATION OF CONSTRUCTABILITY ISSUES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95300" y="5412622"/>
          <a:ext cx="5600699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633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9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2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BH2 BUILDING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</a:t>
                      </a:r>
                      <a:r>
                        <a:rPr lang="en-IN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02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03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04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Total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Beam Depth 450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N/A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Beam Depth 600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4</a:t>
                      </a:r>
                      <a:r>
                        <a:rPr lang="en-US" sz="110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62</a:t>
                      </a:r>
                      <a:r>
                        <a:rPr lang="en-US" sz="110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57</a:t>
                      </a:r>
                      <a:r>
                        <a:rPr lang="en-US" sz="110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123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5299" y="4735688"/>
          <a:ext cx="5600699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644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BH1 BUILDING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01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02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03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04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Total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Beam Depth 450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1 Rooms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9</a:t>
                      </a: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1</a:t>
                      </a: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 Room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1</a:t>
                      </a: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 Room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12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Beam Depth 600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4</a:t>
                      </a: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51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53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108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95300" y="6089556"/>
          <a:ext cx="5600700" cy="662305"/>
        </p:xfrm>
        <a:graphic>
          <a:graphicData uri="http://schemas.openxmlformats.org/drawingml/2006/table">
            <a:tbl>
              <a:tblPr firstRow="1" firstCol="1" bandRow="1"/>
              <a:tblGrid>
                <a:gridCol w="652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9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99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6545">
                <a:tc gridSpan="2"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GH1 BUILDING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</a:t>
                      </a:r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02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03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Level 04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Total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Beam Depth 450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16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Beam Depth 600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Rooms</a:t>
                      </a:r>
                      <a:endParaRPr lang="en-US" sz="100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Rooms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  <a:ea typeface="SimSun" panose="02010600030101010101" pitchFamily="2" charset="-122"/>
                          <a:cs typeface="Calibri" panose="020F0502020204030204" charset="0"/>
                        </a:rPr>
                        <a:t>70</a:t>
                      </a:r>
                      <a:endParaRPr lang="en-US" sz="1000" dirty="0">
                        <a:effectLst/>
                        <a:latin typeface="Calibri" panose="020F050202020403020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31201" y="998375"/>
            <a:ext cx="8733523" cy="3229081"/>
            <a:chOff x="339365" y="998375"/>
            <a:chExt cx="8733523" cy="3229081"/>
          </a:xfrm>
        </p:grpSpPr>
        <p:pic>
          <p:nvPicPr>
            <p:cNvPr id="12" name="Picture 11"/>
            <p:cNvPicPr/>
            <p:nvPr/>
          </p:nvPicPr>
          <p:blipFill rotWithShape="1">
            <a:blip r:embed="rId3"/>
            <a:srcRect l="3285" t="4232" r="31688" b="-456"/>
            <a:stretch>
              <a:fillRect/>
            </a:stretch>
          </p:blipFill>
          <p:spPr>
            <a:xfrm>
              <a:off x="3057080" y="998375"/>
              <a:ext cx="2053050" cy="3146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4"/>
            <a:srcRect l="761" t="10565" r="19762" b="4710"/>
            <a:stretch>
              <a:fillRect/>
            </a:stretch>
          </p:blipFill>
          <p:spPr>
            <a:xfrm>
              <a:off x="5341266" y="998375"/>
              <a:ext cx="3731622" cy="322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5"/>
            <a:srcRect l="6611" t="8466" r="28324" b="-1"/>
            <a:stretch>
              <a:fillRect/>
            </a:stretch>
          </p:blipFill>
          <p:spPr>
            <a:xfrm>
              <a:off x="339365" y="998375"/>
              <a:ext cx="2256687" cy="32014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8892839" y="1367007"/>
            <a:ext cx="3189214" cy="490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b="1" kern="1200" dirty="0">
                <a:effectLst/>
                <a:latin typeface="+mn-lt"/>
                <a:ea typeface="+mn-ea"/>
                <a:cs typeface="+mn-cs"/>
              </a:rPr>
              <a:t>Beam Depth – 450mm / 600 mm &amp; Width 230 mm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b="1" dirty="0"/>
              <a:t>Blockwork – 150mm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b="1" dirty="0"/>
              <a:t>If Indoor unit is shifted downward then issue with drain pipe of AC unit  and light Fixture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b="1" dirty="0"/>
              <a:t>Consultant’s comment – To increase blockwork from 150 mm to  230mm. </a:t>
            </a:r>
          </a:p>
          <a:p>
            <a:pPr algn="just">
              <a:spcAft>
                <a:spcPts val="800"/>
              </a:spcAft>
            </a:pPr>
            <a:r>
              <a:rPr b="1" dirty="0">
                <a:solidFill>
                  <a:srgbClr val="000000"/>
                </a:solidFill>
                <a:effectLst/>
                <a:latin typeface="Calibri" panose="020F0502020204030204" charset="0"/>
                <a:sym typeface="+mn-ea"/>
              </a:rPr>
              <a:t>Variation in </a:t>
            </a:r>
            <a:r>
              <a:rPr lang="en-IN" b="1" dirty="0">
                <a:solidFill>
                  <a:srgbClr val="000000"/>
                </a:solidFill>
                <a:effectLst/>
                <a:latin typeface="Calibri" panose="020F0502020204030204" charset="0"/>
                <a:sym typeface="+mn-ea"/>
              </a:rPr>
              <a:t>Volume (</a:t>
            </a:r>
            <a:r>
              <a:rPr b="1" dirty="0">
                <a:solidFill>
                  <a:srgbClr val="000000"/>
                </a:solidFill>
                <a:effectLst/>
                <a:latin typeface="Calibri" panose="020F0502020204030204" charset="0"/>
                <a:sym typeface="+mn-ea"/>
              </a:rPr>
              <a:t>Cu</a:t>
            </a:r>
            <a:r>
              <a:rPr lang="en-IN" b="1" dirty="0">
                <a:solidFill>
                  <a:srgbClr val="000000"/>
                </a:solidFill>
                <a:effectLst/>
                <a:latin typeface="Calibri" panose="020F0502020204030204" charset="0"/>
                <a:sym typeface="+mn-ea"/>
              </a:rPr>
              <a:t>m) </a:t>
            </a:r>
            <a:r>
              <a:rPr b="1" dirty="0">
                <a:solidFill>
                  <a:srgbClr val="000000"/>
                </a:solidFill>
                <a:effectLst/>
                <a:latin typeface="Calibri" panose="020F0502020204030204" charset="0"/>
                <a:sym typeface="+mn-ea"/>
              </a:rPr>
              <a:t>= 214.831 cum</a:t>
            </a:r>
            <a:endParaRPr lang="en-IN" b="1" dirty="0"/>
          </a:p>
          <a:p>
            <a:pPr algn="just">
              <a:spcAft>
                <a:spcPts val="800"/>
              </a:spcAft>
            </a:pPr>
            <a:endParaRPr lang="en-IN" b="1" dirty="0"/>
          </a:p>
          <a:p>
            <a:pPr algn="just">
              <a:spcAft>
                <a:spcPts val="800"/>
              </a:spcAft>
            </a:pPr>
            <a:endParaRPr lang="en-IN" b="1" dirty="0"/>
          </a:p>
          <a:p>
            <a:pPr algn="just">
              <a:spcAft>
                <a:spcPts val="800"/>
              </a:spcAft>
            </a:pPr>
            <a:endParaRPr lang="en-IN" sz="1400" b="1" kern="120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299" y="4255753"/>
            <a:ext cx="6223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IN" sz="1800" b="1" dirty="0"/>
              <a:t>Total Hostel Rooms Effected – 329 nos.</a:t>
            </a:r>
          </a:p>
        </p:txBody>
      </p:sp>
    </p:spTree>
    <p:extLst>
      <p:ext uri="{BB962C8B-B14F-4D97-AF65-F5344CB8AC3E}">
        <p14:creationId xmlns:p14="http://schemas.microsoft.com/office/powerpoint/2010/main" val="17896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22D5EC64-B7E9-4336-A5AB-74BCAEFFA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980" y="3789040"/>
            <a:ext cx="579664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93093B6-459D-4B6E-82E3-DB8F62C7B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801028"/>
            <a:ext cx="525658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DE2C2B7D-20BB-444A-B9BD-BA910A390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980" y="800708"/>
            <a:ext cx="579664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1841BF05-F80F-40E4-8FAE-EAA2E0901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789040"/>
            <a:ext cx="525658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3BB19D-A7E8-4755-8C8B-28F9136E4681}"/>
              </a:ext>
            </a:extLst>
          </p:cNvPr>
          <p:cNvSpPr txBox="1"/>
          <p:nvPr/>
        </p:nvSpPr>
        <p:spPr>
          <a:xfrm>
            <a:off x="630914" y="944103"/>
            <a:ext cx="276991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LH1</a:t>
            </a:r>
            <a:endParaRPr lang="en-IN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3C598D-180B-4D22-9A87-7DB53E4FBEF5}"/>
              </a:ext>
            </a:extLst>
          </p:cNvPr>
          <p:cNvSpPr txBox="1"/>
          <p:nvPr/>
        </p:nvSpPr>
        <p:spPr>
          <a:xfrm>
            <a:off x="6614946" y="944103"/>
            <a:ext cx="276991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LDC</a:t>
            </a:r>
            <a:endParaRPr lang="en-IN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19095D-CFEB-4E28-9139-0B125E7DD122}"/>
              </a:ext>
            </a:extLst>
          </p:cNvPr>
          <p:cNvSpPr txBox="1"/>
          <p:nvPr/>
        </p:nvSpPr>
        <p:spPr>
          <a:xfrm>
            <a:off x="736661" y="3865032"/>
            <a:ext cx="276991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endParaRPr lang="en-IN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3C71F-8AFC-4163-85EA-141F84A4D1E2}"/>
              </a:ext>
            </a:extLst>
          </p:cNvPr>
          <p:cNvSpPr txBox="1"/>
          <p:nvPr/>
        </p:nvSpPr>
        <p:spPr>
          <a:xfrm>
            <a:off x="6720693" y="3865032"/>
            <a:ext cx="276991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</a:t>
            </a:r>
            <a:endParaRPr lang="en-IN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06139-6C7D-45D9-916A-32ECE4869970}"/>
              </a:ext>
            </a:extLst>
          </p:cNvPr>
          <p:cNvSpPr txBox="1"/>
          <p:nvPr/>
        </p:nvSpPr>
        <p:spPr>
          <a:xfrm>
            <a:off x="1703512" y="-2014"/>
            <a:ext cx="9397044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Structural Quantity Take Off From BIM Models</a:t>
            </a:r>
            <a:endParaRPr lang="en-IN" sz="2800" b="1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303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FA2911-93CA-4889-9D9C-F794D4EB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5740" y="298224"/>
            <a:ext cx="5256584" cy="775405"/>
          </a:xfr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I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PROGRESS MONITORING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92F5FE-A891-4AF3-93E7-5E05BD42C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83" y="1196752"/>
            <a:ext cx="6376186" cy="42143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C1555-FDFB-499B-A049-F5A49994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494" y="1233681"/>
            <a:ext cx="4987373" cy="41404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C082AB-E516-4289-8CD7-BC27E4AA44B0}"/>
              </a:ext>
            </a:extLst>
          </p:cNvPr>
          <p:cNvSpPr txBox="1"/>
          <p:nvPr/>
        </p:nvSpPr>
        <p:spPr>
          <a:xfrm>
            <a:off x="8557879" y="4218845"/>
            <a:ext cx="2788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https://apps.bnfic.tech/vip/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384" y="5625244"/>
            <a:ext cx="113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BIM models can be linked with </a:t>
            </a:r>
            <a:r>
              <a:rPr lang="en-US" dirty="0" err="1"/>
              <a:t>Primevera</a:t>
            </a:r>
            <a:r>
              <a:rPr lang="en-US" dirty="0"/>
              <a:t> software to monitor the Progress. At any particular date, the items Planned up to that day, completed, delayed and early completed can be visualized.</a:t>
            </a:r>
          </a:p>
        </p:txBody>
      </p:sp>
    </p:spTree>
    <p:extLst>
      <p:ext uri="{BB962C8B-B14F-4D97-AF65-F5344CB8AC3E}">
        <p14:creationId xmlns:p14="http://schemas.microsoft.com/office/powerpoint/2010/main" val="1197211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27384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FA2911-93CA-4889-9D9C-F794D4EB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64" y="224644"/>
            <a:ext cx="12072730" cy="490915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I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DEVELOPMENT OF SHOP DRAWING GENERATION FROM BIM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3736A-88F8-42EC-92CF-2AB96A5E5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33" y="894414"/>
            <a:ext cx="3292821" cy="23185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22F94-5557-4B24-8679-B1A8EBAA5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217" y="877054"/>
            <a:ext cx="7759568" cy="4920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A77068-962B-47BE-A452-91D0A504DBD0}"/>
              </a:ext>
            </a:extLst>
          </p:cNvPr>
          <p:cNvSpPr txBox="1"/>
          <p:nvPr/>
        </p:nvSpPr>
        <p:spPr>
          <a:xfrm>
            <a:off x="644911" y="2714603"/>
            <a:ext cx="2340326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1800" kern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MSH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B728C-CD0B-49A5-A8DF-D33FC5415F49}"/>
              </a:ext>
            </a:extLst>
          </p:cNvPr>
          <p:cNvSpPr txBox="1"/>
          <p:nvPr/>
        </p:nvSpPr>
        <p:spPr>
          <a:xfrm>
            <a:off x="653316" y="5842550"/>
            <a:ext cx="1116731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1800" kern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Shop drawings generated from the Model can be reviewed by all the Stakeholders.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ABFD9A-B1AE-40F5-AA8B-3556EE0C7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33" y="3212976"/>
            <a:ext cx="3293899" cy="25086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CD657F-E98D-4BCD-B921-CB2BCAE58CE1}"/>
              </a:ext>
            </a:extLst>
          </p:cNvPr>
          <p:cNvSpPr txBox="1"/>
          <p:nvPr/>
        </p:nvSpPr>
        <p:spPr>
          <a:xfrm>
            <a:off x="633733" y="5266385"/>
            <a:ext cx="2769919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Delta</a:t>
            </a:r>
            <a:endParaRPr lang="en-IN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01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FA2911-93CA-4889-9D9C-F794D4EB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02" y="-82709"/>
            <a:ext cx="11917390" cy="775405"/>
          </a:xfr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BBS GENERATION AND SHOP DRAWING FROM REINFORCEMENT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726A8-A495-4A3A-BE9C-F111F7E8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919040"/>
            <a:ext cx="7055900" cy="2421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97CC3-C03D-422D-A0BA-46111E1A6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1" y="3439005"/>
            <a:ext cx="7055900" cy="3178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719AB-7D25-4E42-B65E-71A0C7D29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316" y="865557"/>
            <a:ext cx="4695572" cy="5686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D3EECE-1EA9-4FE3-B13E-13A6FCDDF7FE}"/>
              </a:ext>
            </a:extLst>
          </p:cNvPr>
          <p:cNvSpPr txBox="1"/>
          <p:nvPr/>
        </p:nvSpPr>
        <p:spPr>
          <a:xfrm>
            <a:off x="68455" y="2882083"/>
            <a:ext cx="227242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 Rebar Model</a:t>
            </a:r>
            <a:endParaRPr lang="en-IN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707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-196128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94494-FD68-40C5-B4D1-F1E1D5A66AD4}"/>
              </a:ext>
            </a:extLst>
          </p:cNvPr>
          <p:cNvSpPr txBox="1"/>
          <p:nvPr/>
        </p:nvSpPr>
        <p:spPr>
          <a:xfrm>
            <a:off x="227348" y="44624"/>
            <a:ext cx="11881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COMMON DATA ENVIRONMENT (BIM 360) FOR DOCUMENT MANAGEMENT </a:t>
            </a:r>
            <a:endParaRPr lang="en-IN" sz="2800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28713-97C3-492E-85C3-DB4A78CE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800708"/>
            <a:ext cx="6650271" cy="5858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8FFAD-3034-4816-9D1B-5BDA36B0F1ED}"/>
              </a:ext>
            </a:extLst>
          </p:cNvPr>
          <p:cNvSpPr txBox="1"/>
          <p:nvPr/>
        </p:nvSpPr>
        <p:spPr>
          <a:xfrm>
            <a:off x="7222921" y="921970"/>
            <a:ext cx="4655890" cy="268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kern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Cloud-based Document Management System with well-defined data access, data security, and workflows Setup on BIM 360.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Creation of Document, Review by Various Stakeholders, Approval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etc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 all can be done on single platform online</a:t>
            </a:r>
            <a:r>
              <a:rPr lang="en-US" sz="1800" kern="1200" dirty="0"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858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94494-FD68-40C5-B4D1-F1E1D5A66AD4}"/>
              </a:ext>
            </a:extLst>
          </p:cNvPr>
          <p:cNvSpPr txBox="1"/>
          <p:nvPr/>
        </p:nvSpPr>
        <p:spPr>
          <a:xfrm>
            <a:off x="859200" y="260417"/>
            <a:ext cx="10853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IN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INFORMED DECISION MAKING AND REVIEW MEETINGS THROUGH ‘BIM’</a:t>
            </a:r>
            <a:endParaRPr lang="en-IN" sz="2400" b="1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D028A-ADDD-425F-BAF0-AEC071AD6FFC}"/>
              </a:ext>
            </a:extLst>
          </p:cNvPr>
          <p:cNvSpPr txBox="1"/>
          <p:nvPr/>
        </p:nvSpPr>
        <p:spPr>
          <a:xfrm>
            <a:off x="479376" y="5603539"/>
            <a:ext cx="96806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</a:pPr>
            <a:r>
              <a:rPr lang="en-I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Review of BIM models by all stake holders – Client, Consultant, L&amp;T, Sub-contractor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2D761-BC04-4048-A2AF-FF99BBEFE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31" y="1117484"/>
            <a:ext cx="11084185" cy="44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4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2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41B4E13-4725-4B43-9F15-1A98A2C3B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050777"/>
              </p:ext>
            </p:extLst>
          </p:nvPr>
        </p:nvGraphicFramePr>
        <p:xfrm>
          <a:off x="152400" y="889341"/>
          <a:ext cx="11887201" cy="5816259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914401">
                  <a:extLst>
                    <a:ext uri="{9D8B030D-6E8A-4147-A177-3AD203B41FA5}">
                      <a16:colId xmlns:a16="http://schemas.microsoft.com/office/drawing/2014/main" val="227673242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4830">
                  <a:extLst>
                    <a:ext uri="{9D8B030D-6E8A-4147-A177-3AD203B41FA5}">
                      <a16:colId xmlns:a16="http://schemas.microsoft.com/office/drawing/2014/main" val="149305224"/>
                    </a:ext>
                  </a:extLst>
                </a:gridCol>
                <a:gridCol w="2186085">
                  <a:extLst>
                    <a:ext uri="{9D8B030D-6E8A-4147-A177-3AD203B41FA5}">
                      <a16:colId xmlns:a16="http://schemas.microsoft.com/office/drawing/2014/main" val="2586847304"/>
                    </a:ext>
                  </a:extLst>
                </a:gridCol>
                <a:gridCol w="2186085">
                  <a:extLst>
                    <a:ext uri="{9D8B030D-6E8A-4147-A177-3AD203B41FA5}">
                      <a16:colId xmlns:a16="http://schemas.microsoft.com/office/drawing/2014/main" val="422888714"/>
                    </a:ext>
                  </a:extLst>
                </a:gridCol>
              </a:tblGrid>
              <a:tr h="675711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S. No.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Building 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No. of floors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Plinth</a:t>
                      </a:r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area (sqm)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521730"/>
                  </a:ext>
                </a:extLst>
              </a:tr>
              <a:tr h="418066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Boundary Wall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7.36 Km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423"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4"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Academic Buildings (DP1)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Engineering Department (2 Blocks)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G+5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17800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6953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Science Department (2 Blocks)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G+3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10700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066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04126"/>
                  </a:ext>
                </a:extLst>
              </a:tr>
              <a:tr h="418066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Central Instrumentation Facility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796645"/>
                  </a:ext>
                </a:extLst>
              </a:tr>
              <a:tr h="418066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CPF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5915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99301"/>
                  </a:ext>
                </a:extLst>
              </a:tr>
              <a:tr h="427282"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60 &amp; 135 capacity Lecture Hall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640092"/>
                  </a:ext>
                </a:extLst>
              </a:tr>
              <a:tr h="183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300 capacity </a:t>
                      </a:r>
                      <a:r>
                        <a:rPr lang="en-US" sz="2000" u="none" strike="noStrike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Leture</a:t>
                      </a:r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Hall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905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066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460358"/>
                  </a:ext>
                </a:extLst>
              </a:tr>
              <a:tr h="418066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500 capacity </a:t>
                      </a:r>
                      <a:r>
                        <a:rPr lang="en-US" sz="2000" u="none" strike="noStrike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Leture</a:t>
                      </a:r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Hall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1590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721408"/>
                  </a:ext>
                </a:extLst>
              </a:tr>
              <a:tr h="427959"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Library and Data Centre &amp; Observatory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G+4 &amp; G+10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6650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533048"/>
                  </a:ext>
                </a:extLst>
              </a:tr>
              <a:tr h="2252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External Engineering Services (Ancillary Buildings)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5265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1930"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6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Access Corridor (1170 m)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4350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50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11.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A885D59-82BE-4556-B023-574990B9005C}"/>
              </a:ext>
            </a:extLst>
          </p:cNvPr>
          <p:cNvSpPr txBox="1"/>
          <p:nvPr/>
        </p:nvSpPr>
        <p:spPr>
          <a:xfrm>
            <a:off x="0" y="0"/>
            <a:ext cx="4551805" cy="461665"/>
          </a:xfrm>
          <a:prstGeom prst="rect">
            <a:avLst/>
          </a:prstGeom>
          <a:solidFill>
            <a:srgbClr val="008AF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</a:rPr>
              <a:t>SCOPE OF WORK</a:t>
            </a:r>
          </a:p>
        </p:txBody>
      </p:sp>
    </p:spTree>
    <p:extLst>
      <p:ext uri="{BB962C8B-B14F-4D97-AF65-F5344CB8AC3E}">
        <p14:creationId xmlns:p14="http://schemas.microsoft.com/office/powerpoint/2010/main" val="895741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00E5-FEE1-4CA2-BAEC-0A061C081DA1}" type="slidenum">
              <a:rPr lang="en-IN" smtClean="0"/>
              <a:pPr/>
              <a:t>30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D4125C-A628-48F2-AEB7-93B715317AC4}"/>
              </a:ext>
            </a:extLst>
          </p:cNvPr>
          <p:cNvSpPr/>
          <p:nvPr/>
        </p:nvSpPr>
        <p:spPr>
          <a:xfrm>
            <a:off x="47328" y="1232756"/>
            <a:ext cx="12018242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  <a:endParaRPr lang="en-US" sz="9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Mangal" panose="02040503050203030202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728" y="6070923"/>
            <a:ext cx="2448272" cy="78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2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C75FA6FC-3C7A-4F00-BDA1-4950581718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855710"/>
              </p:ext>
            </p:extLst>
          </p:nvPr>
        </p:nvGraphicFramePr>
        <p:xfrm>
          <a:off x="304800" y="380999"/>
          <a:ext cx="11582400" cy="62484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79878">
                  <a:extLst>
                    <a:ext uri="{9D8B030D-6E8A-4147-A177-3AD203B41FA5}">
                      <a16:colId xmlns:a16="http://schemas.microsoft.com/office/drawing/2014/main" val="2276732423"/>
                    </a:ext>
                  </a:extLst>
                </a:gridCol>
                <a:gridCol w="963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0103">
                  <a:extLst>
                    <a:ext uri="{9D8B030D-6E8A-4147-A177-3AD203B41FA5}">
                      <a16:colId xmlns:a16="http://schemas.microsoft.com/office/drawing/2014/main" val="149305224"/>
                    </a:ext>
                  </a:extLst>
                </a:gridCol>
                <a:gridCol w="2105603">
                  <a:extLst>
                    <a:ext uri="{9D8B030D-6E8A-4147-A177-3AD203B41FA5}">
                      <a16:colId xmlns:a16="http://schemas.microsoft.com/office/drawing/2014/main" val="4246972454"/>
                    </a:ext>
                  </a:extLst>
                </a:gridCol>
                <a:gridCol w="2693655">
                  <a:extLst>
                    <a:ext uri="{9D8B030D-6E8A-4147-A177-3AD203B41FA5}">
                      <a16:colId xmlns:a16="http://schemas.microsoft.com/office/drawing/2014/main" val="422888714"/>
                    </a:ext>
                  </a:extLst>
                </a:gridCol>
              </a:tblGrid>
              <a:tr h="481381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S. No.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Building 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No. of floors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Plinth Area (sqm)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521730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Residential (DP3)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Beta type residential (40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unit)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G+10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6779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04126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Gama type residential (40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unit)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G+10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8769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796645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Delta type residential (40 unit)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G+10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13465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99301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Director’s Residence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646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640092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Visitors hostel</a:t>
                      </a:r>
                      <a:r>
                        <a:rPr lang="en-IN" sz="1800" kern="1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(20(SS) + 6 (DS))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G+3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3029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460358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Health Centre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G+2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2105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721408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Shopping Centre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2036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533048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Faculty /Institute Club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431469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Hostel Buildings (DP2)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Boys hostel 1 (480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bed)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G+3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12262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Boys hostel 2 (480 bed)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G+3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12652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Girls hostel 1 (380 bed)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G+3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9051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Married Student’s Housing (96 )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G+3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6097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Mess Block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G+1</a:t>
                      </a:r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5218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438444"/>
                  </a:ext>
                </a:extLst>
              </a:tr>
              <a:tr h="411930">
                <a:tc>
                  <a:txBody>
                    <a:bodyPr/>
                    <a:lstStyle/>
                    <a:p>
                      <a:pPr algn="ctr"/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1,42,744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69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28937"/>
            <a:ext cx="12192000" cy="68290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838201"/>
          <a:ext cx="11277600" cy="5136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A. CIVIL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1.      Ancillary Buildings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lphaLcParenR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Water treatment plant 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including pump room and underground tank (14,40,000 litres)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lphaLcParenR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Underground tank (7,40,000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litres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) &amp; pump room, academic area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lphaLcParenR"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Main receiving sub station (MRSS)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lphaLcParenR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Electric sub -station &amp; plant room, Academic area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lphaLcParenR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Electric sub stations, for  Residential &amp; Hostel area.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lphaLcParenR"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900 KLD Sewage Treatment Plant including pump room based on MBBR technology.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lphaLcParenR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Meter room, Security Complex, Watch Towers &amp; Security Cabins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buFont typeface="+mj-lt"/>
                        <a:buAutoNum type="alphaLcParenR"/>
                      </a:pP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Telephone exchange building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57200" indent="-457200">
                        <a:buAutoNum type="alphaUcPeriod" startAt="2"/>
                      </a:pPr>
                      <a:r>
                        <a:rPr lang="en-US" sz="1800" b="1" u="sng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E &amp; M SERVICES </a:t>
                      </a:r>
                    </a:p>
                    <a:p>
                      <a:pPr marL="0" indent="0">
                        <a:buNone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Internal electrical installation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HVAC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Lifts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Fire Fighting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Automatic Fire Alarm System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Substation &amp; HT/LT distribution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DG Set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Solar Water Heating System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Street and Area Lighting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Aerators for Artificial Pond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993">
                <a:tc>
                  <a:txBody>
                    <a:bodyPr/>
                    <a:lstStyle/>
                    <a:p>
                      <a:pPr marL="342900" indent="-342900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2.     Public Health Engineering Services</a:t>
                      </a:r>
                    </a:p>
                    <a:p>
                      <a:pPr marL="457200" indent="-457200">
                        <a:buAutoNum type="arabicPeriod" startAt="3"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Roads &amp; Culverts</a:t>
                      </a:r>
                    </a:p>
                    <a:p>
                      <a:pPr marL="457200" indent="-457200">
                        <a:buAutoNum type="arabicPeriod" startAt="3"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</a:rPr>
                        <a:t>Master Plan, landscape &amp; Ponds. 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885D59-82BE-4556-B023-574990B9005C}"/>
              </a:ext>
            </a:extLst>
          </p:cNvPr>
          <p:cNvSpPr txBox="1"/>
          <p:nvPr/>
        </p:nvSpPr>
        <p:spPr>
          <a:xfrm>
            <a:off x="0" y="0"/>
            <a:ext cx="6096000" cy="461665"/>
          </a:xfrm>
          <a:prstGeom prst="rect">
            <a:avLst/>
          </a:prstGeom>
          <a:solidFill>
            <a:srgbClr val="008AF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</a:rPr>
              <a:t>EXTERNAL ENGINEERING SERVICE</a:t>
            </a:r>
          </a:p>
        </p:txBody>
      </p:sp>
    </p:spTree>
    <p:extLst>
      <p:ext uri="{BB962C8B-B14F-4D97-AF65-F5344CB8AC3E}">
        <p14:creationId xmlns:p14="http://schemas.microsoft.com/office/powerpoint/2010/main" val="825075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-84987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85D59-82BE-4556-B023-574990B9005C}"/>
              </a:ext>
            </a:extLst>
          </p:cNvPr>
          <p:cNvSpPr txBox="1"/>
          <p:nvPr/>
        </p:nvSpPr>
        <p:spPr>
          <a:xfrm>
            <a:off x="0" y="-76200"/>
            <a:ext cx="12192000" cy="1323439"/>
          </a:xfrm>
          <a:prstGeom prst="rect">
            <a:avLst/>
          </a:prstGeom>
          <a:solidFill>
            <a:srgbClr val="008A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INNOVATIVE  TECHNOLOGY IMPLEMENTED AT IIT BHILAI PROJECT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C28E1C-E3C6-477C-823D-20B606920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88719"/>
              </p:ext>
            </p:extLst>
          </p:nvPr>
        </p:nvGraphicFramePr>
        <p:xfrm>
          <a:off x="515380" y="2348880"/>
          <a:ext cx="11524239" cy="1857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31">
                  <a:extLst>
                    <a:ext uri="{9D8B030D-6E8A-4147-A177-3AD203B41FA5}">
                      <a16:colId xmlns:a16="http://schemas.microsoft.com/office/drawing/2014/main" val="2318793033"/>
                    </a:ext>
                  </a:extLst>
                </a:gridCol>
                <a:gridCol w="10650708">
                  <a:extLst>
                    <a:ext uri="{9D8B030D-6E8A-4147-A177-3AD203B41FA5}">
                      <a16:colId xmlns:a16="http://schemas.microsoft.com/office/drawing/2014/main" val="1565999632"/>
                    </a:ext>
                  </a:extLst>
                </a:gridCol>
              </a:tblGrid>
              <a:tr h="579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4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Drawing Document</a:t>
                      </a:r>
                      <a:r>
                        <a:rPr lang="en-US" sz="4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Management System</a:t>
                      </a:r>
                      <a:endParaRPr lang="en-US" sz="4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891367"/>
                  </a:ext>
                </a:extLst>
              </a:tr>
              <a:tr h="579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Construction Images Documentation system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892570"/>
                  </a:ext>
                </a:extLst>
              </a:tr>
              <a:tr h="579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Use</a:t>
                      </a:r>
                      <a:r>
                        <a:rPr lang="en-US" sz="4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of Building Information Modeling (BIM)</a:t>
                      </a:r>
                      <a:endParaRPr lang="en-US" sz="4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261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833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00E5-FEE1-4CA2-BAEC-0A061C081DA1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-104172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D4125C-A628-48F2-AEB7-93B715317AC4}"/>
              </a:ext>
            </a:extLst>
          </p:cNvPr>
          <p:cNvSpPr/>
          <p:nvPr/>
        </p:nvSpPr>
        <p:spPr>
          <a:xfrm>
            <a:off x="104881" y="151621"/>
            <a:ext cx="1198223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DRAWING DOCUMENT MANAGEMENT SYSTEM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Mangal" panose="02040503050203030202" pitchFamily="18" charset="0"/>
              </a:rPr>
              <a:t>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Mangal" panose="02040503050203030202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56" y="888017"/>
            <a:ext cx="1159328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/>
              <a:t>This web platform developed by IIT </a:t>
            </a:r>
            <a:r>
              <a:rPr lang="en-IN" dirty="0" err="1"/>
              <a:t>Bhilai</a:t>
            </a:r>
            <a:r>
              <a:rPr lang="en-IN" dirty="0"/>
              <a:t> and implemented in this project.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/>
              <a:t>Mainly designed for keeping the record of drawings/document  prepared and submitted by various consultants in this project.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/>
              <a:t>In this window, user can upload file by using below steps – users will select the followings as per their uploading rights:</a:t>
            </a:r>
            <a:endParaRPr lang="en-US" sz="1600" dirty="0"/>
          </a:p>
          <a:p>
            <a:pPr lvl="0">
              <a:lnSpc>
                <a:spcPct val="150000"/>
              </a:lnSpc>
            </a:pPr>
            <a:r>
              <a:rPr lang="en-IN" dirty="0"/>
              <a:t>	Consultant- DP1, DP2, DP3</a:t>
            </a:r>
            <a:endParaRPr lang="en-US" sz="1600" dirty="0"/>
          </a:p>
          <a:p>
            <a:pPr lvl="0">
              <a:lnSpc>
                <a:spcPct val="150000"/>
              </a:lnSpc>
            </a:pPr>
            <a:r>
              <a:rPr lang="en-IN" dirty="0"/>
              <a:t>	Design Stage- Concept </a:t>
            </a:r>
            <a:r>
              <a:rPr lang="en-IN" dirty="0" err="1"/>
              <a:t>Drg</a:t>
            </a:r>
            <a:r>
              <a:rPr lang="en-IN" dirty="0"/>
              <a:t>, Tender Drawings, GFC, As Built Drawing</a:t>
            </a:r>
            <a:endParaRPr lang="en-US" sz="1600" dirty="0"/>
          </a:p>
          <a:p>
            <a:pPr lvl="0">
              <a:lnSpc>
                <a:spcPct val="150000"/>
              </a:lnSpc>
            </a:pPr>
            <a:r>
              <a:rPr lang="en-IN" dirty="0"/>
              <a:t>	Building Name- Lecture Hall, Library etc.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/>
              <a:t>As soon as any Drawing/Document uploaded on this portal, emails sent to each of the stakeholders for information.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/>
              <a:t>Drawings/Documents  can be uploaded in pdf, .</a:t>
            </a:r>
            <a:r>
              <a:rPr lang="en-IN" dirty="0" err="1"/>
              <a:t>docx</a:t>
            </a:r>
            <a:r>
              <a:rPr lang="en-IN" dirty="0"/>
              <a:t> , .</a:t>
            </a:r>
            <a:r>
              <a:rPr lang="en-IN" dirty="0" err="1"/>
              <a:t>ppt</a:t>
            </a:r>
            <a:r>
              <a:rPr lang="en-IN" dirty="0"/>
              <a:t>, .</a:t>
            </a:r>
            <a:r>
              <a:rPr lang="en-IN" dirty="0" err="1"/>
              <a:t>rar</a:t>
            </a:r>
            <a:r>
              <a:rPr lang="en-IN" dirty="0"/>
              <a:t>, </a:t>
            </a:r>
            <a:r>
              <a:rPr lang="en-IN" dirty="0" err="1"/>
              <a:t>AutoCad</a:t>
            </a:r>
            <a:r>
              <a:rPr lang="en-IN" dirty="0"/>
              <a:t>, </a:t>
            </a:r>
            <a:r>
              <a:rPr lang="en-IN" dirty="0" err="1"/>
              <a:t>Naviswork</a:t>
            </a:r>
            <a:r>
              <a:rPr lang="en-IN" dirty="0"/>
              <a:t>, Excel etc.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/>
              <a:t>All Drawings uploaded during Tendering on this portal and Bidders Downloaded it while quoting their price.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/>
              <a:t>Revisions in Drawings and Version control record can be Maintained for any future reference.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0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00E5-FEE1-4CA2-BAEC-0A061C081DA1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8" y="872716"/>
            <a:ext cx="11881320" cy="58686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D4125C-A628-48F2-AEB7-93B715317AC4}"/>
              </a:ext>
            </a:extLst>
          </p:cNvPr>
          <p:cNvSpPr/>
          <p:nvPr/>
        </p:nvSpPr>
        <p:spPr>
          <a:xfrm>
            <a:off x="-161602" y="80628"/>
            <a:ext cx="122702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DRAWING DOCUMENT MANAGEMENT SYSTEM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Mangal" panose="02040503050203030202" pitchFamily="18" charset="0"/>
              </a:rPr>
              <a:t>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2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00E5-FEE1-4CA2-BAEC-0A061C081DA1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88276-66DC-4503-AE38-D8DBC3116C0D}"/>
              </a:ext>
            </a:extLst>
          </p:cNvPr>
          <p:cNvSpPr/>
          <p:nvPr/>
        </p:nvSpPr>
        <p:spPr>
          <a:xfrm>
            <a:off x="-8537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This web platform developed by IIT </a:t>
            </a:r>
            <a:r>
              <a:rPr lang="en-US" sz="2400" dirty="0" err="1"/>
              <a:t>Bhilai</a:t>
            </a:r>
            <a:r>
              <a:rPr lang="en-US" sz="2400" dirty="0"/>
              <a:t> and implemented in this project.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Photos are uploaded on this portal on daily basis by the agency showing progress, important events, Training at site etc.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All Third party Quality control issues raised over this platform and rectification done are also uploaded.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As soon as photos are uploaded an automatic email sent to all the stakeholders.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Stakeholders  Can see any uploaded photographs from one date to another Date.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An effective tool in Progress Monitoring and Quality Control of work.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D4125C-A628-48F2-AEB7-93B715317AC4}"/>
              </a:ext>
            </a:extLst>
          </p:cNvPr>
          <p:cNvSpPr/>
          <p:nvPr/>
        </p:nvSpPr>
        <p:spPr>
          <a:xfrm>
            <a:off x="18418" y="154375"/>
            <a:ext cx="119822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CAMPUS CONSTRUCTION IMAGE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MANAGEMENT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Mangal" panose="02040503050203030202" pitchFamily="18" charset="0"/>
              </a:rPr>
              <a:t>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2421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9FC75A2-B665-4933-9597-5B47E92315C0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7422BD83CFD340BC245DADE71710F2" ma:contentTypeVersion="11" ma:contentTypeDescription="Create a new document." ma:contentTypeScope="" ma:versionID="5aa73d90099e2eaa8b2a5457e9e19ee5">
  <xsd:schema xmlns:xsd="http://www.w3.org/2001/XMLSchema" xmlns:xs="http://www.w3.org/2001/XMLSchema" xmlns:p="http://schemas.microsoft.com/office/2006/metadata/properties" xmlns:ns3="6467a20c-f13d-4765-8c14-2f30d245a172" xmlns:ns4="0e168a3d-ba39-4ca2-953d-fff3166e44f5" targetNamespace="http://schemas.microsoft.com/office/2006/metadata/properties" ma:root="true" ma:fieldsID="c560955ab36f19877907cba7d96875b4" ns3:_="" ns4:_="">
    <xsd:import namespace="6467a20c-f13d-4765-8c14-2f30d245a172"/>
    <xsd:import namespace="0e168a3d-ba39-4ca2-953d-fff3166e44f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7a20c-f13d-4765-8c14-2f30d245a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68a3d-ba39-4ca2-953d-fff3166e44f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55C9F8-2F03-48CD-AEA9-911D095565B1}">
  <ds:schemaRefs>
    <ds:schemaRef ds:uri="http://purl.org/dc/elements/1.1/"/>
    <ds:schemaRef ds:uri="6467a20c-f13d-4765-8c14-2f30d245a172"/>
    <ds:schemaRef ds:uri="http://www.w3.org/XML/1998/namespace"/>
    <ds:schemaRef ds:uri="0e168a3d-ba39-4ca2-953d-fff3166e44f5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555118-B48E-49CA-9D28-5823B7611E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67a20c-f13d-4765-8c14-2f30d245a172"/>
    <ds:schemaRef ds:uri="0e168a3d-ba39-4ca2-953d-fff3166e44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97EABF-4313-4E5B-A6C1-3B47546CA0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36979</TotalTime>
  <Words>1602</Words>
  <Application>Microsoft Office PowerPoint</Application>
  <PresentationFormat>Widescreen</PresentationFormat>
  <Paragraphs>355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Abadi</vt:lpstr>
      <vt:lpstr>Arial</vt:lpstr>
      <vt:lpstr>Calibri</vt:lpstr>
      <vt:lpstr>Cambria</vt:lpstr>
      <vt:lpstr>Times New Roman</vt:lpstr>
      <vt:lpstr>Wingdings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BIM MODELLING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PROGRESS MONITORING</vt:lpstr>
      <vt:lpstr>DEVELOPMENT OF SHOP DRAWING GENERATION FROM BIM MODEL</vt:lpstr>
      <vt:lpstr>BBS GENERATION AND SHOP DRAWING FROM REINFORCEMENT MODEL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Ashok Kumar Pappala</dc:creator>
  <cp:lastModifiedBy>Ajay Kumar</cp:lastModifiedBy>
  <cp:revision>2082</cp:revision>
  <cp:lastPrinted>2021-06-02T17:41:28Z</cp:lastPrinted>
  <dcterms:modified xsi:type="dcterms:W3CDTF">2021-07-10T08:51:49Z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c52bb50-aef2-4dc8-bb7f-e0da22648362_Enabled">
    <vt:lpwstr>True</vt:lpwstr>
  </property>
  <property fmtid="{D5CDD505-2E9C-101B-9397-08002B2CF9AE}" pid="3" name="MSIP_Label_ac52bb50-aef2-4dc8-bb7f-e0da22648362_SiteId">
    <vt:lpwstr>264b9899-fe1b-430b-9509-2154878d5774</vt:lpwstr>
  </property>
  <property fmtid="{D5CDD505-2E9C-101B-9397-08002B2CF9AE}" pid="4" name="MSIP_Label_ac52bb50-aef2-4dc8-bb7f-e0da22648362_Owner">
    <vt:lpwstr>ashokkumarp@lntecc.com</vt:lpwstr>
  </property>
  <property fmtid="{D5CDD505-2E9C-101B-9397-08002B2CF9AE}" pid="5" name="MSIP_Label_ac52bb50-aef2-4dc8-bb7f-e0da22648362_SetDate">
    <vt:lpwstr>2019-11-27T11:21:09.1544671Z</vt:lpwstr>
  </property>
  <property fmtid="{D5CDD505-2E9C-101B-9397-08002B2CF9AE}" pid="6" name="MSIP_Label_ac52bb50-aef2-4dc8-bb7f-e0da22648362_Name">
    <vt:lpwstr>LTC Internal Use</vt:lpwstr>
  </property>
  <property fmtid="{D5CDD505-2E9C-101B-9397-08002B2CF9AE}" pid="7" name="MSIP_Label_ac52bb50-aef2-4dc8-bb7f-e0da22648362_Application">
    <vt:lpwstr>Microsoft Azure Information Protection</vt:lpwstr>
  </property>
  <property fmtid="{D5CDD505-2E9C-101B-9397-08002B2CF9AE}" pid="8" name="MSIP_Label_ac52bb50-aef2-4dc8-bb7f-e0da22648362_Extended_MSFT_Method">
    <vt:lpwstr>Automatic</vt:lpwstr>
  </property>
  <property fmtid="{D5CDD505-2E9C-101B-9397-08002B2CF9AE}" pid="9" name="Sensitivity">
    <vt:lpwstr>LTC Internal Use</vt:lpwstr>
  </property>
  <property fmtid="{D5CDD505-2E9C-101B-9397-08002B2CF9AE}" pid="10" name="ContentTypeId">
    <vt:lpwstr>0x0101007A7422BD83CFD340BC245DADE71710F2</vt:lpwstr>
  </property>
</Properties>
</file>