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1" r:id="rId4"/>
    <p:sldId id="259" r:id="rId5"/>
    <p:sldId id="262" r:id="rId6"/>
    <p:sldId id="263" r:id="rId7"/>
    <p:sldId id="260" r:id="rId8"/>
    <p:sldId id="264" r:id="rId9"/>
    <p:sldId id="36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4"/>
  </p:normalViewPr>
  <p:slideViewPr>
    <p:cSldViewPr snapToGrid="0" snapToObjects="1">
      <p:cViewPr>
        <p:scale>
          <a:sx n="77" d="100"/>
          <a:sy n="77" d="100"/>
        </p:scale>
        <p:origin x="65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224D-044E-41F2-8651-121D9835223D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C2BC8-7D0E-43A5-A801-F507D3AC6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1564-18DF-2145-812A-D04968F48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125A9-C7C7-D142-8639-C7843FC24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5FED3-6648-1A4C-92E1-2EB66751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E8D13-12F0-B54B-B089-22151246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2CD20-7AEE-9249-8C3B-2AB2C204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07947-4795-0142-8F17-5479B506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4EF99-9443-CB41-97A9-7132A1601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E5E2F-1062-384D-A008-57506255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ADE06-032D-CD49-A5D3-D7C92E07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18563-C8EF-5946-A7D4-1B859BDA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2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92555-BFF9-344F-A411-384F45B4F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936EB2-D272-6B42-A9A7-46F75B961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71C4-071E-5F44-B3EF-A8942744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FCAC-5620-A04B-AD2C-01C43255D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EA146-EF9F-2244-AF54-B2167851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1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45FB-A5F3-8440-B3CF-DE8EF233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1EC6-84DE-1B4E-B8E3-70FA99B43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93296-38F4-8B4F-A2EC-5FB37BDD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570E-CBEB-FC4A-A6D8-8BC4B1B6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4322E-B03C-EC46-8B11-DEC7CB38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C252-1623-AE41-96D4-FCD94C6D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F3398-360B-DA41-BF3A-4FC2E5201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7D3C-A364-934C-9357-2D8DC37F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8AF9F-2E13-5543-A0D3-A857134B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431B3-9CBF-A745-914A-05736464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24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F7EC-FF13-8D4B-9C09-4471B68A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87CD6-BCA3-EF42-966D-217C70426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D85EC-33F2-EB40-8DFF-569A44E01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00E45-CB5F-674B-98C6-CB857FEC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DC393-F6CB-3346-B881-0362C19C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A0E34-9355-8545-A194-955A0C35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F9DB-CFC6-4D4E-B784-EBAEB4EE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14A97-904A-7648-B497-D2366D9D8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B929-613F-6C43-AC71-0E1C419A0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E3712-6D05-C146-8868-3188A1B39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271B3-9293-9D4F-9CCB-F03364AAD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3ABBBE-4CA4-624B-A7ED-D19BAC24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7440AB-A0D4-0E47-9719-43DCBEBE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CB520C-AF94-9843-85C7-ECC5DFE1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ED9C-57C6-2E4B-B4E3-3AEAB6C0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525CD-499E-C54E-B49E-8DA0BF6E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94D01-3CD9-7D4E-91E9-6141D421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4B8F3-93FA-DE42-93B0-190F14BD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0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74645-3ECB-214C-960E-8D3A821B0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960B9-88BF-BE43-9863-1AFE856CA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2189C-7646-5441-BCCA-E67B3E84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6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B67D4-7285-B546-99F6-227FEAAA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5EE26-C30E-DC4D-A30F-4697BF470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E5B20-ACFD-5945-8CA0-34A57038E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69271-8CFC-754D-9C03-05CF80560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346C7-6529-3C41-938E-C0802A2E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F4139-3E59-CF4D-8135-A51028A7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1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51DF-B8DF-6742-A02D-55169738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B4225-8AC7-3849-B196-01193960F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4E32D-7924-0A44-856F-65981BBD1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7C3AF-378D-2E42-B907-E1455F5F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3258B-31BC-9B4F-951F-28577190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234BC-53F3-D44E-B7E3-4298DD1D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2BAA8-2DBE-5648-BA2B-0D4928AC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F1E07-6EC8-9244-A02C-9038D1579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65BA2-41EE-D143-BB6B-04FEF5282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44B40-D114-2A42-B2DD-1A3627E5D828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1291-AD0A-E342-8E2D-3ECA0C65A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ABAA2-8C97-BE45-88D9-5DD2FF7A7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4028-F40C-3843-BF37-4FC89B08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9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925" y="5947078"/>
            <a:ext cx="888724" cy="8725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BF0425-AF07-874B-B7B8-3A848C2E7E88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1CF6B3-EC42-2344-A36D-FABCACC61F8B}"/>
              </a:ext>
            </a:extLst>
          </p:cNvPr>
          <p:cNvCxnSpPr/>
          <p:nvPr/>
        </p:nvCxnSpPr>
        <p:spPr>
          <a:xfrm>
            <a:off x="0" y="1186873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B555F48-1D41-934B-8E16-06CBFD1DCD60}"/>
              </a:ext>
            </a:extLst>
          </p:cNvPr>
          <p:cNvSpPr txBox="1"/>
          <p:nvPr/>
        </p:nvSpPr>
        <p:spPr>
          <a:xfrm>
            <a:off x="1946945" y="4113922"/>
            <a:ext cx="38204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Light" panose="020B0402020203020204" pitchFamily="34" charset="77"/>
              </a:rPr>
              <a:t>Dr. V. Senthilkumar</a:t>
            </a:r>
          </a:p>
          <a:p>
            <a:r>
              <a:rPr lang="en-US" sz="1400" dirty="0">
                <a:latin typeface="Avenir Light" panose="020B0402020203020204" pitchFamily="34" charset="77"/>
              </a:rPr>
              <a:t>Vice Chairman, Engineering Works Department,</a:t>
            </a:r>
          </a:p>
          <a:p>
            <a:r>
              <a:rPr lang="en-US" sz="1400" dirty="0">
                <a:latin typeface="Avenir Light" panose="020B0402020203020204" pitchFamily="34" charset="77"/>
              </a:rPr>
              <a:t>Assistant Professor, Civil Engineering Department,</a:t>
            </a:r>
          </a:p>
          <a:p>
            <a:r>
              <a:rPr lang="en-US" sz="1400" dirty="0">
                <a:latin typeface="Avenir Light" panose="020B0402020203020204" pitchFamily="34" charset="77"/>
              </a:rPr>
              <a:t>IIT Palakkad</a:t>
            </a:r>
          </a:p>
          <a:p>
            <a:r>
              <a:rPr lang="en-US" sz="1400" dirty="0">
                <a:latin typeface="Avenir Light" panose="020B0402020203020204" pitchFamily="34" charset="77"/>
              </a:rPr>
              <a:t>senthil@iitpkd.ac.in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AA8F4-DE87-024A-B425-8EDB5318C8A3}"/>
              </a:ext>
            </a:extLst>
          </p:cNvPr>
          <p:cNvSpPr txBox="1"/>
          <p:nvPr/>
        </p:nvSpPr>
        <p:spPr>
          <a:xfrm>
            <a:off x="880180" y="1548378"/>
            <a:ext cx="10678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Light" panose="020B0402020203020204" pitchFamily="34" charset="77"/>
              </a:rPr>
              <a:t>Digital Transformation on Public Project Delivery Using Common Data Environment and Building Information Modeling </a:t>
            </a:r>
          </a:p>
          <a:p>
            <a:r>
              <a:rPr lang="en-US" sz="2800" dirty="0">
                <a:latin typeface="Avenir Light" panose="020B0402020203020204" pitchFamily="34" charset="77"/>
              </a:rPr>
              <a:t>                                 - Experience from IIT Palakkad Phase 1A (Package 1)</a:t>
            </a:r>
          </a:p>
        </p:txBody>
      </p: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693" y="86018"/>
            <a:ext cx="956405" cy="11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blem of India">
            <a:extLst>
              <a:ext uri="{FF2B5EF4-FFF2-40B4-BE49-F238E27FC236}">
                <a16:creationId xmlns:a16="http://schemas.microsoft.com/office/drawing/2014/main" id="{17CC5022-6BF2-4016-8262-91DF92B3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" y="39916"/>
            <a:ext cx="625928" cy="106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DC6DC5-6D11-4699-9E15-739474085837}"/>
              </a:ext>
            </a:extLst>
          </p:cNvPr>
          <p:cNvSpPr/>
          <p:nvPr/>
        </p:nvSpPr>
        <p:spPr>
          <a:xfrm>
            <a:off x="793730" y="232162"/>
            <a:ext cx="676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Government of India</a:t>
            </a:r>
            <a:br>
              <a:rPr lang="en-US" sz="1200" dirty="0"/>
            </a:br>
            <a:r>
              <a:rPr 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Ministry of Housing &amp; Urban Affairs</a:t>
            </a:r>
            <a:br>
              <a:rPr lang="en-US" sz="1200" dirty="0"/>
            </a:br>
            <a:r>
              <a:rPr 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Central Public Works Department</a:t>
            </a:r>
            <a:br>
              <a:rPr lang="en-US" sz="1200" dirty="0"/>
            </a:b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For Excellence In Public Works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39DFC6-0D92-4786-A98E-BC8A752F9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80" y="4113922"/>
            <a:ext cx="1703760" cy="17187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E0433E-CF70-4E67-B652-49F94E03FFE0}"/>
              </a:ext>
            </a:extLst>
          </p:cNvPr>
          <p:cNvSpPr txBox="1"/>
          <p:nvPr/>
        </p:nvSpPr>
        <p:spPr>
          <a:xfrm>
            <a:off x="7087524" y="3955589"/>
            <a:ext cx="315753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FF0000"/>
                </a:solidFill>
                <a:latin typeface="Avenir Light" panose="020B0402020203020204" pitchFamily="34" charset="77"/>
              </a:rPr>
              <a:t>Er. C.S. </a:t>
            </a:r>
            <a:r>
              <a:rPr lang="en-US" sz="1400" b="1" dirty="0" err="1">
                <a:solidFill>
                  <a:srgbClr val="FF0000"/>
                </a:solidFill>
                <a:latin typeface="Avenir Light" panose="020B0402020203020204" pitchFamily="34" charset="77"/>
              </a:rPr>
              <a:t>Abineesh</a:t>
            </a:r>
            <a:endParaRPr lang="en-US" sz="1400" b="1" dirty="0">
              <a:solidFill>
                <a:srgbClr val="FF0000"/>
              </a:solidFill>
              <a:latin typeface="Avenir Light" panose="020B0402020203020204" pitchFamily="34" charset="77"/>
            </a:endParaRPr>
          </a:p>
          <a:p>
            <a:pPr algn="r"/>
            <a:r>
              <a:rPr lang="en-US" sz="1400" dirty="0">
                <a:latin typeface="Avenir Light" panose="020B0402020203020204" pitchFamily="34" charset="77"/>
              </a:rPr>
              <a:t>Executive Engineer, </a:t>
            </a:r>
          </a:p>
          <a:p>
            <a:pPr algn="r"/>
            <a:r>
              <a:rPr lang="en-US" sz="1400" dirty="0">
                <a:latin typeface="Avenir Light" panose="020B0402020203020204" pitchFamily="34" charset="77"/>
              </a:rPr>
              <a:t>Palakkad Project Zone</a:t>
            </a:r>
          </a:p>
          <a:p>
            <a:pPr algn="r"/>
            <a:r>
              <a:rPr lang="en-US" sz="1400" dirty="0">
                <a:latin typeface="Avenir Light" panose="020B0402020203020204" pitchFamily="34" charset="77"/>
              </a:rPr>
              <a:t>Central Public Works Department,</a:t>
            </a:r>
          </a:p>
          <a:p>
            <a:pPr algn="r"/>
            <a:r>
              <a:rPr lang="en-US" sz="1400" dirty="0">
                <a:latin typeface="Avenir Light" panose="020B0402020203020204" pitchFamily="34" charset="77"/>
              </a:rPr>
              <a:t>IIT Palakkad Main Campus,</a:t>
            </a:r>
          </a:p>
          <a:p>
            <a:pPr algn="r"/>
            <a:r>
              <a:rPr lang="en-US" sz="1400" dirty="0" err="1">
                <a:latin typeface="Avenir Light" panose="020B0402020203020204" pitchFamily="34" charset="77"/>
              </a:rPr>
              <a:t>Kanjikode</a:t>
            </a:r>
            <a:r>
              <a:rPr lang="en-US" sz="1400" dirty="0">
                <a:latin typeface="Avenir Light" panose="020B0402020203020204" pitchFamily="34" charset="77"/>
              </a:rPr>
              <a:t> west,Palakkad-678623, Kerala.</a:t>
            </a:r>
          </a:p>
          <a:p>
            <a:pPr algn="r"/>
            <a:r>
              <a:rPr lang="en-US" sz="1400" dirty="0">
                <a:latin typeface="Avenir Light" panose="020B0402020203020204" pitchFamily="34" charset="77"/>
              </a:rPr>
              <a:t>pkdeeiippd@cpwd.gov.in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B6C988-2BA2-4007-906F-B15416004D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6" r="4227" b="8980"/>
          <a:stretch/>
        </p:blipFill>
        <p:spPr>
          <a:xfrm>
            <a:off x="10507888" y="3837255"/>
            <a:ext cx="1494761" cy="17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3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897E44-3FEC-48F9-B910-BECC98A53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6" t="12675" r="8299" b="16955"/>
          <a:stretch/>
        </p:blipFill>
        <p:spPr>
          <a:xfrm>
            <a:off x="55215" y="1042077"/>
            <a:ext cx="8620173" cy="46944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208AD0-57BC-4592-BF0E-25908D68E486}"/>
              </a:ext>
            </a:extLst>
          </p:cNvPr>
          <p:cNvSpPr txBox="1">
            <a:spLocks/>
          </p:cNvSpPr>
          <p:nvPr/>
        </p:nvSpPr>
        <p:spPr>
          <a:xfrm>
            <a:off x="8783469" y="981915"/>
            <a:ext cx="3209729" cy="511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EPC Mode 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Mandated BIM LOD 400 as a Requirement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Client Office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2 Architectural Firms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CPWD as PMC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TPQA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Multiple Sub Contractors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More than 100 vendors Firms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25 Building Spaces of an Average of G+3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800" b="1" dirty="0"/>
              <a:t>More than 3000 Design Drawings and Specifications  </a:t>
            </a:r>
          </a:p>
          <a:p>
            <a:pPr algn="l"/>
            <a:endParaRPr lang="en-IN" dirty="0"/>
          </a:p>
          <a:p>
            <a:pPr algn="l"/>
            <a:endParaRPr lang="en-IN" dirty="0"/>
          </a:p>
          <a:p>
            <a:pPr algn="l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5783F-CFA8-4618-8DC3-15275AC88FF1}"/>
              </a:ext>
            </a:extLst>
          </p:cNvPr>
          <p:cNvSpPr txBox="1"/>
          <p:nvPr/>
        </p:nvSpPr>
        <p:spPr>
          <a:xfrm>
            <a:off x="174171" y="118188"/>
            <a:ext cx="620174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Project Description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323109-1342-45BC-B189-39A5084F0FC9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9FE18-5B0C-4504-B830-9F2B7AF280B7}"/>
              </a:ext>
            </a:extLst>
          </p:cNvPr>
          <p:cNvSpPr txBox="1"/>
          <p:nvPr/>
        </p:nvSpPr>
        <p:spPr>
          <a:xfrm>
            <a:off x="4049485" y="173086"/>
            <a:ext cx="786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Development of Permanent Campus Phase 1A at </a:t>
            </a:r>
            <a:r>
              <a:rPr lang="en-US" b="1" dirty="0" err="1"/>
              <a:t>Kanjikode</a:t>
            </a:r>
            <a:r>
              <a:rPr lang="en-US" b="1" dirty="0"/>
              <a:t>, Palakkad, Kerala</a:t>
            </a:r>
          </a:p>
          <a:p>
            <a:r>
              <a:rPr lang="en-US" b="1" dirty="0"/>
              <a:t>Project Value:                        Duration: 27 Months            Start Date:</a:t>
            </a:r>
          </a:p>
        </p:txBody>
      </p:sp>
    </p:spTree>
    <p:extLst>
      <p:ext uri="{BB962C8B-B14F-4D97-AF65-F5344CB8AC3E}">
        <p14:creationId xmlns:p14="http://schemas.microsoft.com/office/powerpoint/2010/main" val="237461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B28E06-1EAE-44E3-AA1E-81DEA8199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5" t="26485" r="16803" b="22359"/>
          <a:stretch/>
        </p:blipFill>
        <p:spPr>
          <a:xfrm>
            <a:off x="0" y="1032403"/>
            <a:ext cx="7354295" cy="3719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6F2A2-2FCA-4AFA-8188-7E800C3EA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7" y="2073871"/>
            <a:ext cx="5375100" cy="35807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07F55F-061F-4696-AC78-B7C227934CAA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ADA8F-F537-471C-9607-BD53B63A73A1}"/>
              </a:ext>
            </a:extLst>
          </p:cNvPr>
          <p:cNvSpPr txBox="1"/>
          <p:nvPr/>
        </p:nvSpPr>
        <p:spPr>
          <a:xfrm>
            <a:off x="174170" y="118187"/>
            <a:ext cx="118996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Need for the Common Data Environment  and Building Information Model</a:t>
            </a:r>
          </a:p>
        </p:txBody>
      </p:sp>
    </p:spTree>
    <p:extLst>
      <p:ext uri="{BB962C8B-B14F-4D97-AF65-F5344CB8AC3E}">
        <p14:creationId xmlns:p14="http://schemas.microsoft.com/office/powerpoint/2010/main" val="2222604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5355B-95EC-4C3C-9A85-81FCBFE66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" y="596372"/>
            <a:ext cx="7567008" cy="53651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8C85C3-F9E1-4CF5-92BE-7533E8F30370}"/>
              </a:ext>
            </a:extLst>
          </p:cNvPr>
          <p:cNvSpPr/>
          <p:nvPr/>
        </p:nvSpPr>
        <p:spPr>
          <a:xfrm>
            <a:off x="185555" y="25335"/>
            <a:ext cx="5492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u="sng" dirty="0">
                <a:solidFill>
                  <a:schemeClr val="accent6">
                    <a:lumMod val="75000"/>
                  </a:schemeClr>
                </a:solidFill>
              </a:rPr>
              <a:t>Design of the CDE at IITPKD Project </a:t>
            </a:r>
            <a:endParaRPr lang="en-US" sz="2800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BDFA4-6133-4C05-A690-4A1657463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506" y="232162"/>
            <a:ext cx="4127350" cy="34750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345A61-0CCC-4C75-B98D-77A832D1AB24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77AE7-67F5-43FC-9833-A72E9B558B5B}"/>
              </a:ext>
            </a:extLst>
          </p:cNvPr>
          <p:cNvSpPr/>
          <p:nvPr/>
        </p:nvSpPr>
        <p:spPr>
          <a:xfrm>
            <a:off x="7891408" y="3905432"/>
            <a:ext cx="3862930" cy="166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•Include licenses to access the CDE for all individuals sharing information.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•Provide a secure login system (at user level, to track activity for audit purposes).</a:t>
            </a:r>
          </a:p>
        </p:txBody>
      </p:sp>
    </p:spTree>
    <p:extLst>
      <p:ext uri="{BB962C8B-B14F-4D97-AF65-F5344CB8AC3E}">
        <p14:creationId xmlns:p14="http://schemas.microsoft.com/office/powerpoint/2010/main" val="2645011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79924F-27E5-454D-ABBF-ADE9E04CBB9C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CDDE5-0BCF-4822-A50C-F7D2CF5E9145}"/>
              </a:ext>
            </a:extLst>
          </p:cNvPr>
          <p:cNvSpPr txBox="1"/>
          <p:nvPr/>
        </p:nvSpPr>
        <p:spPr>
          <a:xfrm>
            <a:off x="9093726" y="609301"/>
            <a:ext cx="30741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Provide overall insights to the project's performance</a:t>
            </a:r>
          </a:p>
          <a:p>
            <a:pPr algn="just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Around 675 issues with multiple iterations of information is resolved</a:t>
            </a:r>
          </a:p>
          <a:p>
            <a:pPr algn="just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Around 9000 design revisions are managed with a maximum of 15 revisions in one design document.  </a:t>
            </a:r>
          </a:p>
          <a:p>
            <a:pPr algn="just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Interventions through predictive analytics  based on issue types issue resolution time and company</a:t>
            </a:r>
          </a:p>
          <a:p>
            <a:pPr algn="just"/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3A9A1-C48F-41BD-B7ED-B8370EE18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4" r="839" b="7315"/>
          <a:stretch/>
        </p:blipFill>
        <p:spPr>
          <a:xfrm>
            <a:off x="118189" y="594651"/>
            <a:ext cx="8919556" cy="5367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1501AC-BF65-4F0E-9831-40D6790DA1E5}"/>
              </a:ext>
            </a:extLst>
          </p:cNvPr>
          <p:cNvSpPr txBox="1"/>
          <p:nvPr/>
        </p:nvSpPr>
        <p:spPr>
          <a:xfrm>
            <a:off x="174170" y="118187"/>
            <a:ext cx="118996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Benefits Realized using Common Data Environment  Model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10DA0B-A7DA-4F63-BF1B-5EBA05473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36" b="8971"/>
          <a:stretch/>
        </p:blipFill>
        <p:spPr>
          <a:xfrm>
            <a:off x="3008340" y="594651"/>
            <a:ext cx="9077528" cy="5288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015D8-F80A-442E-9387-307D58A4B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341" y="797507"/>
            <a:ext cx="8919555" cy="5345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D4F9F9-D725-42FB-B24E-C7799B957C92}"/>
              </a:ext>
            </a:extLst>
          </p:cNvPr>
          <p:cNvSpPr txBox="1"/>
          <p:nvPr/>
        </p:nvSpPr>
        <p:spPr>
          <a:xfrm>
            <a:off x="-1079" y="565719"/>
            <a:ext cx="322533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Automated Version Control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Markups for Easy Communication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Issue/ RFI History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Automated Change Management/ Drawing Comparisons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File Sharing/ Authoring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Automated Transmittal and Submittal records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Agenda for the Coordination Meeting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Remote Access and Discussion during </a:t>
            </a:r>
            <a:r>
              <a:rPr lang="en-US" b="1" dirty="0" err="1"/>
              <a:t>Covid</a:t>
            </a:r>
            <a:endParaRPr lang="en-US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Better Quality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Limitless Model Accessibility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3729B8-7AF7-484D-B1D9-84D4CE4C0F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73" r="1542" b="11878"/>
          <a:stretch/>
        </p:blipFill>
        <p:spPr>
          <a:xfrm>
            <a:off x="3051244" y="754058"/>
            <a:ext cx="9065470" cy="52082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58E8B8-D549-45CA-BAC6-31139D37AC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15" b="9930"/>
          <a:stretch/>
        </p:blipFill>
        <p:spPr>
          <a:xfrm>
            <a:off x="3029007" y="609301"/>
            <a:ext cx="9109944" cy="5256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3E8EAB-CE97-4ECC-99E6-350CD031A1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3394" r="734" b="9091"/>
          <a:stretch/>
        </p:blipFill>
        <p:spPr>
          <a:xfrm>
            <a:off x="3029008" y="641407"/>
            <a:ext cx="9044804" cy="5316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E8283-D517-4089-B24A-4927233A70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088" t="-978" r="691" b="8727"/>
          <a:stretch/>
        </p:blipFill>
        <p:spPr>
          <a:xfrm>
            <a:off x="2926321" y="764102"/>
            <a:ext cx="9275787" cy="54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04B38C-5986-4BB2-92F4-085C33D9795A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356CB4-F041-44C5-901A-41CF61A547C1}"/>
              </a:ext>
            </a:extLst>
          </p:cNvPr>
          <p:cNvSpPr txBox="1"/>
          <p:nvPr/>
        </p:nvSpPr>
        <p:spPr>
          <a:xfrm>
            <a:off x="174170" y="118187"/>
            <a:ext cx="118996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 u="sng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Benefits Realized using BIM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E1E9F-9A28-4F0A-9A62-9474836C7F64}"/>
              </a:ext>
            </a:extLst>
          </p:cNvPr>
          <p:cNvSpPr txBox="1"/>
          <p:nvPr/>
        </p:nvSpPr>
        <p:spPr>
          <a:xfrm>
            <a:off x="91440" y="980657"/>
            <a:ext cx="329184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Easy Resolution of RFI’s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Less Lead Time to Issues/RFI’s Resolution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Informed Decision Making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Proactive Services Coordination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Proactive Clash Detection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Model/ Drawing Accuracy and Quality Checking Project Planning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Site Inspection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D93787-2453-4EE0-BA1F-9AA835E84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3151" r="734" b="4121"/>
          <a:stretch/>
        </p:blipFill>
        <p:spPr>
          <a:xfrm>
            <a:off x="3383279" y="630301"/>
            <a:ext cx="8772221" cy="546292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6B72CA7-0057-4581-9D18-2441F7A4C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16" y="668617"/>
            <a:ext cx="8900344" cy="483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89CE3-CAC2-4B15-9986-4890CEB738FB}"/>
              </a:ext>
            </a:extLst>
          </p:cNvPr>
          <p:cNvPicPr/>
          <p:nvPr/>
        </p:nvPicPr>
        <p:blipFill rotWithShape="1">
          <a:blip r:embed="rId6"/>
          <a:srcRect l="2170" t="12253" r="1704" b="14215"/>
          <a:stretch/>
        </p:blipFill>
        <p:spPr bwMode="auto">
          <a:xfrm>
            <a:off x="3187828" y="1153521"/>
            <a:ext cx="8912731" cy="4270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5E8AA-64FF-4899-8596-6A1B25E022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3152" r="-1111" b="9931"/>
          <a:stretch/>
        </p:blipFill>
        <p:spPr>
          <a:xfrm>
            <a:off x="3167445" y="713205"/>
            <a:ext cx="8900344" cy="510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2CB40-964B-4BDE-9135-D03259104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841"/>
            <a:ext cx="12028517" cy="47242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8EE510-CA85-4C4F-B985-1D72CC77A94C}"/>
              </a:ext>
            </a:extLst>
          </p:cNvPr>
          <p:cNvSpPr/>
          <p:nvPr/>
        </p:nvSpPr>
        <p:spPr>
          <a:xfrm>
            <a:off x="366027" y="127910"/>
            <a:ext cx="7809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u="sng" dirty="0">
                <a:solidFill>
                  <a:schemeClr val="accent6">
                    <a:lumMod val="75000"/>
                  </a:schemeClr>
                </a:solidFill>
              </a:rPr>
              <a:t>Expected Advantages on the Digital Transformation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802555-72D7-4DD6-94A8-C5C2880612E8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</p:spTree>
    <p:extLst>
      <p:ext uri="{BB962C8B-B14F-4D97-AF65-F5344CB8AC3E}">
        <p14:creationId xmlns:p14="http://schemas.microsoft.com/office/powerpoint/2010/main" val="293251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47E55-AF90-4125-B072-A30DC1B97993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B03E73-5505-404B-AEAF-4CE7011B373E}"/>
              </a:ext>
            </a:extLst>
          </p:cNvPr>
          <p:cNvSpPr/>
          <p:nvPr/>
        </p:nvSpPr>
        <p:spPr>
          <a:xfrm>
            <a:off x="107726" y="127910"/>
            <a:ext cx="11976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u="sng" dirty="0">
                <a:solidFill>
                  <a:srgbClr val="C00000"/>
                </a:solidFill>
              </a:rPr>
              <a:t>Challenges Encountered in CDE and BIM Implementation </a:t>
            </a:r>
            <a:r>
              <a:rPr lang="en-IN" sz="2800" b="1" u="sng" dirty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IN" sz="2800" b="1" u="sng" dirty="0">
                <a:solidFill>
                  <a:srgbClr val="0070C0"/>
                </a:solidFill>
              </a:rPr>
              <a:t>Support Expected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64B75-99A5-402B-AD5D-F38A7F8CFA82}"/>
              </a:ext>
            </a:extLst>
          </p:cNvPr>
          <p:cNvSpPr txBox="1"/>
          <p:nvPr/>
        </p:nvSpPr>
        <p:spPr>
          <a:xfrm>
            <a:off x="309857" y="1004926"/>
            <a:ext cx="117744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  <a:t>Lack of Guidelines and Enabling SOP’s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  <a:t>Team Workflow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  <a:t>Resistance to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  <a:t>Lack of Awareness and Skill Sets among the Team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  <a:t>Non-Availability of Standards on Digital Transformation(BIM/ CDE Implementation)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</a:rPr>
              <a:t>Complete Project Stakeholders Buy in and Support</a:t>
            </a:r>
          </a:p>
          <a:p>
            <a:endParaRPr lang="en-US" sz="2000" dirty="0">
              <a:solidFill>
                <a:schemeClr val="accent2">
                  <a:lumMod val="75000"/>
                </a:schemeClr>
              </a:solidFill>
              <a:latin typeface="Avenir Light" panose="020B040202020302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venir Light" panose="020B0402020203020204" pitchFamily="34" charset="77"/>
              </a:rPr>
              <a:t>Standardization in BIM Implementation (BIS Standards/ Guidelines) such as Standard BIM Execution Plan, Organization, Employer and Project Information Requirement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venir Light" panose="020B0402020203020204" pitchFamily="34" charset="77"/>
              </a:rPr>
              <a:t>BIM Friendly SOP’s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venir Light" panose="020B0402020203020204" pitchFamily="34" charset="77"/>
              </a:rPr>
              <a:t>Digital Data Management Guidelines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venir Light" panose="020B0402020203020204" pitchFamily="34" charset="77"/>
              </a:rPr>
              <a:t>Training and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venir Light" panose="020B0402020203020204" pitchFamily="34" charset="77"/>
              </a:rPr>
              <a:t>Mandated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venir Light" panose="020B0402020203020204" pitchFamily="34" charset="77"/>
              </a:rPr>
              <a:t>Support for Implementation Use Cases and Research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284243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E4B6EF-0070-BE40-ABE8-EF4C0458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1" y="5915561"/>
            <a:ext cx="956404" cy="9390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583DE8-4879-4D47-ABEB-C76FD420B8BB}"/>
              </a:ext>
            </a:extLst>
          </p:cNvPr>
          <p:cNvCxnSpPr/>
          <p:nvPr/>
        </p:nvCxnSpPr>
        <p:spPr>
          <a:xfrm>
            <a:off x="0" y="59470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PWD Logo">
            <a:extLst>
              <a:ext uri="{FF2B5EF4-FFF2-40B4-BE49-F238E27FC236}">
                <a16:creationId xmlns:a16="http://schemas.microsoft.com/office/drawing/2014/main" id="{72D9F624-D3D5-4953-863B-CE724B84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483" y="5736502"/>
            <a:ext cx="956404" cy="11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76E47-9178-4C27-85E0-1D56C912A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9" t="37370" r="23152" b="14739"/>
          <a:stretch/>
        </p:blipFill>
        <p:spPr>
          <a:xfrm>
            <a:off x="5086230" y="1414818"/>
            <a:ext cx="6125253" cy="3542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FDBC7A-F7A6-49E5-8EA0-3717E074481D}"/>
              </a:ext>
            </a:extLst>
          </p:cNvPr>
          <p:cNvSpPr txBox="1"/>
          <p:nvPr/>
        </p:nvSpPr>
        <p:spPr>
          <a:xfrm>
            <a:off x="1064485" y="1259752"/>
            <a:ext cx="3906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 and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E4E724-29CD-4E7F-BB87-18296A836A4C}"/>
              </a:ext>
            </a:extLst>
          </p:cNvPr>
          <p:cNvSpPr/>
          <p:nvPr/>
        </p:nvSpPr>
        <p:spPr>
          <a:xfrm>
            <a:off x="2217947" y="6256506"/>
            <a:ext cx="7485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venir Light" panose="020B0402020203020204" pitchFamily="34" charset="77"/>
              </a:rPr>
              <a:t>Digital Transformation in Public Project Delivery Using CDE and BIM  </a:t>
            </a:r>
          </a:p>
        </p:txBody>
      </p:sp>
    </p:spTree>
    <p:extLst>
      <p:ext uri="{BB962C8B-B14F-4D97-AF65-F5344CB8AC3E}">
        <p14:creationId xmlns:p14="http://schemas.microsoft.com/office/powerpoint/2010/main" val="2363406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557</Words>
  <Application>Microsoft Office PowerPoint</Application>
  <PresentationFormat>Widescreen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Amarnath</dc:creator>
  <cp:lastModifiedBy>Senthilkumar Venkatachalam</cp:lastModifiedBy>
  <cp:revision>26</cp:revision>
  <dcterms:created xsi:type="dcterms:W3CDTF">2021-06-14T14:33:47Z</dcterms:created>
  <dcterms:modified xsi:type="dcterms:W3CDTF">2021-06-16T10:26:07Z</dcterms:modified>
</cp:coreProperties>
</file>