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89" r:id="rId2"/>
    <p:sldId id="322" r:id="rId3"/>
    <p:sldId id="309" r:id="rId4"/>
    <p:sldId id="257" r:id="rId5"/>
    <p:sldId id="312" r:id="rId6"/>
    <p:sldId id="321" r:id="rId7"/>
    <p:sldId id="310" r:id="rId8"/>
    <p:sldId id="324" r:id="rId9"/>
    <p:sldId id="390" r:id="rId10"/>
    <p:sldId id="328" r:id="rId11"/>
    <p:sldId id="392" r:id="rId12"/>
    <p:sldId id="327" r:id="rId13"/>
    <p:sldId id="329" r:id="rId14"/>
    <p:sldId id="391" r:id="rId15"/>
    <p:sldId id="335" r:id="rId16"/>
    <p:sldId id="320" r:id="rId17"/>
    <p:sldId id="333" r:id="rId18"/>
    <p:sldId id="341" r:id="rId19"/>
    <p:sldId id="342" r:id="rId20"/>
    <p:sldId id="343" r:id="rId21"/>
    <p:sldId id="344" r:id="rId22"/>
    <p:sldId id="336" r:id="rId23"/>
    <p:sldId id="331" r:id="rId24"/>
    <p:sldId id="345" r:id="rId25"/>
    <p:sldId id="346" r:id="rId26"/>
    <p:sldId id="347" r:id="rId27"/>
    <p:sldId id="348" r:id="rId28"/>
    <p:sldId id="352" r:id="rId29"/>
    <p:sldId id="394" r:id="rId30"/>
    <p:sldId id="351" r:id="rId31"/>
    <p:sldId id="363" r:id="rId32"/>
    <p:sldId id="355" r:id="rId33"/>
    <p:sldId id="356" r:id="rId34"/>
    <p:sldId id="357" r:id="rId35"/>
    <p:sldId id="396" r:id="rId36"/>
    <p:sldId id="358" r:id="rId37"/>
    <p:sldId id="395" r:id="rId38"/>
    <p:sldId id="362" r:id="rId39"/>
    <p:sldId id="397" r:id="rId40"/>
    <p:sldId id="398" r:id="rId41"/>
    <p:sldId id="370" r:id="rId42"/>
    <p:sldId id="407" r:id="rId43"/>
    <p:sldId id="385" r:id="rId44"/>
    <p:sldId id="399" r:id="rId45"/>
    <p:sldId id="403" r:id="rId46"/>
    <p:sldId id="404" r:id="rId47"/>
    <p:sldId id="405" r:id="rId48"/>
    <p:sldId id="406" r:id="rId49"/>
    <p:sldId id="400" r:id="rId50"/>
    <p:sldId id="388" r:id="rId51"/>
    <p:sldId id="266" r:id="rId52"/>
    <p:sldId id="273" r:id="rId53"/>
    <p:sldId id="291" r:id="rId54"/>
  </p:sldIdLst>
  <p:sldSz cx="9144000" cy="5143500" type="screen16x9"/>
  <p:notesSz cx="7315200" cy="9601200"/>
  <p:defaultText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2A00"/>
    <a:srgbClr val="000099"/>
    <a:srgbClr val="00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017" autoAdjust="0"/>
    <p:restoredTop sz="94660"/>
  </p:normalViewPr>
  <p:slideViewPr>
    <p:cSldViewPr>
      <p:cViewPr varScale="1">
        <p:scale>
          <a:sx n="154" d="100"/>
          <a:sy n="154" d="100"/>
        </p:scale>
        <p:origin x="-480" y="-84"/>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89626" indent="0" algn="ctr">
              <a:buNone/>
              <a:defRPr>
                <a:solidFill>
                  <a:schemeClr val="tx1">
                    <a:tint val="75000"/>
                  </a:schemeClr>
                </a:solidFill>
              </a:defRPr>
            </a:lvl2pPr>
            <a:lvl3pPr marL="779252" indent="0" algn="ctr">
              <a:buNone/>
              <a:defRPr>
                <a:solidFill>
                  <a:schemeClr val="tx1">
                    <a:tint val="75000"/>
                  </a:schemeClr>
                </a:solidFill>
              </a:defRPr>
            </a:lvl3pPr>
            <a:lvl4pPr marL="1168878" indent="0" algn="ctr">
              <a:buNone/>
              <a:defRPr>
                <a:solidFill>
                  <a:schemeClr val="tx1">
                    <a:tint val="75000"/>
                  </a:schemeClr>
                </a:solidFill>
              </a:defRPr>
            </a:lvl4pPr>
            <a:lvl5pPr marL="1558503" indent="0" algn="ctr">
              <a:buNone/>
              <a:defRPr>
                <a:solidFill>
                  <a:schemeClr val="tx1">
                    <a:tint val="75000"/>
                  </a:schemeClr>
                </a:solidFill>
              </a:defRPr>
            </a:lvl5pPr>
            <a:lvl6pPr marL="1948129" indent="0" algn="ctr">
              <a:buNone/>
              <a:defRPr>
                <a:solidFill>
                  <a:schemeClr val="tx1">
                    <a:tint val="75000"/>
                  </a:schemeClr>
                </a:solidFill>
              </a:defRPr>
            </a:lvl6pPr>
            <a:lvl7pPr marL="2337755" indent="0" algn="ctr">
              <a:buNone/>
              <a:defRPr>
                <a:solidFill>
                  <a:schemeClr val="tx1">
                    <a:tint val="75000"/>
                  </a:schemeClr>
                </a:solidFill>
              </a:defRPr>
            </a:lvl7pPr>
            <a:lvl8pPr marL="2727381" indent="0" algn="ctr">
              <a:buNone/>
              <a:defRPr>
                <a:solidFill>
                  <a:schemeClr val="tx1">
                    <a:tint val="75000"/>
                  </a:schemeClr>
                </a:solidFill>
              </a:defRPr>
            </a:lvl8pPr>
            <a:lvl9pPr marL="311700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F2EAE9-B1F1-483C-AD56-9CC2FBB01B8D}" type="datetimeFigureOut">
              <a:rPr lang="en-US" smtClean="0"/>
              <a:pPr/>
              <a:t>7/5/2021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AB3F2-4137-463A-8C8C-E8AAA55B0EF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F2EAE9-B1F1-483C-AD56-9CC2FBB01B8D}" type="datetimeFigureOut">
              <a:rPr lang="en-US" smtClean="0"/>
              <a:pPr/>
              <a:t>7/5/2021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AB3F2-4137-463A-8C8C-E8AAA55B0EF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05980"/>
            <a:ext cx="222885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1" y="205980"/>
            <a:ext cx="653415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F2EAE9-B1F1-483C-AD56-9CC2FBB01B8D}" type="datetimeFigureOut">
              <a:rPr lang="en-US" smtClean="0"/>
              <a:pPr/>
              <a:t>7/5/2021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AB3F2-4137-463A-8C8C-E8AAA55B0EF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F2EAE9-B1F1-483C-AD56-9CC2FBB01B8D}" type="datetimeFigureOut">
              <a:rPr lang="en-US" smtClean="0"/>
              <a:pPr/>
              <a:t>7/5/2021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AB3F2-4137-463A-8C8C-E8AAA55B0EF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4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solidFill>
                  <a:schemeClr val="tx1">
                    <a:tint val="75000"/>
                  </a:schemeClr>
                </a:solidFill>
              </a:defRPr>
            </a:lvl1pPr>
            <a:lvl2pPr marL="389626" indent="0">
              <a:buNone/>
              <a:defRPr sz="1500">
                <a:solidFill>
                  <a:schemeClr val="tx1">
                    <a:tint val="75000"/>
                  </a:schemeClr>
                </a:solidFill>
              </a:defRPr>
            </a:lvl2pPr>
            <a:lvl3pPr marL="779252" indent="0">
              <a:buNone/>
              <a:defRPr sz="1400">
                <a:solidFill>
                  <a:schemeClr val="tx1">
                    <a:tint val="75000"/>
                  </a:schemeClr>
                </a:solidFill>
              </a:defRPr>
            </a:lvl3pPr>
            <a:lvl4pPr marL="1168878" indent="0">
              <a:buNone/>
              <a:defRPr sz="1200">
                <a:solidFill>
                  <a:schemeClr val="tx1">
                    <a:tint val="75000"/>
                  </a:schemeClr>
                </a:solidFill>
              </a:defRPr>
            </a:lvl4pPr>
            <a:lvl5pPr marL="1558503" indent="0">
              <a:buNone/>
              <a:defRPr sz="1200">
                <a:solidFill>
                  <a:schemeClr val="tx1">
                    <a:tint val="75000"/>
                  </a:schemeClr>
                </a:solidFill>
              </a:defRPr>
            </a:lvl5pPr>
            <a:lvl6pPr marL="1948129" indent="0">
              <a:buNone/>
              <a:defRPr sz="1200">
                <a:solidFill>
                  <a:schemeClr val="tx1">
                    <a:tint val="75000"/>
                  </a:schemeClr>
                </a:solidFill>
              </a:defRPr>
            </a:lvl6pPr>
            <a:lvl7pPr marL="2337755" indent="0">
              <a:buNone/>
              <a:defRPr sz="1200">
                <a:solidFill>
                  <a:schemeClr val="tx1">
                    <a:tint val="75000"/>
                  </a:schemeClr>
                </a:solidFill>
              </a:defRPr>
            </a:lvl7pPr>
            <a:lvl8pPr marL="2727381" indent="0">
              <a:buNone/>
              <a:defRPr sz="1200">
                <a:solidFill>
                  <a:schemeClr val="tx1">
                    <a:tint val="75000"/>
                  </a:schemeClr>
                </a:solidFill>
              </a:defRPr>
            </a:lvl8pPr>
            <a:lvl9pPr marL="3117007"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F2EAE9-B1F1-483C-AD56-9CC2FBB01B8D}" type="datetimeFigureOut">
              <a:rPr lang="en-US" smtClean="0"/>
              <a:pPr/>
              <a:t>7/5/2021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FAB3F2-4137-463A-8C8C-E8AAA55B0EF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200151"/>
            <a:ext cx="4381500" cy="3394472"/>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1200151"/>
            <a:ext cx="4381500" cy="3394472"/>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F2EAE9-B1F1-483C-AD56-9CC2FBB01B8D}" type="datetimeFigureOut">
              <a:rPr lang="en-US" smtClean="0"/>
              <a:pPr/>
              <a:t>7/5/2021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AB3F2-4137-463A-8C8C-E8AAA55B0EF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000" b="1"/>
            </a:lvl1pPr>
            <a:lvl2pPr marL="389626" indent="0">
              <a:buNone/>
              <a:defRPr sz="1700" b="1"/>
            </a:lvl2pPr>
            <a:lvl3pPr marL="779252" indent="0">
              <a:buNone/>
              <a:defRPr sz="1500" b="1"/>
            </a:lvl3pPr>
            <a:lvl4pPr marL="1168878" indent="0">
              <a:buNone/>
              <a:defRPr sz="1400" b="1"/>
            </a:lvl4pPr>
            <a:lvl5pPr marL="1558503" indent="0">
              <a:buNone/>
              <a:defRPr sz="1400" b="1"/>
            </a:lvl5pPr>
            <a:lvl6pPr marL="1948129" indent="0">
              <a:buNone/>
              <a:defRPr sz="1400" b="1"/>
            </a:lvl6pPr>
            <a:lvl7pPr marL="2337755" indent="0">
              <a:buNone/>
              <a:defRPr sz="1400" b="1"/>
            </a:lvl7pPr>
            <a:lvl8pPr marL="2727381" indent="0">
              <a:buNone/>
              <a:defRPr sz="1400" b="1"/>
            </a:lvl8pPr>
            <a:lvl9pPr marL="3117007"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000"/>
            </a:lvl1pPr>
            <a:lvl2pPr>
              <a:defRPr sz="17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F2EAE9-B1F1-483C-AD56-9CC2FBB01B8D}" type="datetimeFigureOut">
              <a:rPr lang="en-US" smtClean="0"/>
              <a:pPr/>
              <a:t>7/5/2021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FAB3F2-4137-463A-8C8C-E8AAA55B0EF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F2EAE9-B1F1-483C-AD56-9CC2FBB01B8D}" type="datetimeFigureOut">
              <a:rPr lang="en-US" smtClean="0"/>
              <a:pPr/>
              <a:t>7/5/2021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FAB3F2-4137-463A-8C8C-E8AAA55B0EF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2EAE9-B1F1-483C-AD56-9CC2FBB01B8D}" type="datetimeFigureOut">
              <a:rPr lang="en-US" smtClean="0"/>
              <a:pPr/>
              <a:t>7/5/2021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FAB3F2-4137-463A-8C8C-E8AAA55B0EF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313" cy="871538"/>
          </a:xfrm>
        </p:spPr>
        <p:txBody>
          <a:bodyPr anchor="b"/>
          <a:lstStyle>
            <a:lvl1pPr algn="l">
              <a:defRPr sz="1700" b="1"/>
            </a:lvl1pPr>
          </a:lstStyle>
          <a:p>
            <a:r>
              <a:rPr lang="en-US" smtClean="0"/>
              <a:t>Click to edit Master title style</a:t>
            </a:r>
            <a:endParaRPr lang="en-US"/>
          </a:p>
        </p:txBody>
      </p:sp>
      <p:sp>
        <p:nvSpPr>
          <p:cNvPr id="3" name="Content Placeholder 2"/>
          <p:cNvSpPr>
            <a:spLocks noGrp="1"/>
          </p:cNvSpPr>
          <p:nvPr>
            <p:ph idx="1"/>
          </p:nvPr>
        </p:nvSpPr>
        <p:spPr>
          <a:xfrm>
            <a:off x="3575051" y="204789"/>
            <a:ext cx="5111750" cy="4389835"/>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6"/>
            <a:ext cx="3008313" cy="3518297"/>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F2EAE9-B1F1-483C-AD56-9CC2FBB01B8D}" type="datetimeFigureOut">
              <a:rPr lang="en-US" smtClean="0"/>
              <a:pPr/>
              <a:t>7/5/2021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AB3F2-4137-463A-8C8C-E8AAA55B0EF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7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700"/>
            </a:lvl1pPr>
            <a:lvl2pPr marL="389626" indent="0">
              <a:buNone/>
              <a:defRPr sz="2400"/>
            </a:lvl2pPr>
            <a:lvl3pPr marL="779252" indent="0">
              <a:buNone/>
              <a:defRPr sz="2000"/>
            </a:lvl3pPr>
            <a:lvl4pPr marL="1168878" indent="0">
              <a:buNone/>
              <a:defRPr sz="1700"/>
            </a:lvl4pPr>
            <a:lvl5pPr marL="1558503" indent="0">
              <a:buNone/>
              <a:defRPr sz="1700"/>
            </a:lvl5pPr>
            <a:lvl6pPr marL="1948129" indent="0">
              <a:buNone/>
              <a:defRPr sz="1700"/>
            </a:lvl6pPr>
            <a:lvl7pPr marL="2337755" indent="0">
              <a:buNone/>
              <a:defRPr sz="1700"/>
            </a:lvl7pPr>
            <a:lvl8pPr marL="2727381" indent="0">
              <a:buNone/>
              <a:defRPr sz="1700"/>
            </a:lvl8pPr>
            <a:lvl9pPr marL="3117007" indent="0">
              <a:buNone/>
              <a:defRPr sz="17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200"/>
            </a:lvl1pPr>
            <a:lvl2pPr marL="389626" indent="0">
              <a:buNone/>
              <a:defRPr sz="1000"/>
            </a:lvl2pPr>
            <a:lvl3pPr marL="779252" indent="0">
              <a:buNone/>
              <a:defRPr sz="900"/>
            </a:lvl3pPr>
            <a:lvl4pPr marL="1168878" indent="0">
              <a:buNone/>
              <a:defRPr sz="800"/>
            </a:lvl4pPr>
            <a:lvl5pPr marL="1558503" indent="0">
              <a:buNone/>
              <a:defRPr sz="800"/>
            </a:lvl5pPr>
            <a:lvl6pPr marL="1948129" indent="0">
              <a:buNone/>
              <a:defRPr sz="800"/>
            </a:lvl6pPr>
            <a:lvl7pPr marL="2337755" indent="0">
              <a:buNone/>
              <a:defRPr sz="800"/>
            </a:lvl7pPr>
            <a:lvl8pPr marL="2727381" indent="0">
              <a:buNone/>
              <a:defRPr sz="800"/>
            </a:lvl8pPr>
            <a:lvl9pPr marL="3117007"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F2EAE9-B1F1-483C-AD56-9CC2FBB01B8D}" type="datetimeFigureOut">
              <a:rPr lang="en-US" smtClean="0"/>
              <a:pPr/>
              <a:t>7/5/2021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FAB3F2-4137-463A-8C8C-E8AAA55B0EF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77925" tIns="38963" rIns="77925" bIns="3896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77925" tIns="38963" rIns="77925" bIns="3896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77925" tIns="38963" rIns="77925" bIns="38963" rtlCol="0" anchor="ctr"/>
          <a:lstStyle>
            <a:lvl1pPr algn="l">
              <a:defRPr sz="1000">
                <a:solidFill>
                  <a:schemeClr val="tx1">
                    <a:tint val="75000"/>
                  </a:schemeClr>
                </a:solidFill>
              </a:defRPr>
            </a:lvl1pPr>
          </a:lstStyle>
          <a:p>
            <a:fld id="{96F2EAE9-B1F1-483C-AD56-9CC2FBB01B8D}" type="datetimeFigureOut">
              <a:rPr lang="en-US" smtClean="0"/>
              <a:pPr/>
              <a:t>7/5/2021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77925" tIns="38963" rIns="77925" bIns="38963"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77925" tIns="38963" rIns="77925" bIns="38963" rtlCol="0" anchor="ctr"/>
          <a:lstStyle>
            <a:lvl1pPr algn="r">
              <a:defRPr sz="1000">
                <a:solidFill>
                  <a:schemeClr val="tx1">
                    <a:tint val="75000"/>
                  </a:schemeClr>
                </a:solidFill>
              </a:defRPr>
            </a:lvl1pPr>
          </a:lstStyle>
          <a:p>
            <a:fld id="{90FAB3F2-4137-463A-8C8C-E8AAA55B0EF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79252" rtl="0" eaLnBrk="1" latinLnBrk="0" hangingPunct="1">
        <a:spcBef>
          <a:spcPct val="0"/>
        </a:spcBef>
        <a:buNone/>
        <a:defRPr sz="3700" kern="1200">
          <a:solidFill>
            <a:schemeClr val="tx1"/>
          </a:solidFill>
          <a:latin typeface="+mj-lt"/>
          <a:ea typeface="+mj-ea"/>
          <a:cs typeface="+mj-cs"/>
        </a:defRPr>
      </a:lvl1pPr>
    </p:titleStyle>
    <p:bodyStyle>
      <a:lvl1pPr marL="292219" indent="-292219" algn="l" defTabSz="779252"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33142" indent="-243516" algn="l" defTabSz="779252"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974065" indent="-194813" algn="l" defTabSz="779252"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63690"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4pPr>
      <a:lvl5pPr marL="1753316"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5pPr>
      <a:lvl6pPr marL="2142942"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32568"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22194"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11820" indent="-194813" algn="l" defTabSz="779252"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 Id="rId5" Type="http://schemas.openxmlformats.org/officeDocument/2006/relationships/image" Target="../media/image75.jpeg"/><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 Id="rId5" Type="http://schemas.openxmlformats.org/officeDocument/2006/relationships/image" Target="../media/image89.jpeg"/><Relationship Id="rId4" Type="http://schemas.openxmlformats.org/officeDocument/2006/relationships/image" Target="../media/image88.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91.jpeg"/><Relationship Id="rId4" Type="http://schemas.openxmlformats.org/officeDocument/2006/relationships/image" Target="../media/image90.jpeg"/></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97.jpeg"/><Relationship Id="rId4" Type="http://schemas.openxmlformats.org/officeDocument/2006/relationships/image" Target="../media/image96.jpeg"/></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xml"/><Relationship Id="rId5" Type="http://schemas.openxmlformats.org/officeDocument/2006/relationships/image" Target="../media/image103.jpeg"/><Relationship Id="rId4" Type="http://schemas.openxmlformats.org/officeDocument/2006/relationships/image" Target="../media/image102.jpeg"/></Relationships>
</file>

<file path=ppt/slides/_rels/slide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xml"/><Relationship Id="rId5" Type="http://schemas.openxmlformats.org/officeDocument/2006/relationships/image" Target="../media/image107.jpeg"/><Relationship Id="rId4" Type="http://schemas.openxmlformats.org/officeDocument/2006/relationships/image" Target="../media/image106.jpeg"/></Relationships>
</file>

<file path=ppt/slides/_rels/slide5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Users\SESCC\Desktop\case study Gorton Castle Bldg\GORTON CASTLE MODEL 12-06-2020\New folder\IMG_20200526_162731.jpg"/>
          <p:cNvPicPr>
            <a:picLocks noChangeAspect="1" noChangeArrowheads="1"/>
          </p:cNvPicPr>
          <p:nvPr/>
        </p:nvPicPr>
        <p:blipFill>
          <a:blip r:embed="rId2" cstate="print"/>
          <a:srcRect l="11620" t="16121" r="14302" b="33708"/>
          <a:stretch>
            <a:fillRect/>
          </a:stretch>
        </p:blipFill>
        <p:spPr bwMode="auto">
          <a:xfrm>
            <a:off x="152400" y="1962150"/>
            <a:ext cx="4343400" cy="2743200"/>
          </a:xfrm>
          <a:prstGeom prst="roundRect">
            <a:avLst>
              <a:gd name="adj" fmla="val 16667"/>
            </a:avLst>
          </a:prstGeom>
          <a:ln>
            <a:noFill/>
          </a:ln>
          <a:effectLst>
            <a:outerShdw blurRad="76200" dist="38100" dir="7800000" algn="tl" rotWithShape="0">
              <a:srgbClr val="000000">
                <a:alpha val="40000"/>
              </a:srgbClr>
            </a:outerShdw>
          </a:effectLst>
        </p:spPr>
      </p:pic>
      <p:pic>
        <p:nvPicPr>
          <p:cNvPr id="7" name="Picture 2" descr="C:\Users\SESCC\Desktop\case study Gorton Castle Bldg\GORTON CASTLE MODEL 12-06-2020\New folder\IMG_20200526_162758.jpg"/>
          <p:cNvPicPr>
            <a:picLocks noChangeAspect="1" noChangeArrowheads="1"/>
          </p:cNvPicPr>
          <p:nvPr/>
        </p:nvPicPr>
        <p:blipFill>
          <a:blip r:embed="rId3" cstate="print"/>
          <a:srcRect l="4075" t="17170" r="5239" b="5723"/>
          <a:stretch>
            <a:fillRect/>
          </a:stretch>
        </p:blipFill>
        <p:spPr bwMode="auto">
          <a:xfrm>
            <a:off x="4648200" y="1983921"/>
            <a:ext cx="4343400" cy="2721429"/>
          </a:xfrm>
          <a:prstGeom prst="roundRect">
            <a:avLst>
              <a:gd name="adj" fmla="val 16667"/>
            </a:avLst>
          </a:prstGeom>
          <a:ln>
            <a:noFill/>
          </a:ln>
          <a:effectLst>
            <a:outerShdw blurRad="76200" dist="38100" dir="7800000" algn="tl" rotWithShape="0">
              <a:srgbClr val="000000">
                <a:alpha val="40000"/>
              </a:srgbClr>
            </a:outerShdw>
          </a:effectLst>
        </p:spPr>
      </p:pic>
      <p:pic>
        <p:nvPicPr>
          <p:cNvPr id="1026" name="Picture 2" descr="D:\01 MY FOLDER\CPWD OLD DATA\My Pictures\01 MISC PHOTO\CPWD LOGO\GOVERNMENT &amp; CPWD LOGO (1).gif"/>
          <p:cNvPicPr>
            <a:picLocks noChangeAspect="1" noChangeArrowheads="1"/>
          </p:cNvPicPr>
          <p:nvPr/>
        </p:nvPicPr>
        <p:blipFill>
          <a:blip r:embed="rId4"/>
          <a:srcRect/>
          <a:stretch>
            <a:fillRect/>
          </a:stretch>
        </p:blipFill>
        <p:spPr bwMode="auto">
          <a:xfrm>
            <a:off x="228600" y="133350"/>
            <a:ext cx="685800" cy="771525"/>
          </a:xfrm>
          <a:prstGeom prst="rect">
            <a:avLst/>
          </a:prstGeom>
          <a:noFill/>
        </p:spPr>
      </p:pic>
      <p:pic>
        <p:nvPicPr>
          <p:cNvPr id="1027" name="Picture 3" descr="D:\01 MY FOLDER\CPWD OLD DATA\My Pictures\01 MISC PHOTO\CPWD LOGO\CPWD PNG.png"/>
          <p:cNvPicPr>
            <a:picLocks noChangeAspect="1" noChangeArrowheads="1"/>
          </p:cNvPicPr>
          <p:nvPr/>
        </p:nvPicPr>
        <p:blipFill>
          <a:blip r:embed="rId5" cstate="print"/>
          <a:srcRect/>
          <a:stretch>
            <a:fillRect/>
          </a:stretch>
        </p:blipFill>
        <p:spPr bwMode="auto">
          <a:xfrm>
            <a:off x="8153400" y="97313"/>
            <a:ext cx="720802" cy="818745"/>
          </a:xfrm>
          <a:prstGeom prst="rect">
            <a:avLst/>
          </a:prstGeom>
          <a:noFill/>
        </p:spPr>
      </p:pic>
      <p:sp>
        <p:nvSpPr>
          <p:cNvPr id="14" name="Rectangle 4"/>
          <p:cNvSpPr>
            <a:spLocks noChangeArrowheads="1"/>
          </p:cNvSpPr>
          <p:nvPr/>
        </p:nvSpPr>
        <p:spPr bwMode="auto">
          <a:xfrm>
            <a:off x="152400" y="4705350"/>
            <a:ext cx="8915400" cy="386464"/>
          </a:xfrm>
          <a:prstGeom prst="rect">
            <a:avLst/>
          </a:prstGeom>
          <a:noFill/>
          <a:ln w="9525">
            <a:noFill/>
            <a:miter lim="800000"/>
            <a:headEnd/>
            <a:tailEnd/>
          </a:ln>
          <a:effectLst/>
        </p:spPr>
        <p:txBody>
          <a:bodyPr vert="horz" wrap="square" lIns="77925" tIns="38963" rIns="77925" bIns="38963" numCol="1" anchor="ctr" anchorCtr="0" compatLnSpc="1">
            <a:prstTxWarp prst="textNoShape">
              <a:avLst/>
            </a:prstTxWarp>
            <a:spAutoFit/>
          </a:bodyPr>
          <a:lstStyle/>
          <a:p>
            <a:pPr algn="ctr" fontAlgn="base">
              <a:spcBef>
                <a:spcPct val="0"/>
              </a:spcBef>
              <a:spcAft>
                <a:spcPct val="0"/>
              </a:spcAft>
            </a:pPr>
            <a:r>
              <a:rPr lang="en-US" sz="2000" b="1" dirty="0" smtClean="0">
                <a:solidFill>
                  <a:srgbClr val="002A00"/>
                </a:solidFill>
                <a:latin typeface="Black-Chance" pitchFamily="34" charset="0"/>
                <a:ea typeface="Calibri" pitchFamily="34" charset="0"/>
                <a:cs typeface="Mangal" pitchFamily="18" charset="0"/>
              </a:rPr>
              <a:t>Gorton Castle Building, Shimla (HP)</a:t>
            </a:r>
            <a:endParaRPr lang="en-US" sz="2000" b="1" dirty="0" smtClean="0">
              <a:solidFill>
                <a:srgbClr val="002A00"/>
              </a:solidFill>
              <a:latin typeface="Black-Chance" pitchFamily="34" charset="0"/>
              <a:cs typeface="Arial" pitchFamily="34" charset="0"/>
            </a:endParaRPr>
          </a:p>
        </p:txBody>
      </p:sp>
      <p:sp>
        <p:nvSpPr>
          <p:cNvPr id="11" name="Rectangle 10"/>
          <p:cNvSpPr/>
          <p:nvPr/>
        </p:nvSpPr>
        <p:spPr>
          <a:xfrm>
            <a:off x="990601" y="81975"/>
            <a:ext cx="7162799"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rgbClr val="002A00"/>
                </a:solidFill>
                <a:effectLst>
                  <a:outerShdw blurRad="50800" dist="39000" dir="5460000" algn="tl">
                    <a:srgbClr val="000000">
                      <a:alpha val="38000"/>
                    </a:srgbClr>
                  </a:outerShdw>
                </a:effectLst>
                <a:latin typeface="Black-Chance" pitchFamily="34" charset="0"/>
                <a:ea typeface="Calibri" pitchFamily="34" charset="0"/>
                <a:cs typeface="Mangal" pitchFamily="18" charset="0"/>
              </a:rPr>
              <a:t>Central Public Works Department Shimla</a:t>
            </a:r>
            <a:endParaRPr lang="en-US" sz="2800" b="1" cap="none" spc="0" dirty="0">
              <a:ln w="11430"/>
              <a:solidFill>
                <a:srgbClr val="002A00"/>
              </a:solidFill>
              <a:effectLst>
                <a:outerShdw blurRad="50800" dist="39000" dir="5460000" algn="tl">
                  <a:srgbClr val="000000">
                    <a:alpha val="38000"/>
                  </a:srgbClr>
                </a:outerShdw>
              </a:effectLst>
            </a:endParaRPr>
          </a:p>
        </p:txBody>
      </p:sp>
      <p:sp>
        <p:nvSpPr>
          <p:cNvPr id="13" name="Rectangle 12"/>
          <p:cNvSpPr/>
          <p:nvPr/>
        </p:nvSpPr>
        <p:spPr>
          <a:xfrm>
            <a:off x="2362100" y="486311"/>
            <a:ext cx="4419800"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cap="none" spc="0" dirty="0" smtClean="0">
                <a:ln w="11430"/>
                <a:solidFill>
                  <a:srgbClr val="0000FF"/>
                </a:solidFill>
                <a:effectLst>
                  <a:outerShdw blurRad="50800" dist="39000" dir="5460000" algn="tl">
                    <a:srgbClr val="000000">
                      <a:alpha val="38000"/>
                    </a:srgbClr>
                  </a:outerShdw>
                </a:effectLst>
                <a:latin typeface="Black-Chance" pitchFamily="34" charset="0"/>
                <a:ea typeface="Calibri" pitchFamily="34" charset="0"/>
                <a:cs typeface="Mangal" pitchFamily="18" charset="0"/>
              </a:rPr>
              <a:t>Welcome</a:t>
            </a:r>
            <a:endParaRPr lang="en-US" sz="8000" b="1" cap="none" spc="0" dirty="0">
              <a:ln w="11430"/>
              <a:solidFill>
                <a:srgbClr val="0000FF"/>
              </a:solidFill>
              <a:effectLst>
                <a:outerShdw blurRad="50800" dist="39000" dir="5460000" algn="tl">
                  <a:srgbClr val="000000">
                    <a:alpha val="38000"/>
                  </a:srgbClr>
                </a:outerShdw>
              </a:effectLst>
            </a:endParaRPr>
          </a:p>
        </p:txBody>
      </p:sp>
      <p:sp>
        <p:nvSpPr>
          <p:cNvPr id="16" name="Rectangle 15"/>
          <p:cNvSpPr/>
          <p:nvPr/>
        </p:nvSpPr>
        <p:spPr>
          <a:xfrm>
            <a:off x="2043904" y="1504950"/>
            <a:ext cx="505619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solidFill>
                  <a:srgbClr val="0000FF"/>
                </a:solidFill>
                <a:effectLst>
                  <a:outerShdw blurRad="50800" dist="39000" dir="5460000" algn="tl">
                    <a:srgbClr val="000000">
                      <a:alpha val="38000"/>
                    </a:srgbClr>
                  </a:outerShdw>
                </a:effectLst>
                <a:latin typeface="Black-Chance" pitchFamily="34" charset="0"/>
                <a:ea typeface="Calibri" pitchFamily="34" charset="0"/>
                <a:cs typeface="Mangal" pitchFamily="18" charset="0"/>
              </a:rPr>
              <a:t>Technical Session on CPWD Day</a:t>
            </a:r>
            <a:endParaRPr lang="en-US" sz="2400" b="1" cap="none" spc="0" dirty="0">
              <a:ln w="11430"/>
              <a:solidFill>
                <a:srgbClr val="0000FF"/>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301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7" name="Picture 3" descr="C:\Users\SESCC\Desktop\case study Gorton Castle Bldg\Activities Photos 14-06-2021\10-01-2018 Gorton Castle  Photos By Construction Technique\Activities\Plater Dismantling\Plaster Breaking - Mechanically.jpg"/>
          <p:cNvPicPr>
            <a:picLocks noChangeAspect="1" noChangeArrowheads="1"/>
          </p:cNvPicPr>
          <p:nvPr/>
        </p:nvPicPr>
        <p:blipFill>
          <a:blip r:embed="rId2" cstate="print"/>
          <a:srcRect/>
          <a:stretch>
            <a:fillRect/>
          </a:stretch>
        </p:blipFill>
        <p:spPr bwMode="auto">
          <a:xfrm>
            <a:off x="1981200" y="133350"/>
            <a:ext cx="3276600" cy="4876800"/>
          </a:xfrm>
          <a:prstGeom prst="rect">
            <a:avLst/>
          </a:prstGeom>
          <a:noFill/>
          <a:ln>
            <a:solidFill>
              <a:srgbClr val="FF0000"/>
            </a:solidFill>
          </a:ln>
        </p:spPr>
      </p:pic>
      <p:pic>
        <p:nvPicPr>
          <p:cNvPr id="1027" name="Picture 3"/>
          <p:cNvPicPr>
            <a:picLocks noChangeAspect="1" noChangeArrowheads="1"/>
          </p:cNvPicPr>
          <p:nvPr/>
        </p:nvPicPr>
        <p:blipFill>
          <a:blip r:embed="rId3" cstate="print"/>
          <a:srcRect/>
          <a:stretch>
            <a:fillRect/>
          </a:stretch>
        </p:blipFill>
        <p:spPr bwMode="auto">
          <a:xfrm>
            <a:off x="5334000" y="133350"/>
            <a:ext cx="3657600" cy="4876800"/>
          </a:xfrm>
          <a:prstGeom prst="rect">
            <a:avLst/>
          </a:prstGeom>
          <a:noFill/>
          <a:ln>
            <a:solidFill>
              <a:srgbClr val="FF0000"/>
            </a:solidFill>
          </a:ln>
        </p:spPr>
      </p:pic>
      <p:sp>
        <p:nvSpPr>
          <p:cNvPr id="8" name="Rectangle 7"/>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WordArt 2"/>
          <p:cNvSpPr>
            <a:spLocks noChangeArrowheads="1" noChangeShapeType="1" noTextEdit="1"/>
          </p:cNvSpPr>
          <p:nvPr/>
        </p:nvSpPr>
        <p:spPr bwMode="auto">
          <a:xfrm>
            <a:off x="152400" y="57150"/>
            <a:ext cx="1752600" cy="2590800"/>
          </a:xfrm>
          <a:prstGeom prst="rect">
            <a:avLst/>
          </a:prstGeom>
        </p:spPr>
        <p:txBody>
          <a:bodyPr wrap="none" numCol="1" fromWordArt="1">
            <a:prstTxWarp prst="textPlain">
              <a:avLst>
                <a:gd name="adj" fmla="val 50000"/>
              </a:avLst>
            </a:prstTxWarp>
          </a:bodyPr>
          <a:lst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a:lstStyle>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DISMANTLING OF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EXISTING LIME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PLASTER USING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PNEUMATIC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HAMMER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301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10" name="Picture 9" descr="G:\0000000-0 DG Visit Presentation\additional\site photos\site photos_26.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23767"/>
          <a:stretch/>
        </p:blipFill>
        <p:spPr bwMode="auto">
          <a:xfrm>
            <a:off x="1981200" y="133350"/>
            <a:ext cx="3505200" cy="2286000"/>
          </a:xfrm>
          <a:prstGeom prst="rect">
            <a:avLst/>
          </a:prstGeom>
          <a:noFill/>
          <a:ln>
            <a:solidFill>
              <a:srgbClr val="FF0000"/>
            </a:solidFill>
          </a:ln>
          <a:extLst>
            <a:ext uri="{909E8E84-426E-40DD-AFC4-6F175D3DCCD1}">
              <a14:hiddenFill xmlns:a14="http://schemas.microsoft.com/office/drawing/2010/main" xmlns="">
                <a:solidFill>
                  <a:srgbClr val="FFFFFF"/>
                </a:solidFill>
              </a14:hiddenFill>
            </a:ext>
          </a:extLst>
        </p:spPr>
      </p:pic>
      <p:pic>
        <p:nvPicPr>
          <p:cNvPr id="12" name="Picture 11" descr="C:\Users\SESCC\Desktop\case study Gorton Castle Bldg\Activities Photos 14-06-2021\10-01-2018 Gorton Castle  Photos By Construction Technique\Activities\Through Stones\DSCN3781.JPG"/>
          <p:cNvPicPr>
            <a:picLocks noChangeAspect="1" noChangeArrowheads="1"/>
          </p:cNvPicPr>
          <p:nvPr/>
        </p:nvPicPr>
        <p:blipFill>
          <a:blip r:embed="rId3" cstate="print"/>
          <a:srcRect/>
          <a:stretch>
            <a:fillRect/>
          </a:stretch>
        </p:blipFill>
        <p:spPr bwMode="auto">
          <a:xfrm>
            <a:off x="1981200" y="2495550"/>
            <a:ext cx="3505200" cy="2514600"/>
          </a:xfrm>
          <a:prstGeom prst="rect">
            <a:avLst/>
          </a:prstGeom>
          <a:noFill/>
          <a:ln>
            <a:solidFill>
              <a:srgbClr val="FF0000"/>
            </a:solidFill>
          </a:ln>
        </p:spPr>
      </p:pic>
      <p:pic>
        <p:nvPicPr>
          <p:cNvPr id="13" name="Picture 2" descr="D:\Activities Photos - Copy\Activity wise photos\Through Stones\DSCN3828.JPG"/>
          <p:cNvPicPr>
            <a:picLocks noChangeAspect="1" noChangeArrowheads="1"/>
          </p:cNvPicPr>
          <p:nvPr/>
        </p:nvPicPr>
        <p:blipFill>
          <a:blip r:embed="rId4" cstate="print"/>
          <a:srcRect/>
          <a:stretch>
            <a:fillRect/>
          </a:stretch>
        </p:blipFill>
        <p:spPr bwMode="auto">
          <a:xfrm>
            <a:off x="5562600" y="133350"/>
            <a:ext cx="3429000" cy="2286000"/>
          </a:xfrm>
          <a:prstGeom prst="rect">
            <a:avLst/>
          </a:prstGeom>
          <a:noFill/>
          <a:ln>
            <a:solidFill>
              <a:srgbClr val="FF0000"/>
            </a:solidFill>
          </a:ln>
        </p:spPr>
      </p:pic>
      <p:pic>
        <p:nvPicPr>
          <p:cNvPr id="4098" name="Picture 2" descr="C:\Users\SESCC\Desktop\case study Gorton Castle Bldg\Activities Photos 14-06-2021\Ferrocement Activity Photos\New folder\Activities - Aditya\14.jpg"/>
          <p:cNvPicPr>
            <a:picLocks noChangeAspect="1" noChangeArrowheads="1"/>
          </p:cNvPicPr>
          <p:nvPr/>
        </p:nvPicPr>
        <p:blipFill>
          <a:blip r:embed="rId5" cstate="print"/>
          <a:srcRect t="28452"/>
          <a:stretch>
            <a:fillRect/>
          </a:stretch>
        </p:blipFill>
        <p:spPr bwMode="auto">
          <a:xfrm>
            <a:off x="5562600" y="2495550"/>
            <a:ext cx="3429000" cy="2514600"/>
          </a:xfrm>
          <a:prstGeom prst="rect">
            <a:avLst/>
          </a:prstGeom>
          <a:noFill/>
          <a:ln>
            <a:solidFill>
              <a:srgbClr val="FF0000"/>
            </a:solidFill>
          </a:ln>
        </p:spPr>
      </p:pic>
      <p:sp>
        <p:nvSpPr>
          <p:cNvPr id="9" name="Rectangle 8"/>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WordArt 2"/>
          <p:cNvSpPr>
            <a:spLocks noChangeArrowheads="1" noChangeShapeType="1" noTextEdit="1"/>
          </p:cNvSpPr>
          <p:nvPr/>
        </p:nvSpPr>
        <p:spPr bwMode="auto">
          <a:xfrm>
            <a:off x="152400" y="57150"/>
            <a:ext cx="1828800" cy="3962400"/>
          </a:xfrm>
          <a:prstGeom prst="rect">
            <a:avLst/>
          </a:prstGeom>
        </p:spPr>
        <p:txBody>
          <a:bodyPr wrap="none" numCol="1" fromWordArt="1">
            <a:prstTxWarp prst="textPlain">
              <a:avLst>
                <a:gd name="adj" fmla="val 50000"/>
              </a:avLst>
            </a:prstTxWarp>
          </a:bodyPr>
          <a:lst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a:lstStyle>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PRE-CASTING OF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BOND (THROUGH)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STONES  (135MM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DIA) IN M25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DESIGN  MIX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CONCRETE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HAVING 10MM</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 DIA TMT  BAR AT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CENTRE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301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8" name="Picture 2" descr="C:\Users\SESCC\Desktop\case study Gorton Castle Bldg\Activities Photos 14-06-2021\10-01-2018 Gorton Castle  Photos By Construction Technique\Activities\Core Cutting\Core cutting.JPG"/>
          <p:cNvPicPr>
            <a:picLocks noChangeAspect="1" noChangeArrowheads="1"/>
          </p:cNvPicPr>
          <p:nvPr/>
        </p:nvPicPr>
        <p:blipFill>
          <a:blip r:embed="rId2" cstate="print"/>
          <a:srcRect/>
          <a:stretch>
            <a:fillRect/>
          </a:stretch>
        </p:blipFill>
        <p:spPr bwMode="auto">
          <a:xfrm>
            <a:off x="5334000" y="133350"/>
            <a:ext cx="3657600" cy="2895600"/>
          </a:xfrm>
          <a:prstGeom prst="rect">
            <a:avLst/>
          </a:prstGeom>
          <a:noFill/>
          <a:ln>
            <a:solidFill>
              <a:srgbClr val="FF0000"/>
            </a:solidFill>
          </a:ln>
        </p:spPr>
      </p:pic>
      <p:pic>
        <p:nvPicPr>
          <p:cNvPr id="9" name="Picture 2" descr="C:\Users\SESCC\Desktop\case study Gorton Castle Bldg\Activities Photos 14-06-2021\Ferrocement Activity Photos\New folder\Activities - Aditya\12.jpg"/>
          <p:cNvPicPr>
            <a:picLocks noChangeAspect="1" noChangeArrowheads="1"/>
          </p:cNvPicPr>
          <p:nvPr/>
        </p:nvPicPr>
        <p:blipFill>
          <a:blip r:embed="rId3"/>
          <a:srcRect/>
          <a:stretch>
            <a:fillRect/>
          </a:stretch>
        </p:blipFill>
        <p:spPr bwMode="auto">
          <a:xfrm>
            <a:off x="1981200" y="133350"/>
            <a:ext cx="3276600" cy="4876800"/>
          </a:xfrm>
          <a:prstGeom prst="rect">
            <a:avLst/>
          </a:prstGeom>
          <a:noFill/>
          <a:ln>
            <a:solidFill>
              <a:srgbClr val="FF0000"/>
            </a:solidFill>
          </a:ln>
        </p:spPr>
      </p:pic>
      <p:pic>
        <p:nvPicPr>
          <p:cNvPr id="11" name="Picture 2" descr="C:\Users\SESCC\Desktop\case study Gorton Castle Bldg\Activities Photos 14-06-2021\Ferrocement Activity Photos\New folder\Activities - Aditya\13.jpg"/>
          <p:cNvPicPr>
            <a:picLocks noChangeAspect="1" noChangeArrowheads="1"/>
          </p:cNvPicPr>
          <p:nvPr/>
        </p:nvPicPr>
        <p:blipFill>
          <a:blip r:embed="rId4" cstate="print"/>
          <a:srcRect/>
          <a:stretch>
            <a:fillRect/>
          </a:stretch>
        </p:blipFill>
        <p:spPr bwMode="auto">
          <a:xfrm flipV="1">
            <a:off x="5334000" y="3028950"/>
            <a:ext cx="1905000" cy="1981200"/>
          </a:xfrm>
          <a:prstGeom prst="rect">
            <a:avLst/>
          </a:prstGeom>
          <a:noFill/>
          <a:ln>
            <a:solidFill>
              <a:srgbClr val="FF0000"/>
            </a:solidFill>
          </a:ln>
        </p:spPr>
      </p:pic>
      <p:sp>
        <p:nvSpPr>
          <p:cNvPr id="10" name="Rectangle 9"/>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SESCC\Desktop\case study Gorton Castle Bldg\Activities Photos 14-06-2021\Ferrocement Activity Photos\New folder\Activities - Aditya\13.jpg"/>
          <p:cNvPicPr>
            <a:picLocks noChangeAspect="1" noChangeArrowheads="1"/>
          </p:cNvPicPr>
          <p:nvPr/>
        </p:nvPicPr>
        <p:blipFill>
          <a:blip r:embed="rId5" cstate="print"/>
          <a:srcRect/>
          <a:stretch>
            <a:fillRect/>
          </a:stretch>
        </p:blipFill>
        <p:spPr bwMode="auto">
          <a:xfrm>
            <a:off x="7239000" y="3028950"/>
            <a:ext cx="1752600" cy="1975022"/>
          </a:xfrm>
          <a:prstGeom prst="rect">
            <a:avLst/>
          </a:prstGeom>
          <a:noFill/>
          <a:ln>
            <a:solidFill>
              <a:srgbClr val="FF0000"/>
            </a:solidFill>
          </a:ln>
        </p:spPr>
      </p:pic>
      <p:sp>
        <p:nvSpPr>
          <p:cNvPr id="15" name="WordArt 2"/>
          <p:cNvSpPr>
            <a:spLocks noChangeArrowheads="1" noChangeShapeType="1" noTextEdit="1"/>
          </p:cNvSpPr>
          <p:nvPr/>
        </p:nvSpPr>
        <p:spPr bwMode="auto">
          <a:xfrm>
            <a:off x="152400" y="133350"/>
            <a:ext cx="1828800" cy="2133600"/>
          </a:xfrm>
          <a:prstGeom prst="rect">
            <a:avLst/>
          </a:prstGeom>
        </p:spPr>
        <p:txBody>
          <a:bodyPr wrap="none" numCol="1" fromWordArt="1">
            <a:prstTxWarp prst="textPlain">
              <a:avLst>
                <a:gd name="adj" fmla="val 50000"/>
              </a:avLst>
            </a:prstTxWarp>
          </a:bodyPr>
          <a:lst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a:lstStyle>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CORE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CUTTING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(150MM DIA)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IN STONE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MASONRY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WALLS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301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7" name="Picture 6" descr="C:\Users\SESCC\Desktop\case study Gorton Castle Bldg\Activities Photos 14-06-2021\10-01-2018 Gorton Castle  Photos By Construction Technique\Activities\Through Stones\DSCN4102.JPG"/>
          <p:cNvPicPr>
            <a:picLocks noChangeAspect="1" noChangeArrowheads="1"/>
          </p:cNvPicPr>
          <p:nvPr/>
        </p:nvPicPr>
        <p:blipFill>
          <a:blip r:embed="rId2" cstate="print"/>
          <a:srcRect/>
          <a:stretch>
            <a:fillRect/>
          </a:stretch>
        </p:blipFill>
        <p:spPr bwMode="auto">
          <a:xfrm>
            <a:off x="2133600" y="2571750"/>
            <a:ext cx="3276600" cy="2438400"/>
          </a:xfrm>
          <a:prstGeom prst="rect">
            <a:avLst/>
          </a:prstGeom>
          <a:noFill/>
          <a:ln>
            <a:solidFill>
              <a:srgbClr val="FF0000"/>
            </a:solidFill>
          </a:ln>
        </p:spPr>
      </p:pic>
      <p:pic>
        <p:nvPicPr>
          <p:cNvPr id="9" name="Picture 5" descr="C:\Users\SESCC\Desktop\case study Gorton Castle Bldg\Activities Photos 14-06-2021\10-01-2018 Gorton Castle  Photos By Construction Technique\Activities\Through Stones\DSCN4150.JPG"/>
          <p:cNvPicPr>
            <a:picLocks noChangeAspect="1" noChangeArrowheads="1"/>
          </p:cNvPicPr>
          <p:nvPr/>
        </p:nvPicPr>
        <p:blipFill>
          <a:blip r:embed="rId3" cstate="print"/>
          <a:srcRect/>
          <a:stretch>
            <a:fillRect/>
          </a:stretch>
        </p:blipFill>
        <p:spPr bwMode="auto">
          <a:xfrm>
            <a:off x="2133600" y="133350"/>
            <a:ext cx="3276600" cy="2362200"/>
          </a:xfrm>
          <a:prstGeom prst="rect">
            <a:avLst/>
          </a:prstGeom>
          <a:noFill/>
          <a:ln>
            <a:solidFill>
              <a:srgbClr val="FF0000"/>
            </a:solidFill>
          </a:ln>
        </p:spPr>
      </p:pic>
      <p:pic>
        <p:nvPicPr>
          <p:cNvPr id="8" name="Picture 3" descr="D:\Activities Photos - Copy\Activity wise photos\Through Stones\DSCN4178.JPG"/>
          <p:cNvPicPr>
            <a:picLocks noChangeAspect="1" noChangeArrowheads="1"/>
          </p:cNvPicPr>
          <p:nvPr/>
        </p:nvPicPr>
        <p:blipFill>
          <a:blip r:embed="rId4" cstate="print"/>
          <a:srcRect/>
          <a:stretch>
            <a:fillRect/>
          </a:stretch>
        </p:blipFill>
        <p:spPr bwMode="auto">
          <a:xfrm>
            <a:off x="5486400" y="133350"/>
            <a:ext cx="3505200" cy="2362200"/>
          </a:xfrm>
          <a:prstGeom prst="rect">
            <a:avLst/>
          </a:prstGeom>
          <a:noFill/>
          <a:ln>
            <a:solidFill>
              <a:srgbClr val="FF0000"/>
            </a:solidFill>
          </a:ln>
        </p:spPr>
      </p:pic>
      <p:pic>
        <p:nvPicPr>
          <p:cNvPr id="10" name="Picture 2" descr="C:\Users\SESCC\Desktop\case study Gorton Castle Bldg\Activities Photos 14-06-2021\Ferrocement Activity Photos\New folder\Activities - Aditya\15.jpg"/>
          <p:cNvPicPr>
            <a:picLocks noChangeAspect="1" noChangeArrowheads="1"/>
          </p:cNvPicPr>
          <p:nvPr/>
        </p:nvPicPr>
        <p:blipFill>
          <a:blip r:embed="rId5" cstate="print"/>
          <a:srcRect l="34615"/>
          <a:stretch>
            <a:fillRect/>
          </a:stretch>
        </p:blipFill>
        <p:spPr bwMode="auto">
          <a:xfrm>
            <a:off x="5486400" y="2571750"/>
            <a:ext cx="3505200" cy="2438400"/>
          </a:xfrm>
          <a:prstGeom prst="rect">
            <a:avLst/>
          </a:prstGeom>
          <a:noFill/>
          <a:ln>
            <a:solidFill>
              <a:srgbClr val="FF0000"/>
            </a:solidFill>
          </a:ln>
        </p:spPr>
      </p:pic>
      <p:sp>
        <p:nvSpPr>
          <p:cNvPr id="11" name="Rectangle 10"/>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WordArt 2"/>
          <p:cNvSpPr>
            <a:spLocks noChangeArrowheads="1" noChangeShapeType="1" noTextEdit="1"/>
          </p:cNvSpPr>
          <p:nvPr/>
        </p:nvSpPr>
        <p:spPr bwMode="auto">
          <a:xfrm>
            <a:off x="152400" y="133350"/>
            <a:ext cx="1981200" cy="4038600"/>
          </a:xfrm>
          <a:prstGeom prst="rect">
            <a:avLst/>
          </a:prstGeom>
        </p:spPr>
        <p:txBody>
          <a:bodyPr wrap="none" numCol="1" fromWordArt="1">
            <a:prstTxWarp prst="textPlain">
              <a:avLst>
                <a:gd name="adj" fmla="val 50000"/>
              </a:avLst>
            </a:prstTxWarp>
          </a:bodyPr>
          <a:lstStyle>
            <a:defPPr>
              <a:defRPr lang="en-US"/>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a:lstStyle>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INSERTION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AND PLACEMENT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OF  BOND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STONES AT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SPACING OF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1.5 MTRS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CENTER TO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CENTER BOTH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HORIZONTALLY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AND </a:t>
            </a:r>
          </a:p>
          <a:p>
            <a:pPr algn="just" fontAlgn="base">
              <a:spcBef>
                <a:spcPct val="0"/>
              </a:spcBef>
              <a:spcAft>
                <a:spcPct val="0"/>
              </a:spcAft>
            </a:pPr>
            <a:r>
              <a:rPr lang="en-US" sz="800" dirty="0" smtClean="0">
                <a:solidFill>
                  <a:srgbClr val="002A00"/>
                </a:solidFill>
                <a:latin typeface="Rockwell" pitchFamily="18" charset="0"/>
                <a:ea typeface="Calibri" pitchFamily="34" charset="0"/>
                <a:cs typeface="Mangal" pitchFamily="18" charset="0"/>
              </a:rPr>
              <a:t>VERTICALLY</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301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10" name="Picture 7" descr="C:\Users\SESCC\Desktop\case study Gorton Castle Bldg\Activities Photos 14-06-2021\10-01-2018 Gorton Castle  Photos By Construction Technique\Activities\Through Stones\DSCN0192.JPG"/>
          <p:cNvPicPr>
            <a:picLocks noChangeAspect="1" noChangeArrowheads="1"/>
          </p:cNvPicPr>
          <p:nvPr/>
        </p:nvPicPr>
        <p:blipFill>
          <a:blip r:embed="rId2" cstate="print"/>
          <a:srcRect r="33796"/>
          <a:stretch>
            <a:fillRect/>
          </a:stretch>
        </p:blipFill>
        <p:spPr bwMode="auto">
          <a:xfrm>
            <a:off x="2286000" y="133350"/>
            <a:ext cx="3505200" cy="2286000"/>
          </a:xfrm>
          <a:prstGeom prst="rect">
            <a:avLst/>
          </a:prstGeom>
          <a:noFill/>
          <a:ln>
            <a:solidFill>
              <a:srgbClr val="FF0000"/>
            </a:solidFill>
          </a:ln>
        </p:spPr>
      </p:pic>
      <p:pic>
        <p:nvPicPr>
          <p:cNvPr id="14" name="Picture 8" descr="C:\Users\SESCC\Desktop\case study Gorton Castle Bldg\Activities Photos 14-06-2021\10-01-2018 Gorton Castle  Photos By Construction Technique\Activities\Plants &amp; Machineries\Concrete Mixer &amp; Plaster Machine\IMG_20170213_110745359.jpg"/>
          <p:cNvPicPr>
            <a:picLocks noChangeAspect="1" noChangeArrowheads="1"/>
          </p:cNvPicPr>
          <p:nvPr/>
        </p:nvPicPr>
        <p:blipFill>
          <a:blip r:embed="rId3" cstate="print"/>
          <a:srcRect r="31961"/>
          <a:stretch>
            <a:fillRect/>
          </a:stretch>
        </p:blipFill>
        <p:spPr bwMode="auto">
          <a:xfrm>
            <a:off x="2286000" y="2495550"/>
            <a:ext cx="3505200" cy="2514600"/>
          </a:xfrm>
          <a:prstGeom prst="rect">
            <a:avLst/>
          </a:prstGeom>
          <a:noFill/>
          <a:ln>
            <a:solidFill>
              <a:srgbClr val="FF0000"/>
            </a:solidFill>
          </a:ln>
        </p:spPr>
      </p:pic>
      <p:pic>
        <p:nvPicPr>
          <p:cNvPr id="5122" name="Picture 2" descr="C:\Users\SESCC\Desktop\case study Gorton Castle Bldg\Activities Photos 14-06-2021\Ferrocement Activity Photos\New folder\Activities - Aditya\18.jpg"/>
          <p:cNvPicPr>
            <a:picLocks noChangeAspect="1" noChangeArrowheads="1"/>
          </p:cNvPicPr>
          <p:nvPr/>
        </p:nvPicPr>
        <p:blipFill>
          <a:blip r:embed="rId4" cstate="print"/>
          <a:srcRect/>
          <a:stretch>
            <a:fillRect/>
          </a:stretch>
        </p:blipFill>
        <p:spPr bwMode="auto">
          <a:xfrm>
            <a:off x="5867400" y="2495550"/>
            <a:ext cx="3124200" cy="2514600"/>
          </a:xfrm>
          <a:prstGeom prst="rect">
            <a:avLst/>
          </a:prstGeom>
          <a:noFill/>
          <a:ln>
            <a:solidFill>
              <a:srgbClr val="FF0000"/>
            </a:solidFill>
          </a:ln>
        </p:spPr>
      </p:pic>
      <p:sp>
        <p:nvSpPr>
          <p:cNvPr id="8" name="Rectangle 7"/>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C:\Users\SESCC\Desktop\001 image cpwd\machines\IMG-20170210-WA0002.jpeg"/>
          <p:cNvPicPr>
            <a:picLocks noChangeAspect="1" noChangeArrowheads="1"/>
          </p:cNvPicPr>
          <p:nvPr/>
        </p:nvPicPr>
        <p:blipFill>
          <a:blip r:embed="rId5" cstate="print"/>
          <a:srcRect/>
          <a:stretch>
            <a:fillRect/>
          </a:stretch>
        </p:blipFill>
        <p:spPr bwMode="auto">
          <a:xfrm>
            <a:off x="5867400" y="133350"/>
            <a:ext cx="3124200" cy="2286000"/>
          </a:xfrm>
          <a:prstGeom prst="rect">
            <a:avLst/>
          </a:prstGeom>
          <a:noFill/>
          <a:ln>
            <a:solidFill>
              <a:srgbClr val="FF0000"/>
            </a:solidFill>
          </a:ln>
        </p:spPr>
      </p:pic>
      <p:sp>
        <p:nvSpPr>
          <p:cNvPr id="11" name="WordArt 2"/>
          <p:cNvSpPr>
            <a:spLocks noChangeArrowheads="1" noChangeShapeType="1" noTextEdit="1"/>
          </p:cNvSpPr>
          <p:nvPr/>
        </p:nvSpPr>
        <p:spPr bwMode="auto">
          <a:xfrm>
            <a:off x="152400" y="57150"/>
            <a:ext cx="2057400" cy="4953000"/>
          </a:xfrm>
          <a:prstGeom prst="rect">
            <a:avLst/>
          </a:prstGeom>
        </p:spPr>
        <p:txBody>
          <a:bodyPr wrap="none" fromWordArt="1">
            <a:prstTxWarp prst="textPlain">
              <a:avLst>
                <a:gd name="adj" fmla="val 50000"/>
              </a:avLst>
            </a:prstTxWarp>
          </a:bodyPr>
          <a:lstStyle/>
          <a:p>
            <a:pPr algn="just" fontAlgn="base">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PRESSURE GROUTING </a:t>
            </a:r>
          </a:p>
          <a:p>
            <a:pPr algn="just" fontAlgn="base">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OF PERIPHERAL GAP  </a:t>
            </a:r>
          </a:p>
          <a:p>
            <a:pPr algn="just" fontAlgn="base">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AROUND BOND </a:t>
            </a:r>
          </a:p>
          <a:p>
            <a:pPr algn="just" fontAlgn="base">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STONE USING </a:t>
            </a:r>
          </a:p>
          <a:p>
            <a:pPr algn="just" fontAlgn="base">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LIME-CEMENT-SAND </a:t>
            </a:r>
          </a:p>
          <a:p>
            <a:pPr algn="just" fontAlgn="base">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GROUT  (1 LIME: </a:t>
            </a:r>
          </a:p>
          <a:p>
            <a:pPr algn="just" fontAlgn="base">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1 CEMENT:  1 QUARTZ </a:t>
            </a:r>
          </a:p>
          <a:p>
            <a:pPr algn="just" fontAlgn="base">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SAND)  ADMIXED </a:t>
            </a:r>
          </a:p>
          <a:p>
            <a:pPr algn="just" fontAlgn="base">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WITH CEBEX </a:t>
            </a:r>
          </a:p>
          <a:p>
            <a:pPr algn="just" fontAlgn="base">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100 (PLASTICIZED </a:t>
            </a:r>
          </a:p>
          <a:p>
            <a:pPr algn="just" fontAlgn="base">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EXPANDING GROUT)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 name="Rectangle 3"/>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ordArt 2"/>
          <p:cNvSpPr>
            <a:spLocks noChangeArrowheads="1" noChangeShapeType="1" noTextEdit="1"/>
          </p:cNvSpPr>
          <p:nvPr/>
        </p:nvSpPr>
        <p:spPr bwMode="auto">
          <a:xfrm>
            <a:off x="304800" y="590550"/>
            <a:ext cx="8610600" cy="3352800"/>
          </a:xfrm>
          <a:prstGeom prst="rect">
            <a:avLst/>
          </a:prstGeom>
        </p:spPr>
        <p:txBody>
          <a:bodyPr wrap="none" fromWordArt="1">
            <a:prstTxWarp prst="textPlain">
              <a:avLst>
                <a:gd name="adj" fmla="val 50000"/>
              </a:avLst>
            </a:prstTxWarp>
          </a:bodyPr>
          <a:lstStyle/>
          <a:p>
            <a:pPr algn="ctr"/>
            <a:r>
              <a:rPr lang="en-US" sz="800" b="1" dirty="0" smtClean="0">
                <a:solidFill>
                  <a:srgbClr val="002A00"/>
                </a:solidFill>
                <a:latin typeface="Rockwell" pitchFamily="18" charset="0"/>
                <a:ea typeface="Calibri" pitchFamily="34" charset="0"/>
                <a:cs typeface="Mangal" pitchFamily="18" charset="0"/>
              </a:rPr>
              <a:t>STRENGTHENING:</a:t>
            </a:r>
          </a:p>
          <a:p>
            <a:pPr algn="ctr"/>
            <a:r>
              <a:rPr lang="en-US" sz="800" b="1" dirty="0" smtClean="0">
                <a:solidFill>
                  <a:srgbClr val="002A00"/>
                </a:solidFill>
                <a:latin typeface="Rockwell" pitchFamily="18" charset="0"/>
                <a:ea typeface="Calibri" pitchFamily="34" charset="0"/>
                <a:cs typeface="Mangal" pitchFamily="18" charset="0"/>
              </a:rPr>
              <a:t>USING</a:t>
            </a:r>
          </a:p>
          <a:p>
            <a:pPr algn="ctr"/>
            <a:r>
              <a:rPr lang="en-US" sz="800" b="1" dirty="0" smtClean="0">
                <a:solidFill>
                  <a:srgbClr val="002A00"/>
                </a:solidFill>
                <a:latin typeface="Rockwell" pitchFamily="18" charset="0"/>
                <a:ea typeface="Calibri" pitchFamily="34" charset="0"/>
                <a:cs typeface="Mangal" pitchFamily="18" charset="0"/>
              </a:rPr>
              <a:t>PRESSURE </a:t>
            </a:r>
          </a:p>
          <a:p>
            <a:pPr algn="ctr"/>
            <a:r>
              <a:rPr lang="en-US" sz="800" b="1" dirty="0" smtClean="0">
                <a:solidFill>
                  <a:srgbClr val="002A00"/>
                </a:solidFill>
                <a:latin typeface="Rockwell" pitchFamily="18" charset="0"/>
                <a:ea typeface="Calibri" pitchFamily="34" charset="0"/>
                <a:cs typeface="Mangal" pitchFamily="18" charset="0"/>
              </a:rPr>
              <a:t>GROUTING</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6" name="Picture 2" descr="C:\Users\SESCC\Desktop\case study Gorton Castle Bldg\Activities Photos 14-06-2021\Ferrocement Activity Photos\New folder\Activities - Aditya\4.jpg"/>
          <p:cNvPicPr>
            <a:picLocks noChangeAspect="1" noChangeArrowheads="1"/>
          </p:cNvPicPr>
          <p:nvPr/>
        </p:nvPicPr>
        <p:blipFill>
          <a:blip r:embed="rId2" cstate="print"/>
          <a:srcRect/>
          <a:stretch>
            <a:fillRect/>
          </a:stretch>
        </p:blipFill>
        <p:spPr bwMode="auto">
          <a:xfrm>
            <a:off x="5562600" y="133350"/>
            <a:ext cx="3429000" cy="4876800"/>
          </a:xfrm>
          <a:prstGeom prst="rect">
            <a:avLst/>
          </a:prstGeom>
          <a:noFill/>
          <a:ln>
            <a:solidFill>
              <a:srgbClr val="FF0000"/>
            </a:solidFill>
          </a:ln>
        </p:spPr>
      </p:pic>
      <p:pic>
        <p:nvPicPr>
          <p:cNvPr id="7" name="Picture 3" descr="C:\Users\SESCC\Desktop\case study Gorton Castle Bldg\Activities Photos 14-06-2021\10-01-2018 Gorton Castle  Photos By Construction Technique\Activities\Ferrocement Lining\IMG_20161129_100245435.jpg"/>
          <p:cNvPicPr>
            <a:picLocks noChangeAspect="1" noChangeArrowheads="1"/>
          </p:cNvPicPr>
          <p:nvPr/>
        </p:nvPicPr>
        <p:blipFill>
          <a:blip r:embed="rId3" cstate="print"/>
          <a:srcRect/>
          <a:stretch>
            <a:fillRect/>
          </a:stretch>
        </p:blipFill>
        <p:spPr bwMode="auto">
          <a:xfrm>
            <a:off x="2057400" y="133350"/>
            <a:ext cx="3429000" cy="4876800"/>
          </a:xfrm>
          <a:prstGeom prst="rect">
            <a:avLst/>
          </a:prstGeom>
          <a:noFill/>
          <a:ln>
            <a:solidFill>
              <a:srgbClr val="FF0000"/>
            </a:solidFill>
          </a:ln>
        </p:spPr>
      </p:pic>
      <p:sp>
        <p:nvSpPr>
          <p:cNvPr id="8" name="Rectangle 7"/>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WordArt 2"/>
          <p:cNvSpPr>
            <a:spLocks noChangeArrowheads="1" noChangeShapeType="1" noTextEdit="1"/>
          </p:cNvSpPr>
          <p:nvPr/>
        </p:nvSpPr>
        <p:spPr bwMode="auto">
          <a:xfrm>
            <a:off x="152400" y="57150"/>
            <a:ext cx="1905000" cy="4419600"/>
          </a:xfrm>
          <a:prstGeom prst="rect">
            <a:avLst/>
          </a:prstGeom>
        </p:spPr>
        <p:txBody>
          <a:bodyPr wrap="none" fromWordArt="1">
            <a:prstTxWarp prst="textPlain">
              <a:avLst>
                <a:gd name="adj" fmla="val 50000"/>
              </a:avLst>
            </a:prstTxWarp>
          </a:bodyPr>
          <a:lstStyle/>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RAKING OF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JOINTS AND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CLEANING OF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STONE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MASONRY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WALLS USING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WATER</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PRESSURE  JET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8" name="Picture 3" descr="D:\Activities Photos - Copy\Activity wise photos\Through Stones\DSCN4578.JPG"/>
          <p:cNvPicPr>
            <a:picLocks noChangeAspect="1" noChangeArrowheads="1"/>
          </p:cNvPicPr>
          <p:nvPr/>
        </p:nvPicPr>
        <p:blipFill>
          <a:blip r:embed="rId2" cstate="print"/>
          <a:srcRect r="3093" b="35525"/>
          <a:stretch>
            <a:fillRect/>
          </a:stretch>
        </p:blipFill>
        <p:spPr bwMode="auto">
          <a:xfrm>
            <a:off x="1981200" y="133350"/>
            <a:ext cx="3810000" cy="2286000"/>
          </a:xfrm>
          <a:prstGeom prst="rect">
            <a:avLst/>
          </a:prstGeom>
          <a:noFill/>
          <a:ln>
            <a:solidFill>
              <a:srgbClr val="FF0000"/>
            </a:solidFill>
          </a:ln>
        </p:spPr>
      </p:pic>
      <p:pic>
        <p:nvPicPr>
          <p:cNvPr id="9" name="Picture 2" descr="C:\Users\SESCC\Desktop\case study Gorton Castle Bldg\PPT FOR CAG OF INDIA 17-02-2021\Activity Photos-15.02.21\Through Stone Grouting\IMG_20201103_091710.jpg"/>
          <p:cNvPicPr>
            <a:picLocks noChangeAspect="1" noChangeArrowheads="1"/>
          </p:cNvPicPr>
          <p:nvPr/>
        </p:nvPicPr>
        <p:blipFill>
          <a:blip r:embed="rId3" cstate="print"/>
          <a:srcRect l="469"/>
          <a:stretch>
            <a:fillRect/>
          </a:stretch>
        </p:blipFill>
        <p:spPr bwMode="auto">
          <a:xfrm>
            <a:off x="5867400" y="133350"/>
            <a:ext cx="3124200" cy="4876800"/>
          </a:xfrm>
          <a:prstGeom prst="rect">
            <a:avLst/>
          </a:prstGeom>
          <a:noFill/>
          <a:ln>
            <a:solidFill>
              <a:srgbClr val="FF0000"/>
            </a:solidFill>
          </a:ln>
        </p:spPr>
      </p:pic>
      <p:pic>
        <p:nvPicPr>
          <p:cNvPr id="2050" name="Picture 2"/>
          <p:cNvPicPr>
            <a:picLocks noChangeAspect="1" noChangeArrowheads="1"/>
          </p:cNvPicPr>
          <p:nvPr/>
        </p:nvPicPr>
        <p:blipFill>
          <a:blip r:embed="rId4" cstate="print"/>
          <a:srcRect/>
          <a:stretch>
            <a:fillRect/>
          </a:stretch>
        </p:blipFill>
        <p:spPr bwMode="auto">
          <a:xfrm>
            <a:off x="1981200" y="2495550"/>
            <a:ext cx="3810000" cy="2514600"/>
          </a:xfrm>
          <a:prstGeom prst="rect">
            <a:avLst/>
          </a:prstGeom>
          <a:noFill/>
          <a:ln>
            <a:solidFill>
              <a:srgbClr val="FF0000"/>
            </a:solidFill>
          </a:ln>
        </p:spPr>
      </p:pic>
      <p:sp>
        <p:nvSpPr>
          <p:cNvPr id="7" name="Rectangle 6"/>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WordArt 2"/>
          <p:cNvSpPr>
            <a:spLocks noChangeArrowheads="1" noChangeShapeType="1" noTextEdit="1"/>
          </p:cNvSpPr>
          <p:nvPr/>
        </p:nvSpPr>
        <p:spPr bwMode="auto">
          <a:xfrm>
            <a:off x="152400" y="57150"/>
            <a:ext cx="1828800" cy="4648200"/>
          </a:xfrm>
          <a:prstGeom prst="rect">
            <a:avLst/>
          </a:prstGeom>
        </p:spPr>
        <p:txBody>
          <a:bodyPr wrap="none" fromWordArt="1">
            <a:prstTxWarp prst="textPlain">
              <a:avLst>
                <a:gd name="adj" fmla="val 50000"/>
              </a:avLst>
            </a:prstTxWarp>
          </a:bodyPr>
          <a:lstStyle/>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PRESSURE GROUTING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USING LIME-</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CEMENT-SAND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GROUT</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AT  LOCATIONS OF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LOOSE  MORTAR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JOINTS/  HOLLOW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JOINTS/ CRACKED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STONES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 name="Rectangle 3"/>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ordArt 2"/>
          <p:cNvSpPr>
            <a:spLocks noChangeArrowheads="1" noChangeShapeType="1" noTextEdit="1"/>
          </p:cNvSpPr>
          <p:nvPr/>
        </p:nvSpPr>
        <p:spPr bwMode="auto">
          <a:xfrm>
            <a:off x="685800" y="819150"/>
            <a:ext cx="7848600" cy="3505200"/>
          </a:xfrm>
          <a:prstGeom prst="rect">
            <a:avLst/>
          </a:prstGeom>
        </p:spPr>
        <p:txBody>
          <a:bodyPr wrap="none" fromWordArt="1">
            <a:prstTxWarp prst="textPlain">
              <a:avLst>
                <a:gd name="adj" fmla="val 50000"/>
              </a:avLst>
            </a:prstTxWarp>
          </a:bodyPr>
          <a:lstStyle/>
          <a:p>
            <a:pPr algn="ctr"/>
            <a:r>
              <a:rPr lang="en-US" sz="800" b="1" dirty="0" smtClean="0">
                <a:solidFill>
                  <a:srgbClr val="002A00"/>
                </a:solidFill>
                <a:latin typeface="Rockwell" pitchFamily="18" charset="0"/>
                <a:ea typeface="Calibri" pitchFamily="34" charset="0"/>
                <a:cs typeface="Mangal" pitchFamily="18" charset="0"/>
              </a:rPr>
              <a:t>STRENGTHENING:</a:t>
            </a:r>
          </a:p>
          <a:p>
            <a:pPr algn="ctr"/>
            <a:r>
              <a:rPr lang="en-US" sz="800" b="1" dirty="0" smtClean="0">
                <a:solidFill>
                  <a:srgbClr val="002A00"/>
                </a:solidFill>
                <a:latin typeface="Rockwell" pitchFamily="18" charset="0"/>
                <a:ea typeface="Calibri" pitchFamily="34" charset="0"/>
                <a:cs typeface="Mangal" pitchFamily="18" charset="0"/>
              </a:rPr>
              <a:t>USING </a:t>
            </a:r>
          </a:p>
          <a:p>
            <a:pPr algn="ctr"/>
            <a:r>
              <a:rPr lang="en-US" sz="800" b="1" dirty="0" smtClean="0">
                <a:solidFill>
                  <a:srgbClr val="002A00"/>
                </a:solidFill>
                <a:latin typeface="Rockwell" pitchFamily="18" charset="0"/>
                <a:ea typeface="Calibri" pitchFamily="34" charset="0"/>
                <a:cs typeface="Mangal" pitchFamily="18" charset="0"/>
              </a:rPr>
              <a:t>EPOXY COATED </a:t>
            </a:r>
          </a:p>
          <a:p>
            <a:pPr algn="ctr"/>
            <a:r>
              <a:rPr lang="en-US" sz="800" b="1" dirty="0" smtClean="0">
                <a:solidFill>
                  <a:srgbClr val="002A00"/>
                </a:solidFill>
                <a:latin typeface="Rockwell" pitchFamily="18" charset="0"/>
                <a:ea typeface="Calibri" pitchFamily="34" charset="0"/>
                <a:cs typeface="Mangal" pitchFamily="18" charset="0"/>
              </a:rPr>
              <a:t>CORNERS BARS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8" name="Picture 4" descr="G:\0000000-0 DG Visit Presentation\Photos\Activities Photos 3\Ferrocement Activity Photos\corner bar2.jpg"/>
          <p:cNvPicPr>
            <a:picLocks noChangeAspect="1" noChangeArrowheads="1"/>
          </p:cNvPicPr>
          <p:nvPr/>
        </p:nvPicPr>
        <p:blipFill>
          <a:blip r:embed="rId2" cstate="print"/>
          <a:srcRect l="18750" r="21249"/>
          <a:stretch>
            <a:fillRect/>
          </a:stretch>
        </p:blipFill>
        <p:spPr bwMode="auto">
          <a:xfrm>
            <a:off x="1905000" y="133350"/>
            <a:ext cx="3352800" cy="4876800"/>
          </a:xfrm>
          <a:prstGeom prst="rect">
            <a:avLst/>
          </a:prstGeom>
          <a:noFill/>
          <a:ln>
            <a:solidFill>
              <a:srgbClr val="FF0000"/>
            </a:solidFill>
          </a:ln>
        </p:spPr>
      </p:pic>
      <p:pic>
        <p:nvPicPr>
          <p:cNvPr id="9" name="Picture 5" descr="G:\0000000-0 DG Visit Presentation\Photos\Activities Photos 3\Ferrocement Activity Photos\corner bar3.jpg"/>
          <p:cNvPicPr>
            <a:picLocks noChangeAspect="1" noChangeArrowheads="1"/>
          </p:cNvPicPr>
          <p:nvPr/>
        </p:nvPicPr>
        <p:blipFill>
          <a:blip r:embed="rId3" cstate="print"/>
          <a:srcRect t="33750" b="7187"/>
          <a:stretch>
            <a:fillRect/>
          </a:stretch>
        </p:blipFill>
        <p:spPr bwMode="auto">
          <a:xfrm>
            <a:off x="5334000" y="133350"/>
            <a:ext cx="3657600" cy="4876800"/>
          </a:xfrm>
          <a:prstGeom prst="rect">
            <a:avLst/>
          </a:prstGeom>
          <a:noFill/>
          <a:ln>
            <a:solidFill>
              <a:srgbClr val="FF0000"/>
            </a:solidFill>
          </a:ln>
        </p:spPr>
      </p:pic>
      <p:sp>
        <p:nvSpPr>
          <p:cNvPr id="6" name="Rectangle 5"/>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WordArt 2"/>
          <p:cNvSpPr>
            <a:spLocks noChangeArrowheads="1" noChangeShapeType="1" noTextEdit="1"/>
          </p:cNvSpPr>
          <p:nvPr/>
        </p:nvSpPr>
        <p:spPr bwMode="auto">
          <a:xfrm>
            <a:off x="152400" y="76200"/>
            <a:ext cx="1676400" cy="3714750"/>
          </a:xfrm>
          <a:prstGeom prst="rect">
            <a:avLst/>
          </a:prstGeom>
        </p:spPr>
        <p:txBody>
          <a:bodyPr wrap="none" fromWordArt="1">
            <a:prstTxWarp prst="textPlain">
              <a:avLst>
                <a:gd name="adj" fmla="val 50000"/>
              </a:avLst>
            </a:prstTxWarp>
          </a:bodyPr>
          <a:lstStyle/>
          <a:p>
            <a:pPr algn="just"/>
            <a:r>
              <a:rPr lang="en-US" sz="1100" dirty="0" smtClean="0">
                <a:solidFill>
                  <a:srgbClr val="002A00"/>
                </a:solidFill>
                <a:latin typeface="Rockwell" pitchFamily="18" charset="0"/>
                <a:ea typeface="Calibri" pitchFamily="34" charset="0"/>
                <a:cs typeface="Mangal" pitchFamily="18" charset="0"/>
              </a:rPr>
              <a:t>MAKING PEDESTAL </a:t>
            </a:r>
          </a:p>
          <a:p>
            <a:pPr algn="just"/>
            <a:r>
              <a:rPr lang="en-US" sz="1100" dirty="0" smtClean="0">
                <a:solidFill>
                  <a:srgbClr val="002A00"/>
                </a:solidFill>
                <a:latin typeface="Rockwell" pitchFamily="18" charset="0"/>
                <a:ea typeface="Calibri" pitchFamily="34" charset="0"/>
                <a:cs typeface="Mangal" pitchFamily="18" charset="0"/>
              </a:rPr>
              <a:t>OF SIZE  600 X 600 </a:t>
            </a:r>
          </a:p>
          <a:p>
            <a:pPr algn="just"/>
            <a:r>
              <a:rPr lang="en-US" sz="1100" dirty="0" smtClean="0">
                <a:solidFill>
                  <a:srgbClr val="002A00"/>
                </a:solidFill>
                <a:latin typeface="Rockwell" pitchFamily="18" charset="0"/>
                <a:ea typeface="Calibri" pitchFamily="34" charset="0"/>
                <a:cs typeface="Mangal" pitchFamily="18" charset="0"/>
              </a:rPr>
              <a:t>X 600 MM IN </a:t>
            </a:r>
          </a:p>
          <a:p>
            <a:pPr algn="just"/>
            <a:r>
              <a:rPr lang="en-US" sz="1100" dirty="0" smtClean="0">
                <a:solidFill>
                  <a:srgbClr val="002A00"/>
                </a:solidFill>
                <a:latin typeface="Rockwell" pitchFamily="18" charset="0"/>
                <a:ea typeface="Calibri" pitchFamily="34" charset="0"/>
                <a:cs typeface="Mangal" pitchFamily="18" charset="0"/>
              </a:rPr>
              <a:t>M25 DESIGN </a:t>
            </a:r>
          </a:p>
          <a:p>
            <a:pPr algn="just"/>
            <a:r>
              <a:rPr lang="en-US" sz="1100" dirty="0" smtClean="0">
                <a:solidFill>
                  <a:srgbClr val="002A00"/>
                </a:solidFill>
                <a:latin typeface="Rockwell" pitchFamily="18" charset="0"/>
                <a:ea typeface="Calibri" pitchFamily="34" charset="0"/>
                <a:cs typeface="Mangal" pitchFamily="18" charset="0"/>
              </a:rPr>
              <a:t>MIX  CONCRETE </a:t>
            </a:r>
          </a:p>
          <a:p>
            <a:pPr algn="just"/>
            <a:r>
              <a:rPr lang="en-US" sz="1100" dirty="0" smtClean="0">
                <a:solidFill>
                  <a:srgbClr val="002A00"/>
                </a:solidFill>
                <a:latin typeface="Rockwell" pitchFamily="18" charset="0"/>
                <a:ea typeface="Calibri" pitchFamily="34" charset="0"/>
                <a:cs typeface="Mangal" pitchFamily="18" charset="0"/>
              </a:rPr>
              <a:t>BELOW  GROUND </a:t>
            </a:r>
          </a:p>
          <a:p>
            <a:pPr algn="just"/>
            <a:r>
              <a:rPr lang="en-US" sz="1100" dirty="0" smtClean="0">
                <a:solidFill>
                  <a:srgbClr val="002A00"/>
                </a:solidFill>
                <a:latin typeface="Rockwell" pitchFamily="18" charset="0"/>
                <a:ea typeface="Calibri" pitchFamily="34" charset="0"/>
                <a:cs typeface="Mangal" pitchFamily="18" charset="0"/>
              </a:rPr>
              <a:t>FLOOR LEVEL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301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5" name="Rectangle 4"/>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WordArt 2"/>
          <p:cNvSpPr>
            <a:spLocks noChangeArrowheads="1" noChangeShapeType="1" noTextEdit="1"/>
          </p:cNvSpPr>
          <p:nvPr/>
        </p:nvSpPr>
        <p:spPr bwMode="auto">
          <a:xfrm>
            <a:off x="457200" y="1047750"/>
            <a:ext cx="8534400" cy="2895600"/>
          </a:xfrm>
          <a:prstGeom prst="rect">
            <a:avLst/>
          </a:prstGeom>
        </p:spPr>
        <p:txBody>
          <a:bodyPr wrap="none" fromWordArt="1">
            <a:prstTxWarp prst="textPlain">
              <a:avLst>
                <a:gd name="adj" fmla="val 50000"/>
              </a:avLst>
            </a:prstTxWarp>
          </a:bodyPr>
          <a:lstStyle/>
          <a:p>
            <a:pPr algn="ctr" rtl="0"/>
            <a:r>
              <a:rPr lang="en-US" sz="3600" b="1" kern="10" dirty="0" smtClean="0">
                <a:ln w="9525">
                  <a:noFill/>
                  <a:round/>
                  <a:headEnd/>
                  <a:tailEnd/>
                </a:ln>
                <a:solidFill>
                  <a:srgbClr val="002A00"/>
                </a:solidFill>
                <a:latin typeface="Rockwell" pitchFamily="18" charset="0"/>
                <a:cs typeface="Times New Roman"/>
              </a:rPr>
              <a:t>CASE STUDY</a:t>
            </a:r>
          </a:p>
          <a:p>
            <a:pPr algn="ctr" rtl="0"/>
            <a:r>
              <a:rPr lang="en-US" sz="3600" b="1" kern="10" dirty="0" smtClean="0">
                <a:ln w="9525">
                  <a:noFill/>
                  <a:round/>
                  <a:headEnd/>
                  <a:tailEnd/>
                </a:ln>
                <a:solidFill>
                  <a:srgbClr val="002A00"/>
                </a:solidFill>
                <a:latin typeface="Rockwell" pitchFamily="18" charset="0"/>
                <a:cs typeface="Times New Roman"/>
              </a:rPr>
              <a:t>OF</a:t>
            </a:r>
          </a:p>
          <a:p>
            <a:pPr algn="ctr" rtl="0"/>
            <a:r>
              <a:rPr lang="en-US" sz="3600" b="1" kern="10" spc="0" dirty="0" smtClean="0">
                <a:ln w="9525">
                  <a:noFill/>
                  <a:round/>
                  <a:headEnd/>
                  <a:tailEnd/>
                </a:ln>
                <a:solidFill>
                  <a:srgbClr val="002A00"/>
                </a:solidFill>
                <a:effectLst/>
                <a:latin typeface="Rockwell" pitchFamily="18" charset="0"/>
                <a:cs typeface="Times New Roman"/>
              </a:rPr>
              <a:t>REPAIR,  RESTORATION  &amp;  RETROFITTING </a:t>
            </a:r>
          </a:p>
          <a:p>
            <a:pPr algn="ctr" rtl="0"/>
            <a:r>
              <a:rPr lang="en-US" sz="3600" b="1" kern="10" spc="0" dirty="0" smtClean="0">
                <a:ln w="9525">
                  <a:noFill/>
                  <a:round/>
                  <a:headEnd/>
                  <a:tailEnd/>
                </a:ln>
                <a:solidFill>
                  <a:srgbClr val="002A00"/>
                </a:solidFill>
                <a:effectLst/>
                <a:latin typeface="Rockwell" pitchFamily="18" charset="0"/>
                <a:cs typeface="Times New Roman"/>
              </a:rPr>
              <a:t>OF  FIRE  DAMAGED </a:t>
            </a:r>
          </a:p>
          <a:p>
            <a:pPr algn="ctr" rtl="0"/>
            <a:r>
              <a:rPr lang="en-US" sz="4800" b="1" kern="10" spc="0" dirty="0" smtClean="0">
                <a:ln w="9525">
                  <a:noFill/>
                  <a:round/>
                  <a:headEnd/>
                  <a:tailEnd/>
                </a:ln>
                <a:solidFill>
                  <a:srgbClr val="002A00"/>
                </a:solidFill>
                <a:effectLst/>
                <a:latin typeface="Rockwell" pitchFamily="18" charset="0"/>
                <a:cs typeface="Times New Roman"/>
              </a:rPr>
              <a:t>"GORTON  CASTLE  BUILDING"</a:t>
            </a:r>
            <a:endParaRPr lang="en-US" sz="4800" b="1" kern="10" spc="0" dirty="0">
              <a:ln w="9525">
                <a:noFill/>
                <a:round/>
                <a:headEnd/>
                <a:tailEnd/>
              </a:ln>
              <a:solidFill>
                <a:srgbClr val="002A00"/>
              </a:solidFill>
              <a:effectLst/>
              <a:latin typeface="Rockwell" pitchFamily="18" charset="0"/>
              <a:cs typeface="Times New Roman"/>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7" name="Picture 6" descr="G:\0000000-0 DG Visit Presentation\Photos\Activities Photos 3\Ferrocement Activity Photos\corner bar1.jpg"/>
          <p:cNvPicPr>
            <a:picLocks noChangeAspect="1" noChangeArrowheads="1"/>
          </p:cNvPicPr>
          <p:nvPr/>
        </p:nvPicPr>
        <p:blipFill>
          <a:blip r:embed="rId2" cstate="print"/>
          <a:srcRect t="36563"/>
          <a:stretch>
            <a:fillRect/>
          </a:stretch>
        </p:blipFill>
        <p:spPr bwMode="auto">
          <a:xfrm>
            <a:off x="4572000" y="133350"/>
            <a:ext cx="4419600" cy="4876800"/>
          </a:xfrm>
          <a:prstGeom prst="rect">
            <a:avLst/>
          </a:prstGeom>
          <a:noFill/>
          <a:ln>
            <a:solidFill>
              <a:srgbClr val="FF0000"/>
            </a:solidFill>
          </a:ln>
        </p:spPr>
      </p:pic>
      <p:pic>
        <p:nvPicPr>
          <p:cNvPr id="4098" name="Picture 2"/>
          <p:cNvPicPr>
            <a:picLocks noChangeAspect="1" noChangeArrowheads="1"/>
          </p:cNvPicPr>
          <p:nvPr/>
        </p:nvPicPr>
        <p:blipFill>
          <a:blip r:embed="rId3" cstate="print"/>
          <a:srcRect/>
          <a:stretch>
            <a:fillRect/>
          </a:stretch>
        </p:blipFill>
        <p:spPr bwMode="auto">
          <a:xfrm>
            <a:off x="1524000" y="133350"/>
            <a:ext cx="2971800" cy="2438400"/>
          </a:xfrm>
          <a:prstGeom prst="rect">
            <a:avLst/>
          </a:prstGeom>
          <a:noFill/>
          <a:ln>
            <a:solidFill>
              <a:srgbClr val="FF0000"/>
            </a:solidFill>
          </a:ln>
        </p:spPr>
      </p:pic>
      <p:pic>
        <p:nvPicPr>
          <p:cNvPr id="9" name="Picture 4" descr="C:\Users\user\Downloads\WhatsApp Image 2019-01-06 at 11.33.21 AM.jpeg"/>
          <p:cNvPicPr>
            <a:picLocks noChangeAspect="1" noChangeArrowheads="1"/>
          </p:cNvPicPr>
          <p:nvPr/>
        </p:nvPicPr>
        <p:blipFill>
          <a:blip r:embed="rId4" cstate="print"/>
          <a:srcRect/>
          <a:stretch>
            <a:fillRect/>
          </a:stretch>
        </p:blipFill>
        <p:spPr bwMode="auto">
          <a:xfrm>
            <a:off x="1524000" y="2647950"/>
            <a:ext cx="2971800" cy="2362200"/>
          </a:xfrm>
          <a:prstGeom prst="rect">
            <a:avLst/>
          </a:prstGeom>
          <a:noFill/>
          <a:ln>
            <a:solidFill>
              <a:srgbClr val="FF0000"/>
            </a:solidFill>
          </a:ln>
        </p:spPr>
      </p:pic>
      <p:sp>
        <p:nvSpPr>
          <p:cNvPr id="10" name="WordArt 2"/>
          <p:cNvSpPr>
            <a:spLocks noChangeArrowheads="1" noChangeShapeType="1" noTextEdit="1"/>
          </p:cNvSpPr>
          <p:nvPr/>
        </p:nvSpPr>
        <p:spPr bwMode="auto">
          <a:xfrm>
            <a:off x="152400" y="76200"/>
            <a:ext cx="1371600" cy="2952750"/>
          </a:xfrm>
          <a:prstGeom prst="rect">
            <a:avLst/>
          </a:prstGeom>
        </p:spPr>
        <p:txBody>
          <a:bodyPr wrap="none" fromWordArt="1">
            <a:prstTxWarp prst="textPlain">
              <a:avLst>
                <a:gd name="adj" fmla="val 50000"/>
              </a:avLst>
            </a:prstTxWarp>
          </a:bodyPr>
          <a:lstStyle/>
          <a:p>
            <a:pPr algn="just"/>
            <a:r>
              <a:rPr lang="en-US" sz="1100" dirty="0" smtClean="0">
                <a:solidFill>
                  <a:srgbClr val="002A00"/>
                </a:solidFill>
                <a:latin typeface="Rockwell" pitchFamily="18" charset="0"/>
                <a:ea typeface="Calibri" pitchFamily="34" charset="0"/>
                <a:cs typeface="Mangal" pitchFamily="18" charset="0"/>
              </a:rPr>
              <a:t>ERECTION </a:t>
            </a:r>
          </a:p>
          <a:p>
            <a:pPr algn="just"/>
            <a:r>
              <a:rPr lang="en-US" sz="1100" dirty="0" smtClean="0">
                <a:solidFill>
                  <a:srgbClr val="002A00"/>
                </a:solidFill>
                <a:latin typeface="Rockwell" pitchFamily="18" charset="0"/>
                <a:ea typeface="Calibri" pitchFamily="34" charset="0"/>
                <a:cs typeface="Mangal" pitchFamily="18" charset="0"/>
              </a:rPr>
              <a:t>EPOXY </a:t>
            </a:r>
          </a:p>
          <a:p>
            <a:pPr algn="just"/>
            <a:r>
              <a:rPr lang="en-US" sz="1100" dirty="0" smtClean="0">
                <a:solidFill>
                  <a:srgbClr val="002A00"/>
                </a:solidFill>
                <a:latin typeface="Rockwell" pitchFamily="18" charset="0"/>
                <a:ea typeface="Calibri" pitchFamily="34" charset="0"/>
                <a:cs typeface="Mangal" pitchFamily="18" charset="0"/>
              </a:rPr>
              <a:t>(NITOZINC </a:t>
            </a:r>
          </a:p>
          <a:p>
            <a:pPr algn="just"/>
            <a:r>
              <a:rPr lang="en-US" sz="1100" dirty="0" smtClean="0">
                <a:solidFill>
                  <a:srgbClr val="002A00"/>
                </a:solidFill>
                <a:latin typeface="Rockwell" pitchFamily="18" charset="0"/>
                <a:ea typeface="Calibri" pitchFamily="34" charset="0"/>
                <a:cs typeface="Mangal" pitchFamily="18" charset="0"/>
              </a:rPr>
              <a:t>PRIMER) </a:t>
            </a:r>
          </a:p>
          <a:p>
            <a:pPr algn="just"/>
            <a:r>
              <a:rPr lang="en-US" sz="1100" dirty="0" smtClean="0">
                <a:solidFill>
                  <a:srgbClr val="002A00"/>
                </a:solidFill>
                <a:latin typeface="Rockwell" pitchFamily="18" charset="0"/>
                <a:ea typeface="Calibri" pitchFamily="34" charset="0"/>
                <a:cs typeface="Mangal" pitchFamily="18" charset="0"/>
              </a:rPr>
              <a:t>COATED 12 MM </a:t>
            </a:r>
          </a:p>
          <a:p>
            <a:pPr algn="just"/>
            <a:r>
              <a:rPr lang="en-US" sz="1100" dirty="0" smtClean="0">
                <a:solidFill>
                  <a:srgbClr val="002A00"/>
                </a:solidFill>
                <a:latin typeface="Rockwell" pitchFamily="18" charset="0"/>
                <a:ea typeface="Calibri" pitchFamily="34" charset="0"/>
                <a:cs typeface="Mangal" pitchFamily="18" charset="0"/>
              </a:rPr>
              <a:t>DIAMETER TMT </a:t>
            </a:r>
          </a:p>
          <a:p>
            <a:pPr algn="just"/>
            <a:r>
              <a:rPr lang="en-US" sz="1100" dirty="0" smtClean="0">
                <a:solidFill>
                  <a:srgbClr val="002A00"/>
                </a:solidFill>
                <a:latin typeface="Rockwell" pitchFamily="18" charset="0"/>
                <a:ea typeface="Calibri" pitchFamily="34" charset="0"/>
                <a:cs typeface="Mangal" pitchFamily="18" charset="0"/>
              </a:rPr>
              <a:t>STEEL BARS </a:t>
            </a:r>
          </a:p>
        </p:txBody>
      </p:sp>
      <p:sp>
        <p:nvSpPr>
          <p:cNvPr id="11" name="Rectangle 10"/>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1752600" y="133350"/>
            <a:ext cx="3657600" cy="4876800"/>
          </a:xfrm>
          <a:prstGeom prst="rect">
            <a:avLst/>
          </a:prstGeom>
          <a:noFill/>
          <a:ln>
            <a:solidFill>
              <a:srgbClr val="FF0000"/>
            </a:solidFill>
          </a:ln>
        </p:spPr>
      </p:pic>
      <p:pic>
        <p:nvPicPr>
          <p:cNvPr id="5123" name="Picture 3"/>
          <p:cNvPicPr>
            <a:picLocks noChangeAspect="1" noChangeArrowheads="1"/>
          </p:cNvPicPr>
          <p:nvPr/>
        </p:nvPicPr>
        <p:blipFill>
          <a:blip r:embed="rId3" cstate="print"/>
          <a:srcRect/>
          <a:stretch>
            <a:fillRect/>
          </a:stretch>
        </p:blipFill>
        <p:spPr bwMode="auto">
          <a:xfrm>
            <a:off x="5486400" y="133350"/>
            <a:ext cx="3505200" cy="4876800"/>
          </a:xfrm>
          <a:prstGeom prst="rect">
            <a:avLst/>
          </a:prstGeom>
          <a:noFill/>
          <a:ln>
            <a:solidFill>
              <a:srgbClr val="FF0000"/>
            </a:solidFill>
          </a:ln>
        </p:spPr>
      </p:pic>
      <p:sp>
        <p:nvSpPr>
          <p:cNvPr id="6" name="Rectangle 5"/>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ordArt 2"/>
          <p:cNvSpPr>
            <a:spLocks noChangeArrowheads="1" noChangeShapeType="1" noTextEdit="1"/>
          </p:cNvSpPr>
          <p:nvPr/>
        </p:nvSpPr>
        <p:spPr bwMode="auto">
          <a:xfrm>
            <a:off x="152400" y="57150"/>
            <a:ext cx="1600200" cy="2286000"/>
          </a:xfrm>
          <a:prstGeom prst="rect">
            <a:avLst/>
          </a:prstGeom>
        </p:spPr>
        <p:txBody>
          <a:bodyPr wrap="none" fromWordArt="1">
            <a:prstTxWarp prst="textPlain">
              <a:avLst>
                <a:gd name="adj" fmla="val 50000"/>
              </a:avLst>
            </a:prstTxWarp>
          </a:bodyPr>
          <a:lstStyle/>
          <a:p>
            <a:pPr algn="just"/>
            <a:r>
              <a:rPr lang="en-US" sz="1100" dirty="0" smtClean="0">
                <a:solidFill>
                  <a:srgbClr val="002A00"/>
                </a:solidFill>
                <a:latin typeface="Rockwell" pitchFamily="18" charset="0"/>
                <a:ea typeface="Calibri" pitchFamily="34" charset="0"/>
                <a:cs typeface="Mangal" pitchFamily="18" charset="0"/>
              </a:rPr>
              <a:t>MAKING </a:t>
            </a:r>
          </a:p>
          <a:p>
            <a:pPr algn="just"/>
            <a:r>
              <a:rPr lang="en-US" sz="1100" dirty="0" smtClean="0">
                <a:solidFill>
                  <a:srgbClr val="002A00"/>
                </a:solidFill>
                <a:latin typeface="Rockwell" pitchFamily="18" charset="0"/>
                <a:ea typeface="Calibri" pitchFamily="34" charset="0"/>
                <a:cs typeface="Mangal" pitchFamily="18" charset="0"/>
              </a:rPr>
              <a:t>CHAMPHERED </a:t>
            </a:r>
          </a:p>
          <a:p>
            <a:pPr algn="just"/>
            <a:r>
              <a:rPr lang="en-US" sz="1100" dirty="0" smtClean="0">
                <a:solidFill>
                  <a:srgbClr val="002A00"/>
                </a:solidFill>
                <a:latin typeface="Rockwell" pitchFamily="18" charset="0"/>
                <a:ea typeface="Calibri" pitchFamily="34" charset="0"/>
                <a:cs typeface="Mangal" pitchFamily="18" charset="0"/>
              </a:rPr>
              <a:t>CORNERS OF </a:t>
            </a:r>
          </a:p>
          <a:p>
            <a:pPr algn="just"/>
            <a:r>
              <a:rPr lang="en-US" sz="1100" dirty="0" smtClean="0">
                <a:solidFill>
                  <a:srgbClr val="002A00"/>
                </a:solidFill>
                <a:latin typeface="Rockwell" pitchFamily="18" charset="0"/>
                <a:ea typeface="Calibri" pitchFamily="34" charset="0"/>
                <a:cs typeface="Mangal" pitchFamily="18" charset="0"/>
              </a:rPr>
              <a:t>75 X 75 MM </a:t>
            </a:r>
          </a:p>
          <a:p>
            <a:pPr algn="just"/>
            <a:r>
              <a:rPr lang="en-US" sz="1100" dirty="0" smtClean="0">
                <a:solidFill>
                  <a:srgbClr val="002A00"/>
                </a:solidFill>
                <a:latin typeface="Rockwell" pitchFamily="18" charset="0"/>
                <a:ea typeface="Calibri" pitchFamily="34" charset="0"/>
                <a:cs typeface="Mangal" pitchFamily="18" charset="0"/>
              </a:rPr>
              <a:t>USING MICRO-</a:t>
            </a:r>
          </a:p>
          <a:p>
            <a:pPr algn="just"/>
            <a:r>
              <a:rPr lang="en-US" sz="1100" dirty="0" smtClean="0">
                <a:solidFill>
                  <a:srgbClr val="002A00"/>
                </a:solidFill>
                <a:latin typeface="Rockwell" pitchFamily="18" charset="0"/>
                <a:ea typeface="Calibri" pitchFamily="34" charset="0"/>
                <a:cs typeface="Mangal" pitchFamily="18" charset="0"/>
              </a:rPr>
              <a:t>CONCRETE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 name="Rectangle 3"/>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ordArt 2"/>
          <p:cNvSpPr>
            <a:spLocks noChangeArrowheads="1" noChangeShapeType="1" noTextEdit="1"/>
          </p:cNvSpPr>
          <p:nvPr/>
        </p:nvSpPr>
        <p:spPr bwMode="auto">
          <a:xfrm>
            <a:off x="304800" y="590550"/>
            <a:ext cx="8534400" cy="3962400"/>
          </a:xfrm>
          <a:prstGeom prst="rect">
            <a:avLst/>
          </a:prstGeom>
        </p:spPr>
        <p:txBody>
          <a:bodyPr wrap="none" fromWordArt="1">
            <a:prstTxWarp prst="textPlain">
              <a:avLst>
                <a:gd name="adj" fmla="val 50000"/>
              </a:avLst>
            </a:prstTxWarp>
          </a:bodyPr>
          <a:lstStyle/>
          <a:p>
            <a:pPr algn="ctr"/>
            <a:r>
              <a:rPr lang="en-US" sz="800" b="1" dirty="0" smtClean="0">
                <a:solidFill>
                  <a:srgbClr val="002A00"/>
                </a:solidFill>
                <a:latin typeface="Rockwell" pitchFamily="18" charset="0"/>
                <a:ea typeface="Calibri" pitchFamily="34" charset="0"/>
                <a:cs typeface="Mangal" pitchFamily="18" charset="0"/>
              </a:rPr>
              <a:t>STRENGTHENING:</a:t>
            </a:r>
          </a:p>
          <a:p>
            <a:pPr algn="ctr"/>
            <a:r>
              <a:rPr lang="en-US" sz="800" b="1" dirty="0" smtClean="0">
                <a:solidFill>
                  <a:srgbClr val="002A00"/>
                </a:solidFill>
                <a:latin typeface="Rockwell" pitchFamily="18" charset="0"/>
                <a:ea typeface="Calibri" pitchFamily="34" charset="0"/>
                <a:cs typeface="Mangal" pitchFamily="18" charset="0"/>
              </a:rPr>
              <a:t>USING</a:t>
            </a:r>
          </a:p>
          <a:p>
            <a:pPr algn="ctr"/>
            <a:r>
              <a:rPr lang="en-US" sz="800" b="1" dirty="0" smtClean="0">
                <a:solidFill>
                  <a:srgbClr val="002A00"/>
                </a:solidFill>
                <a:latin typeface="Rockwell" pitchFamily="18" charset="0"/>
                <a:ea typeface="Calibri" pitchFamily="34" charset="0"/>
                <a:cs typeface="Mangal" pitchFamily="18" charset="0"/>
              </a:rPr>
              <a:t>GALVANISED</a:t>
            </a:r>
          </a:p>
          <a:p>
            <a:pPr algn="ctr"/>
            <a:r>
              <a:rPr lang="en-US" sz="800" b="1" dirty="0" smtClean="0">
                <a:solidFill>
                  <a:srgbClr val="002A00"/>
                </a:solidFill>
                <a:latin typeface="Rockwell" pitchFamily="18" charset="0"/>
                <a:ea typeface="Calibri" pitchFamily="34" charset="0"/>
                <a:cs typeface="Mangal" pitchFamily="18" charset="0"/>
              </a:rPr>
              <a:t> WELDED </a:t>
            </a:r>
          </a:p>
          <a:p>
            <a:pPr algn="ctr"/>
            <a:r>
              <a:rPr lang="en-US" sz="800" b="1" dirty="0" smtClean="0">
                <a:solidFill>
                  <a:srgbClr val="002A00"/>
                </a:solidFill>
                <a:latin typeface="Rockwell" pitchFamily="18" charset="0"/>
                <a:ea typeface="Calibri" pitchFamily="34" charset="0"/>
                <a:cs typeface="Mangal" pitchFamily="18" charset="0"/>
              </a:rPr>
              <a:t>WIRE MESH</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8" name="Picture 3" descr="F:\photo\Strenghtening wire mesh FF.jpg"/>
          <p:cNvPicPr>
            <a:picLocks noChangeAspect="1" noChangeArrowheads="1"/>
          </p:cNvPicPr>
          <p:nvPr/>
        </p:nvPicPr>
        <p:blipFill>
          <a:blip r:embed="rId2" cstate="print"/>
          <a:srcRect t="27045"/>
          <a:stretch>
            <a:fillRect/>
          </a:stretch>
        </p:blipFill>
        <p:spPr bwMode="auto">
          <a:xfrm>
            <a:off x="2286000" y="2647950"/>
            <a:ext cx="3505200" cy="2362200"/>
          </a:xfrm>
          <a:prstGeom prst="rect">
            <a:avLst/>
          </a:prstGeom>
          <a:noFill/>
          <a:ln>
            <a:solidFill>
              <a:srgbClr val="FF0000"/>
            </a:solidFill>
          </a:ln>
        </p:spPr>
      </p:pic>
      <p:sp>
        <p:nvSpPr>
          <p:cNvPr id="6" name="Rectangle 5"/>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descr="C:\Users\SESCC\Desktop\case study Gorton Castle Bldg\PPT FOR CAG OF INDIA 17-02-2021\Activity Photos-15.02.21\Weld Mesh Fixing\IMG20210212172158.jpg"/>
          <p:cNvPicPr>
            <a:picLocks noChangeAspect="1" noChangeArrowheads="1"/>
          </p:cNvPicPr>
          <p:nvPr/>
        </p:nvPicPr>
        <p:blipFill>
          <a:blip r:embed="rId3" cstate="print"/>
          <a:srcRect/>
          <a:stretch>
            <a:fillRect/>
          </a:stretch>
        </p:blipFill>
        <p:spPr bwMode="auto">
          <a:xfrm>
            <a:off x="2286000" y="133350"/>
            <a:ext cx="3505200" cy="2438400"/>
          </a:xfrm>
          <a:prstGeom prst="rect">
            <a:avLst/>
          </a:prstGeom>
          <a:noFill/>
          <a:ln>
            <a:solidFill>
              <a:srgbClr val="FF0000"/>
            </a:solidFill>
          </a:ln>
        </p:spPr>
      </p:pic>
      <p:pic>
        <p:nvPicPr>
          <p:cNvPr id="11" name="Picture 2" descr="F:\photo\Strenghtening wire mish (Sample Room GF).jpg"/>
          <p:cNvPicPr>
            <a:picLocks noChangeAspect="1" noChangeArrowheads="1"/>
          </p:cNvPicPr>
          <p:nvPr/>
        </p:nvPicPr>
        <p:blipFill>
          <a:blip r:embed="rId4" cstate="print"/>
          <a:srcRect/>
          <a:stretch>
            <a:fillRect/>
          </a:stretch>
        </p:blipFill>
        <p:spPr bwMode="auto">
          <a:xfrm>
            <a:off x="5867400" y="133350"/>
            <a:ext cx="3124200" cy="2438400"/>
          </a:xfrm>
          <a:prstGeom prst="rect">
            <a:avLst/>
          </a:prstGeom>
          <a:noFill/>
          <a:ln>
            <a:solidFill>
              <a:srgbClr val="FF0000"/>
            </a:solidFill>
          </a:ln>
        </p:spPr>
      </p:pic>
      <p:pic>
        <p:nvPicPr>
          <p:cNvPr id="1026" name="Picture 2" descr="C:\Users\SESCC\Desktop\case study Gorton Castle Bldg\Activities Photos 14-06-2021\Ferrocement Activity Photos\New folder\Activities - Aditya\21.jpg"/>
          <p:cNvPicPr>
            <a:picLocks noChangeAspect="1" noChangeArrowheads="1"/>
          </p:cNvPicPr>
          <p:nvPr/>
        </p:nvPicPr>
        <p:blipFill>
          <a:blip r:embed="rId5" cstate="print"/>
          <a:srcRect/>
          <a:stretch>
            <a:fillRect/>
          </a:stretch>
        </p:blipFill>
        <p:spPr bwMode="auto">
          <a:xfrm>
            <a:off x="5867400" y="2647950"/>
            <a:ext cx="3124200" cy="2362200"/>
          </a:xfrm>
          <a:prstGeom prst="rect">
            <a:avLst/>
          </a:prstGeom>
          <a:noFill/>
          <a:ln>
            <a:solidFill>
              <a:srgbClr val="FF0000"/>
            </a:solidFill>
          </a:ln>
        </p:spPr>
      </p:pic>
      <p:sp>
        <p:nvSpPr>
          <p:cNvPr id="9" name="WordArt 2"/>
          <p:cNvSpPr>
            <a:spLocks noChangeArrowheads="1" noChangeShapeType="1" noTextEdit="1"/>
          </p:cNvSpPr>
          <p:nvPr/>
        </p:nvSpPr>
        <p:spPr bwMode="auto">
          <a:xfrm>
            <a:off x="190500" y="57150"/>
            <a:ext cx="2095500" cy="4876800"/>
          </a:xfrm>
          <a:prstGeom prst="rect">
            <a:avLst/>
          </a:prstGeom>
        </p:spPr>
        <p:txBody>
          <a:bodyPr wrap="none" fromWordArt="1">
            <a:prstTxWarp prst="textPlain">
              <a:avLst>
                <a:gd name="adj" fmla="val 50000"/>
              </a:avLst>
            </a:prstTxWarp>
          </a:bodyPr>
          <a:lstStyle/>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PNEUMATIC NAILING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OF 300 MM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WIDE GALVANIZED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WELDED WIRE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MESH  AROUND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DOOR/ WINDOW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OPENINGS AND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AT SILL &amp;  LINTEL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LEVELS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 name="Rectangle 3"/>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ordArt 2"/>
          <p:cNvSpPr>
            <a:spLocks noChangeArrowheads="1" noChangeShapeType="1" noTextEdit="1"/>
          </p:cNvSpPr>
          <p:nvPr/>
        </p:nvSpPr>
        <p:spPr bwMode="auto">
          <a:xfrm>
            <a:off x="533400" y="971550"/>
            <a:ext cx="8191500" cy="3048000"/>
          </a:xfrm>
          <a:prstGeom prst="rect">
            <a:avLst/>
          </a:prstGeom>
        </p:spPr>
        <p:txBody>
          <a:bodyPr wrap="none" fromWordArt="1">
            <a:prstTxWarp prst="textPlain">
              <a:avLst>
                <a:gd name="adj" fmla="val 50000"/>
              </a:avLst>
            </a:prstTxWarp>
          </a:bodyPr>
          <a:lstStyle/>
          <a:p>
            <a:pPr algn="ctr"/>
            <a:r>
              <a:rPr lang="en-US" sz="800" b="1" dirty="0" smtClean="0">
                <a:solidFill>
                  <a:srgbClr val="002A00"/>
                </a:solidFill>
                <a:latin typeface="Rockwell" pitchFamily="18" charset="0"/>
                <a:ea typeface="Calibri" pitchFamily="34" charset="0"/>
                <a:cs typeface="Mangal" pitchFamily="18" charset="0"/>
              </a:rPr>
              <a:t>STRENGTHENING:</a:t>
            </a:r>
          </a:p>
          <a:p>
            <a:pPr algn="ctr"/>
            <a:r>
              <a:rPr lang="en-US" sz="800" b="1" dirty="0" smtClean="0">
                <a:solidFill>
                  <a:srgbClr val="002A00"/>
                </a:solidFill>
                <a:latin typeface="Rockwell" pitchFamily="18" charset="0"/>
                <a:ea typeface="Calibri" pitchFamily="34" charset="0"/>
                <a:cs typeface="Mangal" pitchFamily="18" charset="0"/>
              </a:rPr>
              <a:t>USING  FERRO </a:t>
            </a:r>
          </a:p>
          <a:p>
            <a:pPr algn="ctr"/>
            <a:r>
              <a:rPr lang="en-US" sz="800" b="1" dirty="0" smtClean="0">
                <a:solidFill>
                  <a:srgbClr val="002A00"/>
                </a:solidFill>
                <a:latin typeface="Rockwell" pitchFamily="18" charset="0"/>
                <a:ea typeface="Calibri" pitchFamily="34" charset="0"/>
                <a:cs typeface="Mangal" pitchFamily="18" charset="0"/>
              </a:rPr>
              <a:t>CEMENT PLASTER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7" name="Rectangle 6"/>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2" cstate="print"/>
          <a:srcRect/>
          <a:stretch>
            <a:fillRect/>
          </a:stretch>
        </p:blipFill>
        <p:spPr bwMode="auto">
          <a:xfrm>
            <a:off x="2667000" y="133350"/>
            <a:ext cx="3048000" cy="4876800"/>
          </a:xfrm>
          <a:prstGeom prst="rect">
            <a:avLst/>
          </a:prstGeom>
          <a:noFill/>
          <a:ln>
            <a:solidFill>
              <a:srgbClr val="FF0000"/>
            </a:solidFill>
          </a:ln>
        </p:spPr>
      </p:pic>
      <p:pic>
        <p:nvPicPr>
          <p:cNvPr id="10" name="Picture 3" descr="F:\Activities Photos - Copy\Ferrocement Activity Photos\Plastering process 03.jpg"/>
          <p:cNvPicPr>
            <a:picLocks noChangeAspect="1" noChangeArrowheads="1"/>
          </p:cNvPicPr>
          <p:nvPr/>
        </p:nvPicPr>
        <p:blipFill>
          <a:blip r:embed="rId3" cstate="print"/>
          <a:srcRect/>
          <a:stretch>
            <a:fillRect/>
          </a:stretch>
        </p:blipFill>
        <p:spPr bwMode="auto">
          <a:xfrm>
            <a:off x="5791200" y="133350"/>
            <a:ext cx="3200400" cy="4876800"/>
          </a:xfrm>
          <a:prstGeom prst="rect">
            <a:avLst/>
          </a:prstGeom>
          <a:noFill/>
          <a:ln>
            <a:solidFill>
              <a:srgbClr val="FF0000"/>
            </a:solidFill>
          </a:ln>
        </p:spPr>
      </p:pic>
      <p:sp>
        <p:nvSpPr>
          <p:cNvPr id="8" name="WordArt 2"/>
          <p:cNvSpPr>
            <a:spLocks noChangeArrowheads="1" noChangeShapeType="1" noTextEdit="1"/>
          </p:cNvSpPr>
          <p:nvPr/>
        </p:nvSpPr>
        <p:spPr bwMode="auto">
          <a:xfrm>
            <a:off x="152400" y="133350"/>
            <a:ext cx="2438400" cy="4876800"/>
          </a:xfrm>
          <a:prstGeom prst="rect">
            <a:avLst/>
          </a:prstGeom>
        </p:spPr>
        <p:txBody>
          <a:bodyPr wrap="none" fromWordArt="1">
            <a:prstTxWarp prst="textPlain">
              <a:avLst>
                <a:gd name="adj" fmla="val 50000"/>
              </a:avLst>
            </a:prstTxWarp>
          </a:bodyPr>
          <a:lstStyle/>
          <a:p>
            <a:pPr algn="just"/>
            <a:r>
              <a:rPr lang="en-US" sz="1100" dirty="0" smtClean="0">
                <a:solidFill>
                  <a:srgbClr val="002A00"/>
                </a:solidFill>
                <a:latin typeface="Rockwell" pitchFamily="18" charset="0"/>
                <a:ea typeface="Calibri" pitchFamily="34" charset="0"/>
                <a:cs typeface="Mangal" pitchFamily="18" charset="0"/>
              </a:rPr>
              <a:t>LEVELING COURSE </a:t>
            </a:r>
          </a:p>
          <a:p>
            <a:pPr algn="just"/>
            <a:r>
              <a:rPr lang="en-US" sz="1100" dirty="0" smtClean="0">
                <a:solidFill>
                  <a:srgbClr val="002A00"/>
                </a:solidFill>
                <a:latin typeface="Rockwell" pitchFamily="18" charset="0"/>
                <a:ea typeface="Calibri" pitchFamily="34" charset="0"/>
                <a:cs typeface="Mangal" pitchFamily="18" charset="0"/>
              </a:rPr>
              <a:t>OF CEMENT PLASTER </a:t>
            </a:r>
          </a:p>
          <a:p>
            <a:pPr algn="just"/>
            <a:r>
              <a:rPr lang="en-US" sz="1100" dirty="0" smtClean="0">
                <a:solidFill>
                  <a:srgbClr val="002A00"/>
                </a:solidFill>
                <a:latin typeface="Rockwell" pitchFamily="18" charset="0"/>
                <a:ea typeface="Calibri" pitchFamily="34" charset="0"/>
                <a:cs typeface="Mangal" pitchFamily="18" charset="0"/>
              </a:rPr>
              <a:t>OF VARYING THICKNESS </a:t>
            </a:r>
          </a:p>
          <a:p>
            <a:pPr algn="just"/>
            <a:r>
              <a:rPr lang="en-US" sz="1100" dirty="0" smtClean="0">
                <a:solidFill>
                  <a:srgbClr val="002A00"/>
                </a:solidFill>
                <a:latin typeface="Rockwell" pitchFamily="18" charset="0"/>
                <a:ea typeface="Calibri" pitchFamily="34" charset="0"/>
                <a:cs typeface="Mangal" pitchFamily="18" charset="0"/>
              </a:rPr>
              <a:t>TO BRIDGE UNEVEN </a:t>
            </a:r>
          </a:p>
          <a:p>
            <a:pPr algn="just"/>
            <a:r>
              <a:rPr lang="en-US" sz="1100" dirty="0" smtClean="0">
                <a:solidFill>
                  <a:srgbClr val="002A00"/>
                </a:solidFill>
                <a:latin typeface="Rockwell" pitchFamily="18" charset="0"/>
                <a:ea typeface="Calibri" pitchFamily="34" charset="0"/>
                <a:cs typeface="Mangal" pitchFamily="18" charset="0"/>
              </a:rPr>
              <a:t>PROTRUSIONS OF STONES </a:t>
            </a:r>
          </a:p>
          <a:p>
            <a:pPr algn="just"/>
            <a:r>
              <a:rPr lang="en-US" sz="1100" dirty="0" smtClean="0">
                <a:solidFill>
                  <a:srgbClr val="002A00"/>
                </a:solidFill>
                <a:latin typeface="Rockwell" pitchFamily="18" charset="0"/>
                <a:ea typeface="Calibri" pitchFamily="34" charset="0"/>
                <a:cs typeface="Mangal" pitchFamily="18" charset="0"/>
              </a:rPr>
              <a:t>IN CEMENT  MORTAR  </a:t>
            </a:r>
          </a:p>
          <a:p>
            <a:pPr algn="just"/>
            <a:r>
              <a:rPr lang="en-US" sz="1100" dirty="0" smtClean="0">
                <a:solidFill>
                  <a:srgbClr val="002A00"/>
                </a:solidFill>
                <a:latin typeface="Rockwell" pitchFamily="18" charset="0"/>
                <a:ea typeface="Calibri" pitchFamily="34" charset="0"/>
                <a:cs typeface="Mangal" pitchFamily="18" charset="0"/>
              </a:rPr>
              <a:t>(1 CEMENT: 3 COARSE SAND</a:t>
            </a:r>
            <a:r>
              <a:rPr lang="hi-IN" sz="1100" dirty="0" smtClean="0">
                <a:solidFill>
                  <a:srgbClr val="002A00"/>
                </a:solidFill>
                <a:latin typeface="Rockwell" pitchFamily="18" charset="0"/>
                <a:ea typeface="Calibri" pitchFamily="34" charset="0"/>
                <a:cs typeface="Mangal" pitchFamily="18" charset="0"/>
              </a:rPr>
              <a:t>)</a:t>
            </a:r>
            <a:r>
              <a:rPr lang="en-US" sz="1100" dirty="0" smtClean="0">
                <a:solidFill>
                  <a:srgbClr val="002A00"/>
                </a:solidFill>
                <a:latin typeface="Rockwell" pitchFamily="18" charset="0"/>
                <a:ea typeface="Calibri" pitchFamily="34" charset="0"/>
                <a:cs typeface="Mangal" pitchFamily="18" charset="0"/>
              </a:rPr>
              <a:t> </a:t>
            </a:r>
          </a:p>
          <a:p>
            <a:pPr algn="just"/>
            <a:r>
              <a:rPr lang="en-US" sz="1100" dirty="0" smtClean="0">
                <a:solidFill>
                  <a:srgbClr val="002A00"/>
                </a:solidFill>
                <a:latin typeface="Rockwell" pitchFamily="18" charset="0"/>
                <a:ea typeface="Calibri" pitchFamily="34" charset="0"/>
                <a:cs typeface="Mangal" pitchFamily="18" charset="0"/>
              </a:rPr>
              <a:t>ADMIXED  WITH CONPLAST </a:t>
            </a:r>
          </a:p>
          <a:p>
            <a:pPr algn="just"/>
            <a:r>
              <a:rPr lang="en-US" sz="1100" dirty="0" smtClean="0">
                <a:solidFill>
                  <a:srgbClr val="002A00"/>
                </a:solidFill>
                <a:latin typeface="Rockwell" pitchFamily="18" charset="0"/>
                <a:ea typeface="Calibri" pitchFamily="34" charset="0"/>
                <a:cs typeface="Mangal" pitchFamily="18" charset="0"/>
              </a:rPr>
              <a:t>WL  (INTEGRAL  </a:t>
            </a:r>
          </a:p>
          <a:p>
            <a:pPr algn="just"/>
            <a:r>
              <a:rPr lang="en-US" sz="1100" dirty="0" smtClean="0">
                <a:solidFill>
                  <a:srgbClr val="002A00"/>
                </a:solidFill>
                <a:latin typeface="Rockwell" pitchFamily="18" charset="0"/>
                <a:ea typeface="Calibri" pitchFamily="34" charset="0"/>
                <a:cs typeface="Mangal" pitchFamily="18" charset="0"/>
              </a:rPr>
              <a:t>WATERPROOFING  AGENT)  </a:t>
            </a:r>
          </a:p>
          <a:p>
            <a:pPr algn="just"/>
            <a:r>
              <a:rPr lang="en-US" sz="1100" dirty="0" smtClean="0">
                <a:solidFill>
                  <a:srgbClr val="002A00"/>
                </a:solidFill>
                <a:latin typeface="Rockwell" pitchFamily="18" charset="0"/>
                <a:ea typeface="Calibri" pitchFamily="34" charset="0"/>
                <a:cs typeface="Mangal" pitchFamily="18" charset="0"/>
              </a:rPr>
              <a:t>AND SBR LATEX  (MORTAR </a:t>
            </a:r>
          </a:p>
          <a:p>
            <a:pPr algn="just"/>
            <a:r>
              <a:rPr lang="en-US" sz="1100" dirty="0" smtClean="0">
                <a:solidFill>
                  <a:srgbClr val="002A00"/>
                </a:solidFill>
                <a:latin typeface="Rockwell" pitchFamily="18" charset="0"/>
                <a:ea typeface="Calibri" pitchFamily="34" charset="0"/>
                <a:cs typeface="Mangal" pitchFamily="18" charset="0"/>
              </a:rPr>
              <a:t>AND SCREED  MODIFIER </a:t>
            </a:r>
          </a:p>
          <a:p>
            <a:pPr algn="just"/>
            <a:r>
              <a:rPr lang="en-US" sz="1100" dirty="0" smtClean="0">
                <a:solidFill>
                  <a:srgbClr val="002A00"/>
                </a:solidFill>
                <a:latin typeface="Rockwell" pitchFamily="18" charset="0"/>
                <a:ea typeface="Calibri" pitchFamily="34" charset="0"/>
                <a:cs typeface="Mangal" pitchFamily="18" charset="0"/>
              </a:rPr>
              <a:t>CUM BONDING  AID) AND </a:t>
            </a:r>
          </a:p>
          <a:p>
            <a:pPr algn="just"/>
            <a:r>
              <a:rPr lang="en-US" sz="1100" dirty="0" smtClean="0">
                <a:solidFill>
                  <a:srgbClr val="002A00"/>
                </a:solidFill>
                <a:latin typeface="Rockwell" pitchFamily="18" charset="0"/>
                <a:ea typeface="Calibri" pitchFamily="34" charset="0"/>
                <a:cs typeface="Mangal" pitchFamily="18" charset="0"/>
              </a:rPr>
              <a:t>APPLICATION  OF LAYER </a:t>
            </a:r>
          </a:p>
          <a:p>
            <a:pPr algn="just"/>
            <a:r>
              <a:rPr lang="en-US" sz="1100" dirty="0" smtClean="0">
                <a:solidFill>
                  <a:srgbClr val="002A00"/>
                </a:solidFill>
                <a:latin typeface="Rockwell" pitchFamily="18" charset="0"/>
                <a:ea typeface="Calibri" pitchFamily="34" charset="0"/>
                <a:cs typeface="Mangal" pitchFamily="18" charset="0"/>
              </a:rPr>
              <a:t>OF NITOBOND AR (BONDING </a:t>
            </a:r>
          </a:p>
          <a:p>
            <a:pPr algn="just"/>
            <a:r>
              <a:rPr lang="en-US" sz="1100" dirty="0" smtClean="0">
                <a:solidFill>
                  <a:srgbClr val="002A00"/>
                </a:solidFill>
                <a:latin typeface="Rockwell" pitchFamily="18" charset="0"/>
                <a:ea typeface="Calibri" pitchFamily="34" charset="0"/>
                <a:cs typeface="Mangal" pitchFamily="18" charset="0"/>
              </a:rPr>
              <a:t>AGENT  BETWEEN OLD </a:t>
            </a:r>
          </a:p>
          <a:p>
            <a:pPr algn="just"/>
            <a:r>
              <a:rPr lang="en-US" sz="1100" dirty="0" smtClean="0">
                <a:solidFill>
                  <a:srgbClr val="002A00"/>
                </a:solidFill>
                <a:latin typeface="Rockwell" pitchFamily="18" charset="0"/>
                <a:ea typeface="Calibri" pitchFamily="34" charset="0"/>
                <a:cs typeface="Mangal" pitchFamily="18" charset="0"/>
              </a:rPr>
              <a:t>AND NEW LAYERS)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7" name="Picture 4" descr="F:\Activities Photos - Copy\Ferrocement Activity Photos\Small wire mesh fixing 2nd layers.jpg"/>
          <p:cNvPicPr>
            <a:picLocks noChangeAspect="1" noChangeArrowheads="1"/>
          </p:cNvPicPr>
          <p:nvPr/>
        </p:nvPicPr>
        <p:blipFill>
          <a:blip r:embed="rId2" cstate="print"/>
          <a:srcRect r="3402" b="12598"/>
          <a:stretch>
            <a:fillRect/>
          </a:stretch>
        </p:blipFill>
        <p:spPr bwMode="auto">
          <a:xfrm>
            <a:off x="5486400" y="133350"/>
            <a:ext cx="3505200" cy="4876800"/>
          </a:xfrm>
          <a:prstGeom prst="rect">
            <a:avLst/>
          </a:prstGeom>
          <a:noFill/>
          <a:ln>
            <a:solidFill>
              <a:srgbClr val="FF0000"/>
            </a:solidFill>
          </a:ln>
        </p:spPr>
      </p:pic>
      <p:sp>
        <p:nvSpPr>
          <p:cNvPr id="6" name="Rectangle 5"/>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F:\Activities Photos - Copy\Ferrocement Activity Photos\Plastering process 05.jpg"/>
          <p:cNvPicPr>
            <a:picLocks noChangeAspect="1" noChangeArrowheads="1"/>
          </p:cNvPicPr>
          <p:nvPr/>
        </p:nvPicPr>
        <p:blipFill>
          <a:blip r:embed="rId3" cstate="print"/>
          <a:srcRect/>
          <a:stretch>
            <a:fillRect/>
          </a:stretch>
        </p:blipFill>
        <p:spPr bwMode="auto">
          <a:xfrm>
            <a:off x="1981200" y="133350"/>
            <a:ext cx="3429000" cy="4876800"/>
          </a:xfrm>
          <a:prstGeom prst="rect">
            <a:avLst/>
          </a:prstGeom>
          <a:noFill/>
          <a:ln>
            <a:solidFill>
              <a:srgbClr val="FF0000"/>
            </a:solidFill>
          </a:ln>
        </p:spPr>
      </p:pic>
      <p:sp>
        <p:nvSpPr>
          <p:cNvPr id="8" name="WordArt 2"/>
          <p:cNvSpPr>
            <a:spLocks noChangeArrowheads="1" noChangeShapeType="1" noTextEdit="1"/>
          </p:cNvSpPr>
          <p:nvPr/>
        </p:nvSpPr>
        <p:spPr bwMode="auto">
          <a:xfrm>
            <a:off x="152400" y="133350"/>
            <a:ext cx="1752600" cy="2743200"/>
          </a:xfrm>
          <a:prstGeom prst="rect">
            <a:avLst/>
          </a:prstGeom>
        </p:spPr>
        <p:txBody>
          <a:bodyPr wrap="none" fromWordArt="1">
            <a:prstTxWarp prst="textPlain">
              <a:avLst>
                <a:gd name="adj" fmla="val 50000"/>
              </a:avLst>
            </a:prstTxWarp>
          </a:bodyPr>
          <a:lstStyle/>
          <a:p>
            <a:pPr algn="just"/>
            <a:r>
              <a:rPr lang="en-US" sz="1100" dirty="0" smtClean="0">
                <a:solidFill>
                  <a:srgbClr val="002A00"/>
                </a:solidFill>
                <a:latin typeface="Rockwell" pitchFamily="18" charset="0"/>
                <a:ea typeface="Calibri" pitchFamily="34" charset="0"/>
                <a:cs typeface="Mangal" pitchFamily="18" charset="0"/>
              </a:rPr>
              <a:t>PNEUMATIC </a:t>
            </a:r>
          </a:p>
          <a:p>
            <a:pPr algn="just"/>
            <a:r>
              <a:rPr lang="en-US" sz="1100" dirty="0" smtClean="0">
                <a:solidFill>
                  <a:srgbClr val="002A00"/>
                </a:solidFill>
                <a:latin typeface="Rockwell" pitchFamily="18" charset="0"/>
                <a:ea typeface="Calibri" pitchFamily="34" charset="0"/>
                <a:cs typeface="Mangal" pitchFamily="18" charset="0"/>
              </a:rPr>
              <a:t>NAILING  OF </a:t>
            </a:r>
          </a:p>
          <a:p>
            <a:pPr algn="just"/>
            <a:r>
              <a:rPr lang="en-US" sz="1100" dirty="0" smtClean="0">
                <a:solidFill>
                  <a:srgbClr val="002A00"/>
                </a:solidFill>
                <a:latin typeface="Rockwell" pitchFamily="18" charset="0"/>
                <a:ea typeface="Calibri" pitchFamily="34" charset="0"/>
                <a:cs typeface="Mangal" pitchFamily="18" charset="0"/>
              </a:rPr>
              <a:t>GALVANIZED </a:t>
            </a:r>
          </a:p>
          <a:p>
            <a:pPr algn="just"/>
            <a:r>
              <a:rPr lang="en-US" sz="1100" dirty="0" smtClean="0">
                <a:solidFill>
                  <a:srgbClr val="002A00"/>
                </a:solidFill>
                <a:latin typeface="Rockwell" pitchFamily="18" charset="0"/>
                <a:ea typeface="Calibri" pitchFamily="34" charset="0"/>
                <a:cs typeface="Mangal" pitchFamily="18" charset="0"/>
              </a:rPr>
              <a:t>WOVEN  WIRE </a:t>
            </a:r>
          </a:p>
          <a:p>
            <a:pPr algn="just"/>
            <a:r>
              <a:rPr lang="en-US" sz="1100" dirty="0" smtClean="0">
                <a:solidFill>
                  <a:srgbClr val="002A00"/>
                </a:solidFill>
                <a:latin typeface="Rockwell" pitchFamily="18" charset="0"/>
                <a:ea typeface="Calibri" pitchFamily="34" charset="0"/>
                <a:cs typeface="Mangal" pitchFamily="18" charset="0"/>
              </a:rPr>
              <a:t>MESH  ON THE </a:t>
            </a:r>
          </a:p>
          <a:p>
            <a:pPr algn="just"/>
            <a:r>
              <a:rPr lang="en-US" sz="1100" dirty="0" smtClean="0">
                <a:solidFill>
                  <a:srgbClr val="002A00"/>
                </a:solidFill>
                <a:latin typeface="Rockwell" pitchFamily="18" charset="0"/>
                <a:ea typeface="Calibri" pitchFamily="34" charset="0"/>
                <a:cs typeface="Mangal" pitchFamily="18" charset="0"/>
              </a:rPr>
              <a:t>SURFACE  OF </a:t>
            </a:r>
          </a:p>
          <a:p>
            <a:pPr algn="just"/>
            <a:r>
              <a:rPr lang="en-US" sz="1100" dirty="0" smtClean="0">
                <a:solidFill>
                  <a:srgbClr val="002A00"/>
                </a:solidFill>
                <a:latin typeface="Rockwell" pitchFamily="18" charset="0"/>
                <a:ea typeface="Calibri" pitchFamily="34" charset="0"/>
                <a:cs typeface="Mangal" pitchFamily="18" charset="0"/>
              </a:rPr>
              <a:t>LEVELING  COURSE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6" name="Picture 4" descr="F:\Activities Photos - Copy\Ferrocement Activity Photos\Small wire mesh fixing 2nd layers.jpg"/>
          <p:cNvPicPr>
            <a:picLocks noChangeAspect="1" noChangeArrowheads="1"/>
          </p:cNvPicPr>
          <p:nvPr/>
        </p:nvPicPr>
        <p:blipFill>
          <a:blip r:embed="rId2" cstate="print"/>
          <a:srcRect r="3402" b="12598"/>
          <a:stretch>
            <a:fillRect/>
          </a:stretch>
        </p:blipFill>
        <p:spPr bwMode="auto">
          <a:xfrm>
            <a:off x="5715000" y="133350"/>
            <a:ext cx="3276600" cy="4876800"/>
          </a:xfrm>
          <a:prstGeom prst="rect">
            <a:avLst/>
          </a:prstGeom>
          <a:noFill/>
          <a:ln>
            <a:solidFill>
              <a:srgbClr val="FF0000"/>
            </a:solidFill>
          </a:ln>
        </p:spPr>
      </p:pic>
      <p:pic>
        <p:nvPicPr>
          <p:cNvPr id="7" name="Picture 2"/>
          <p:cNvPicPr>
            <a:picLocks noChangeAspect="1" noChangeArrowheads="1"/>
          </p:cNvPicPr>
          <p:nvPr/>
        </p:nvPicPr>
        <p:blipFill>
          <a:blip r:embed="rId3" cstate="print"/>
          <a:srcRect/>
          <a:stretch>
            <a:fillRect/>
          </a:stretch>
        </p:blipFill>
        <p:spPr bwMode="auto">
          <a:xfrm>
            <a:off x="2286000" y="133350"/>
            <a:ext cx="3352800" cy="4876800"/>
          </a:xfrm>
          <a:prstGeom prst="rect">
            <a:avLst/>
          </a:prstGeom>
          <a:noFill/>
          <a:ln>
            <a:solidFill>
              <a:srgbClr val="FF0000"/>
            </a:solidFill>
          </a:ln>
        </p:spPr>
      </p:pic>
      <p:sp>
        <p:nvSpPr>
          <p:cNvPr id="8" name="Rectangle 7"/>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WordArt 2"/>
          <p:cNvSpPr>
            <a:spLocks noChangeArrowheads="1" noChangeShapeType="1" noTextEdit="1"/>
          </p:cNvSpPr>
          <p:nvPr/>
        </p:nvSpPr>
        <p:spPr bwMode="auto">
          <a:xfrm>
            <a:off x="152400" y="133350"/>
            <a:ext cx="2057400" cy="4800600"/>
          </a:xfrm>
          <a:prstGeom prst="rect">
            <a:avLst/>
          </a:prstGeom>
        </p:spPr>
        <p:txBody>
          <a:bodyPr wrap="none" fromWordArt="1">
            <a:prstTxWarp prst="textPlain">
              <a:avLst>
                <a:gd name="adj" fmla="val 50000"/>
              </a:avLst>
            </a:prstTxWarp>
          </a:bodyPr>
          <a:lstStyle/>
          <a:p>
            <a:pPr algn="just"/>
            <a:r>
              <a:rPr lang="en-US" sz="1100" dirty="0" smtClean="0">
                <a:solidFill>
                  <a:srgbClr val="002A00"/>
                </a:solidFill>
                <a:latin typeface="Rockwell" pitchFamily="18" charset="0"/>
                <a:ea typeface="Calibri" pitchFamily="34" charset="0"/>
                <a:cs typeface="Mangal" pitchFamily="18" charset="0"/>
              </a:rPr>
              <a:t>20 MM THICK FERRO-</a:t>
            </a:r>
          </a:p>
          <a:p>
            <a:pPr algn="just"/>
            <a:r>
              <a:rPr lang="en-US" sz="1100" dirty="0" smtClean="0">
                <a:solidFill>
                  <a:srgbClr val="002A00"/>
                </a:solidFill>
                <a:latin typeface="Rockwell" pitchFamily="18" charset="0"/>
                <a:ea typeface="Calibri" pitchFamily="34" charset="0"/>
                <a:cs typeface="Mangal" pitchFamily="18" charset="0"/>
              </a:rPr>
              <a:t>CEMENT LINING </a:t>
            </a:r>
          </a:p>
          <a:p>
            <a:pPr algn="just"/>
            <a:r>
              <a:rPr lang="en-US" sz="1100" dirty="0" smtClean="0">
                <a:solidFill>
                  <a:srgbClr val="002A00"/>
                </a:solidFill>
                <a:latin typeface="Rockwell" pitchFamily="18" charset="0"/>
                <a:ea typeface="Calibri" pitchFamily="34" charset="0"/>
                <a:cs typeface="Mangal" pitchFamily="18" charset="0"/>
              </a:rPr>
              <a:t>OVER LEVELING COURSE </a:t>
            </a:r>
          </a:p>
          <a:p>
            <a:pPr algn="just"/>
            <a:r>
              <a:rPr lang="en-US" sz="1100" dirty="0" smtClean="0">
                <a:solidFill>
                  <a:srgbClr val="002A00"/>
                </a:solidFill>
                <a:latin typeface="Rockwell" pitchFamily="18" charset="0"/>
                <a:ea typeface="Calibri" pitchFamily="34" charset="0"/>
                <a:cs typeface="Mangal" pitchFamily="18" charset="0"/>
              </a:rPr>
              <a:t>ON STONE MASONRY </a:t>
            </a:r>
          </a:p>
          <a:p>
            <a:pPr algn="just"/>
            <a:r>
              <a:rPr lang="en-US" sz="1100" dirty="0" smtClean="0">
                <a:solidFill>
                  <a:srgbClr val="002A00"/>
                </a:solidFill>
                <a:latin typeface="Rockwell" pitchFamily="18" charset="0"/>
                <a:ea typeface="Calibri" pitchFamily="34" charset="0"/>
                <a:cs typeface="Mangal" pitchFamily="18" charset="0"/>
              </a:rPr>
              <a:t>WALLS IN  CEMENT </a:t>
            </a:r>
          </a:p>
          <a:p>
            <a:pPr algn="just"/>
            <a:r>
              <a:rPr lang="en-US" sz="1100" dirty="0" smtClean="0">
                <a:solidFill>
                  <a:srgbClr val="002A00"/>
                </a:solidFill>
                <a:latin typeface="Rockwell" pitchFamily="18" charset="0"/>
                <a:ea typeface="Calibri" pitchFamily="34" charset="0"/>
                <a:cs typeface="Mangal" pitchFamily="18" charset="0"/>
              </a:rPr>
              <a:t>MORTAR IN  TWO </a:t>
            </a:r>
          </a:p>
          <a:p>
            <a:pPr algn="just"/>
            <a:r>
              <a:rPr lang="en-US" sz="1100" dirty="0" smtClean="0">
                <a:solidFill>
                  <a:srgbClr val="002A00"/>
                </a:solidFill>
                <a:latin typeface="Rockwell" pitchFamily="18" charset="0"/>
                <a:ea typeface="Calibri" pitchFamily="34" charset="0"/>
                <a:cs typeface="Mangal" pitchFamily="18" charset="0"/>
              </a:rPr>
              <a:t>LAYERS OF 10 MM </a:t>
            </a:r>
          </a:p>
          <a:p>
            <a:pPr algn="just"/>
            <a:r>
              <a:rPr lang="en-US" sz="1100" dirty="0" smtClean="0">
                <a:solidFill>
                  <a:srgbClr val="002A00"/>
                </a:solidFill>
                <a:latin typeface="Rockwell" pitchFamily="18" charset="0"/>
                <a:ea typeface="Calibri" pitchFamily="34" charset="0"/>
                <a:cs typeface="Mangal" pitchFamily="18" charset="0"/>
              </a:rPr>
              <a:t>THICKNESS EACH  WITH </a:t>
            </a:r>
          </a:p>
          <a:p>
            <a:pPr algn="just"/>
            <a:r>
              <a:rPr lang="en-US" sz="1100" dirty="0" smtClean="0">
                <a:solidFill>
                  <a:srgbClr val="002A00"/>
                </a:solidFill>
                <a:latin typeface="Rockwell" pitchFamily="18" charset="0"/>
                <a:ea typeface="Calibri" pitchFamily="34" charset="0"/>
                <a:cs typeface="Mangal" pitchFamily="18" charset="0"/>
              </a:rPr>
              <a:t>GALVANIZED WOVEN </a:t>
            </a:r>
          </a:p>
          <a:p>
            <a:pPr algn="just"/>
            <a:r>
              <a:rPr lang="en-US" sz="1100" dirty="0" smtClean="0">
                <a:solidFill>
                  <a:srgbClr val="002A00"/>
                </a:solidFill>
                <a:latin typeface="Rockwell" pitchFamily="18" charset="0"/>
                <a:ea typeface="Calibri" pitchFamily="34" charset="0"/>
                <a:cs typeface="Mangal" pitchFamily="18" charset="0"/>
              </a:rPr>
              <a:t>WIRE MESH BETWEEN </a:t>
            </a:r>
          </a:p>
          <a:p>
            <a:pPr algn="just"/>
            <a:r>
              <a:rPr lang="en-US" sz="1100" dirty="0" smtClean="0">
                <a:solidFill>
                  <a:srgbClr val="002A00"/>
                </a:solidFill>
                <a:latin typeface="Rockwell" pitchFamily="18" charset="0"/>
                <a:ea typeface="Calibri" pitchFamily="34" charset="0"/>
                <a:cs typeface="Mangal" pitchFamily="18" charset="0"/>
              </a:rPr>
              <a:t>LAYERS OVER  LEVELING </a:t>
            </a:r>
          </a:p>
          <a:p>
            <a:pPr algn="just"/>
            <a:r>
              <a:rPr lang="en-US" sz="1100" dirty="0" smtClean="0">
                <a:solidFill>
                  <a:srgbClr val="002A00"/>
                </a:solidFill>
                <a:latin typeface="Rockwell" pitchFamily="18" charset="0"/>
                <a:ea typeface="Calibri" pitchFamily="34" charset="0"/>
                <a:cs typeface="Mangal" pitchFamily="18" charset="0"/>
              </a:rPr>
              <a:t>COURSE</a:t>
            </a:r>
            <a:endParaRPr lang="en-US" sz="1800" dirty="0" smtClean="0">
              <a:solidFill>
                <a:srgbClr val="002A00"/>
              </a:solidFill>
              <a:latin typeface="Rockwell" pitchFamily="18" charset="0"/>
              <a:ea typeface="Calibri" pitchFamily="34" charset="0"/>
              <a:cs typeface="Mangal"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 name="Rectangle 3"/>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ordArt 2"/>
          <p:cNvSpPr>
            <a:spLocks noChangeArrowheads="1" noChangeShapeType="1" noTextEdit="1"/>
          </p:cNvSpPr>
          <p:nvPr/>
        </p:nvSpPr>
        <p:spPr bwMode="auto">
          <a:xfrm>
            <a:off x="533400" y="1047750"/>
            <a:ext cx="8305800" cy="3048000"/>
          </a:xfrm>
          <a:prstGeom prst="rect">
            <a:avLst/>
          </a:prstGeom>
        </p:spPr>
        <p:txBody>
          <a:bodyPr wrap="none" fromWordArt="1">
            <a:prstTxWarp prst="textPlain">
              <a:avLst>
                <a:gd name="adj" fmla="val 50000"/>
              </a:avLst>
            </a:prstTxWarp>
          </a:bodyPr>
          <a:lstStyle/>
          <a:p>
            <a:pPr algn="ctr"/>
            <a:r>
              <a:rPr lang="en-US" sz="800" b="1" dirty="0" smtClean="0">
                <a:solidFill>
                  <a:srgbClr val="002A00"/>
                </a:solidFill>
                <a:latin typeface="Rockwell" pitchFamily="18" charset="0"/>
                <a:ea typeface="Calibri" pitchFamily="34" charset="0"/>
                <a:cs typeface="Mangal" pitchFamily="18" charset="0"/>
              </a:rPr>
              <a:t>SESMIC RETROFITTING:</a:t>
            </a:r>
          </a:p>
          <a:p>
            <a:pPr algn="ctr"/>
            <a:r>
              <a:rPr lang="en-US" sz="800" b="1" dirty="0" smtClean="0">
                <a:solidFill>
                  <a:srgbClr val="002A00"/>
                </a:solidFill>
                <a:latin typeface="Rockwell" pitchFamily="18" charset="0"/>
                <a:ea typeface="Calibri" pitchFamily="34" charset="0"/>
                <a:cs typeface="Mangal" pitchFamily="18" charset="0"/>
              </a:rPr>
              <a:t>USING</a:t>
            </a:r>
          </a:p>
          <a:p>
            <a:pPr algn="ctr"/>
            <a:r>
              <a:rPr lang="en-US" sz="800" b="1" dirty="0" smtClean="0">
                <a:solidFill>
                  <a:srgbClr val="002A00"/>
                </a:solidFill>
                <a:latin typeface="Rockwell" pitchFamily="18" charset="0"/>
                <a:ea typeface="Calibri" pitchFamily="34" charset="0"/>
                <a:cs typeface="Mangal" pitchFamily="18" charset="0"/>
              </a:rPr>
              <a:t> HELICAL BARS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6" name="Rectangle 5"/>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a:srcRect/>
          <a:stretch>
            <a:fillRect/>
          </a:stretch>
        </p:blipFill>
        <p:spPr bwMode="auto">
          <a:xfrm>
            <a:off x="1676400" y="133350"/>
            <a:ext cx="4267200" cy="3352800"/>
          </a:xfrm>
          <a:prstGeom prst="rect">
            <a:avLst/>
          </a:prstGeom>
          <a:noFill/>
          <a:ln>
            <a:solidFill>
              <a:srgbClr val="FF0000"/>
            </a:solidFill>
          </a:ln>
        </p:spPr>
      </p:pic>
      <p:pic>
        <p:nvPicPr>
          <p:cNvPr id="2050" name="Picture 2" descr="G:\WhatsApp Image 2021-06-17 at 11.41.28 AM (1).jpeg"/>
          <p:cNvPicPr>
            <a:picLocks noChangeAspect="1" noChangeArrowheads="1"/>
          </p:cNvPicPr>
          <p:nvPr/>
        </p:nvPicPr>
        <p:blipFill>
          <a:blip r:embed="rId3" cstate="print"/>
          <a:srcRect/>
          <a:stretch>
            <a:fillRect/>
          </a:stretch>
        </p:blipFill>
        <p:spPr bwMode="auto">
          <a:xfrm>
            <a:off x="6019800" y="133350"/>
            <a:ext cx="2971800" cy="2286000"/>
          </a:xfrm>
          <a:prstGeom prst="rect">
            <a:avLst/>
          </a:prstGeom>
          <a:noFill/>
          <a:ln>
            <a:solidFill>
              <a:srgbClr val="FF0000"/>
            </a:solidFill>
          </a:ln>
        </p:spPr>
      </p:pic>
      <p:pic>
        <p:nvPicPr>
          <p:cNvPr id="2051" name="Picture 3" descr="G:\WhatsApp Image 2021-06-17 at 11.41.29 AM.jpeg"/>
          <p:cNvPicPr>
            <a:picLocks noChangeAspect="1" noChangeArrowheads="1"/>
          </p:cNvPicPr>
          <p:nvPr/>
        </p:nvPicPr>
        <p:blipFill>
          <a:blip r:embed="rId4" cstate="print"/>
          <a:srcRect/>
          <a:stretch>
            <a:fillRect/>
          </a:stretch>
        </p:blipFill>
        <p:spPr bwMode="auto">
          <a:xfrm>
            <a:off x="6019800" y="2495550"/>
            <a:ext cx="2971800" cy="2514600"/>
          </a:xfrm>
          <a:prstGeom prst="rect">
            <a:avLst/>
          </a:prstGeom>
          <a:noFill/>
          <a:ln>
            <a:solidFill>
              <a:srgbClr val="FF0000"/>
            </a:solidFill>
          </a:ln>
        </p:spPr>
      </p:pic>
      <p:pic>
        <p:nvPicPr>
          <p:cNvPr id="2" name="Picture 2" descr="C:\Users\pkk90\OneDrive\Desktop\gf.jpg"/>
          <p:cNvPicPr>
            <a:picLocks noChangeAspect="1" noChangeArrowheads="1"/>
          </p:cNvPicPr>
          <p:nvPr/>
        </p:nvPicPr>
        <p:blipFill>
          <a:blip r:embed="rId5"/>
          <a:srcRect l="291" t="6592" r="1163" b="9888"/>
          <a:stretch>
            <a:fillRect/>
          </a:stretch>
        </p:blipFill>
        <p:spPr bwMode="auto">
          <a:xfrm>
            <a:off x="1676400" y="3562350"/>
            <a:ext cx="4267200" cy="1447800"/>
          </a:xfrm>
          <a:prstGeom prst="rect">
            <a:avLst/>
          </a:prstGeom>
          <a:noFill/>
          <a:ln>
            <a:solidFill>
              <a:srgbClr val="FF0000"/>
            </a:solidFill>
          </a:ln>
        </p:spPr>
      </p:pic>
      <p:sp>
        <p:nvSpPr>
          <p:cNvPr id="9" name="WordArt 2"/>
          <p:cNvSpPr>
            <a:spLocks noChangeArrowheads="1" noChangeShapeType="1" noTextEdit="1"/>
          </p:cNvSpPr>
          <p:nvPr/>
        </p:nvSpPr>
        <p:spPr bwMode="auto">
          <a:xfrm>
            <a:off x="152400" y="57150"/>
            <a:ext cx="1524000" cy="3352800"/>
          </a:xfrm>
          <a:prstGeom prst="rect">
            <a:avLst/>
          </a:prstGeom>
        </p:spPr>
        <p:txBody>
          <a:bodyPr wrap="none" fromWordArt="1">
            <a:prstTxWarp prst="textPlain">
              <a:avLst>
                <a:gd name="adj" fmla="val 50000"/>
              </a:avLst>
            </a:prstTxWarp>
          </a:bodyPr>
          <a:lstStyle/>
          <a:p>
            <a:pPr algn="just"/>
            <a:r>
              <a:rPr lang="en-US" sz="1100" dirty="0" smtClean="0">
                <a:solidFill>
                  <a:srgbClr val="002A00"/>
                </a:solidFill>
                <a:latin typeface="Rockwell" pitchFamily="18" charset="0"/>
                <a:ea typeface="Calibri" pitchFamily="34" charset="0"/>
                <a:cs typeface="Mangal" pitchFamily="18" charset="0"/>
              </a:rPr>
              <a:t>DRY STITCHING </a:t>
            </a:r>
          </a:p>
          <a:p>
            <a:pPr algn="just"/>
            <a:r>
              <a:rPr lang="en-US" sz="1100" dirty="0" smtClean="0">
                <a:solidFill>
                  <a:srgbClr val="002A00"/>
                </a:solidFill>
                <a:latin typeface="Rockwell" pitchFamily="18" charset="0"/>
                <a:ea typeface="Calibri" pitchFamily="34" charset="0"/>
                <a:cs typeface="Mangal" pitchFamily="18" charset="0"/>
              </a:rPr>
              <a:t>OF  STONE </a:t>
            </a:r>
          </a:p>
          <a:p>
            <a:pPr algn="just"/>
            <a:r>
              <a:rPr lang="en-US" sz="1100" dirty="0" smtClean="0">
                <a:solidFill>
                  <a:srgbClr val="002A00"/>
                </a:solidFill>
                <a:latin typeface="Rockwell" pitchFamily="18" charset="0"/>
                <a:ea typeface="Calibri" pitchFamily="34" charset="0"/>
                <a:cs typeface="Mangal" pitchFamily="18" charset="0"/>
              </a:rPr>
              <a:t>MASONRY </a:t>
            </a:r>
          </a:p>
          <a:p>
            <a:pPr algn="just"/>
            <a:r>
              <a:rPr lang="en-US" sz="1100" dirty="0" smtClean="0">
                <a:solidFill>
                  <a:srgbClr val="002A00"/>
                </a:solidFill>
                <a:latin typeface="Rockwell" pitchFamily="18" charset="0"/>
                <a:ea typeface="Calibri" pitchFamily="34" charset="0"/>
                <a:cs typeface="Mangal" pitchFamily="18" charset="0"/>
              </a:rPr>
              <a:t>JOINTS  USING </a:t>
            </a:r>
          </a:p>
          <a:p>
            <a:pPr algn="just"/>
            <a:r>
              <a:rPr lang="en-US" sz="1100" dirty="0" smtClean="0">
                <a:solidFill>
                  <a:srgbClr val="002A00"/>
                </a:solidFill>
                <a:latin typeface="Rockwell" pitchFamily="18" charset="0"/>
                <a:ea typeface="Calibri" pitchFamily="34" charset="0"/>
                <a:cs typeface="Mangal" pitchFamily="18" charset="0"/>
              </a:rPr>
              <a:t>7 MM DIA </a:t>
            </a:r>
          </a:p>
          <a:p>
            <a:pPr algn="just"/>
            <a:r>
              <a:rPr lang="en-US" sz="1100" dirty="0" smtClean="0">
                <a:solidFill>
                  <a:srgbClr val="002A00"/>
                </a:solidFill>
                <a:latin typeface="Rockwell" pitchFamily="18" charset="0"/>
                <a:ea typeface="Calibri" pitchFamily="34" charset="0"/>
                <a:cs typeface="Mangal" pitchFamily="18" charset="0"/>
              </a:rPr>
              <a:t>STAINLESS </a:t>
            </a:r>
          </a:p>
          <a:p>
            <a:pPr algn="just"/>
            <a:r>
              <a:rPr lang="en-US" sz="1100" dirty="0" smtClean="0">
                <a:solidFill>
                  <a:srgbClr val="002A00"/>
                </a:solidFill>
                <a:latin typeface="Rockwell" pitchFamily="18" charset="0"/>
                <a:ea typeface="Calibri" pitchFamily="34" charset="0"/>
                <a:cs typeface="Mangal" pitchFamily="18" charset="0"/>
              </a:rPr>
              <a:t>STEEL  HELICAL </a:t>
            </a:r>
          </a:p>
          <a:p>
            <a:pPr algn="just"/>
            <a:r>
              <a:rPr lang="en-US" sz="1100" dirty="0" smtClean="0">
                <a:solidFill>
                  <a:srgbClr val="002A00"/>
                </a:solidFill>
                <a:latin typeface="Rockwell" pitchFamily="18" charset="0"/>
                <a:ea typeface="Calibri" pitchFamily="34" charset="0"/>
                <a:cs typeface="Mangal" pitchFamily="18" charset="0"/>
              </a:rPr>
              <a:t>BARS AT  SILL </a:t>
            </a:r>
          </a:p>
          <a:p>
            <a:pPr algn="just"/>
            <a:r>
              <a:rPr lang="en-US" sz="1100" dirty="0" smtClean="0">
                <a:solidFill>
                  <a:srgbClr val="002A00"/>
                </a:solidFill>
                <a:latin typeface="Rockwell" pitchFamily="18" charset="0"/>
                <a:ea typeface="Calibri" pitchFamily="34" charset="0"/>
                <a:cs typeface="Mangal" pitchFamily="18" charset="0"/>
              </a:rPr>
              <a:t>LEVEL AND </a:t>
            </a:r>
          </a:p>
          <a:p>
            <a:pPr algn="just"/>
            <a:r>
              <a:rPr lang="en-US" sz="1100" dirty="0" smtClean="0">
                <a:solidFill>
                  <a:srgbClr val="002A00"/>
                </a:solidFill>
                <a:latin typeface="Rockwell" pitchFamily="18" charset="0"/>
                <a:ea typeface="Calibri" pitchFamily="34" charset="0"/>
                <a:cs typeface="Mangal" pitchFamily="18" charset="0"/>
              </a:rPr>
              <a:t>LINTEL  LEVEL</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301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5" name="Rectangle 4"/>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WordArt 2"/>
          <p:cNvSpPr>
            <a:spLocks noChangeArrowheads="1" noChangeShapeType="1" noTextEdit="1"/>
          </p:cNvSpPr>
          <p:nvPr/>
        </p:nvSpPr>
        <p:spPr bwMode="auto">
          <a:xfrm>
            <a:off x="990600" y="1123950"/>
            <a:ext cx="7543800" cy="2438400"/>
          </a:xfrm>
          <a:prstGeom prst="rect">
            <a:avLst/>
          </a:prstGeom>
        </p:spPr>
        <p:txBody>
          <a:bodyPr wrap="none" fromWordArt="1">
            <a:prstTxWarp prst="textPlain">
              <a:avLst>
                <a:gd name="adj" fmla="val 50000"/>
              </a:avLst>
            </a:prstTxWarp>
          </a:bodyPr>
          <a:lstStyle/>
          <a:p>
            <a:pPr algn="ctr"/>
            <a:r>
              <a:rPr lang="en-US" sz="700" b="1" dirty="0" smtClean="0">
                <a:solidFill>
                  <a:srgbClr val="002A00"/>
                </a:solidFill>
                <a:latin typeface="Rockwell" pitchFamily="18" charset="0"/>
                <a:ea typeface="Calibri" pitchFamily="34" charset="0"/>
                <a:cs typeface="Mangal" pitchFamily="18" charset="0"/>
              </a:rPr>
              <a:t>HISTORICAL </a:t>
            </a:r>
          </a:p>
          <a:p>
            <a:pPr algn="ctr"/>
            <a:r>
              <a:rPr lang="en-US" sz="700" b="1" dirty="0" smtClean="0">
                <a:solidFill>
                  <a:srgbClr val="002A00"/>
                </a:solidFill>
                <a:latin typeface="Rockwell" pitchFamily="18" charset="0"/>
                <a:ea typeface="Calibri" pitchFamily="34" charset="0"/>
                <a:cs typeface="Mangal" pitchFamily="18" charset="0"/>
              </a:rPr>
              <a:t>BACKGROUND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5" name="Picture 2"/>
          <p:cNvPicPr>
            <a:picLocks noChangeAspect="1" noChangeArrowheads="1"/>
          </p:cNvPicPr>
          <p:nvPr/>
        </p:nvPicPr>
        <p:blipFill>
          <a:blip r:embed="rId2" cstate="print"/>
          <a:srcRect/>
          <a:stretch>
            <a:fillRect/>
          </a:stretch>
        </p:blipFill>
        <p:spPr bwMode="auto">
          <a:xfrm>
            <a:off x="5410200" y="2647950"/>
            <a:ext cx="3581400" cy="2362200"/>
          </a:xfrm>
          <a:prstGeom prst="rect">
            <a:avLst/>
          </a:prstGeom>
          <a:noFill/>
          <a:ln>
            <a:solidFill>
              <a:srgbClr val="FF0000"/>
            </a:solidFill>
          </a:ln>
        </p:spPr>
      </p:pic>
      <p:sp>
        <p:nvSpPr>
          <p:cNvPr id="6" name="Rectangle 5"/>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a:srcRect/>
          <a:stretch>
            <a:fillRect/>
          </a:stretch>
        </p:blipFill>
        <p:spPr bwMode="auto">
          <a:xfrm>
            <a:off x="1600200" y="133350"/>
            <a:ext cx="3733800" cy="4876800"/>
          </a:xfrm>
          <a:prstGeom prst="rect">
            <a:avLst/>
          </a:prstGeom>
          <a:noFill/>
          <a:ln>
            <a:solidFill>
              <a:srgbClr val="FF0000"/>
            </a:solidFill>
          </a:ln>
        </p:spPr>
      </p:pic>
      <p:pic>
        <p:nvPicPr>
          <p:cNvPr id="3075" name="Picture 3" descr="G:\WhatsApp Image 2021-06-17 at 11.41.22 AM (1).jpeg"/>
          <p:cNvPicPr>
            <a:picLocks noChangeAspect="1" noChangeArrowheads="1"/>
          </p:cNvPicPr>
          <p:nvPr/>
        </p:nvPicPr>
        <p:blipFill>
          <a:blip r:embed="rId4" cstate="print"/>
          <a:srcRect/>
          <a:stretch>
            <a:fillRect/>
          </a:stretch>
        </p:blipFill>
        <p:spPr bwMode="auto">
          <a:xfrm>
            <a:off x="5410200" y="133350"/>
            <a:ext cx="3581400" cy="2438400"/>
          </a:xfrm>
          <a:prstGeom prst="rect">
            <a:avLst/>
          </a:prstGeom>
          <a:noFill/>
          <a:ln>
            <a:solidFill>
              <a:srgbClr val="FF0000"/>
            </a:solidFill>
          </a:ln>
        </p:spPr>
      </p:pic>
      <p:sp>
        <p:nvSpPr>
          <p:cNvPr id="8" name="WordArt 2"/>
          <p:cNvSpPr>
            <a:spLocks noChangeArrowheads="1" noChangeShapeType="1" noTextEdit="1"/>
          </p:cNvSpPr>
          <p:nvPr/>
        </p:nvSpPr>
        <p:spPr bwMode="auto">
          <a:xfrm>
            <a:off x="152400" y="133350"/>
            <a:ext cx="1447800" cy="3048000"/>
          </a:xfrm>
          <a:prstGeom prst="rect">
            <a:avLst/>
          </a:prstGeom>
        </p:spPr>
        <p:txBody>
          <a:bodyPr wrap="none" fromWordArt="1">
            <a:prstTxWarp prst="textPlain">
              <a:avLst>
                <a:gd name="adj" fmla="val 50000"/>
              </a:avLst>
            </a:prstTxWarp>
          </a:bodyPr>
          <a:lstStyle/>
          <a:p>
            <a:pPr algn="just"/>
            <a:r>
              <a:rPr lang="en-US" sz="1100" dirty="0" smtClean="0">
                <a:solidFill>
                  <a:srgbClr val="002A00"/>
                </a:solidFill>
                <a:latin typeface="Rockwell" pitchFamily="18" charset="0"/>
                <a:ea typeface="Calibri" pitchFamily="34" charset="0"/>
                <a:cs typeface="Mangal" pitchFamily="18" charset="0"/>
              </a:rPr>
              <a:t>WET STITCHING </a:t>
            </a:r>
          </a:p>
          <a:p>
            <a:pPr algn="just"/>
            <a:r>
              <a:rPr lang="en-US" sz="1100" dirty="0" smtClean="0">
                <a:solidFill>
                  <a:srgbClr val="002A00"/>
                </a:solidFill>
                <a:latin typeface="Rockwell" pitchFamily="18" charset="0"/>
                <a:ea typeface="Calibri" pitchFamily="34" charset="0"/>
                <a:cs typeface="Mangal" pitchFamily="18" charset="0"/>
              </a:rPr>
              <a:t>USING 9 MM </a:t>
            </a:r>
          </a:p>
          <a:p>
            <a:pPr algn="just"/>
            <a:r>
              <a:rPr lang="en-US" sz="1100" dirty="0" smtClean="0">
                <a:solidFill>
                  <a:srgbClr val="002A00"/>
                </a:solidFill>
                <a:latin typeface="Rockwell" pitchFamily="18" charset="0"/>
                <a:ea typeface="Calibri" pitchFamily="34" charset="0"/>
                <a:cs typeface="Mangal" pitchFamily="18" charset="0"/>
              </a:rPr>
              <a:t>DIA STAINLESS </a:t>
            </a:r>
          </a:p>
          <a:p>
            <a:pPr algn="just"/>
            <a:r>
              <a:rPr lang="en-US" sz="1100" dirty="0" smtClean="0">
                <a:solidFill>
                  <a:srgbClr val="002A00"/>
                </a:solidFill>
                <a:latin typeface="Rockwell" pitchFamily="18" charset="0"/>
                <a:ea typeface="Calibri" pitchFamily="34" charset="0"/>
                <a:cs typeface="Mangal" pitchFamily="18" charset="0"/>
              </a:rPr>
              <a:t>STEEL HELICAL </a:t>
            </a:r>
          </a:p>
          <a:p>
            <a:pPr algn="just"/>
            <a:r>
              <a:rPr lang="en-US" sz="1100" dirty="0" smtClean="0">
                <a:solidFill>
                  <a:srgbClr val="002A00"/>
                </a:solidFill>
                <a:latin typeface="Rockwell" pitchFamily="18" charset="0"/>
                <a:ea typeface="Calibri" pitchFamily="34" charset="0"/>
                <a:cs typeface="Mangal" pitchFamily="18" charset="0"/>
              </a:rPr>
              <a:t>BARS  AND FILLING </a:t>
            </a:r>
          </a:p>
          <a:p>
            <a:pPr algn="just"/>
            <a:r>
              <a:rPr lang="en-US" sz="1100" dirty="0" smtClean="0">
                <a:solidFill>
                  <a:srgbClr val="002A00"/>
                </a:solidFill>
                <a:latin typeface="Rockwell" pitchFamily="18" charset="0"/>
                <a:ea typeface="Calibri" pitchFamily="34" charset="0"/>
                <a:cs typeface="Mangal" pitchFamily="18" charset="0"/>
              </a:rPr>
              <a:t>THE GROOVE </a:t>
            </a:r>
          </a:p>
          <a:p>
            <a:pPr algn="just"/>
            <a:r>
              <a:rPr lang="en-US" sz="1100" dirty="0" smtClean="0">
                <a:solidFill>
                  <a:srgbClr val="002A00"/>
                </a:solidFill>
                <a:latin typeface="Rockwell" pitchFamily="18" charset="0"/>
                <a:ea typeface="Calibri" pitchFamily="34" charset="0"/>
                <a:cs typeface="Mangal" pitchFamily="18" charset="0"/>
              </a:rPr>
              <a:t>WITH  THIXOTROPIC  </a:t>
            </a:r>
          </a:p>
          <a:p>
            <a:pPr algn="just"/>
            <a:r>
              <a:rPr lang="en-US" sz="1100" dirty="0" smtClean="0">
                <a:solidFill>
                  <a:srgbClr val="002A00"/>
                </a:solidFill>
                <a:latin typeface="Rockwell" pitchFamily="18" charset="0"/>
                <a:ea typeface="Calibri" pitchFamily="34" charset="0"/>
                <a:cs typeface="Mangal" pitchFamily="18" charset="0"/>
              </a:rPr>
              <a:t>GROUT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 name="Rectangle 3"/>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ordArt 2"/>
          <p:cNvSpPr>
            <a:spLocks noChangeArrowheads="1" noChangeShapeType="1" noTextEdit="1"/>
          </p:cNvSpPr>
          <p:nvPr/>
        </p:nvSpPr>
        <p:spPr bwMode="auto">
          <a:xfrm>
            <a:off x="381000" y="590550"/>
            <a:ext cx="8382000" cy="3810000"/>
          </a:xfrm>
          <a:prstGeom prst="rect">
            <a:avLst/>
          </a:prstGeom>
        </p:spPr>
        <p:txBody>
          <a:bodyPr wrap="none" fromWordArt="1">
            <a:prstTxWarp prst="textPlain">
              <a:avLst>
                <a:gd name="adj" fmla="val 50000"/>
              </a:avLst>
            </a:prstTxWarp>
          </a:bodyPr>
          <a:lstStyle/>
          <a:p>
            <a:pPr algn="ctr"/>
            <a:r>
              <a:rPr lang="en-US" sz="800" b="1" dirty="0" smtClean="0">
                <a:solidFill>
                  <a:srgbClr val="002A00"/>
                </a:solidFill>
                <a:latin typeface="Rockwell" pitchFamily="18" charset="0"/>
                <a:ea typeface="Calibri" pitchFamily="34" charset="0"/>
                <a:cs typeface="Mangal" pitchFamily="18" charset="0"/>
              </a:rPr>
              <a:t>RE-CONSTRUCTION: </a:t>
            </a:r>
          </a:p>
          <a:p>
            <a:pPr algn="ctr"/>
            <a:r>
              <a:rPr lang="en-US" sz="800" b="1" dirty="0" smtClean="0">
                <a:solidFill>
                  <a:srgbClr val="002A00"/>
                </a:solidFill>
                <a:latin typeface="Rockwell" pitchFamily="18" charset="0"/>
                <a:ea typeface="Calibri" pitchFamily="34" charset="0"/>
                <a:cs typeface="Mangal" pitchFamily="18" charset="0"/>
              </a:rPr>
              <a:t>SECOND FLOOR </a:t>
            </a:r>
          </a:p>
          <a:p>
            <a:pPr algn="ctr"/>
            <a:r>
              <a:rPr lang="en-US" sz="800" b="1" dirty="0" smtClean="0">
                <a:solidFill>
                  <a:srgbClr val="002A00"/>
                </a:solidFill>
                <a:latin typeface="Rockwell" pitchFamily="18" charset="0"/>
                <a:ea typeface="Calibri" pitchFamily="34" charset="0"/>
                <a:cs typeface="Mangal" pitchFamily="18" charset="0"/>
              </a:rPr>
              <a:t>AND </a:t>
            </a:r>
          </a:p>
          <a:p>
            <a:pPr algn="ctr"/>
            <a:r>
              <a:rPr lang="en-US" sz="800" b="1" dirty="0" smtClean="0">
                <a:solidFill>
                  <a:srgbClr val="002A00"/>
                </a:solidFill>
                <a:latin typeface="Rockwell" pitchFamily="18" charset="0"/>
                <a:ea typeface="Calibri" pitchFamily="34" charset="0"/>
                <a:cs typeface="Mangal" pitchFamily="18" charset="0"/>
              </a:rPr>
              <a:t>THIRD FLOOR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8" name="Picture 2" descr="5"/>
          <p:cNvPicPr>
            <a:picLocks noChangeAspect="1" noChangeArrowheads="1"/>
          </p:cNvPicPr>
          <p:nvPr/>
        </p:nvPicPr>
        <p:blipFill>
          <a:blip r:embed="rId2" cstate="print"/>
          <a:srcRect/>
          <a:stretch>
            <a:fillRect/>
          </a:stretch>
        </p:blipFill>
        <p:spPr bwMode="auto">
          <a:xfrm>
            <a:off x="2057400" y="133350"/>
            <a:ext cx="3124200" cy="2209800"/>
          </a:xfrm>
          <a:prstGeom prst="rect">
            <a:avLst/>
          </a:prstGeom>
          <a:noFill/>
          <a:ln>
            <a:solidFill>
              <a:srgbClr val="FF0000"/>
            </a:solidFill>
          </a:ln>
        </p:spPr>
      </p:pic>
      <p:sp>
        <p:nvSpPr>
          <p:cNvPr id="6" name="Rectangle 5"/>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SESCC\Desktop\selected\20210129_152131.jpg"/>
          <p:cNvPicPr>
            <a:picLocks noChangeAspect="1" noChangeArrowheads="1"/>
          </p:cNvPicPr>
          <p:nvPr/>
        </p:nvPicPr>
        <p:blipFill>
          <a:blip r:embed="rId3" cstate="print"/>
          <a:srcRect/>
          <a:stretch>
            <a:fillRect/>
          </a:stretch>
        </p:blipFill>
        <p:spPr bwMode="auto">
          <a:xfrm>
            <a:off x="5257800" y="133350"/>
            <a:ext cx="3733800" cy="4876800"/>
          </a:xfrm>
          <a:prstGeom prst="rect">
            <a:avLst/>
          </a:prstGeom>
          <a:noFill/>
          <a:ln>
            <a:solidFill>
              <a:srgbClr val="FF0000"/>
            </a:solidFill>
          </a:ln>
        </p:spPr>
      </p:pic>
      <p:pic>
        <p:nvPicPr>
          <p:cNvPr id="1027" name="Picture 3" descr="C:\Users\SESCC\Desktop\case study Gorton Castle Bldg\Activities Photos 14-06-2021\10-01-2018 Gorton Castle  Photos By Construction Technique\Activities\Stone Masonry Work\DSCN4081.JPG"/>
          <p:cNvPicPr>
            <a:picLocks noChangeAspect="1" noChangeArrowheads="1"/>
          </p:cNvPicPr>
          <p:nvPr/>
        </p:nvPicPr>
        <p:blipFill>
          <a:blip r:embed="rId4" cstate="print"/>
          <a:srcRect/>
          <a:stretch>
            <a:fillRect/>
          </a:stretch>
        </p:blipFill>
        <p:spPr bwMode="auto">
          <a:xfrm>
            <a:off x="2057400" y="2419350"/>
            <a:ext cx="3124200" cy="2590800"/>
          </a:xfrm>
          <a:prstGeom prst="rect">
            <a:avLst/>
          </a:prstGeom>
          <a:noFill/>
          <a:ln>
            <a:solidFill>
              <a:srgbClr val="FF0000"/>
            </a:solidFill>
          </a:ln>
        </p:spPr>
      </p:pic>
      <p:sp>
        <p:nvSpPr>
          <p:cNvPr id="9" name="WordArt 2"/>
          <p:cNvSpPr>
            <a:spLocks noChangeArrowheads="1" noChangeShapeType="1" noTextEdit="1"/>
          </p:cNvSpPr>
          <p:nvPr/>
        </p:nvSpPr>
        <p:spPr bwMode="auto">
          <a:xfrm>
            <a:off x="152400" y="57150"/>
            <a:ext cx="1752600" cy="2286000"/>
          </a:xfrm>
          <a:prstGeom prst="rect">
            <a:avLst/>
          </a:prstGeom>
        </p:spPr>
        <p:txBody>
          <a:bodyPr wrap="none" fromWordArt="1">
            <a:prstTxWarp prst="textPlain">
              <a:avLst>
                <a:gd name="adj" fmla="val 50000"/>
              </a:avLst>
            </a:prstTxWarp>
          </a:bodyPr>
          <a:lstStyle/>
          <a:p>
            <a:pPr algn="just"/>
            <a:r>
              <a:rPr lang="en-US" sz="1100" dirty="0" smtClean="0">
                <a:solidFill>
                  <a:srgbClr val="002A00"/>
                </a:solidFill>
                <a:latin typeface="Rockwell" pitchFamily="18" charset="0"/>
                <a:ea typeface="Calibri" pitchFamily="34" charset="0"/>
                <a:cs typeface="Mangal" pitchFamily="18" charset="0"/>
              </a:rPr>
              <a:t>DISMANTLING </a:t>
            </a:r>
          </a:p>
          <a:p>
            <a:pPr algn="just"/>
            <a:r>
              <a:rPr lang="en-US" sz="1100" dirty="0" smtClean="0">
                <a:solidFill>
                  <a:srgbClr val="002A00"/>
                </a:solidFill>
                <a:latin typeface="Rockwell" pitchFamily="18" charset="0"/>
                <a:ea typeface="Calibri" pitchFamily="34" charset="0"/>
                <a:cs typeface="Mangal" pitchFamily="18" charset="0"/>
              </a:rPr>
              <a:t>OF EXTREMELY </a:t>
            </a:r>
          </a:p>
          <a:p>
            <a:pPr algn="just"/>
            <a:r>
              <a:rPr lang="en-US" sz="1100" dirty="0" smtClean="0">
                <a:solidFill>
                  <a:srgbClr val="002A00"/>
                </a:solidFill>
                <a:latin typeface="Rockwell" pitchFamily="18" charset="0"/>
                <a:ea typeface="Calibri" pitchFamily="34" charset="0"/>
                <a:cs typeface="Mangal" pitchFamily="18" charset="0"/>
              </a:rPr>
              <a:t>BURNT  SECOND </a:t>
            </a:r>
          </a:p>
          <a:p>
            <a:pPr algn="just"/>
            <a:r>
              <a:rPr lang="en-US" sz="1100" dirty="0" smtClean="0">
                <a:solidFill>
                  <a:srgbClr val="002A00"/>
                </a:solidFill>
                <a:latin typeface="Rockwell" pitchFamily="18" charset="0"/>
                <a:ea typeface="Calibri" pitchFamily="34" charset="0"/>
                <a:cs typeface="Mangal" pitchFamily="18" charset="0"/>
              </a:rPr>
              <a:t>AND THIRD </a:t>
            </a:r>
          </a:p>
          <a:p>
            <a:pPr algn="just"/>
            <a:r>
              <a:rPr lang="en-US" sz="1100" dirty="0" smtClean="0">
                <a:solidFill>
                  <a:srgbClr val="002A00"/>
                </a:solidFill>
                <a:latin typeface="Rockwell" pitchFamily="18" charset="0"/>
                <a:ea typeface="Calibri" pitchFamily="34" charset="0"/>
                <a:cs typeface="Mangal" pitchFamily="18" charset="0"/>
              </a:rPr>
              <a:t>FLOOR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8" name="Picture 3" descr="F:\Activities Photos - Copy\Activity wise photos\Stone Masonry Work\IMG_20171231_122548499.jpg"/>
          <p:cNvPicPr>
            <a:picLocks noChangeAspect="1" noChangeArrowheads="1"/>
          </p:cNvPicPr>
          <p:nvPr/>
        </p:nvPicPr>
        <p:blipFill>
          <a:blip r:embed="rId2" cstate="print"/>
          <a:srcRect b="37831"/>
          <a:stretch>
            <a:fillRect/>
          </a:stretch>
        </p:blipFill>
        <p:spPr bwMode="auto">
          <a:xfrm>
            <a:off x="2057400" y="133350"/>
            <a:ext cx="3505200" cy="4876800"/>
          </a:xfrm>
          <a:prstGeom prst="rect">
            <a:avLst/>
          </a:prstGeom>
          <a:noFill/>
          <a:ln>
            <a:solidFill>
              <a:srgbClr val="FF0000"/>
            </a:solidFill>
          </a:ln>
        </p:spPr>
      </p:pic>
      <p:sp>
        <p:nvSpPr>
          <p:cNvPr id="6" name="Rectangle 5"/>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SESCC\Desktop\case study Gorton Castle Bldg\Activities Photos 14-06-2021\10-01-2018 Gorton Castle  Photos By Construction Technique\Activities\Stone Masonry Work\IMG_20171231_122525912.jpg"/>
          <p:cNvPicPr>
            <a:picLocks noChangeAspect="1" noChangeArrowheads="1"/>
          </p:cNvPicPr>
          <p:nvPr/>
        </p:nvPicPr>
        <p:blipFill>
          <a:blip r:embed="rId3" cstate="print"/>
          <a:srcRect/>
          <a:stretch>
            <a:fillRect/>
          </a:stretch>
        </p:blipFill>
        <p:spPr bwMode="auto">
          <a:xfrm>
            <a:off x="5638800" y="133350"/>
            <a:ext cx="3352800" cy="4876800"/>
          </a:xfrm>
          <a:prstGeom prst="rect">
            <a:avLst/>
          </a:prstGeom>
          <a:noFill/>
          <a:ln>
            <a:solidFill>
              <a:srgbClr val="FF0000"/>
            </a:solidFill>
          </a:ln>
        </p:spPr>
      </p:pic>
      <p:sp>
        <p:nvSpPr>
          <p:cNvPr id="7" name="WordArt 2"/>
          <p:cNvSpPr>
            <a:spLocks noChangeArrowheads="1" noChangeShapeType="1" noTextEdit="1"/>
          </p:cNvSpPr>
          <p:nvPr/>
        </p:nvSpPr>
        <p:spPr bwMode="auto">
          <a:xfrm>
            <a:off x="152400" y="57150"/>
            <a:ext cx="1828800" cy="3886200"/>
          </a:xfrm>
          <a:prstGeom prst="rect">
            <a:avLst/>
          </a:prstGeom>
        </p:spPr>
        <p:txBody>
          <a:bodyPr wrap="none" fromWordArt="1">
            <a:prstTxWarp prst="textPlain">
              <a:avLst>
                <a:gd name="adj" fmla="val 50000"/>
              </a:avLst>
            </a:prstTxWarp>
          </a:bodyPr>
          <a:lstStyle/>
          <a:p>
            <a:pPr algn="just"/>
            <a:r>
              <a:rPr lang="en-US" sz="1100" dirty="0" smtClean="0">
                <a:solidFill>
                  <a:srgbClr val="002A00"/>
                </a:solidFill>
                <a:latin typeface="Rockwell" pitchFamily="18" charset="0"/>
                <a:ea typeface="Calibri" pitchFamily="34" charset="0"/>
                <a:cs typeface="Mangal" pitchFamily="18" charset="0"/>
              </a:rPr>
              <a:t>NEW STONE </a:t>
            </a:r>
          </a:p>
          <a:p>
            <a:pPr algn="just"/>
            <a:r>
              <a:rPr lang="en-US" sz="1100" dirty="0" smtClean="0">
                <a:solidFill>
                  <a:srgbClr val="002A00"/>
                </a:solidFill>
                <a:latin typeface="Rockwell" pitchFamily="18" charset="0"/>
                <a:ea typeface="Calibri" pitchFamily="34" charset="0"/>
                <a:cs typeface="Mangal" pitchFamily="18" charset="0"/>
              </a:rPr>
              <a:t>MASONRY WALLS </a:t>
            </a:r>
          </a:p>
          <a:p>
            <a:pPr algn="just"/>
            <a:r>
              <a:rPr lang="en-US" sz="1100" dirty="0" smtClean="0">
                <a:solidFill>
                  <a:srgbClr val="002A00"/>
                </a:solidFill>
                <a:latin typeface="Rockwell" pitchFamily="18" charset="0"/>
                <a:ea typeface="Calibri" pitchFamily="34" charset="0"/>
                <a:cs typeface="Mangal" pitchFamily="18" charset="0"/>
              </a:rPr>
              <a:t>IN CEMENT-LIME </a:t>
            </a:r>
          </a:p>
          <a:p>
            <a:pPr algn="just"/>
            <a:r>
              <a:rPr lang="en-US" sz="1100" dirty="0" smtClean="0">
                <a:solidFill>
                  <a:srgbClr val="002A00"/>
                </a:solidFill>
                <a:latin typeface="Rockwell" pitchFamily="18" charset="0"/>
                <a:ea typeface="Calibri" pitchFamily="34" charset="0"/>
                <a:cs typeface="Mangal" pitchFamily="18" charset="0"/>
              </a:rPr>
              <a:t>MORTAR  (1 CEMENT : </a:t>
            </a:r>
          </a:p>
          <a:p>
            <a:pPr algn="just"/>
            <a:r>
              <a:rPr lang="en-US" sz="1100" dirty="0" smtClean="0">
                <a:solidFill>
                  <a:srgbClr val="002A00"/>
                </a:solidFill>
                <a:latin typeface="Rockwell" pitchFamily="18" charset="0"/>
                <a:ea typeface="Calibri" pitchFamily="34" charset="0"/>
                <a:cs typeface="Mangal" pitchFamily="18" charset="0"/>
              </a:rPr>
              <a:t>1 LIME : 3 COARSE </a:t>
            </a:r>
          </a:p>
          <a:p>
            <a:pPr algn="just"/>
            <a:r>
              <a:rPr lang="en-US" sz="1100" dirty="0" smtClean="0">
                <a:solidFill>
                  <a:srgbClr val="002A00"/>
                </a:solidFill>
                <a:latin typeface="Rockwell" pitchFamily="18" charset="0"/>
                <a:ea typeface="Calibri" pitchFamily="34" charset="0"/>
                <a:cs typeface="Mangal" pitchFamily="18" charset="0"/>
              </a:rPr>
              <a:t>SAND) MATCHING </a:t>
            </a:r>
          </a:p>
          <a:p>
            <a:pPr algn="just"/>
            <a:r>
              <a:rPr lang="en-US" sz="1100" dirty="0" smtClean="0">
                <a:solidFill>
                  <a:srgbClr val="002A00"/>
                </a:solidFill>
                <a:latin typeface="Rockwell" pitchFamily="18" charset="0"/>
                <a:ea typeface="Calibri" pitchFamily="34" charset="0"/>
                <a:cs typeface="Mangal" pitchFamily="18" charset="0"/>
              </a:rPr>
              <a:t>WITH  SHADE</a:t>
            </a:r>
          </a:p>
          <a:p>
            <a:pPr algn="just"/>
            <a:r>
              <a:rPr lang="en-US" sz="1100" dirty="0" smtClean="0">
                <a:solidFill>
                  <a:srgbClr val="002A00"/>
                </a:solidFill>
                <a:latin typeface="Rockwell" pitchFamily="18" charset="0"/>
                <a:ea typeface="Calibri" pitchFamily="34" charset="0"/>
                <a:cs typeface="Mangal" pitchFamily="18" charset="0"/>
              </a:rPr>
              <a:t> OF PARENT </a:t>
            </a:r>
          </a:p>
          <a:p>
            <a:pPr algn="just"/>
            <a:r>
              <a:rPr lang="en-US" sz="1100" dirty="0" smtClean="0">
                <a:solidFill>
                  <a:srgbClr val="002A00"/>
                </a:solidFill>
                <a:latin typeface="Rockwell" pitchFamily="18" charset="0"/>
                <a:ea typeface="Calibri" pitchFamily="34" charset="0"/>
                <a:cs typeface="Mangal" pitchFamily="18" charset="0"/>
              </a:rPr>
              <a:t>STONE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7" name="Picture 2" descr="F:\Activities Photos - Copy\Activity wise photos\Stone Masonry Work\IMG_20171127_104451912.jpg"/>
          <p:cNvPicPr>
            <a:picLocks noChangeAspect="1" noChangeArrowheads="1"/>
          </p:cNvPicPr>
          <p:nvPr/>
        </p:nvPicPr>
        <p:blipFill>
          <a:blip r:embed="rId2" cstate="print"/>
          <a:srcRect l="2399" t="25619" r="19193" b="22416"/>
          <a:stretch>
            <a:fillRect/>
          </a:stretch>
        </p:blipFill>
        <p:spPr bwMode="auto">
          <a:xfrm>
            <a:off x="1905000" y="133350"/>
            <a:ext cx="4648200" cy="4876800"/>
          </a:xfrm>
          <a:prstGeom prst="rect">
            <a:avLst/>
          </a:prstGeom>
          <a:noFill/>
          <a:ln>
            <a:solidFill>
              <a:srgbClr val="FF0000"/>
            </a:solidFill>
          </a:ln>
        </p:spPr>
      </p:pic>
      <p:sp>
        <p:nvSpPr>
          <p:cNvPr id="5" name="Rectangle 4"/>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descr="C:\Users\SESCC\Desktop\selected\41.jpg"/>
          <p:cNvPicPr>
            <a:picLocks noChangeAspect="1" noChangeArrowheads="1"/>
          </p:cNvPicPr>
          <p:nvPr/>
        </p:nvPicPr>
        <p:blipFill>
          <a:blip r:embed="rId3" cstate="print">
            <a:lum bright="30000" contrast="40000"/>
          </a:blip>
          <a:srcRect l="49596" t="64038" r="16873" b="13069"/>
          <a:stretch>
            <a:fillRect/>
          </a:stretch>
        </p:blipFill>
        <p:spPr bwMode="auto">
          <a:xfrm>
            <a:off x="6629400" y="2800350"/>
            <a:ext cx="2362200" cy="2222416"/>
          </a:xfrm>
          <a:prstGeom prst="rect">
            <a:avLst/>
          </a:prstGeom>
          <a:noFill/>
          <a:ln>
            <a:solidFill>
              <a:srgbClr val="FF0000"/>
            </a:solidFill>
          </a:ln>
        </p:spPr>
      </p:pic>
      <p:sp>
        <p:nvSpPr>
          <p:cNvPr id="8" name="WordArt 2"/>
          <p:cNvSpPr>
            <a:spLocks noChangeArrowheads="1" noChangeShapeType="1" noTextEdit="1"/>
          </p:cNvSpPr>
          <p:nvPr/>
        </p:nvSpPr>
        <p:spPr bwMode="auto">
          <a:xfrm>
            <a:off x="152400" y="57150"/>
            <a:ext cx="1676400" cy="2514600"/>
          </a:xfrm>
          <a:prstGeom prst="rect">
            <a:avLst/>
          </a:prstGeom>
        </p:spPr>
        <p:txBody>
          <a:bodyPr wrap="none" fromWordArt="1">
            <a:prstTxWarp prst="textPlain">
              <a:avLst>
                <a:gd name="adj" fmla="val 50000"/>
              </a:avLst>
            </a:prstTxWarp>
          </a:bodyPr>
          <a:lstStyle/>
          <a:p>
            <a:pPr algn="just"/>
            <a:r>
              <a:rPr lang="en-US" sz="1100" dirty="0" smtClean="0">
                <a:solidFill>
                  <a:srgbClr val="002A00"/>
                </a:solidFill>
                <a:latin typeface="Rockwell" pitchFamily="18" charset="0"/>
                <a:ea typeface="Calibri" pitchFamily="34" charset="0"/>
                <a:cs typeface="Mangal" pitchFamily="18" charset="0"/>
              </a:rPr>
              <a:t>RE-CONSTRUCTION </a:t>
            </a:r>
          </a:p>
          <a:p>
            <a:pPr algn="just"/>
            <a:r>
              <a:rPr lang="en-US" sz="1100" dirty="0" smtClean="0">
                <a:solidFill>
                  <a:srgbClr val="002A00"/>
                </a:solidFill>
                <a:latin typeface="Rockwell" pitchFamily="18" charset="0"/>
                <a:ea typeface="Calibri" pitchFamily="34" charset="0"/>
                <a:cs typeface="Mangal" pitchFamily="18" charset="0"/>
              </a:rPr>
              <a:t>OF FIRE PLACES </a:t>
            </a:r>
          </a:p>
          <a:p>
            <a:pPr algn="just"/>
            <a:r>
              <a:rPr lang="en-US" sz="1100" dirty="0" smtClean="0">
                <a:solidFill>
                  <a:srgbClr val="002A00"/>
                </a:solidFill>
                <a:latin typeface="Rockwell" pitchFamily="18" charset="0"/>
                <a:ea typeface="Calibri" pitchFamily="34" charset="0"/>
                <a:cs typeface="Mangal" pitchFamily="18" charset="0"/>
              </a:rPr>
              <a:t>FOR FIRE CHIMNEY</a:t>
            </a:r>
          </a:p>
          <a:p>
            <a:pPr algn="just"/>
            <a:r>
              <a:rPr lang="en-US" sz="1100" dirty="0" smtClean="0">
                <a:solidFill>
                  <a:srgbClr val="002A00"/>
                </a:solidFill>
                <a:latin typeface="Rockwell" pitchFamily="18" charset="0"/>
                <a:ea typeface="Calibri" pitchFamily="34" charset="0"/>
                <a:cs typeface="Mangal" pitchFamily="18" charset="0"/>
              </a:rPr>
              <a:t>IN BRICK  MASONRY </a:t>
            </a:r>
          </a:p>
          <a:p>
            <a:pPr algn="just"/>
            <a:r>
              <a:rPr lang="en-US" sz="1100" dirty="0" smtClean="0">
                <a:solidFill>
                  <a:srgbClr val="002A00"/>
                </a:solidFill>
                <a:latin typeface="Rockwell" pitchFamily="18" charset="0"/>
                <a:ea typeface="Calibri" pitchFamily="34" charset="0"/>
                <a:cs typeface="Mangal" pitchFamily="18" charset="0"/>
              </a:rPr>
              <a:t>AND FACIA</a:t>
            </a:r>
          </a:p>
          <a:p>
            <a:pPr algn="just"/>
            <a:r>
              <a:rPr lang="en-US" sz="1100" dirty="0" smtClean="0">
                <a:solidFill>
                  <a:srgbClr val="002A00"/>
                </a:solidFill>
                <a:latin typeface="Rockwell" pitchFamily="18" charset="0"/>
                <a:ea typeface="Calibri" pitchFamily="34" charset="0"/>
                <a:cs typeface="Mangal" pitchFamily="18" charset="0"/>
              </a:rPr>
              <a:t>DECORATIVE</a:t>
            </a:r>
          </a:p>
          <a:p>
            <a:pPr algn="just"/>
            <a:r>
              <a:rPr lang="en-US" sz="1100" dirty="0" smtClean="0">
                <a:solidFill>
                  <a:srgbClr val="002A00"/>
                </a:solidFill>
                <a:latin typeface="Rockwell" pitchFamily="18" charset="0"/>
                <a:ea typeface="Calibri" pitchFamily="34" charset="0"/>
                <a:cs typeface="Mangal" pitchFamily="18" charset="0"/>
              </a:rPr>
              <a:t>WOOD  WORK IN TEAK</a:t>
            </a:r>
          </a:p>
          <a:p>
            <a:pPr algn="just"/>
            <a:r>
              <a:rPr lang="en-IN" sz="1100" dirty="0" smtClean="0">
                <a:solidFill>
                  <a:srgbClr val="002A00"/>
                </a:solidFill>
                <a:latin typeface="Rockwell" pitchFamily="18" charset="0"/>
                <a:ea typeface="Calibri" pitchFamily="34" charset="0"/>
                <a:cs typeface="Mangal" pitchFamily="18" charset="0"/>
              </a:rPr>
              <a:t>WOOD</a:t>
            </a:r>
            <a:endParaRPr lang="en-US" sz="1100" dirty="0" smtClean="0">
              <a:solidFill>
                <a:srgbClr val="002A00"/>
              </a:solidFill>
              <a:latin typeface="Rockwell" pitchFamily="18" charset="0"/>
              <a:ea typeface="Calibri" pitchFamily="34" charset="0"/>
              <a:cs typeface="Mangal" pitchFamily="18" charset="0"/>
            </a:endParaRPr>
          </a:p>
        </p:txBody>
      </p:sp>
      <p:pic>
        <p:nvPicPr>
          <p:cNvPr id="9" name="Picture 3" descr="C:\Users\Praveen\Desktop\SHARE\iPhone 7 Plus\photo\IMG_3554.JPG"/>
          <p:cNvPicPr>
            <a:picLocks noChangeAspect="1" noChangeArrowheads="1"/>
          </p:cNvPicPr>
          <p:nvPr/>
        </p:nvPicPr>
        <p:blipFill>
          <a:blip r:embed="rId4" cstate="print"/>
          <a:srcRect t="13892" b="18059"/>
          <a:stretch>
            <a:fillRect/>
          </a:stretch>
        </p:blipFill>
        <p:spPr bwMode="auto">
          <a:xfrm>
            <a:off x="6629400" y="133350"/>
            <a:ext cx="2362199" cy="2667000"/>
          </a:xfrm>
          <a:prstGeom prst="rect">
            <a:avLst/>
          </a:prstGeom>
          <a:noFill/>
          <a:ln>
            <a:solidFill>
              <a:srgbClr val="FF0000"/>
            </a:solid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7" name="Picture 2" descr="G:\0000000-0 DG Visit Presentation\3D SAMPLES\5.jpg"/>
          <p:cNvPicPr>
            <a:picLocks noChangeAspect="1" noChangeArrowheads="1"/>
          </p:cNvPicPr>
          <p:nvPr/>
        </p:nvPicPr>
        <p:blipFill>
          <a:blip r:embed="rId2" cstate="print"/>
          <a:srcRect l="8317" r="11275" b="350"/>
          <a:stretch>
            <a:fillRect/>
          </a:stretch>
        </p:blipFill>
        <p:spPr bwMode="auto">
          <a:xfrm>
            <a:off x="2362200" y="133350"/>
            <a:ext cx="3276600" cy="2286000"/>
          </a:xfrm>
          <a:prstGeom prst="rect">
            <a:avLst/>
          </a:prstGeom>
          <a:noFill/>
          <a:ln>
            <a:solidFill>
              <a:srgbClr val="FF0000"/>
            </a:solidFill>
          </a:ln>
        </p:spPr>
      </p:pic>
      <p:pic>
        <p:nvPicPr>
          <p:cNvPr id="8" name="Picture 3" descr="G:\0000000-0 DG Visit Presentation\3D SAMPLES\dd.jpg"/>
          <p:cNvPicPr>
            <a:picLocks noChangeAspect="1" noChangeArrowheads="1"/>
          </p:cNvPicPr>
          <p:nvPr/>
        </p:nvPicPr>
        <p:blipFill>
          <a:blip r:embed="rId3" cstate="print"/>
          <a:srcRect l="16776" t="13793" r="15449" b="6897"/>
          <a:stretch>
            <a:fillRect/>
          </a:stretch>
        </p:blipFill>
        <p:spPr bwMode="auto">
          <a:xfrm>
            <a:off x="5715000" y="133350"/>
            <a:ext cx="3276600" cy="2286000"/>
          </a:xfrm>
          <a:prstGeom prst="rect">
            <a:avLst/>
          </a:prstGeom>
          <a:noFill/>
          <a:ln>
            <a:solidFill>
              <a:srgbClr val="FF0000"/>
            </a:solidFill>
          </a:ln>
        </p:spPr>
      </p:pic>
      <p:pic>
        <p:nvPicPr>
          <p:cNvPr id="11" name="Picture 4" descr="G:\0000000-0 DG Visit Presentation\Photos\activity photos 2\Seismic Proofing System\MS Belting in Masonry\IMG_20170904_165318874.jpg"/>
          <p:cNvPicPr>
            <a:picLocks noChangeAspect="1" noChangeArrowheads="1"/>
          </p:cNvPicPr>
          <p:nvPr/>
        </p:nvPicPr>
        <p:blipFill>
          <a:blip r:embed="rId4" cstate="print"/>
          <a:srcRect l="12963" r="36666"/>
          <a:stretch>
            <a:fillRect/>
          </a:stretch>
        </p:blipFill>
        <p:spPr bwMode="auto">
          <a:xfrm rot="16200000">
            <a:off x="2743199" y="2114550"/>
            <a:ext cx="2514602" cy="3276600"/>
          </a:xfrm>
          <a:prstGeom prst="rect">
            <a:avLst/>
          </a:prstGeom>
          <a:noFill/>
          <a:ln>
            <a:solidFill>
              <a:srgbClr val="FF0000"/>
            </a:solidFill>
          </a:ln>
        </p:spPr>
      </p:pic>
      <p:pic>
        <p:nvPicPr>
          <p:cNvPr id="12" name="Picture 11" descr="G:\0000000-0 DG Visit Presentation\additional\Masonary work at TF (8).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62" t="54693" r="68310" b="18004"/>
          <a:stretch/>
        </p:blipFill>
        <p:spPr bwMode="auto">
          <a:xfrm>
            <a:off x="5715000" y="2495550"/>
            <a:ext cx="3276600" cy="2514600"/>
          </a:xfrm>
          <a:prstGeom prst="rect">
            <a:avLst/>
          </a:prstGeom>
          <a:noFill/>
          <a:ln>
            <a:solidFill>
              <a:srgbClr val="FF0000"/>
            </a:solidFill>
          </a:ln>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WordArt 2"/>
          <p:cNvSpPr>
            <a:spLocks noChangeArrowheads="1" noChangeShapeType="1" noTextEdit="1"/>
          </p:cNvSpPr>
          <p:nvPr/>
        </p:nvSpPr>
        <p:spPr bwMode="auto">
          <a:xfrm>
            <a:off x="152400" y="57150"/>
            <a:ext cx="2133600" cy="4953000"/>
          </a:xfrm>
          <a:prstGeom prst="rect">
            <a:avLst/>
          </a:prstGeom>
        </p:spPr>
        <p:txBody>
          <a:bodyPr wrap="none" fromWordArt="1">
            <a:prstTxWarp prst="textPlain">
              <a:avLst>
                <a:gd name="adj" fmla="val 50000"/>
              </a:avLst>
            </a:prstTxWarp>
          </a:bodyPr>
          <a:lstStyle/>
          <a:p>
            <a:pPr algn="just"/>
            <a:r>
              <a:rPr lang="en-US" sz="1100" dirty="0" smtClean="0">
                <a:solidFill>
                  <a:srgbClr val="002A00"/>
                </a:solidFill>
                <a:latin typeface="Rockwell" pitchFamily="18" charset="0"/>
                <a:ea typeface="Calibri" pitchFamily="34" charset="0"/>
                <a:cs typeface="Mangal" pitchFamily="18" charset="0"/>
              </a:rPr>
              <a:t>PROVISION OF  MS </a:t>
            </a:r>
          </a:p>
          <a:p>
            <a:pPr algn="just"/>
            <a:r>
              <a:rPr lang="en-US" sz="1100" dirty="0" smtClean="0">
                <a:solidFill>
                  <a:srgbClr val="002A00"/>
                </a:solidFill>
                <a:latin typeface="Rockwell" pitchFamily="18" charset="0"/>
                <a:ea typeface="Calibri" pitchFamily="34" charset="0"/>
                <a:cs typeface="Mangal" pitchFamily="18" charset="0"/>
              </a:rPr>
              <a:t>BELTING ARRANGEMENT </a:t>
            </a:r>
          </a:p>
          <a:p>
            <a:pPr algn="just"/>
            <a:r>
              <a:rPr lang="en-US" sz="1100" dirty="0" smtClean="0">
                <a:solidFill>
                  <a:srgbClr val="002A00"/>
                </a:solidFill>
                <a:latin typeface="Rockwell" pitchFamily="18" charset="0"/>
                <a:ea typeface="Calibri" pitchFamily="34" charset="0"/>
                <a:cs typeface="Mangal" pitchFamily="18" charset="0"/>
              </a:rPr>
              <a:t>OF EPOXY COATED </a:t>
            </a:r>
          </a:p>
          <a:p>
            <a:pPr algn="just"/>
            <a:r>
              <a:rPr lang="en-US" sz="1100" dirty="0" smtClean="0">
                <a:solidFill>
                  <a:srgbClr val="002A00"/>
                </a:solidFill>
                <a:latin typeface="Rockwell" pitchFamily="18" charset="0"/>
                <a:ea typeface="Calibri" pitchFamily="34" charset="0"/>
                <a:cs typeface="Mangal" pitchFamily="18" charset="0"/>
              </a:rPr>
              <a:t>MS FLAT INSIDE  STONE</a:t>
            </a:r>
          </a:p>
          <a:p>
            <a:pPr algn="just"/>
            <a:r>
              <a:rPr lang="en-US" sz="1100" dirty="0" smtClean="0">
                <a:solidFill>
                  <a:srgbClr val="002A00"/>
                </a:solidFill>
                <a:latin typeface="Rockwell" pitchFamily="18" charset="0"/>
                <a:ea typeface="Calibri" pitchFamily="34" charset="0"/>
                <a:cs typeface="Mangal" pitchFamily="18" charset="0"/>
              </a:rPr>
              <a:t> MASONRY WALL  AT  </a:t>
            </a:r>
          </a:p>
          <a:p>
            <a:pPr algn="just"/>
            <a:r>
              <a:rPr lang="en-US" sz="1100" dirty="0" smtClean="0">
                <a:solidFill>
                  <a:srgbClr val="002A00"/>
                </a:solidFill>
                <a:latin typeface="Rockwell" pitchFamily="18" charset="0"/>
                <a:ea typeface="Calibri" pitchFamily="34" charset="0"/>
                <a:cs typeface="Mangal" pitchFamily="18" charset="0"/>
              </a:rPr>
              <a:t>LINTEL LEVEL  (SECOND  </a:t>
            </a:r>
          </a:p>
          <a:p>
            <a:pPr algn="just"/>
            <a:r>
              <a:rPr lang="en-US" sz="1100" dirty="0" smtClean="0">
                <a:solidFill>
                  <a:srgbClr val="002A00"/>
                </a:solidFill>
                <a:latin typeface="Rockwell" pitchFamily="18" charset="0"/>
                <a:ea typeface="Calibri" pitchFamily="34" charset="0"/>
                <a:cs typeface="Mangal" pitchFamily="18" charset="0"/>
              </a:rPr>
              <a:t>AND THIRD  FLOOR) </a:t>
            </a:r>
          </a:p>
          <a:p>
            <a:pPr algn="just"/>
            <a:r>
              <a:rPr lang="en-US" sz="1100" dirty="0" smtClean="0">
                <a:solidFill>
                  <a:srgbClr val="002A00"/>
                </a:solidFill>
                <a:latin typeface="Rockwell" pitchFamily="18" charset="0"/>
                <a:ea typeface="Calibri" pitchFamily="34" charset="0"/>
                <a:cs typeface="Mangal" pitchFamily="18" charset="0"/>
              </a:rPr>
              <a:t>IN ORDER TO  TIE  </a:t>
            </a:r>
          </a:p>
          <a:p>
            <a:pPr algn="just"/>
            <a:r>
              <a:rPr lang="en-US" sz="1100" dirty="0" smtClean="0">
                <a:solidFill>
                  <a:srgbClr val="002A00"/>
                </a:solidFill>
                <a:latin typeface="Rockwell" pitchFamily="18" charset="0"/>
                <a:ea typeface="Calibri" pitchFamily="34" charset="0"/>
                <a:cs typeface="Mangal" pitchFamily="18" charset="0"/>
              </a:rPr>
              <a:t>THE STRUCTURE  </a:t>
            </a:r>
          </a:p>
          <a:p>
            <a:pPr algn="just"/>
            <a:r>
              <a:rPr lang="en-US" sz="1100" dirty="0" smtClean="0">
                <a:solidFill>
                  <a:srgbClr val="002A00"/>
                </a:solidFill>
                <a:latin typeface="Rockwell" pitchFamily="18" charset="0"/>
                <a:ea typeface="Calibri" pitchFamily="34" charset="0"/>
                <a:cs typeface="Mangal" pitchFamily="18" charset="0"/>
              </a:rPr>
              <a:t>AND PROVIDE DUCTILE </a:t>
            </a:r>
          </a:p>
          <a:p>
            <a:pPr algn="just"/>
            <a:r>
              <a:rPr lang="en-US" sz="1100" dirty="0" smtClean="0">
                <a:solidFill>
                  <a:srgbClr val="002A00"/>
                </a:solidFill>
                <a:latin typeface="Rockwell" pitchFamily="18" charset="0"/>
                <a:ea typeface="Calibri" pitchFamily="34" charset="0"/>
                <a:cs typeface="Mangal" pitchFamily="18" charset="0"/>
              </a:rPr>
              <a:t>STRENGTH  TO STRUCTURE </a:t>
            </a:r>
          </a:p>
          <a:p>
            <a:pPr algn="just"/>
            <a:r>
              <a:rPr lang="en-US" sz="1100" dirty="0" smtClean="0">
                <a:solidFill>
                  <a:srgbClr val="002A00"/>
                </a:solidFill>
                <a:latin typeface="Rockwell" pitchFamily="18" charset="0"/>
                <a:ea typeface="Calibri" pitchFamily="34" charset="0"/>
                <a:cs typeface="Mangal" pitchFamily="18" charset="0"/>
              </a:rPr>
              <a:t>AGAINST SEISMIC </a:t>
            </a:r>
          </a:p>
          <a:p>
            <a:pPr algn="just"/>
            <a:r>
              <a:rPr lang="en-US" sz="1100" dirty="0" smtClean="0">
                <a:solidFill>
                  <a:srgbClr val="002A00"/>
                </a:solidFill>
                <a:latin typeface="Rockwell" pitchFamily="18" charset="0"/>
                <a:ea typeface="Calibri" pitchFamily="34" charset="0"/>
                <a:cs typeface="Mangal" pitchFamily="18" charset="0"/>
              </a:rPr>
              <a:t>FORCES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8" name="Picture 2" descr="C:\Users\SESCC\Desktop\New folder (2)\Preparation of deck sheet01.jpg"/>
          <p:cNvPicPr>
            <a:picLocks noChangeAspect="1" noChangeArrowheads="1"/>
          </p:cNvPicPr>
          <p:nvPr/>
        </p:nvPicPr>
        <p:blipFill>
          <a:blip r:embed="rId2" cstate="print"/>
          <a:srcRect/>
          <a:stretch>
            <a:fillRect/>
          </a:stretch>
        </p:blipFill>
        <p:spPr bwMode="auto">
          <a:xfrm>
            <a:off x="5410200" y="133350"/>
            <a:ext cx="3581400" cy="4800600"/>
          </a:xfrm>
          <a:prstGeom prst="rect">
            <a:avLst/>
          </a:prstGeom>
          <a:noFill/>
          <a:ln>
            <a:solidFill>
              <a:srgbClr val="FF0000"/>
            </a:solidFill>
          </a:ln>
        </p:spPr>
      </p:pic>
      <p:sp>
        <p:nvSpPr>
          <p:cNvPr id="6" name="Rectangle 5"/>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descr="G:\0000000-0 DG Presentation\Photos\Activities Photos 3\Activity wise photos\RCC Deck Slab work\IMG_20170912_163315186_HDR.jpg"/>
          <p:cNvPicPr>
            <a:picLocks noChangeAspect="1" noChangeArrowheads="1"/>
          </p:cNvPicPr>
          <p:nvPr/>
        </p:nvPicPr>
        <p:blipFill>
          <a:blip r:embed="rId3" cstate="print"/>
          <a:srcRect/>
          <a:stretch>
            <a:fillRect/>
          </a:stretch>
        </p:blipFill>
        <p:spPr bwMode="auto">
          <a:xfrm>
            <a:off x="1752600" y="133350"/>
            <a:ext cx="3581400" cy="4800600"/>
          </a:xfrm>
          <a:prstGeom prst="rect">
            <a:avLst/>
          </a:prstGeom>
          <a:noFill/>
          <a:ln>
            <a:solidFill>
              <a:srgbClr val="FF0000"/>
            </a:solidFill>
          </a:ln>
        </p:spPr>
      </p:pic>
      <p:sp>
        <p:nvSpPr>
          <p:cNvPr id="9" name="WordArt 2"/>
          <p:cNvSpPr>
            <a:spLocks noChangeArrowheads="1" noChangeShapeType="1" noTextEdit="1"/>
          </p:cNvSpPr>
          <p:nvPr/>
        </p:nvSpPr>
        <p:spPr bwMode="auto">
          <a:xfrm>
            <a:off x="152400" y="133350"/>
            <a:ext cx="1524000" cy="2514600"/>
          </a:xfrm>
          <a:prstGeom prst="rect">
            <a:avLst/>
          </a:prstGeom>
        </p:spPr>
        <p:txBody>
          <a:bodyPr wrap="none" fromWordArt="1">
            <a:prstTxWarp prst="textPlain">
              <a:avLst>
                <a:gd name="adj" fmla="val 50000"/>
              </a:avLst>
            </a:prstTxWarp>
          </a:bodyPr>
          <a:lstStyle/>
          <a:p>
            <a:pPr algn="just"/>
            <a:r>
              <a:rPr lang="en-US" sz="1100" dirty="0" smtClean="0">
                <a:solidFill>
                  <a:srgbClr val="002A00"/>
                </a:solidFill>
                <a:latin typeface="Rockwell" pitchFamily="18" charset="0"/>
                <a:ea typeface="Calibri" pitchFamily="34" charset="0"/>
                <a:cs typeface="Mangal" pitchFamily="18" charset="0"/>
              </a:rPr>
              <a:t>CASTING OF </a:t>
            </a:r>
          </a:p>
          <a:p>
            <a:pPr algn="just"/>
            <a:r>
              <a:rPr lang="en-US" sz="1100" dirty="0" smtClean="0">
                <a:solidFill>
                  <a:srgbClr val="002A00"/>
                </a:solidFill>
                <a:latin typeface="Rockwell" pitchFamily="18" charset="0"/>
                <a:ea typeface="Calibri" pitchFamily="34" charset="0"/>
                <a:cs typeface="Mangal" pitchFamily="18" charset="0"/>
              </a:rPr>
              <a:t>150 MM THICK </a:t>
            </a:r>
          </a:p>
          <a:p>
            <a:pPr algn="just"/>
            <a:r>
              <a:rPr lang="en-US" sz="1100" dirty="0" smtClean="0">
                <a:solidFill>
                  <a:srgbClr val="002A00"/>
                </a:solidFill>
                <a:latin typeface="Rockwell" pitchFamily="18" charset="0"/>
                <a:ea typeface="Calibri" pitchFamily="34" charset="0"/>
                <a:cs typeface="Mangal" pitchFamily="18" charset="0"/>
              </a:rPr>
              <a:t>RCC BANDS </a:t>
            </a:r>
          </a:p>
          <a:p>
            <a:pPr algn="just"/>
            <a:r>
              <a:rPr lang="en-US" sz="1100" dirty="0" smtClean="0">
                <a:solidFill>
                  <a:srgbClr val="002A00"/>
                </a:solidFill>
                <a:latin typeface="Rockwell" pitchFamily="18" charset="0"/>
                <a:ea typeface="Calibri" pitchFamily="34" charset="0"/>
                <a:cs typeface="Mangal" pitchFamily="18" charset="0"/>
              </a:rPr>
              <a:t>IN  M25 </a:t>
            </a:r>
          </a:p>
          <a:p>
            <a:pPr algn="just"/>
            <a:r>
              <a:rPr lang="en-US" sz="1100" dirty="0" smtClean="0">
                <a:solidFill>
                  <a:srgbClr val="002A00"/>
                </a:solidFill>
                <a:latin typeface="Rockwell" pitchFamily="18" charset="0"/>
                <a:ea typeface="Calibri" pitchFamily="34" charset="0"/>
                <a:cs typeface="Mangal" pitchFamily="18" charset="0"/>
              </a:rPr>
              <a:t>DESIGN  MIX </a:t>
            </a:r>
          </a:p>
          <a:p>
            <a:pPr algn="just"/>
            <a:r>
              <a:rPr lang="en-US" sz="1100" dirty="0" smtClean="0">
                <a:solidFill>
                  <a:srgbClr val="002A00"/>
                </a:solidFill>
                <a:latin typeface="Rockwell" pitchFamily="18" charset="0"/>
                <a:ea typeface="Calibri" pitchFamily="34" charset="0"/>
                <a:cs typeface="Mangal" pitchFamily="18" charset="0"/>
              </a:rPr>
              <a:t>CONCRETE </a:t>
            </a:r>
          </a:p>
          <a:p>
            <a:pPr algn="just"/>
            <a:r>
              <a:rPr lang="en-US" sz="1100" dirty="0" smtClean="0">
                <a:solidFill>
                  <a:srgbClr val="002A00"/>
                </a:solidFill>
                <a:latin typeface="Rockwell" pitchFamily="18" charset="0"/>
                <a:ea typeface="Calibri" pitchFamily="34" charset="0"/>
                <a:cs typeface="Mangal" pitchFamily="18" charset="0"/>
              </a:rPr>
              <a:t>ABOVE LINTEL </a:t>
            </a:r>
          </a:p>
          <a:p>
            <a:pPr algn="just"/>
            <a:r>
              <a:rPr lang="en-US" sz="1100" dirty="0" smtClean="0">
                <a:solidFill>
                  <a:srgbClr val="002A00"/>
                </a:solidFill>
                <a:latin typeface="Rockwell" pitchFamily="18" charset="0"/>
                <a:ea typeface="Calibri" pitchFamily="34" charset="0"/>
                <a:cs typeface="Mangal" pitchFamily="18" charset="0"/>
              </a:rPr>
              <a:t>LEVEL</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7" name="Picture 2" descr="C:\Users\SESCC\Desktop\New folder (2)\Preparation of deck sheet03.jpg"/>
          <p:cNvPicPr>
            <a:picLocks noChangeAspect="1" noChangeArrowheads="1"/>
          </p:cNvPicPr>
          <p:nvPr/>
        </p:nvPicPr>
        <p:blipFill>
          <a:blip r:embed="rId2" cstate="print"/>
          <a:srcRect/>
          <a:stretch>
            <a:fillRect/>
          </a:stretch>
        </p:blipFill>
        <p:spPr bwMode="auto">
          <a:xfrm>
            <a:off x="1981200" y="133350"/>
            <a:ext cx="3429000" cy="2438400"/>
          </a:xfrm>
          <a:prstGeom prst="rect">
            <a:avLst/>
          </a:prstGeom>
          <a:noFill/>
          <a:ln>
            <a:solidFill>
              <a:srgbClr val="FF0000"/>
            </a:solidFill>
          </a:ln>
        </p:spPr>
      </p:pic>
      <p:pic>
        <p:nvPicPr>
          <p:cNvPr id="8" name="Picture 3" descr="C:\Users\SESCC\Desktop\New folder (2)\deck sheet 15.jpg"/>
          <p:cNvPicPr>
            <a:picLocks noChangeAspect="1" noChangeArrowheads="1"/>
          </p:cNvPicPr>
          <p:nvPr/>
        </p:nvPicPr>
        <p:blipFill>
          <a:blip r:embed="rId3" cstate="print"/>
          <a:srcRect/>
          <a:stretch>
            <a:fillRect/>
          </a:stretch>
        </p:blipFill>
        <p:spPr bwMode="auto">
          <a:xfrm>
            <a:off x="1981200" y="2647950"/>
            <a:ext cx="3429000" cy="2362200"/>
          </a:xfrm>
          <a:prstGeom prst="rect">
            <a:avLst/>
          </a:prstGeom>
          <a:noFill/>
          <a:ln>
            <a:solidFill>
              <a:srgbClr val="FF0000"/>
            </a:solidFill>
          </a:ln>
        </p:spPr>
      </p:pic>
      <p:pic>
        <p:nvPicPr>
          <p:cNvPr id="9" name="Picture 4" descr="C:\Users\SESCC\Desktop\New folder (2)\Placement of deck sheet17.jpg"/>
          <p:cNvPicPr>
            <a:picLocks noChangeAspect="1" noChangeArrowheads="1"/>
          </p:cNvPicPr>
          <p:nvPr/>
        </p:nvPicPr>
        <p:blipFill>
          <a:blip r:embed="rId4" cstate="print"/>
          <a:srcRect/>
          <a:stretch>
            <a:fillRect/>
          </a:stretch>
        </p:blipFill>
        <p:spPr bwMode="auto">
          <a:xfrm>
            <a:off x="5486401" y="2647950"/>
            <a:ext cx="3505200" cy="2362200"/>
          </a:xfrm>
          <a:prstGeom prst="rect">
            <a:avLst/>
          </a:prstGeom>
          <a:noFill/>
          <a:ln>
            <a:solidFill>
              <a:srgbClr val="FF0000"/>
            </a:solidFill>
          </a:ln>
        </p:spPr>
      </p:pic>
      <p:sp>
        <p:nvSpPr>
          <p:cNvPr id="11" name="Rectangle 10"/>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descr="C:\Users\SESCC\Desktop\New folder (2)\IMG_20170913_115223900.jpg"/>
          <p:cNvPicPr>
            <a:picLocks noChangeAspect="1" noChangeArrowheads="1"/>
          </p:cNvPicPr>
          <p:nvPr/>
        </p:nvPicPr>
        <p:blipFill>
          <a:blip r:embed="rId5" cstate="print"/>
          <a:srcRect/>
          <a:stretch>
            <a:fillRect/>
          </a:stretch>
        </p:blipFill>
        <p:spPr bwMode="auto">
          <a:xfrm>
            <a:off x="5486400" y="133350"/>
            <a:ext cx="3505200" cy="2438400"/>
          </a:xfrm>
          <a:prstGeom prst="rect">
            <a:avLst/>
          </a:prstGeom>
          <a:noFill/>
          <a:ln>
            <a:solidFill>
              <a:srgbClr val="FF0000"/>
            </a:solidFill>
          </a:ln>
        </p:spPr>
      </p:pic>
      <p:sp>
        <p:nvSpPr>
          <p:cNvPr id="10" name="WordArt 2"/>
          <p:cNvSpPr>
            <a:spLocks noChangeArrowheads="1" noChangeShapeType="1" noTextEdit="1"/>
          </p:cNvSpPr>
          <p:nvPr/>
        </p:nvSpPr>
        <p:spPr bwMode="auto">
          <a:xfrm>
            <a:off x="152400" y="57150"/>
            <a:ext cx="1828800" cy="3810000"/>
          </a:xfrm>
          <a:prstGeom prst="rect">
            <a:avLst/>
          </a:prstGeom>
        </p:spPr>
        <p:txBody>
          <a:bodyPr wrap="none" fromWordArt="1">
            <a:prstTxWarp prst="textPlain">
              <a:avLst>
                <a:gd name="adj" fmla="val 50000"/>
              </a:avLst>
            </a:prstTxWarp>
          </a:bodyPr>
          <a:lstStyle/>
          <a:p>
            <a:pPr algn="just"/>
            <a:r>
              <a:rPr lang="en-US" sz="1100" dirty="0" smtClean="0">
                <a:solidFill>
                  <a:srgbClr val="002A00"/>
                </a:solidFill>
                <a:latin typeface="Rockwell" pitchFamily="18" charset="0"/>
                <a:ea typeface="Calibri" pitchFamily="34" charset="0"/>
                <a:cs typeface="Mangal" pitchFamily="18" charset="0"/>
              </a:rPr>
              <a:t>DECK SHEET ROOFING </a:t>
            </a:r>
          </a:p>
          <a:p>
            <a:pPr algn="just"/>
            <a:r>
              <a:rPr lang="en-US" sz="1100" dirty="0" smtClean="0">
                <a:solidFill>
                  <a:srgbClr val="002A00"/>
                </a:solidFill>
                <a:latin typeface="Rockwell" pitchFamily="18" charset="0"/>
                <a:ea typeface="Calibri" pitchFamily="34" charset="0"/>
                <a:cs typeface="Mangal" pitchFamily="18" charset="0"/>
              </a:rPr>
              <a:t>SUPPORTED ON MS </a:t>
            </a:r>
          </a:p>
          <a:p>
            <a:pPr algn="just"/>
            <a:r>
              <a:rPr lang="en-US" sz="1100" dirty="0" smtClean="0">
                <a:solidFill>
                  <a:srgbClr val="002A00"/>
                </a:solidFill>
                <a:latin typeface="Rockwell" pitchFamily="18" charset="0"/>
                <a:ea typeface="Calibri" pitchFamily="34" charset="0"/>
                <a:cs typeface="Mangal" pitchFamily="18" charset="0"/>
              </a:rPr>
              <a:t>GIRDERS AND </a:t>
            </a:r>
          </a:p>
          <a:p>
            <a:pPr algn="just"/>
            <a:r>
              <a:rPr lang="en-US" sz="1100" dirty="0" smtClean="0">
                <a:solidFill>
                  <a:srgbClr val="002A00"/>
                </a:solidFill>
                <a:latin typeface="Rockwell" pitchFamily="18" charset="0"/>
                <a:ea typeface="Calibri" pitchFamily="34" charset="0"/>
                <a:cs typeface="Mangal" pitchFamily="18" charset="0"/>
              </a:rPr>
              <a:t>PROVISION OF</a:t>
            </a:r>
          </a:p>
          <a:p>
            <a:pPr algn="just"/>
            <a:r>
              <a:rPr lang="en-US" sz="1100" dirty="0" smtClean="0">
                <a:solidFill>
                  <a:srgbClr val="002A00"/>
                </a:solidFill>
                <a:latin typeface="Rockwell" pitchFamily="18" charset="0"/>
                <a:ea typeface="Calibri" pitchFamily="34" charset="0"/>
                <a:cs typeface="Mangal" pitchFamily="18" charset="0"/>
              </a:rPr>
              <a:t> MS SHEAR STUDS </a:t>
            </a:r>
          </a:p>
          <a:p>
            <a:pPr algn="just"/>
            <a:r>
              <a:rPr lang="en-US" sz="1100" dirty="0" smtClean="0">
                <a:solidFill>
                  <a:srgbClr val="002A00"/>
                </a:solidFill>
                <a:latin typeface="Rockwell" pitchFamily="18" charset="0"/>
                <a:ea typeface="Calibri" pitchFamily="34" charset="0"/>
                <a:cs typeface="Mangal" pitchFamily="18" charset="0"/>
              </a:rPr>
              <a:t>WITH  NOMINAL </a:t>
            </a:r>
          </a:p>
          <a:p>
            <a:pPr algn="just"/>
            <a:r>
              <a:rPr lang="en-US" sz="1100" dirty="0" smtClean="0">
                <a:solidFill>
                  <a:srgbClr val="002A00"/>
                </a:solidFill>
                <a:latin typeface="Rockwell" pitchFamily="18" charset="0"/>
                <a:ea typeface="Calibri" pitchFamily="34" charset="0"/>
                <a:cs typeface="Mangal" pitchFamily="18" charset="0"/>
              </a:rPr>
              <a:t>STEEL BAR (8MM DIA </a:t>
            </a:r>
          </a:p>
          <a:p>
            <a:pPr algn="just"/>
            <a:r>
              <a:rPr lang="en-US" sz="1100" dirty="0" smtClean="0">
                <a:solidFill>
                  <a:srgbClr val="002A00"/>
                </a:solidFill>
                <a:latin typeface="Rockwell" pitchFamily="18" charset="0"/>
                <a:ea typeface="Calibri" pitchFamily="34" charset="0"/>
                <a:cs typeface="Mangal" pitchFamily="18" charset="0"/>
              </a:rPr>
              <a:t>@ 250 MM C/C) </a:t>
            </a:r>
          </a:p>
          <a:p>
            <a:pPr algn="just"/>
            <a:r>
              <a:rPr lang="en-US" sz="1100" dirty="0" smtClean="0">
                <a:solidFill>
                  <a:srgbClr val="002A00"/>
                </a:solidFill>
                <a:latin typeface="Rockwell" pitchFamily="18" charset="0"/>
                <a:ea typeface="Calibri" pitchFamily="34" charset="0"/>
                <a:cs typeface="Mangal" pitchFamily="18" charset="0"/>
              </a:rPr>
              <a:t>IN M25 CONCRETE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6" name="Rectangle 5"/>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F:\activity photos 2\Roofing\Roofing Trusses\IMG_0382.JPG"/>
          <p:cNvPicPr>
            <a:picLocks noChangeAspect="1" noChangeArrowheads="1"/>
          </p:cNvPicPr>
          <p:nvPr/>
        </p:nvPicPr>
        <p:blipFill>
          <a:blip r:embed="rId2" cstate="print"/>
          <a:srcRect/>
          <a:stretch>
            <a:fillRect/>
          </a:stretch>
        </p:blipFill>
        <p:spPr bwMode="auto">
          <a:xfrm>
            <a:off x="1676400" y="133350"/>
            <a:ext cx="3581400" cy="4876800"/>
          </a:xfrm>
          <a:prstGeom prst="rect">
            <a:avLst/>
          </a:prstGeom>
          <a:noFill/>
          <a:ln>
            <a:solidFill>
              <a:srgbClr val="FF0000"/>
            </a:solidFill>
          </a:ln>
        </p:spPr>
      </p:pic>
      <p:pic>
        <p:nvPicPr>
          <p:cNvPr id="10" name="Picture 3" descr="F:\activity photos 2\Roofing\Roofing Trusses\IMG_1118.JPG"/>
          <p:cNvPicPr>
            <a:picLocks noChangeAspect="1" noChangeArrowheads="1"/>
          </p:cNvPicPr>
          <p:nvPr/>
        </p:nvPicPr>
        <p:blipFill>
          <a:blip r:embed="rId3" cstate="print"/>
          <a:srcRect t="14706" r="68405" b="44118"/>
          <a:stretch>
            <a:fillRect/>
          </a:stretch>
        </p:blipFill>
        <p:spPr bwMode="auto">
          <a:xfrm>
            <a:off x="5334000" y="133350"/>
            <a:ext cx="3657600" cy="4876800"/>
          </a:xfrm>
          <a:prstGeom prst="rect">
            <a:avLst/>
          </a:prstGeom>
          <a:noFill/>
          <a:ln>
            <a:solidFill>
              <a:srgbClr val="FF0000"/>
            </a:solidFill>
          </a:ln>
        </p:spPr>
      </p:pic>
      <p:sp>
        <p:nvSpPr>
          <p:cNvPr id="7" name="WordArt 2"/>
          <p:cNvSpPr>
            <a:spLocks noChangeArrowheads="1" noChangeShapeType="1" noTextEdit="1"/>
          </p:cNvSpPr>
          <p:nvPr/>
        </p:nvSpPr>
        <p:spPr bwMode="auto">
          <a:xfrm>
            <a:off x="152400" y="57150"/>
            <a:ext cx="1524000" cy="3124200"/>
          </a:xfrm>
          <a:prstGeom prst="rect">
            <a:avLst/>
          </a:prstGeom>
        </p:spPr>
        <p:txBody>
          <a:bodyPr wrap="none" fromWordArt="1">
            <a:prstTxWarp prst="textPlain">
              <a:avLst>
                <a:gd name="adj" fmla="val 50000"/>
              </a:avLst>
            </a:prstTxWarp>
          </a:bodyPr>
          <a:lstStyle/>
          <a:p>
            <a:pPr algn="just"/>
            <a:r>
              <a:rPr lang="en-US" sz="1100" dirty="0" smtClean="0">
                <a:solidFill>
                  <a:srgbClr val="002A00"/>
                </a:solidFill>
                <a:latin typeface="Rockwell" pitchFamily="18" charset="0"/>
                <a:ea typeface="Calibri" pitchFamily="34" charset="0"/>
                <a:cs typeface="Mangal" pitchFamily="18" charset="0"/>
              </a:rPr>
              <a:t>PRE-ENGINEERED </a:t>
            </a:r>
          </a:p>
          <a:p>
            <a:pPr algn="just"/>
            <a:r>
              <a:rPr lang="en-US" sz="1100" dirty="0" smtClean="0">
                <a:solidFill>
                  <a:srgbClr val="002A00"/>
                </a:solidFill>
                <a:latin typeface="Rockwell" pitchFamily="18" charset="0"/>
                <a:ea typeface="Calibri" pitchFamily="34" charset="0"/>
                <a:cs typeface="Mangal" pitchFamily="18" charset="0"/>
              </a:rPr>
              <a:t>TUBULAR TRUSSES </a:t>
            </a:r>
          </a:p>
          <a:p>
            <a:pPr algn="just"/>
            <a:r>
              <a:rPr lang="en-US" sz="1100" dirty="0" smtClean="0">
                <a:solidFill>
                  <a:srgbClr val="002A00"/>
                </a:solidFill>
                <a:latin typeface="Rockwell" pitchFamily="18" charset="0"/>
                <a:ea typeface="Calibri" pitchFamily="34" charset="0"/>
                <a:cs typeface="Mangal" pitchFamily="18" charset="0"/>
              </a:rPr>
              <a:t>AND PURLINS </a:t>
            </a:r>
          </a:p>
          <a:p>
            <a:pPr algn="just"/>
            <a:r>
              <a:rPr lang="en-US" sz="1100" dirty="0" smtClean="0">
                <a:solidFill>
                  <a:srgbClr val="002A00"/>
                </a:solidFill>
                <a:latin typeface="Rockwell" pitchFamily="18" charset="0"/>
                <a:ea typeface="Calibri" pitchFamily="34" charset="0"/>
                <a:cs typeface="Mangal" pitchFamily="18" charset="0"/>
              </a:rPr>
              <a:t>COATED </a:t>
            </a:r>
          </a:p>
          <a:p>
            <a:pPr algn="just"/>
            <a:r>
              <a:rPr lang="en-US" sz="1100" dirty="0" smtClean="0">
                <a:solidFill>
                  <a:srgbClr val="002A00"/>
                </a:solidFill>
                <a:latin typeface="Rockwell" pitchFamily="18" charset="0"/>
                <a:ea typeface="Calibri" pitchFamily="34" charset="0"/>
                <a:cs typeface="Mangal" pitchFamily="18" charset="0"/>
              </a:rPr>
              <a:t>WITH PRIMER, </a:t>
            </a:r>
          </a:p>
          <a:p>
            <a:pPr algn="just"/>
            <a:r>
              <a:rPr lang="en-US" sz="1100" dirty="0" smtClean="0">
                <a:solidFill>
                  <a:srgbClr val="002A00"/>
                </a:solidFill>
                <a:latin typeface="Rockwell" pitchFamily="18" charset="0"/>
                <a:ea typeface="Calibri" pitchFamily="34" charset="0"/>
                <a:cs typeface="Mangal" pitchFamily="18" charset="0"/>
              </a:rPr>
              <a:t>FIRE  RETARDANT </a:t>
            </a:r>
          </a:p>
          <a:p>
            <a:pPr algn="just"/>
            <a:r>
              <a:rPr lang="en-US" sz="1100" dirty="0" smtClean="0">
                <a:solidFill>
                  <a:srgbClr val="002A00"/>
                </a:solidFill>
                <a:latin typeface="Rockwell" pitchFamily="18" charset="0"/>
                <a:ea typeface="Calibri" pitchFamily="34" charset="0"/>
                <a:cs typeface="Mangal" pitchFamily="18" charset="0"/>
              </a:rPr>
              <a:t>PAINT AND </a:t>
            </a:r>
          </a:p>
          <a:p>
            <a:pPr algn="just"/>
            <a:r>
              <a:rPr lang="en-US" sz="1100" dirty="0" smtClean="0">
                <a:solidFill>
                  <a:srgbClr val="002A00"/>
                </a:solidFill>
                <a:latin typeface="Rockwell" pitchFamily="18" charset="0"/>
                <a:ea typeface="Calibri" pitchFamily="34" charset="0"/>
                <a:cs typeface="Mangal" pitchFamily="18" charset="0"/>
              </a:rPr>
              <a:t>ENAMEL </a:t>
            </a:r>
          </a:p>
          <a:p>
            <a:pPr algn="just"/>
            <a:r>
              <a:rPr lang="en-US" sz="1100" dirty="0" smtClean="0">
                <a:solidFill>
                  <a:srgbClr val="002A00"/>
                </a:solidFill>
                <a:latin typeface="Rockwell" pitchFamily="18" charset="0"/>
                <a:ea typeface="Calibri" pitchFamily="34" charset="0"/>
                <a:cs typeface="Mangal" pitchFamily="18" charset="0"/>
              </a:rPr>
              <a:t>PAINT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9" name="Picture 3" descr="F:\activity photos 2\Roofing\Roofing Trusses\IMG_1118.JPG"/>
          <p:cNvPicPr>
            <a:picLocks noChangeAspect="1" noChangeArrowheads="1"/>
          </p:cNvPicPr>
          <p:nvPr/>
        </p:nvPicPr>
        <p:blipFill>
          <a:blip r:embed="rId2" cstate="print"/>
          <a:srcRect l="24273" t="17647" r="6620"/>
          <a:stretch>
            <a:fillRect/>
          </a:stretch>
        </p:blipFill>
        <p:spPr bwMode="auto">
          <a:xfrm>
            <a:off x="1676400" y="133350"/>
            <a:ext cx="3581400" cy="2209800"/>
          </a:xfrm>
          <a:prstGeom prst="rect">
            <a:avLst/>
          </a:prstGeom>
          <a:noFill/>
          <a:ln>
            <a:solidFill>
              <a:srgbClr val="FF0000"/>
            </a:solidFill>
          </a:ln>
        </p:spPr>
      </p:pic>
      <p:sp>
        <p:nvSpPr>
          <p:cNvPr id="7" name="Rectangle 6"/>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F:\activity photos 2\Roofing\APP\IMG_1084.JPG"/>
          <p:cNvPicPr>
            <a:picLocks noChangeAspect="1" noChangeArrowheads="1"/>
          </p:cNvPicPr>
          <p:nvPr/>
        </p:nvPicPr>
        <p:blipFill>
          <a:blip r:embed="rId3" cstate="print"/>
          <a:srcRect/>
          <a:stretch>
            <a:fillRect/>
          </a:stretch>
        </p:blipFill>
        <p:spPr bwMode="auto">
          <a:xfrm>
            <a:off x="5334000" y="133350"/>
            <a:ext cx="3657600" cy="4876800"/>
          </a:xfrm>
          <a:prstGeom prst="rect">
            <a:avLst/>
          </a:prstGeom>
          <a:noFill/>
          <a:ln>
            <a:solidFill>
              <a:srgbClr val="FF0000"/>
            </a:solidFill>
          </a:ln>
        </p:spPr>
      </p:pic>
      <p:pic>
        <p:nvPicPr>
          <p:cNvPr id="10" name="Picture 3" descr="F:\activity photos 2\Roofing\APP\IMG_20180825_123204792.jpg"/>
          <p:cNvPicPr>
            <a:picLocks noChangeAspect="1" noChangeArrowheads="1"/>
          </p:cNvPicPr>
          <p:nvPr/>
        </p:nvPicPr>
        <p:blipFill>
          <a:blip r:embed="rId4" cstate="print"/>
          <a:srcRect r="6562" b="13123"/>
          <a:stretch>
            <a:fillRect/>
          </a:stretch>
        </p:blipFill>
        <p:spPr bwMode="auto">
          <a:xfrm>
            <a:off x="1676400" y="2419350"/>
            <a:ext cx="3581400" cy="2590800"/>
          </a:xfrm>
          <a:prstGeom prst="rect">
            <a:avLst/>
          </a:prstGeom>
          <a:noFill/>
          <a:ln>
            <a:solidFill>
              <a:srgbClr val="FF0000"/>
            </a:solidFill>
          </a:ln>
        </p:spPr>
      </p:pic>
      <p:sp>
        <p:nvSpPr>
          <p:cNvPr id="11" name="WordArt 2"/>
          <p:cNvSpPr>
            <a:spLocks noChangeArrowheads="1" noChangeShapeType="1" noTextEdit="1"/>
          </p:cNvSpPr>
          <p:nvPr/>
        </p:nvSpPr>
        <p:spPr bwMode="auto">
          <a:xfrm>
            <a:off x="152400" y="57150"/>
            <a:ext cx="1447800" cy="3581400"/>
          </a:xfrm>
          <a:prstGeom prst="rect">
            <a:avLst/>
          </a:prstGeom>
        </p:spPr>
        <p:txBody>
          <a:bodyPr wrap="none" fromWordArt="1">
            <a:prstTxWarp prst="textPlain">
              <a:avLst>
                <a:gd name="adj" fmla="val 50000"/>
              </a:avLst>
            </a:prstTxWarp>
          </a:bodyPr>
          <a:lstStyle/>
          <a:p>
            <a:pPr algn="just"/>
            <a:r>
              <a:rPr lang="en-US" sz="1100" dirty="0" smtClean="0">
                <a:solidFill>
                  <a:srgbClr val="002A00"/>
                </a:solidFill>
                <a:latin typeface="Rockwell" pitchFamily="18" charset="0"/>
                <a:ea typeface="Calibri" pitchFamily="34" charset="0"/>
                <a:cs typeface="Mangal" pitchFamily="18" charset="0"/>
              </a:rPr>
              <a:t>PINE WOOD PLANKS </a:t>
            </a:r>
          </a:p>
          <a:p>
            <a:pPr algn="just"/>
            <a:r>
              <a:rPr lang="en-US" sz="1100" dirty="0" smtClean="0">
                <a:solidFill>
                  <a:srgbClr val="002A00"/>
                </a:solidFill>
                <a:latin typeface="Rockwell" pitchFamily="18" charset="0"/>
                <a:ea typeface="Calibri" pitchFamily="34" charset="0"/>
                <a:cs typeface="Mangal" pitchFamily="18" charset="0"/>
              </a:rPr>
              <a:t>(COATED WITH </a:t>
            </a:r>
          </a:p>
          <a:p>
            <a:pPr algn="just"/>
            <a:r>
              <a:rPr lang="en-US" sz="1100" dirty="0" smtClean="0">
                <a:solidFill>
                  <a:srgbClr val="002A00"/>
                </a:solidFill>
                <a:latin typeface="Rockwell" pitchFamily="18" charset="0"/>
                <a:ea typeface="Calibri" pitchFamily="34" charset="0"/>
                <a:cs typeface="Mangal" pitchFamily="18" charset="0"/>
              </a:rPr>
              <a:t>FIRE RETARDANT </a:t>
            </a:r>
          </a:p>
          <a:p>
            <a:pPr algn="just"/>
            <a:r>
              <a:rPr lang="en-US" sz="1100" dirty="0" smtClean="0">
                <a:solidFill>
                  <a:srgbClr val="002A00"/>
                </a:solidFill>
                <a:latin typeface="Rockwell" pitchFamily="18" charset="0"/>
                <a:ea typeface="Calibri" pitchFamily="34" charset="0"/>
                <a:cs typeface="Mangal" pitchFamily="18" charset="0"/>
              </a:rPr>
              <a:t>PAINT &amp; BITUMAN </a:t>
            </a:r>
          </a:p>
          <a:p>
            <a:pPr algn="just"/>
            <a:r>
              <a:rPr lang="en-US" sz="1100" dirty="0" smtClean="0">
                <a:solidFill>
                  <a:srgbClr val="002A00"/>
                </a:solidFill>
                <a:latin typeface="Rockwell" pitchFamily="18" charset="0"/>
                <a:ea typeface="Calibri" pitchFamily="34" charset="0"/>
                <a:cs typeface="Mangal" pitchFamily="18" charset="0"/>
              </a:rPr>
              <a:t>PAINT) </a:t>
            </a:r>
            <a:r>
              <a:rPr lang="en-US" sz="1100" dirty="0" smtClean="0">
                <a:solidFill>
                  <a:srgbClr val="002A00"/>
                </a:solidFill>
                <a:latin typeface="Rockwell" pitchFamily="18" charset="0"/>
                <a:cs typeface="Arial" pitchFamily="34" charset="0"/>
              </a:rPr>
              <a:t>&amp; APP</a:t>
            </a:r>
          </a:p>
          <a:p>
            <a:pPr algn="just"/>
            <a:r>
              <a:rPr lang="en-US" sz="1100" dirty="0" smtClean="0">
                <a:solidFill>
                  <a:srgbClr val="002A00"/>
                </a:solidFill>
                <a:latin typeface="Rockwell" pitchFamily="18" charset="0"/>
                <a:cs typeface="Arial" pitchFamily="34" charset="0"/>
              </a:rPr>
              <a:t>WATERPROOFING </a:t>
            </a:r>
          </a:p>
          <a:p>
            <a:pPr algn="just"/>
            <a:r>
              <a:rPr lang="en-US" sz="1100" dirty="0" smtClean="0">
                <a:solidFill>
                  <a:srgbClr val="002A00"/>
                </a:solidFill>
                <a:latin typeface="Rockwell" pitchFamily="18" charset="0"/>
                <a:cs typeface="Arial" pitchFamily="34" charset="0"/>
              </a:rPr>
              <a:t>MEMBRANE (3 MM </a:t>
            </a:r>
          </a:p>
          <a:p>
            <a:pPr algn="just"/>
            <a:r>
              <a:rPr lang="en-US" sz="1100" dirty="0" smtClean="0">
                <a:solidFill>
                  <a:srgbClr val="002A00"/>
                </a:solidFill>
                <a:latin typeface="Rockwell" pitchFamily="18" charset="0"/>
                <a:cs typeface="Arial" pitchFamily="34" charset="0"/>
              </a:rPr>
              <a:t>THICK AND </a:t>
            </a:r>
          </a:p>
          <a:p>
            <a:pPr algn="just"/>
            <a:r>
              <a:rPr lang="en-US" sz="1100" dirty="0" smtClean="0">
                <a:solidFill>
                  <a:srgbClr val="002A00"/>
                </a:solidFill>
                <a:latin typeface="Rockwell" pitchFamily="18" charset="0"/>
                <a:cs typeface="Arial" pitchFamily="34" charset="0"/>
              </a:rPr>
              <a:t>5 LAYERED)</a:t>
            </a:r>
            <a:endParaRPr lang="en-US" sz="1100" dirty="0" smtClean="0">
              <a:solidFill>
                <a:srgbClr val="002A00"/>
              </a:solidFill>
              <a:latin typeface="Rockwell" pitchFamily="18" charset="0"/>
              <a:ea typeface="Calibri" pitchFamily="34" charset="0"/>
              <a:cs typeface="Mangal"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301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8" name="Rectangle 1"/>
          <p:cNvSpPr>
            <a:spLocks noChangeArrowheads="1"/>
          </p:cNvSpPr>
          <p:nvPr/>
        </p:nvSpPr>
        <p:spPr bwMode="auto">
          <a:xfrm>
            <a:off x="76200" y="68593"/>
            <a:ext cx="5486400" cy="5087751"/>
          </a:xfrm>
          <a:prstGeom prst="rect">
            <a:avLst/>
          </a:prstGeom>
          <a:noFill/>
          <a:ln w="9525">
            <a:noFill/>
            <a:miter lim="800000"/>
            <a:headEnd/>
            <a:tailEnd/>
          </a:ln>
          <a:effectLst/>
        </p:spPr>
        <p:txBody>
          <a:bodyPr vert="horz" wrap="square" lIns="77925" tIns="38963" rIns="77925" bIns="38963" numCol="1" anchor="t" anchorCtr="0" compatLnSpc="1">
            <a:prstTxWarp prst="textNoShape">
              <a:avLst/>
            </a:prstTxWarp>
            <a:spAutoFit/>
          </a:bodyPr>
          <a:lstStyle/>
          <a:p>
            <a:pPr indent="389626" algn="just" fontAlgn="base">
              <a:lnSpc>
                <a:spcPct val="150000"/>
              </a:lnSpc>
              <a:spcBef>
                <a:spcPct val="0"/>
              </a:spcBef>
              <a:spcAft>
                <a:spcPct val="0"/>
              </a:spcAft>
            </a:pPr>
            <a:r>
              <a:rPr lang="en-US" sz="1550" dirty="0" smtClean="0">
                <a:solidFill>
                  <a:srgbClr val="002A00"/>
                </a:solidFill>
                <a:latin typeface="Rockwell" pitchFamily="18" charset="0"/>
                <a:ea typeface="Calibri" pitchFamily="34" charset="0"/>
                <a:cs typeface="Mangal" pitchFamily="18" charset="0"/>
              </a:rPr>
              <a:t>	The site of ‘Gorton Castle’ Shimla originally belonged to Mr. Gorton, I.C.S. during the year 1840. Then it felled into the hands of a Banker, Sir James Walker, for making it a hospital, in 1890. However, the proposal was later rejected due to non-suitability of site. </a:t>
            </a:r>
          </a:p>
          <a:p>
            <a:pPr indent="389626" algn="just" fontAlgn="base">
              <a:lnSpc>
                <a:spcPct val="150000"/>
              </a:lnSpc>
              <a:spcBef>
                <a:spcPct val="0"/>
              </a:spcBef>
              <a:spcAft>
                <a:spcPct val="0"/>
              </a:spcAft>
            </a:pPr>
            <a:r>
              <a:rPr lang="en-US" sz="1550" dirty="0" smtClean="0">
                <a:solidFill>
                  <a:srgbClr val="002A00"/>
                </a:solidFill>
                <a:latin typeface="Rockwell" pitchFamily="18" charset="0"/>
                <a:ea typeface="Calibri" pitchFamily="34" charset="0"/>
                <a:cs typeface="Mangal" pitchFamily="18" charset="0"/>
              </a:rPr>
              <a:t>	The Imperial Government of India then purchased the site in 1900 to build the office of Civil Secretariat at a cost of 1.20 </a:t>
            </a:r>
            <a:r>
              <a:rPr lang="en-US" sz="1550" dirty="0" err="1" smtClean="0">
                <a:solidFill>
                  <a:srgbClr val="002A00"/>
                </a:solidFill>
                <a:latin typeface="Rockwell" pitchFamily="18" charset="0"/>
                <a:ea typeface="Calibri" pitchFamily="34" charset="0"/>
                <a:cs typeface="Mangal" pitchFamily="18" charset="0"/>
              </a:rPr>
              <a:t>lakh</a:t>
            </a:r>
            <a:r>
              <a:rPr lang="en-US" sz="1550" dirty="0" smtClean="0">
                <a:solidFill>
                  <a:srgbClr val="002A00"/>
                </a:solidFill>
                <a:latin typeface="Rockwell" pitchFamily="18" charset="0"/>
                <a:ea typeface="Calibri" pitchFamily="34" charset="0"/>
                <a:cs typeface="Mangal" pitchFamily="18" charset="0"/>
              </a:rPr>
              <a:t>. </a:t>
            </a:r>
          </a:p>
          <a:p>
            <a:pPr indent="389626" algn="just" fontAlgn="base">
              <a:lnSpc>
                <a:spcPct val="150000"/>
              </a:lnSpc>
              <a:spcBef>
                <a:spcPct val="0"/>
              </a:spcBef>
              <a:spcAft>
                <a:spcPct val="0"/>
              </a:spcAft>
            </a:pPr>
            <a:r>
              <a:rPr lang="en-US" sz="1550" dirty="0" smtClean="0">
                <a:solidFill>
                  <a:srgbClr val="002A00"/>
                </a:solidFill>
                <a:latin typeface="Rockwell" pitchFamily="18" charset="0"/>
                <a:ea typeface="Calibri" pitchFamily="34" charset="0"/>
                <a:cs typeface="Mangal" pitchFamily="18" charset="0"/>
              </a:rPr>
              <a:t>	The original design of current building was conceptualized by Sir </a:t>
            </a:r>
            <a:r>
              <a:rPr lang="en-US" sz="1550" dirty="0" err="1" smtClean="0">
                <a:solidFill>
                  <a:srgbClr val="002A00"/>
                </a:solidFill>
                <a:latin typeface="Rockwell" pitchFamily="18" charset="0"/>
                <a:ea typeface="Calibri" pitchFamily="34" charset="0"/>
                <a:cs typeface="Mangal" pitchFamily="18" charset="0"/>
              </a:rPr>
              <a:t>Swinton</a:t>
            </a:r>
            <a:r>
              <a:rPr lang="en-US" sz="1550" dirty="0" smtClean="0">
                <a:solidFill>
                  <a:srgbClr val="002A00"/>
                </a:solidFill>
                <a:latin typeface="Rockwell" pitchFamily="18" charset="0"/>
                <a:ea typeface="Calibri" pitchFamily="34" charset="0"/>
                <a:cs typeface="Mangal" pitchFamily="18" charset="0"/>
              </a:rPr>
              <a:t> Jacob in 1900 and it was built under supervision of Major H.F. Chesney, R.E. The construction works commenced during November, 1901 and completed during May, 1904 and this building was named as “Government of India Civil Secretariat”.</a:t>
            </a:r>
          </a:p>
        </p:txBody>
      </p:sp>
      <p:pic>
        <p:nvPicPr>
          <p:cNvPr id="6" name="Picture 3"/>
          <p:cNvPicPr>
            <a:picLocks noChangeAspect="1" noChangeArrowheads="1"/>
          </p:cNvPicPr>
          <p:nvPr/>
        </p:nvPicPr>
        <p:blipFill>
          <a:blip r:embed="rId2" cstate="print"/>
          <a:srcRect/>
          <a:stretch>
            <a:fillRect/>
          </a:stretch>
        </p:blipFill>
        <p:spPr bwMode="auto">
          <a:xfrm>
            <a:off x="5715000" y="133350"/>
            <a:ext cx="3276600" cy="2362200"/>
          </a:xfrm>
          <a:prstGeom prst="rect">
            <a:avLst/>
          </a:prstGeom>
          <a:noFill/>
          <a:ln>
            <a:solidFill>
              <a:srgbClr val="FF0000"/>
            </a:solidFill>
          </a:ln>
        </p:spPr>
      </p:pic>
      <p:pic>
        <p:nvPicPr>
          <p:cNvPr id="9" name="Picture 8" descr="scan0024"/>
          <p:cNvPicPr/>
          <p:nvPr/>
        </p:nvPicPr>
        <p:blipFill>
          <a:blip r:embed="rId3" cstate="print"/>
          <a:srcRect l="2551" t="8864" r="2551" b="11397"/>
          <a:stretch>
            <a:fillRect/>
          </a:stretch>
        </p:blipFill>
        <p:spPr>
          <a:xfrm>
            <a:off x="5715000" y="2571750"/>
            <a:ext cx="3276600" cy="2438400"/>
          </a:xfrm>
          <a:prstGeom prst="rect">
            <a:avLst/>
          </a:prstGeom>
          <a:noFill/>
          <a:ln>
            <a:solidFill>
              <a:srgbClr val="FF0000"/>
            </a:solidFill>
          </a:ln>
        </p:spPr>
      </p:pic>
      <p:sp>
        <p:nvSpPr>
          <p:cNvPr id="10" name="Rectangle 9"/>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8" name="Picture 4" descr="C:\Users\cpwd Attendance\Downloads\WhatsApp Image 2019-01-04 at 11.21.09 AM.jpeg"/>
          <p:cNvPicPr>
            <a:picLocks noChangeAspect="1" noChangeArrowheads="1"/>
          </p:cNvPicPr>
          <p:nvPr/>
        </p:nvPicPr>
        <p:blipFill>
          <a:blip r:embed="rId2" cstate="print"/>
          <a:srcRect/>
          <a:stretch>
            <a:fillRect/>
          </a:stretch>
        </p:blipFill>
        <p:spPr bwMode="auto">
          <a:xfrm>
            <a:off x="1752600" y="133350"/>
            <a:ext cx="3429000" cy="4876800"/>
          </a:xfrm>
          <a:prstGeom prst="rect">
            <a:avLst/>
          </a:prstGeom>
          <a:noFill/>
          <a:ln>
            <a:solidFill>
              <a:srgbClr val="FF0000"/>
            </a:solidFill>
          </a:ln>
        </p:spPr>
      </p:pic>
      <p:pic>
        <p:nvPicPr>
          <p:cNvPr id="11" name="Picture 3" descr="C:\Users\cpwd Attendance\Downloads\WhatsApp Image 2019-01-04 at 11.21.10 AM.jpeg"/>
          <p:cNvPicPr>
            <a:picLocks noChangeAspect="1" noChangeArrowheads="1"/>
          </p:cNvPicPr>
          <p:nvPr/>
        </p:nvPicPr>
        <p:blipFill>
          <a:blip r:embed="rId3" cstate="print"/>
          <a:srcRect/>
          <a:stretch>
            <a:fillRect/>
          </a:stretch>
        </p:blipFill>
        <p:spPr bwMode="auto">
          <a:xfrm>
            <a:off x="5257800" y="133350"/>
            <a:ext cx="3733800" cy="4876800"/>
          </a:xfrm>
          <a:prstGeom prst="rect">
            <a:avLst/>
          </a:prstGeom>
          <a:noFill/>
          <a:ln>
            <a:solidFill>
              <a:srgbClr val="FF0000"/>
            </a:solidFill>
          </a:ln>
        </p:spPr>
      </p:pic>
      <p:sp>
        <p:nvSpPr>
          <p:cNvPr id="6" name="Rectangle 5"/>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WordArt 2"/>
          <p:cNvSpPr>
            <a:spLocks noChangeArrowheads="1" noChangeShapeType="1" noTextEdit="1"/>
          </p:cNvSpPr>
          <p:nvPr/>
        </p:nvSpPr>
        <p:spPr bwMode="auto">
          <a:xfrm>
            <a:off x="152400" y="133350"/>
            <a:ext cx="1600200" cy="2667000"/>
          </a:xfrm>
          <a:prstGeom prst="rect">
            <a:avLst/>
          </a:prstGeom>
        </p:spPr>
        <p:txBody>
          <a:bodyPr wrap="none" fromWordArt="1">
            <a:prstTxWarp prst="textPlain">
              <a:avLst>
                <a:gd name="adj" fmla="val 50000"/>
              </a:avLst>
            </a:prstTxWarp>
          </a:bodyPr>
          <a:lstStyle/>
          <a:p>
            <a:pPr algn="just"/>
            <a:r>
              <a:rPr lang="en-US" sz="1100" dirty="0" smtClean="0">
                <a:solidFill>
                  <a:srgbClr val="002A00"/>
                </a:solidFill>
                <a:latin typeface="Rockwell" pitchFamily="18" charset="0"/>
                <a:cs typeface="Arial" pitchFamily="34" charset="0"/>
              </a:rPr>
              <a:t>POLYNUM </a:t>
            </a:r>
          </a:p>
          <a:p>
            <a:pPr algn="just"/>
            <a:r>
              <a:rPr lang="en-US" sz="1100" dirty="0" smtClean="0">
                <a:solidFill>
                  <a:srgbClr val="002A00"/>
                </a:solidFill>
                <a:latin typeface="Rockwell" pitchFamily="18" charset="0"/>
                <a:cs typeface="Arial" pitchFamily="34" charset="0"/>
              </a:rPr>
              <a:t>SHEETS </a:t>
            </a:r>
          </a:p>
          <a:p>
            <a:pPr algn="just"/>
            <a:r>
              <a:rPr lang="en-US" sz="1100" dirty="0" smtClean="0">
                <a:solidFill>
                  <a:srgbClr val="002A00"/>
                </a:solidFill>
                <a:latin typeface="Rockwell" pitchFamily="18" charset="0"/>
                <a:cs typeface="Arial" pitchFamily="34" charset="0"/>
              </a:rPr>
              <a:t>(4 MM THICK) </a:t>
            </a:r>
          </a:p>
          <a:p>
            <a:pPr algn="just"/>
            <a:r>
              <a:rPr lang="en-US" sz="1100" dirty="0" smtClean="0">
                <a:solidFill>
                  <a:srgbClr val="002A00"/>
                </a:solidFill>
                <a:latin typeface="Rockwell" pitchFamily="18" charset="0"/>
                <a:cs typeface="Arial" pitchFamily="34" charset="0"/>
              </a:rPr>
              <a:t>AS MOISTURE/</a:t>
            </a:r>
          </a:p>
          <a:p>
            <a:pPr algn="just"/>
            <a:r>
              <a:rPr lang="en-US" sz="1100" dirty="0" smtClean="0">
                <a:solidFill>
                  <a:srgbClr val="002A00"/>
                </a:solidFill>
                <a:latin typeface="Rockwell" pitchFamily="18" charset="0"/>
                <a:cs typeface="Arial" pitchFamily="34" charset="0"/>
              </a:rPr>
              <a:t>VAPOUR </a:t>
            </a:r>
          </a:p>
          <a:p>
            <a:pPr algn="just"/>
            <a:r>
              <a:rPr lang="en-US" sz="1100" dirty="0" smtClean="0">
                <a:solidFill>
                  <a:srgbClr val="002A00"/>
                </a:solidFill>
                <a:latin typeface="Rockwell" pitchFamily="18" charset="0"/>
                <a:cs typeface="Arial" pitchFamily="34" charset="0"/>
              </a:rPr>
              <a:t> BARRIER </a:t>
            </a:r>
          </a:p>
          <a:p>
            <a:pPr algn="just"/>
            <a:r>
              <a:rPr lang="en-US" sz="1100" dirty="0" smtClean="0">
                <a:solidFill>
                  <a:srgbClr val="002A00"/>
                </a:solidFill>
                <a:latin typeface="Rockwell" pitchFamily="18" charset="0"/>
                <a:cs typeface="Arial" pitchFamily="34" charset="0"/>
              </a:rPr>
              <a:t>OVER APP </a:t>
            </a:r>
          </a:p>
          <a:p>
            <a:pPr algn="just"/>
            <a:r>
              <a:rPr lang="en-US" sz="1100" dirty="0" smtClean="0">
                <a:solidFill>
                  <a:srgbClr val="002A00"/>
                </a:solidFill>
                <a:latin typeface="Rockwell" pitchFamily="18" charset="0"/>
                <a:cs typeface="Arial" pitchFamily="34" charset="0"/>
              </a:rPr>
              <a:t>SHEETS</a:t>
            </a:r>
            <a:endParaRPr lang="en-US" sz="1100" dirty="0">
              <a:solidFill>
                <a:srgbClr val="002A00"/>
              </a:solidFill>
              <a:latin typeface="Rockwell" pitchFamily="18"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6" name="Picture 2" descr="G:\0000000-0 DG Presentation\Photos\From CT\WhatsApp Image 2019-01-03 at 3.54.41 PM (3).jpeg"/>
          <p:cNvPicPr>
            <a:picLocks noChangeAspect="1" noChangeArrowheads="1"/>
          </p:cNvPicPr>
          <p:nvPr/>
        </p:nvPicPr>
        <p:blipFill>
          <a:blip r:embed="rId2"/>
          <a:srcRect r="40313"/>
          <a:stretch>
            <a:fillRect/>
          </a:stretch>
        </p:blipFill>
        <p:spPr bwMode="auto">
          <a:xfrm>
            <a:off x="1905000" y="133350"/>
            <a:ext cx="3429000" cy="4876800"/>
          </a:xfrm>
          <a:prstGeom prst="rect">
            <a:avLst/>
          </a:prstGeom>
          <a:noFill/>
          <a:ln>
            <a:solidFill>
              <a:srgbClr val="FF0000"/>
            </a:solidFill>
          </a:ln>
        </p:spPr>
      </p:pic>
      <p:sp>
        <p:nvSpPr>
          <p:cNvPr id="5" name="Rectangle 4"/>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C:\Users\SESCC\Desktop\selected\IMG_20200124_111923.jpg"/>
          <p:cNvPicPr>
            <a:picLocks noChangeAspect="1" noChangeArrowheads="1"/>
          </p:cNvPicPr>
          <p:nvPr/>
        </p:nvPicPr>
        <p:blipFill>
          <a:blip r:embed="rId3" cstate="print"/>
          <a:srcRect/>
          <a:stretch>
            <a:fillRect/>
          </a:stretch>
        </p:blipFill>
        <p:spPr bwMode="auto">
          <a:xfrm>
            <a:off x="5410200" y="133350"/>
            <a:ext cx="3581401" cy="4876800"/>
          </a:xfrm>
          <a:prstGeom prst="rect">
            <a:avLst/>
          </a:prstGeom>
          <a:noFill/>
          <a:ln>
            <a:solidFill>
              <a:srgbClr val="FF0000"/>
            </a:solidFill>
          </a:ln>
        </p:spPr>
      </p:pic>
      <p:sp>
        <p:nvSpPr>
          <p:cNvPr id="7" name="WordArt 2"/>
          <p:cNvSpPr>
            <a:spLocks noChangeArrowheads="1" noChangeShapeType="1" noTextEdit="1"/>
          </p:cNvSpPr>
          <p:nvPr/>
        </p:nvSpPr>
        <p:spPr bwMode="auto">
          <a:xfrm>
            <a:off x="152400" y="133350"/>
            <a:ext cx="1752600" cy="2514600"/>
          </a:xfrm>
          <a:prstGeom prst="rect">
            <a:avLst/>
          </a:prstGeom>
        </p:spPr>
        <p:txBody>
          <a:bodyPr wrap="none" fromWordArt="1">
            <a:prstTxWarp prst="textPlain">
              <a:avLst>
                <a:gd name="adj" fmla="val 50000"/>
              </a:avLst>
            </a:prstTxWarp>
          </a:bodyPr>
          <a:lstStyle/>
          <a:p>
            <a:pPr algn="just"/>
            <a:r>
              <a:rPr lang="en-US" sz="1100" dirty="0" smtClean="0">
                <a:solidFill>
                  <a:srgbClr val="002A00"/>
                </a:solidFill>
                <a:latin typeface="Rockwell" pitchFamily="18" charset="0"/>
                <a:ea typeface="Calibri" pitchFamily="34" charset="0"/>
                <a:cs typeface="Mangal" pitchFamily="18" charset="0"/>
              </a:rPr>
              <a:t>PLACEMENT </a:t>
            </a:r>
          </a:p>
          <a:p>
            <a:pPr algn="just"/>
            <a:r>
              <a:rPr lang="en-US" sz="1100" dirty="0" smtClean="0">
                <a:solidFill>
                  <a:srgbClr val="002A00"/>
                </a:solidFill>
                <a:latin typeface="Rockwell" pitchFamily="18" charset="0"/>
                <a:ea typeface="Calibri" pitchFamily="34" charset="0"/>
                <a:cs typeface="Mangal" pitchFamily="18" charset="0"/>
              </a:rPr>
              <a:t>OF POSTAL </a:t>
            </a:r>
          </a:p>
          <a:p>
            <a:pPr algn="just"/>
            <a:r>
              <a:rPr lang="en-US" sz="1100" dirty="0" smtClean="0">
                <a:solidFill>
                  <a:srgbClr val="002A00"/>
                </a:solidFill>
                <a:latin typeface="Rockwell" pitchFamily="18" charset="0"/>
                <a:ea typeface="Calibri" pitchFamily="34" charset="0"/>
                <a:cs typeface="Mangal" pitchFamily="18" charset="0"/>
              </a:rPr>
              <a:t>RED 0.8MM </a:t>
            </a:r>
          </a:p>
          <a:p>
            <a:pPr algn="just"/>
            <a:r>
              <a:rPr lang="en-US" sz="1100" dirty="0" smtClean="0">
                <a:solidFill>
                  <a:srgbClr val="002A00"/>
                </a:solidFill>
                <a:latin typeface="Rockwell" pitchFamily="18" charset="0"/>
                <a:ea typeface="Calibri" pitchFamily="34" charset="0"/>
                <a:cs typeface="Mangal" pitchFamily="18" charset="0"/>
              </a:rPr>
              <a:t>THICK  CRC </a:t>
            </a:r>
          </a:p>
          <a:p>
            <a:pPr algn="just"/>
            <a:r>
              <a:rPr lang="en-US" sz="1100" dirty="0" smtClean="0">
                <a:solidFill>
                  <a:srgbClr val="002A00"/>
                </a:solidFill>
                <a:latin typeface="Rockwell" pitchFamily="18" charset="0"/>
                <a:ea typeface="Calibri" pitchFamily="34" charset="0"/>
                <a:cs typeface="Mangal" pitchFamily="18" charset="0"/>
              </a:rPr>
              <a:t>SHEETS IN </a:t>
            </a:r>
          </a:p>
          <a:p>
            <a:pPr algn="just"/>
            <a:r>
              <a:rPr lang="en-US" sz="1100" dirty="0" smtClean="0">
                <a:solidFill>
                  <a:srgbClr val="002A00"/>
                </a:solidFill>
                <a:latin typeface="Rockwell" pitchFamily="18" charset="0"/>
                <a:ea typeface="Calibri" pitchFamily="34" charset="0"/>
                <a:cs typeface="Mangal" pitchFamily="18" charset="0"/>
              </a:rPr>
              <a:t>NAINITAL </a:t>
            </a:r>
          </a:p>
          <a:p>
            <a:pPr algn="just"/>
            <a:r>
              <a:rPr lang="en-US" sz="1100" dirty="0" smtClean="0">
                <a:solidFill>
                  <a:srgbClr val="002A00"/>
                </a:solidFill>
                <a:latin typeface="Rockwell" pitchFamily="18" charset="0"/>
                <a:ea typeface="Calibri" pitchFamily="34" charset="0"/>
                <a:cs typeface="Mangal" pitchFamily="18" charset="0"/>
              </a:rPr>
              <a:t>PATTERN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5" name="Rectangle 4"/>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H:\0000000-0 DG Presentation\Photos\comparision photos\final\external facade (3).jpg"/>
          <p:cNvPicPr>
            <a:picLocks noChangeAspect="1" noChangeArrowheads="1"/>
          </p:cNvPicPr>
          <p:nvPr/>
        </p:nvPicPr>
        <p:blipFill>
          <a:blip r:embed="rId2" cstate="print"/>
          <a:srcRect/>
          <a:stretch>
            <a:fillRect/>
          </a:stretch>
        </p:blipFill>
        <p:spPr bwMode="auto">
          <a:xfrm>
            <a:off x="2057400" y="133350"/>
            <a:ext cx="3352800" cy="4876800"/>
          </a:xfrm>
          <a:prstGeom prst="rect">
            <a:avLst/>
          </a:prstGeom>
          <a:solidFill>
            <a:srgbClr val="FFFFFF">
              <a:shade val="85000"/>
            </a:srgbClr>
          </a:solidFill>
          <a:ln w="9525"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4" name="Picture 2" descr="C:\Users\SESCC\Desktop\selected\IMG_20200530_114913.jpg"/>
          <p:cNvPicPr>
            <a:picLocks noChangeAspect="1" noChangeArrowheads="1"/>
          </p:cNvPicPr>
          <p:nvPr/>
        </p:nvPicPr>
        <p:blipFill>
          <a:blip r:embed="rId3" cstate="print"/>
          <a:srcRect b="19608"/>
          <a:stretch>
            <a:fillRect/>
          </a:stretch>
        </p:blipFill>
        <p:spPr bwMode="auto">
          <a:xfrm>
            <a:off x="5486400" y="133350"/>
            <a:ext cx="3505200" cy="4876800"/>
          </a:xfrm>
          <a:prstGeom prst="rect">
            <a:avLst/>
          </a:prstGeom>
          <a:solidFill>
            <a:srgbClr val="FFFFFF">
              <a:shade val="85000"/>
            </a:srgbClr>
          </a:solidFill>
          <a:ln w="9525"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WordArt 2"/>
          <p:cNvSpPr>
            <a:spLocks noChangeArrowheads="1" noChangeShapeType="1" noTextEdit="1"/>
          </p:cNvSpPr>
          <p:nvPr/>
        </p:nvSpPr>
        <p:spPr bwMode="auto">
          <a:xfrm>
            <a:off x="152400" y="57150"/>
            <a:ext cx="1905000" cy="4114800"/>
          </a:xfrm>
          <a:prstGeom prst="rect">
            <a:avLst/>
          </a:prstGeom>
        </p:spPr>
        <p:txBody>
          <a:bodyPr wrap="none" fromWordArt="1">
            <a:prstTxWarp prst="textPlain">
              <a:avLst>
                <a:gd name="adj" fmla="val 50000"/>
              </a:avLst>
            </a:prstTxWarp>
          </a:bodyPr>
          <a:lstStyle/>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CLEANING OF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EXTERNAL FACADE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USING ANTIFUNGAL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WASH TREATMENT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CHEMICALS, POINTING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THE JOINTS OF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STONE  MASONRY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AND APPLYING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CHEMICAL FOR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RESTORATION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OF STONE AND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WATER  REPELLENT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 name="Rectangle 3"/>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ordArt 2"/>
          <p:cNvSpPr>
            <a:spLocks noChangeArrowheads="1" noChangeShapeType="1" noTextEdit="1"/>
          </p:cNvSpPr>
          <p:nvPr/>
        </p:nvSpPr>
        <p:spPr bwMode="auto">
          <a:xfrm>
            <a:off x="1143000" y="971550"/>
            <a:ext cx="7391400" cy="3276600"/>
          </a:xfrm>
          <a:prstGeom prst="rect">
            <a:avLst/>
          </a:prstGeom>
        </p:spPr>
        <p:txBody>
          <a:bodyPr wrap="none" fromWordArt="1">
            <a:prstTxWarp prst="textPlain">
              <a:avLst>
                <a:gd name="adj" fmla="val 50000"/>
              </a:avLst>
            </a:prstTxWarp>
          </a:bodyPr>
          <a:lstStyle/>
          <a:p>
            <a:pPr algn="ctr"/>
            <a:r>
              <a:rPr lang="en-US" sz="800" b="1" dirty="0" smtClean="0">
                <a:solidFill>
                  <a:srgbClr val="002A00"/>
                </a:solidFill>
                <a:latin typeface="Rockwell" pitchFamily="18" charset="0"/>
              </a:rPr>
              <a:t>INTERNAL </a:t>
            </a:r>
          </a:p>
          <a:p>
            <a:pPr algn="ctr"/>
            <a:r>
              <a:rPr lang="en-US" sz="800" b="1" dirty="0" smtClean="0">
                <a:solidFill>
                  <a:srgbClr val="002A00"/>
                </a:solidFill>
                <a:latin typeface="Rockwell" pitchFamily="18" charset="0"/>
              </a:rPr>
              <a:t>FINISHING </a:t>
            </a:r>
          </a:p>
          <a:p>
            <a:pPr algn="ctr"/>
            <a:r>
              <a:rPr lang="en-US" sz="800" b="1" dirty="0" smtClean="0">
                <a:solidFill>
                  <a:srgbClr val="002A00"/>
                </a:solidFill>
                <a:latin typeface="Rockwell" pitchFamily="18" charset="0"/>
              </a:rPr>
              <a:t>WORKS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5" name="Rectangle 4"/>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SESCC\Desktop\selected\IMG_20200228_194037.jpg"/>
          <p:cNvPicPr>
            <a:picLocks noChangeAspect="1" noChangeArrowheads="1"/>
          </p:cNvPicPr>
          <p:nvPr/>
        </p:nvPicPr>
        <p:blipFill>
          <a:blip r:embed="rId2" cstate="print"/>
          <a:srcRect/>
          <a:stretch>
            <a:fillRect/>
          </a:stretch>
        </p:blipFill>
        <p:spPr bwMode="auto">
          <a:xfrm>
            <a:off x="1676400" y="133350"/>
            <a:ext cx="3733800" cy="2514600"/>
          </a:xfrm>
          <a:prstGeom prst="rect">
            <a:avLst/>
          </a:prstGeom>
          <a:noFill/>
          <a:ln>
            <a:solidFill>
              <a:srgbClr val="FF0000"/>
            </a:solidFill>
          </a:ln>
        </p:spPr>
      </p:pic>
      <p:pic>
        <p:nvPicPr>
          <p:cNvPr id="2051" name="Picture 3" descr="C:\Users\SESCC\Desktop\selected\IMG_20200228_194053.jpg"/>
          <p:cNvPicPr>
            <a:picLocks noChangeAspect="1" noChangeArrowheads="1"/>
          </p:cNvPicPr>
          <p:nvPr/>
        </p:nvPicPr>
        <p:blipFill>
          <a:blip r:embed="rId3" cstate="print"/>
          <a:srcRect/>
          <a:stretch>
            <a:fillRect/>
          </a:stretch>
        </p:blipFill>
        <p:spPr bwMode="auto">
          <a:xfrm>
            <a:off x="5486400" y="133350"/>
            <a:ext cx="3479800" cy="2514600"/>
          </a:xfrm>
          <a:prstGeom prst="rect">
            <a:avLst/>
          </a:prstGeom>
          <a:noFill/>
          <a:ln>
            <a:solidFill>
              <a:srgbClr val="FF0000"/>
            </a:solidFill>
          </a:ln>
        </p:spPr>
      </p:pic>
      <p:pic>
        <p:nvPicPr>
          <p:cNvPr id="2052" name="Picture 4" descr="C:\Users\SESCC\Desktop\selected\IMG_20200311_172037.jpg"/>
          <p:cNvPicPr>
            <a:picLocks noChangeAspect="1" noChangeArrowheads="1"/>
          </p:cNvPicPr>
          <p:nvPr/>
        </p:nvPicPr>
        <p:blipFill>
          <a:blip r:embed="rId4" cstate="print"/>
          <a:srcRect/>
          <a:stretch>
            <a:fillRect/>
          </a:stretch>
        </p:blipFill>
        <p:spPr bwMode="auto">
          <a:xfrm>
            <a:off x="5486400" y="2724150"/>
            <a:ext cx="3505200" cy="2286000"/>
          </a:xfrm>
          <a:prstGeom prst="rect">
            <a:avLst/>
          </a:prstGeom>
          <a:noFill/>
          <a:ln>
            <a:solidFill>
              <a:srgbClr val="FF0000"/>
            </a:solidFill>
          </a:ln>
        </p:spPr>
      </p:pic>
      <p:pic>
        <p:nvPicPr>
          <p:cNvPr id="2053" name="Picture 5" descr="C:\Users\SESCC\Desktop\selected\IMG_20200229_125652.jpg"/>
          <p:cNvPicPr>
            <a:picLocks noChangeAspect="1" noChangeArrowheads="1"/>
          </p:cNvPicPr>
          <p:nvPr/>
        </p:nvPicPr>
        <p:blipFill>
          <a:blip r:embed="rId5" cstate="print"/>
          <a:srcRect/>
          <a:stretch>
            <a:fillRect/>
          </a:stretch>
        </p:blipFill>
        <p:spPr bwMode="auto">
          <a:xfrm>
            <a:off x="1676400" y="2724150"/>
            <a:ext cx="3733800" cy="2286000"/>
          </a:xfrm>
          <a:prstGeom prst="rect">
            <a:avLst/>
          </a:prstGeom>
          <a:noFill/>
          <a:ln>
            <a:solidFill>
              <a:srgbClr val="FF0000"/>
            </a:solidFill>
          </a:ln>
        </p:spPr>
      </p:pic>
      <p:sp>
        <p:nvSpPr>
          <p:cNvPr id="9" name="WordArt 2"/>
          <p:cNvSpPr>
            <a:spLocks noChangeArrowheads="1" noChangeShapeType="1" noTextEdit="1"/>
          </p:cNvSpPr>
          <p:nvPr/>
        </p:nvSpPr>
        <p:spPr bwMode="auto">
          <a:xfrm>
            <a:off x="152400" y="133350"/>
            <a:ext cx="1447800" cy="1752600"/>
          </a:xfrm>
          <a:prstGeom prst="rect">
            <a:avLst/>
          </a:prstGeom>
        </p:spPr>
        <p:txBody>
          <a:bodyPr wrap="none" fromWordArt="1">
            <a:prstTxWarp prst="textPlain">
              <a:avLst>
                <a:gd name="adj" fmla="val 50000"/>
              </a:avLst>
            </a:prstTxWarp>
          </a:bodyPr>
          <a:lstStyle/>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ORNAMENTAL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TEAK WOOD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WITH  MELAMINE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POLISH</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5" name="Rectangle 4"/>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Users\SESCC\Desktop\selected\IMG_20200123_170735.jpg"/>
          <p:cNvPicPr>
            <a:picLocks noChangeAspect="1" noChangeArrowheads="1"/>
          </p:cNvPicPr>
          <p:nvPr/>
        </p:nvPicPr>
        <p:blipFill>
          <a:blip r:embed="rId4" cstate="print"/>
          <a:srcRect l="10381" r="10381"/>
          <a:stretch>
            <a:fillRect/>
          </a:stretch>
        </p:blipFill>
        <p:spPr bwMode="auto">
          <a:xfrm>
            <a:off x="1524000" y="133350"/>
            <a:ext cx="3657600" cy="4876800"/>
          </a:xfrm>
          <a:prstGeom prst="rect">
            <a:avLst/>
          </a:prstGeom>
          <a:noFill/>
          <a:ln>
            <a:solidFill>
              <a:srgbClr val="FF0000"/>
            </a:solidFill>
          </a:ln>
        </p:spPr>
      </p:pic>
      <p:pic>
        <p:nvPicPr>
          <p:cNvPr id="3075" name="Picture 3" descr="C:\Users\SESCC\Desktop\selected\IMG_20200123_170644.jpg"/>
          <p:cNvPicPr>
            <a:picLocks noChangeAspect="1" noChangeArrowheads="1"/>
          </p:cNvPicPr>
          <p:nvPr/>
        </p:nvPicPr>
        <p:blipFill>
          <a:blip r:embed="rId5" cstate="print"/>
          <a:srcRect l="18062" t="276" r="20761"/>
          <a:stretch>
            <a:fillRect/>
          </a:stretch>
        </p:blipFill>
        <p:spPr bwMode="auto">
          <a:xfrm>
            <a:off x="5257800" y="133350"/>
            <a:ext cx="3733800" cy="4876800"/>
          </a:xfrm>
          <a:prstGeom prst="rect">
            <a:avLst/>
          </a:prstGeom>
          <a:noFill/>
          <a:ln>
            <a:solidFill>
              <a:srgbClr val="FF0000"/>
            </a:solidFill>
          </a:ln>
        </p:spPr>
      </p:pic>
      <p:sp>
        <p:nvSpPr>
          <p:cNvPr id="7" name="WordArt 2"/>
          <p:cNvSpPr>
            <a:spLocks noChangeArrowheads="1" noChangeShapeType="1" noTextEdit="1"/>
          </p:cNvSpPr>
          <p:nvPr/>
        </p:nvSpPr>
        <p:spPr bwMode="auto">
          <a:xfrm>
            <a:off x="152400" y="57150"/>
            <a:ext cx="1371600" cy="2590800"/>
          </a:xfrm>
          <a:prstGeom prst="rect">
            <a:avLst/>
          </a:prstGeom>
        </p:spPr>
        <p:txBody>
          <a:bodyPr wrap="none" fromWordArt="1">
            <a:prstTxWarp prst="textPlain">
              <a:avLst>
                <a:gd name="adj" fmla="val 50000"/>
              </a:avLst>
            </a:prstTxWarp>
          </a:bodyPr>
          <a:lstStyle/>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ORNAMENTAL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DOOR FITTINGS:</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BRASS HANDLES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AND  TOWER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BOLTS  IN</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DOORS AND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WINDOWS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5" name="Rectangle 4"/>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SESCC\Desktop\selected\IMG_20200229_103305.jpg"/>
          <p:cNvPicPr>
            <a:picLocks noChangeAspect="1" noChangeArrowheads="1"/>
          </p:cNvPicPr>
          <p:nvPr/>
        </p:nvPicPr>
        <p:blipFill>
          <a:blip r:embed="rId2" cstate="print"/>
          <a:srcRect l="27451" r="35294" b="8824"/>
          <a:stretch>
            <a:fillRect/>
          </a:stretch>
        </p:blipFill>
        <p:spPr bwMode="auto">
          <a:xfrm>
            <a:off x="1600200" y="133350"/>
            <a:ext cx="3505200" cy="4876800"/>
          </a:xfrm>
          <a:prstGeom prst="rect">
            <a:avLst/>
          </a:prstGeom>
          <a:noFill/>
          <a:ln>
            <a:solidFill>
              <a:srgbClr val="FF0000"/>
            </a:solidFill>
          </a:ln>
        </p:spPr>
      </p:pic>
      <p:sp>
        <p:nvSpPr>
          <p:cNvPr id="8" name="WordArt 2"/>
          <p:cNvSpPr>
            <a:spLocks noChangeArrowheads="1" noChangeShapeType="1" noTextEdit="1"/>
          </p:cNvSpPr>
          <p:nvPr/>
        </p:nvSpPr>
        <p:spPr bwMode="auto">
          <a:xfrm>
            <a:off x="152400" y="57150"/>
            <a:ext cx="1447800" cy="2057400"/>
          </a:xfrm>
          <a:prstGeom prst="rect">
            <a:avLst/>
          </a:prstGeom>
        </p:spPr>
        <p:txBody>
          <a:bodyPr wrap="none" fromWordArt="1">
            <a:prstTxWarp prst="textPlain">
              <a:avLst>
                <a:gd name="adj" fmla="val 50000"/>
              </a:avLst>
            </a:prstTxWarp>
          </a:bodyPr>
          <a:lstStyle/>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ORNAMENTAL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PRECAST CAST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IRON SPIRAL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STAIRCASES</a:t>
            </a:r>
          </a:p>
        </p:txBody>
      </p:sp>
      <p:pic>
        <p:nvPicPr>
          <p:cNvPr id="9" name="Picture 3" descr="C:\Users\Praveen\Desktop\SHARE\iPhone 7 Plus\photo\IMG_6098.JPG"/>
          <p:cNvPicPr>
            <a:picLocks noChangeAspect="1" noChangeArrowheads="1"/>
          </p:cNvPicPr>
          <p:nvPr/>
        </p:nvPicPr>
        <p:blipFill>
          <a:blip r:embed="rId3" cstate="print"/>
          <a:srcRect/>
          <a:stretch>
            <a:fillRect/>
          </a:stretch>
        </p:blipFill>
        <p:spPr bwMode="auto">
          <a:xfrm rot="5400000">
            <a:off x="4648201" y="666750"/>
            <a:ext cx="4876798" cy="3810000"/>
          </a:xfrm>
          <a:prstGeom prst="rect">
            <a:avLst/>
          </a:prstGeom>
          <a:noFill/>
          <a:ln>
            <a:solidFill>
              <a:srgbClr val="FF0000"/>
            </a:solid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5" name="Rectangle 4"/>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Users\SESCC\Desktop\selected\IMG_20200124_180446.jpg"/>
          <p:cNvPicPr>
            <a:picLocks noChangeAspect="1" noChangeArrowheads="1"/>
          </p:cNvPicPr>
          <p:nvPr/>
        </p:nvPicPr>
        <p:blipFill>
          <a:blip r:embed="rId2" cstate="print"/>
          <a:srcRect/>
          <a:stretch>
            <a:fillRect/>
          </a:stretch>
        </p:blipFill>
        <p:spPr bwMode="auto">
          <a:xfrm>
            <a:off x="1752600" y="133350"/>
            <a:ext cx="3886200" cy="4876800"/>
          </a:xfrm>
          <a:prstGeom prst="rect">
            <a:avLst/>
          </a:prstGeom>
          <a:noFill/>
          <a:ln>
            <a:solidFill>
              <a:srgbClr val="FF0000"/>
            </a:solidFill>
          </a:ln>
        </p:spPr>
      </p:pic>
      <p:pic>
        <p:nvPicPr>
          <p:cNvPr id="5123" name="Picture 3" descr="C:\Users\SESCC\Desktop\selected\IMG_20200124_175659.jpg"/>
          <p:cNvPicPr>
            <a:picLocks noChangeAspect="1" noChangeArrowheads="1"/>
          </p:cNvPicPr>
          <p:nvPr/>
        </p:nvPicPr>
        <p:blipFill>
          <a:blip r:embed="rId3" cstate="print"/>
          <a:srcRect/>
          <a:stretch>
            <a:fillRect/>
          </a:stretch>
        </p:blipFill>
        <p:spPr bwMode="auto">
          <a:xfrm>
            <a:off x="5715000" y="133350"/>
            <a:ext cx="3276600" cy="4876800"/>
          </a:xfrm>
          <a:prstGeom prst="rect">
            <a:avLst/>
          </a:prstGeom>
          <a:noFill/>
          <a:ln>
            <a:solidFill>
              <a:srgbClr val="FF0000"/>
            </a:solidFill>
          </a:ln>
        </p:spPr>
      </p:pic>
      <p:sp>
        <p:nvSpPr>
          <p:cNvPr id="7" name="WordArt 2"/>
          <p:cNvSpPr>
            <a:spLocks noChangeArrowheads="1" noChangeShapeType="1" noTextEdit="1"/>
          </p:cNvSpPr>
          <p:nvPr/>
        </p:nvSpPr>
        <p:spPr bwMode="auto">
          <a:xfrm>
            <a:off x="152400" y="133350"/>
            <a:ext cx="1600200" cy="2438400"/>
          </a:xfrm>
          <a:prstGeom prst="rect">
            <a:avLst/>
          </a:prstGeom>
        </p:spPr>
        <p:txBody>
          <a:bodyPr wrap="none" fromWordArt="1">
            <a:prstTxWarp prst="textPlain">
              <a:avLst>
                <a:gd name="adj" fmla="val 50000"/>
              </a:avLst>
            </a:prstTxWarp>
          </a:bodyPr>
          <a:lstStyle/>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ORNAMENTAL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ELECTRICAL</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 FITTINGS:</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GOLDPLATED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ELECTRICAL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SWITCHES &amp; </a:t>
            </a:r>
          </a:p>
          <a:p>
            <a:pPr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SOCKETS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5" name="Rectangle 4"/>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Users\SESCC\Desktop\selected\IMG_20200122_193722.jpg"/>
          <p:cNvPicPr>
            <a:picLocks noChangeAspect="1" noChangeArrowheads="1"/>
          </p:cNvPicPr>
          <p:nvPr/>
        </p:nvPicPr>
        <p:blipFill>
          <a:blip r:embed="rId4" cstate="print"/>
          <a:srcRect/>
          <a:stretch>
            <a:fillRect/>
          </a:stretch>
        </p:blipFill>
        <p:spPr bwMode="auto">
          <a:xfrm>
            <a:off x="1828800" y="133350"/>
            <a:ext cx="3657600" cy="4876800"/>
          </a:xfrm>
          <a:prstGeom prst="rect">
            <a:avLst/>
          </a:prstGeom>
          <a:noFill/>
          <a:ln>
            <a:solidFill>
              <a:srgbClr val="FF0000"/>
            </a:solidFill>
          </a:ln>
        </p:spPr>
      </p:pic>
      <p:pic>
        <p:nvPicPr>
          <p:cNvPr id="6147" name="Picture 3" descr="C:\Users\SESCC\Desktop\selected\IMG_20200229_125530.jpg"/>
          <p:cNvPicPr>
            <a:picLocks noChangeAspect="1" noChangeArrowheads="1"/>
          </p:cNvPicPr>
          <p:nvPr/>
        </p:nvPicPr>
        <p:blipFill>
          <a:blip r:embed="rId5" cstate="print"/>
          <a:srcRect b="30196"/>
          <a:stretch>
            <a:fillRect/>
          </a:stretch>
        </p:blipFill>
        <p:spPr bwMode="auto">
          <a:xfrm>
            <a:off x="5562600" y="133350"/>
            <a:ext cx="3429000" cy="4876800"/>
          </a:xfrm>
          <a:prstGeom prst="rect">
            <a:avLst/>
          </a:prstGeom>
          <a:noFill/>
          <a:ln>
            <a:solidFill>
              <a:srgbClr val="FF0000"/>
            </a:solidFill>
          </a:ln>
        </p:spPr>
      </p:pic>
      <p:sp>
        <p:nvSpPr>
          <p:cNvPr id="7" name="WordArt 2"/>
          <p:cNvSpPr>
            <a:spLocks noChangeArrowheads="1" noChangeShapeType="1" noTextEdit="1"/>
          </p:cNvSpPr>
          <p:nvPr/>
        </p:nvSpPr>
        <p:spPr bwMode="auto">
          <a:xfrm>
            <a:off x="0" y="133350"/>
            <a:ext cx="1828800" cy="3886200"/>
          </a:xfrm>
          <a:prstGeom prst="rect">
            <a:avLst/>
          </a:prstGeom>
        </p:spPr>
        <p:txBody>
          <a:bodyPr wrap="none" fromWordArt="1">
            <a:prstTxWarp prst="textPlain">
              <a:avLst>
                <a:gd name="adj" fmla="val 50000"/>
              </a:avLst>
            </a:prstTxWarp>
          </a:bodyPr>
          <a:lstStyle/>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    DHAJJI  WALL INTERNAL</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   PARTITIONS:</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   STONE PIECES/ STONE CHIPS</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    MASONRY  WALL IN  MUD –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   PHASKA  MORTAR REINFORCED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   WITH PINE WOOD BATTEN AND</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   FRAMES TO PROVIDE  THERMAL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I   NSULATION AND ECONOMISE</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    THE COST OF CONSTRUCTION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5" name="Rectangle 4"/>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cstate="print"/>
          <a:srcRect b="6614"/>
          <a:stretch>
            <a:fillRect/>
          </a:stretch>
        </p:blipFill>
        <p:spPr bwMode="auto">
          <a:xfrm>
            <a:off x="1905000" y="133350"/>
            <a:ext cx="3429000" cy="4876800"/>
          </a:xfrm>
          <a:prstGeom prst="rect">
            <a:avLst/>
          </a:prstGeom>
          <a:noFill/>
          <a:ln>
            <a:solidFill>
              <a:srgbClr val="FF0000"/>
            </a:solidFill>
          </a:ln>
        </p:spPr>
      </p:pic>
      <p:pic>
        <p:nvPicPr>
          <p:cNvPr id="2051" name="Picture 3"/>
          <p:cNvPicPr>
            <a:picLocks noChangeAspect="1" noChangeArrowheads="1"/>
          </p:cNvPicPr>
          <p:nvPr/>
        </p:nvPicPr>
        <p:blipFill>
          <a:blip r:embed="rId3" cstate="print"/>
          <a:srcRect b="14173"/>
          <a:stretch>
            <a:fillRect/>
          </a:stretch>
        </p:blipFill>
        <p:spPr bwMode="auto">
          <a:xfrm>
            <a:off x="5410200" y="133350"/>
            <a:ext cx="3581400" cy="4876800"/>
          </a:xfrm>
          <a:prstGeom prst="rect">
            <a:avLst/>
          </a:prstGeom>
          <a:noFill/>
          <a:ln>
            <a:solidFill>
              <a:srgbClr val="FF0000"/>
            </a:solidFill>
          </a:ln>
        </p:spPr>
      </p:pic>
      <p:sp>
        <p:nvSpPr>
          <p:cNvPr id="7" name="WordArt 2"/>
          <p:cNvSpPr>
            <a:spLocks noChangeArrowheads="1" noChangeShapeType="1" noTextEdit="1"/>
          </p:cNvSpPr>
          <p:nvPr/>
        </p:nvSpPr>
        <p:spPr bwMode="auto">
          <a:xfrm>
            <a:off x="152400" y="57150"/>
            <a:ext cx="1447800" cy="2057400"/>
          </a:xfrm>
          <a:prstGeom prst="rect">
            <a:avLst/>
          </a:prstGeom>
        </p:spPr>
        <p:txBody>
          <a:bodyPr wrap="none" fromWordArt="1">
            <a:prstTxWarp prst="textPlain">
              <a:avLst>
                <a:gd name="adj" fmla="val 50000"/>
              </a:avLst>
            </a:prstTxWarp>
          </a:bodyPr>
          <a:lstStyle/>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CAST IRON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RECTANGULAR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DRAINAGE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PIPES WITH FUNNEL </a:t>
            </a:r>
          </a:p>
          <a:p>
            <a:pPr marL="457200" indent="-457200" algn="just" eaLnBrk="0" fontAlgn="base" hangingPunct="0">
              <a:spcBef>
                <a:spcPct val="0"/>
              </a:spcBef>
              <a:spcAft>
                <a:spcPct val="0"/>
              </a:spcAft>
            </a:pPr>
            <a:r>
              <a:rPr lang="en-US" sz="1100" dirty="0" smtClean="0">
                <a:solidFill>
                  <a:srgbClr val="002A00"/>
                </a:solidFill>
                <a:latin typeface="Rockwell" pitchFamily="18" charset="0"/>
                <a:ea typeface="Calibri" pitchFamily="34" charset="0"/>
                <a:cs typeface="Mangal" pitchFamily="18" charset="0"/>
              </a:rPr>
              <a:t>AT TOP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301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8" name="Rectangle 1"/>
          <p:cNvSpPr>
            <a:spLocks noChangeArrowheads="1"/>
          </p:cNvSpPr>
          <p:nvPr/>
        </p:nvSpPr>
        <p:spPr bwMode="auto">
          <a:xfrm>
            <a:off x="76200" y="57150"/>
            <a:ext cx="5486400" cy="5003112"/>
          </a:xfrm>
          <a:prstGeom prst="rect">
            <a:avLst/>
          </a:prstGeom>
          <a:noFill/>
          <a:ln w="9525">
            <a:noFill/>
            <a:miter lim="800000"/>
            <a:headEnd/>
            <a:tailEnd/>
          </a:ln>
          <a:effectLst/>
        </p:spPr>
        <p:txBody>
          <a:bodyPr vert="horz" wrap="square" lIns="77925" tIns="38963" rIns="77925" bIns="38963" numCol="1" anchor="t" anchorCtr="0" compatLnSpc="1">
            <a:prstTxWarp prst="textNoShape">
              <a:avLst/>
            </a:prstTxWarp>
            <a:spAutoFit/>
          </a:bodyPr>
          <a:lstStyle/>
          <a:p>
            <a:pPr indent="389626" algn="just" fontAlgn="base">
              <a:lnSpc>
                <a:spcPct val="150000"/>
              </a:lnSpc>
              <a:spcBef>
                <a:spcPct val="0"/>
              </a:spcBef>
              <a:spcAft>
                <a:spcPct val="0"/>
              </a:spcAft>
            </a:pPr>
            <a:r>
              <a:rPr lang="en-US" sz="1600" dirty="0" smtClean="0">
                <a:solidFill>
                  <a:srgbClr val="002A00"/>
                </a:solidFill>
                <a:latin typeface="Rockwell" pitchFamily="18" charset="0"/>
                <a:ea typeface="Calibri" pitchFamily="34" charset="0"/>
                <a:cs typeface="Mangal" pitchFamily="18" charset="0"/>
              </a:rPr>
              <a:t>	The building was got constructed for a cost of </a:t>
            </a:r>
            <a:br>
              <a:rPr lang="en-US" sz="1600" dirty="0" smtClean="0">
                <a:solidFill>
                  <a:srgbClr val="002A00"/>
                </a:solidFill>
                <a:latin typeface="Rockwell" pitchFamily="18" charset="0"/>
                <a:ea typeface="Calibri" pitchFamily="34" charset="0"/>
                <a:cs typeface="Mangal" pitchFamily="18" charset="0"/>
              </a:rPr>
            </a:br>
            <a:r>
              <a:rPr lang="en-US" sz="1600" dirty="0" smtClean="0">
                <a:solidFill>
                  <a:srgbClr val="002A00"/>
                </a:solidFill>
                <a:latin typeface="Rockwell" pitchFamily="18" charset="0"/>
                <a:ea typeface="Calibri" pitchFamily="34" charset="0"/>
                <a:cs typeface="Mangal" pitchFamily="18" charset="0"/>
              </a:rPr>
              <a:t>Rs. 11 </a:t>
            </a:r>
            <a:r>
              <a:rPr lang="en-US" sz="1600" dirty="0" err="1" smtClean="0">
                <a:solidFill>
                  <a:srgbClr val="002A00"/>
                </a:solidFill>
                <a:latin typeface="Rockwell" pitchFamily="18" charset="0"/>
                <a:ea typeface="Calibri" pitchFamily="34" charset="0"/>
                <a:cs typeface="Mangal" pitchFamily="18" charset="0"/>
              </a:rPr>
              <a:t>lakhs</a:t>
            </a:r>
            <a:r>
              <a:rPr lang="en-US" sz="1600" dirty="0" smtClean="0">
                <a:solidFill>
                  <a:srgbClr val="002A00"/>
                </a:solidFill>
                <a:latin typeface="Rockwell" pitchFamily="18" charset="0"/>
                <a:ea typeface="Calibri" pitchFamily="34" charset="0"/>
                <a:cs typeface="Mangal" pitchFamily="18" charset="0"/>
              </a:rPr>
              <a:t>.</a:t>
            </a:r>
          </a:p>
          <a:p>
            <a:pPr indent="389626" algn="just" fontAlgn="base">
              <a:spcBef>
                <a:spcPct val="0"/>
              </a:spcBef>
              <a:spcAft>
                <a:spcPct val="0"/>
              </a:spcAft>
            </a:pPr>
            <a:r>
              <a:rPr lang="en-US" sz="1600" dirty="0" smtClean="0">
                <a:solidFill>
                  <a:srgbClr val="002A00"/>
                </a:solidFill>
                <a:latin typeface="Rockwell" pitchFamily="18" charset="0"/>
                <a:ea typeface="Calibri" pitchFamily="34" charset="0"/>
                <a:cs typeface="Mangal" pitchFamily="18" charset="0"/>
              </a:rPr>
              <a:t>	</a:t>
            </a:r>
          </a:p>
          <a:p>
            <a:pPr indent="389626" algn="just" fontAlgn="base">
              <a:lnSpc>
                <a:spcPct val="150000"/>
              </a:lnSpc>
              <a:spcBef>
                <a:spcPct val="0"/>
              </a:spcBef>
              <a:spcAft>
                <a:spcPct val="0"/>
              </a:spcAft>
            </a:pPr>
            <a:r>
              <a:rPr lang="en-US" sz="1600" dirty="0" smtClean="0">
                <a:solidFill>
                  <a:srgbClr val="002A00"/>
                </a:solidFill>
                <a:latin typeface="Rockwell" pitchFamily="18" charset="0"/>
                <a:ea typeface="Calibri" pitchFamily="34" charset="0"/>
                <a:cs typeface="Mangal" pitchFamily="18" charset="0"/>
              </a:rPr>
              <a:t>	The structure of this building is three to four storeyed structures with load bearing stone masonry walls in lime-</a:t>
            </a:r>
            <a:r>
              <a:rPr lang="en-US" sz="1600" dirty="0" err="1" smtClean="0">
                <a:solidFill>
                  <a:srgbClr val="002A00"/>
                </a:solidFill>
                <a:latin typeface="Rockwell" pitchFamily="18" charset="0"/>
                <a:ea typeface="Calibri" pitchFamily="34" charset="0"/>
                <a:cs typeface="Mangal" pitchFamily="18" charset="0"/>
              </a:rPr>
              <a:t>surkhi</a:t>
            </a:r>
            <a:r>
              <a:rPr lang="en-US" sz="1600" dirty="0" smtClean="0">
                <a:solidFill>
                  <a:srgbClr val="002A00"/>
                </a:solidFill>
                <a:latin typeface="Rockwell" pitchFamily="18" charset="0"/>
                <a:ea typeface="Calibri" pitchFamily="34" charset="0"/>
                <a:cs typeface="Mangal" pitchFamily="18" charset="0"/>
              </a:rPr>
              <a:t> mortar of varying thickness (width reducing from 90cm at Ground Floor to 45cm at Top Floor) with GI Sheet in Nainital pattern, artistic roof with provision of various features such as spires, canopies, flag-post, attic floors, jack arch ceiling, etc.</a:t>
            </a:r>
          </a:p>
          <a:p>
            <a:pPr indent="389626" algn="just" fontAlgn="base">
              <a:spcBef>
                <a:spcPct val="0"/>
              </a:spcBef>
              <a:spcAft>
                <a:spcPct val="0"/>
              </a:spcAft>
            </a:pPr>
            <a:r>
              <a:rPr lang="en-US" sz="1600" dirty="0" smtClean="0">
                <a:solidFill>
                  <a:srgbClr val="002A00"/>
                </a:solidFill>
                <a:latin typeface="Rockwell" pitchFamily="18" charset="0"/>
                <a:ea typeface="Calibri" pitchFamily="34" charset="0"/>
                <a:cs typeface="Mangal" pitchFamily="18" charset="0"/>
              </a:rPr>
              <a:t>	</a:t>
            </a:r>
          </a:p>
          <a:p>
            <a:pPr indent="389626" algn="just" fontAlgn="base">
              <a:lnSpc>
                <a:spcPct val="150000"/>
              </a:lnSpc>
              <a:spcBef>
                <a:spcPct val="0"/>
              </a:spcBef>
              <a:spcAft>
                <a:spcPct val="0"/>
              </a:spcAft>
            </a:pPr>
            <a:r>
              <a:rPr lang="en-US" sz="1600" dirty="0" smtClean="0">
                <a:solidFill>
                  <a:srgbClr val="002A00"/>
                </a:solidFill>
                <a:latin typeface="Rockwell" pitchFamily="18" charset="0"/>
                <a:ea typeface="Calibri" pitchFamily="34" charset="0"/>
                <a:cs typeface="Mangal" pitchFamily="18" charset="0"/>
              </a:rPr>
              <a:t>	Presently, Gorton Castle Building houses the office of Pr. Accountant General (A&amp;E) and Pr. Accountant General (Audit) of Himachal Pradesh.</a:t>
            </a:r>
          </a:p>
        </p:txBody>
      </p:sp>
      <p:pic>
        <p:nvPicPr>
          <p:cNvPr id="10" name="Picture 9" descr="Shimla-Gorton%20Castle-4.jpg"/>
          <p:cNvPicPr>
            <a:picLocks noChangeAspect="1"/>
          </p:cNvPicPr>
          <p:nvPr/>
        </p:nvPicPr>
        <p:blipFill>
          <a:blip r:embed="rId2"/>
          <a:stretch>
            <a:fillRect/>
          </a:stretch>
        </p:blipFill>
        <p:spPr>
          <a:xfrm>
            <a:off x="5638800" y="133350"/>
            <a:ext cx="3352800" cy="2362200"/>
          </a:xfrm>
          <a:prstGeom prst="rect">
            <a:avLst/>
          </a:prstGeom>
          <a:noFill/>
          <a:ln>
            <a:solidFill>
              <a:srgbClr val="FF0000"/>
            </a:solidFill>
          </a:ln>
        </p:spPr>
      </p:pic>
      <p:pic>
        <p:nvPicPr>
          <p:cNvPr id="11" name="Picture 10" descr="9.jpg"/>
          <p:cNvPicPr>
            <a:picLocks noChangeAspect="1"/>
          </p:cNvPicPr>
          <p:nvPr/>
        </p:nvPicPr>
        <p:blipFill>
          <a:blip r:embed="rId3"/>
          <a:stretch>
            <a:fillRect/>
          </a:stretch>
        </p:blipFill>
        <p:spPr>
          <a:xfrm>
            <a:off x="5638800" y="2571750"/>
            <a:ext cx="3352800" cy="2438400"/>
          </a:xfrm>
          <a:prstGeom prst="rect">
            <a:avLst/>
          </a:prstGeom>
          <a:noFill/>
          <a:ln>
            <a:solidFill>
              <a:srgbClr val="FF0000"/>
            </a:solidFill>
          </a:ln>
        </p:spPr>
      </p:pic>
      <p:sp>
        <p:nvSpPr>
          <p:cNvPr id="7" name="Rectangle 6"/>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 name="Rectangle 3"/>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ordArt 2"/>
          <p:cNvSpPr>
            <a:spLocks noChangeArrowheads="1" noChangeShapeType="1" noTextEdit="1"/>
          </p:cNvSpPr>
          <p:nvPr/>
        </p:nvSpPr>
        <p:spPr bwMode="auto">
          <a:xfrm>
            <a:off x="1143000" y="971550"/>
            <a:ext cx="7086600" cy="2819400"/>
          </a:xfrm>
          <a:prstGeom prst="rect">
            <a:avLst/>
          </a:prstGeom>
        </p:spPr>
        <p:txBody>
          <a:bodyPr wrap="none" fromWordArt="1">
            <a:prstTxWarp prst="textPlain">
              <a:avLst>
                <a:gd name="adj" fmla="val 50000"/>
              </a:avLst>
            </a:prstTxWarp>
          </a:bodyPr>
          <a:lstStyle/>
          <a:p>
            <a:pPr algn="ctr"/>
            <a:r>
              <a:rPr lang="en-US" sz="800" b="1" dirty="0" smtClean="0">
                <a:solidFill>
                  <a:srgbClr val="002A00"/>
                </a:solidFill>
                <a:latin typeface="Rockwell" pitchFamily="18" charset="0"/>
                <a:ea typeface="Calibri" pitchFamily="34" charset="0"/>
                <a:cs typeface="Mangal" pitchFamily="18" charset="0"/>
              </a:rPr>
              <a:t>PHOTOGRAPHS: </a:t>
            </a:r>
          </a:p>
          <a:p>
            <a:pPr algn="ctr"/>
            <a:r>
              <a:rPr lang="en-US" sz="800" b="1" dirty="0" smtClean="0">
                <a:solidFill>
                  <a:srgbClr val="002A00"/>
                </a:solidFill>
                <a:latin typeface="Rockwell" pitchFamily="18" charset="0"/>
                <a:ea typeface="Calibri" pitchFamily="34" charset="0"/>
                <a:cs typeface="Mangal" pitchFamily="18" charset="0"/>
              </a:rPr>
              <a:t>BEFORE AND AFTER </a:t>
            </a:r>
          </a:p>
          <a:p>
            <a:pPr algn="ctr"/>
            <a:r>
              <a:rPr lang="en-US" sz="800" b="1" dirty="0" smtClean="0">
                <a:solidFill>
                  <a:srgbClr val="002A00"/>
                </a:solidFill>
                <a:latin typeface="Rockwell" pitchFamily="18" charset="0"/>
                <a:ea typeface="Calibri" pitchFamily="34" charset="0"/>
                <a:cs typeface="Mangal" pitchFamily="18" charset="0"/>
              </a:rPr>
              <a:t>EXECUTION OF WORK</a:t>
            </a:r>
            <a:endParaRPr lang="en-US" sz="800" b="1" dirty="0" smtClean="0">
              <a:solidFill>
                <a:srgbClr val="002A00"/>
              </a:solidFill>
              <a:latin typeface="Rockwell"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33794" name="Rectangle 2"/>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5" name="Picture 4" descr="F:\0000000-0 DG Presentation\Photos\Old photos (original)\SECOND FLOOR\102\102-Model.jpgF1.jpg"/>
          <p:cNvPicPr>
            <a:picLocks noChangeAspect="1" noChangeArrowheads="1"/>
          </p:cNvPicPr>
          <p:nvPr/>
        </p:nvPicPr>
        <p:blipFill>
          <a:blip r:embed="rId2" cstate="print"/>
          <a:srcRect t="1549" b="1549"/>
          <a:stretch>
            <a:fillRect/>
          </a:stretch>
        </p:blipFill>
        <p:spPr bwMode="auto">
          <a:xfrm>
            <a:off x="152400" y="361950"/>
            <a:ext cx="4191000" cy="2286000"/>
          </a:xfrm>
          <a:prstGeom prst="rect">
            <a:avLst/>
          </a:prstGeom>
          <a:solidFill>
            <a:srgbClr val="FFFFFF">
              <a:shade val="85000"/>
            </a:srgbClr>
          </a:solidFill>
          <a:ln w="9525"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G:\0000000-0 DG Presentation\Photos\Folder\IMG_20190604_163858.jpg"/>
          <p:cNvPicPr>
            <a:picLocks noChangeAspect="1" noChangeArrowheads="1"/>
          </p:cNvPicPr>
          <p:nvPr/>
        </p:nvPicPr>
        <p:blipFill>
          <a:blip r:embed="rId3" cstate="print"/>
          <a:srcRect/>
          <a:stretch>
            <a:fillRect/>
          </a:stretch>
        </p:blipFill>
        <p:spPr bwMode="auto">
          <a:xfrm>
            <a:off x="4419600" y="361950"/>
            <a:ext cx="4572000" cy="2286000"/>
          </a:xfrm>
          <a:prstGeom prst="rect">
            <a:avLst/>
          </a:prstGeom>
          <a:solidFill>
            <a:srgbClr val="FFFFFF">
              <a:shade val="85000"/>
            </a:srgbClr>
          </a:solidFill>
          <a:ln w="9525"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861646" y="57150"/>
            <a:ext cx="3024554" cy="324908"/>
          </a:xfrm>
          <a:prstGeom prst="rect">
            <a:avLst/>
          </a:prstGeom>
        </p:spPr>
        <p:txBody>
          <a:bodyPr wrap="square" lIns="77925" tIns="38963" rIns="77925" bIns="38963">
            <a:spAutoFit/>
          </a:bodyPr>
          <a:lstStyle/>
          <a:p>
            <a:pPr algn="ctr"/>
            <a:r>
              <a:rPr lang="en-US" sz="1600" b="1" dirty="0" smtClean="0">
                <a:solidFill>
                  <a:srgbClr val="002A00"/>
                </a:solidFill>
                <a:latin typeface="Rockwell" pitchFamily="18" charset="0"/>
              </a:rPr>
              <a:t> ROOMS - BEFORE</a:t>
            </a:r>
            <a:endParaRPr lang="en-US" sz="1600" b="1" dirty="0">
              <a:solidFill>
                <a:srgbClr val="002A00"/>
              </a:solidFill>
              <a:latin typeface="Rockwell" pitchFamily="18" charset="0"/>
            </a:endParaRPr>
          </a:p>
        </p:txBody>
      </p:sp>
      <p:sp>
        <p:nvSpPr>
          <p:cNvPr id="8" name="Rectangle 7"/>
          <p:cNvSpPr/>
          <p:nvPr/>
        </p:nvSpPr>
        <p:spPr>
          <a:xfrm>
            <a:off x="5334000" y="57150"/>
            <a:ext cx="3024554" cy="324908"/>
          </a:xfrm>
          <a:prstGeom prst="rect">
            <a:avLst/>
          </a:prstGeom>
        </p:spPr>
        <p:txBody>
          <a:bodyPr wrap="square" lIns="77925" tIns="38963" rIns="77925" bIns="38963">
            <a:spAutoFit/>
          </a:bodyPr>
          <a:lstStyle/>
          <a:p>
            <a:pPr algn="ctr"/>
            <a:r>
              <a:rPr lang="en-US" sz="1600" b="1" dirty="0" smtClean="0">
                <a:solidFill>
                  <a:srgbClr val="002A00"/>
                </a:solidFill>
                <a:latin typeface="Rockwell" pitchFamily="18" charset="0"/>
              </a:rPr>
              <a:t>ROOMS - AFTER</a:t>
            </a:r>
            <a:endParaRPr lang="en-US" sz="1600" b="1" dirty="0">
              <a:solidFill>
                <a:srgbClr val="002A00"/>
              </a:solidFill>
              <a:latin typeface="Rockwell" pitchFamily="18" charset="0"/>
            </a:endParaRPr>
          </a:p>
        </p:txBody>
      </p:sp>
      <p:sp>
        <p:nvSpPr>
          <p:cNvPr id="9" name="Rectangle 8"/>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descr="F:\0000000-0 DG Presentation\Photos\Old photos (original)\SECOND FLOOR\104\104-Model.jpgF.jpg"/>
          <p:cNvPicPr>
            <a:picLocks noChangeAspect="1" noChangeArrowheads="1"/>
          </p:cNvPicPr>
          <p:nvPr/>
        </p:nvPicPr>
        <p:blipFill>
          <a:blip r:embed="rId4" cstate="print"/>
          <a:srcRect t="3150" b="3150"/>
          <a:stretch>
            <a:fillRect/>
          </a:stretch>
        </p:blipFill>
        <p:spPr bwMode="auto">
          <a:xfrm>
            <a:off x="152400" y="2724151"/>
            <a:ext cx="4191000" cy="2286000"/>
          </a:xfrm>
          <a:prstGeom prst="rect">
            <a:avLst/>
          </a:prstGeom>
          <a:solidFill>
            <a:srgbClr val="FFFFFF">
              <a:shade val="85000"/>
            </a:srgbClr>
          </a:solidFill>
          <a:ln w="9525"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 descr="G:\0000000-0 DG Presentation\Photos\Folder\IMG_20190604_164037.jpg"/>
          <p:cNvPicPr>
            <a:picLocks noChangeAspect="1" noChangeArrowheads="1"/>
          </p:cNvPicPr>
          <p:nvPr/>
        </p:nvPicPr>
        <p:blipFill>
          <a:blip r:embed="rId5" cstate="print"/>
          <a:srcRect/>
          <a:stretch>
            <a:fillRect/>
          </a:stretch>
        </p:blipFill>
        <p:spPr bwMode="auto">
          <a:xfrm>
            <a:off x="4419600" y="2724150"/>
            <a:ext cx="4572000" cy="2286000"/>
          </a:xfrm>
          <a:prstGeom prst="rect">
            <a:avLst/>
          </a:prstGeom>
          <a:solidFill>
            <a:srgbClr val="FFFFFF">
              <a:shade val="85000"/>
            </a:srgbClr>
          </a:solidFill>
          <a:ln w="9525"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pic>
        <p:nvPicPr>
          <p:cNvPr id="3" name="Picture 2" descr="H:\0000000-0 DG Presentation\Photos\ALL FLOORS DEATAIL WITH PHOTOS\SECOND FLOOR\SECOND FLOOR AFTER REMOVAL OF PLASTER\SF-ROOM NO-100\SF-100 COR.JPG"/>
          <p:cNvPicPr>
            <a:picLocks noChangeAspect="1" noChangeArrowheads="1"/>
          </p:cNvPicPr>
          <p:nvPr/>
        </p:nvPicPr>
        <p:blipFill>
          <a:blip r:embed="rId2" cstate="print"/>
          <a:srcRect/>
          <a:stretch>
            <a:fillRect/>
          </a:stretch>
        </p:blipFill>
        <p:spPr bwMode="auto">
          <a:xfrm>
            <a:off x="152400" y="2647950"/>
            <a:ext cx="4343400" cy="2362200"/>
          </a:xfrm>
          <a:prstGeom prst="rect">
            <a:avLst/>
          </a:prstGeom>
          <a:solidFill>
            <a:srgbClr val="FFFFFF">
              <a:shade val="85000"/>
            </a:srgbClr>
          </a:solidFill>
          <a:ln w="9525"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G:\0000000-0 DG Presentation\Photos\comparision photos\final\SF corridor.jpg"/>
          <p:cNvPicPr>
            <a:picLocks noChangeAspect="1" noChangeArrowheads="1"/>
          </p:cNvPicPr>
          <p:nvPr/>
        </p:nvPicPr>
        <p:blipFill>
          <a:blip r:embed="rId3" cstate="print"/>
          <a:srcRect/>
          <a:stretch>
            <a:fillRect/>
          </a:stretch>
        </p:blipFill>
        <p:spPr bwMode="auto">
          <a:xfrm>
            <a:off x="4572000" y="2647950"/>
            <a:ext cx="4419600" cy="2362200"/>
          </a:xfrm>
          <a:prstGeom prst="rect">
            <a:avLst/>
          </a:prstGeom>
          <a:solidFill>
            <a:srgbClr val="FFFFFF">
              <a:shade val="85000"/>
            </a:srgbClr>
          </a:solidFill>
          <a:ln w="9525"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1090246" y="54360"/>
            <a:ext cx="3024554" cy="324908"/>
          </a:xfrm>
          <a:prstGeom prst="rect">
            <a:avLst/>
          </a:prstGeom>
        </p:spPr>
        <p:txBody>
          <a:bodyPr wrap="square" lIns="77925" tIns="38963" rIns="77925" bIns="38963">
            <a:spAutoFit/>
          </a:bodyPr>
          <a:lstStyle/>
          <a:p>
            <a:pPr algn="ctr"/>
            <a:r>
              <a:rPr lang="en-US" sz="1600" b="1" dirty="0" smtClean="0">
                <a:solidFill>
                  <a:srgbClr val="002A00"/>
                </a:solidFill>
                <a:latin typeface="Rockwell" pitchFamily="18" charset="0"/>
              </a:rPr>
              <a:t>CORRIDOR - BEFORE</a:t>
            </a:r>
            <a:endParaRPr lang="en-US" sz="1600" b="1" dirty="0">
              <a:solidFill>
                <a:srgbClr val="002A00"/>
              </a:solidFill>
              <a:latin typeface="Rockwell" pitchFamily="18" charset="0"/>
            </a:endParaRPr>
          </a:p>
        </p:txBody>
      </p:sp>
      <p:sp>
        <p:nvSpPr>
          <p:cNvPr id="6" name="Rectangle 5"/>
          <p:cNvSpPr/>
          <p:nvPr/>
        </p:nvSpPr>
        <p:spPr>
          <a:xfrm>
            <a:off x="5257800" y="57150"/>
            <a:ext cx="3024554" cy="324908"/>
          </a:xfrm>
          <a:prstGeom prst="rect">
            <a:avLst/>
          </a:prstGeom>
        </p:spPr>
        <p:txBody>
          <a:bodyPr wrap="square" lIns="77925" tIns="38963" rIns="77925" bIns="38963">
            <a:spAutoFit/>
          </a:bodyPr>
          <a:lstStyle/>
          <a:p>
            <a:pPr algn="ctr"/>
            <a:r>
              <a:rPr lang="en-US" sz="1600" b="1" dirty="0" smtClean="0">
                <a:solidFill>
                  <a:srgbClr val="002A00"/>
                </a:solidFill>
                <a:latin typeface="Rockwell" pitchFamily="18" charset="0"/>
              </a:rPr>
              <a:t>CORRIDOR - AFTER</a:t>
            </a:r>
            <a:endParaRPr lang="en-US" sz="1600" b="1" dirty="0">
              <a:solidFill>
                <a:srgbClr val="002A00"/>
              </a:solidFill>
              <a:latin typeface="Rockwell" pitchFamily="18" charset="0"/>
            </a:endParaRPr>
          </a:p>
        </p:txBody>
      </p:sp>
      <p:sp>
        <p:nvSpPr>
          <p:cNvPr id="7" name="Rectangle 6"/>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C:\Users\SESCC\Desktop\selected\IMG_20200228_194415.jpg"/>
          <p:cNvPicPr>
            <a:picLocks noChangeAspect="1" noChangeArrowheads="1"/>
          </p:cNvPicPr>
          <p:nvPr/>
        </p:nvPicPr>
        <p:blipFill>
          <a:blip r:embed="rId4" cstate="print"/>
          <a:srcRect/>
          <a:stretch>
            <a:fillRect/>
          </a:stretch>
        </p:blipFill>
        <p:spPr bwMode="auto">
          <a:xfrm>
            <a:off x="4572000" y="361950"/>
            <a:ext cx="4419600" cy="2209800"/>
          </a:xfrm>
          <a:prstGeom prst="rect">
            <a:avLst/>
          </a:prstGeom>
          <a:solidFill>
            <a:srgbClr val="FFFFFF">
              <a:shade val="85000"/>
            </a:srgbClr>
          </a:solidFill>
          <a:ln w="9525"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4" descr="F:\0000000-0 DG Presentation\Photos\Activities Photos 3\Activity wise photos\Ferrocement Lining\chasing in walls7.jpg"/>
          <p:cNvPicPr>
            <a:picLocks noChangeAspect="1" noChangeArrowheads="1"/>
          </p:cNvPicPr>
          <p:nvPr/>
        </p:nvPicPr>
        <p:blipFill>
          <a:blip r:embed="rId5" cstate="print"/>
          <a:srcRect/>
          <a:stretch>
            <a:fillRect/>
          </a:stretch>
        </p:blipFill>
        <p:spPr bwMode="auto">
          <a:xfrm>
            <a:off x="152400" y="361951"/>
            <a:ext cx="4343400" cy="2209800"/>
          </a:xfrm>
          <a:prstGeom prst="rect">
            <a:avLst/>
          </a:prstGeom>
          <a:solidFill>
            <a:srgbClr val="FFFFFF">
              <a:shade val="85000"/>
            </a:srgbClr>
          </a:solidFill>
          <a:ln w="9525"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5" name="Rectangle 4"/>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77026" y="3932932"/>
            <a:ext cx="2590774" cy="1077218"/>
          </a:xfrm>
          <a:prstGeom prst="rect">
            <a:avLst/>
          </a:prstGeom>
        </p:spPr>
        <p:txBody>
          <a:bodyPr wrap="none">
            <a:spAutoFit/>
          </a:bodyPr>
          <a:lstStyle/>
          <a:p>
            <a:r>
              <a:rPr lang="en-US" sz="1600" b="1" dirty="0" err="1" smtClean="0">
                <a:solidFill>
                  <a:srgbClr val="002A00"/>
                </a:solidFill>
                <a:latin typeface="Black-Chance" pitchFamily="34" charset="0"/>
              </a:rPr>
              <a:t>Devendra</a:t>
            </a:r>
            <a:r>
              <a:rPr lang="en-US" sz="1600" b="1" dirty="0" smtClean="0">
                <a:solidFill>
                  <a:srgbClr val="002A00"/>
                </a:solidFill>
                <a:latin typeface="Black-Chance" pitchFamily="34" charset="0"/>
              </a:rPr>
              <a:t> </a:t>
            </a:r>
            <a:r>
              <a:rPr lang="en-US" sz="1600" b="1" dirty="0" err="1" smtClean="0">
                <a:solidFill>
                  <a:srgbClr val="002A00"/>
                </a:solidFill>
                <a:latin typeface="Black-Chance" pitchFamily="34" charset="0"/>
              </a:rPr>
              <a:t>Prakash</a:t>
            </a:r>
            <a:endParaRPr lang="en-US" sz="1600" b="1" dirty="0" smtClean="0">
              <a:solidFill>
                <a:srgbClr val="002A00"/>
              </a:solidFill>
              <a:latin typeface="Black-Chance" pitchFamily="34" charset="0"/>
            </a:endParaRPr>
          </a:p>
          <a:p>
            <a:r>
              <a:rPr lang="en-US" sz="1600" b="1" dirty="0" smtClean="0">
                <a:solidFill>
                  <a:srgbClr val="002A00"/>
                </a:solidFill>
                <a:latin typeface="Black-Chance" pitchFamily="34" charset="0"/>
              </a:rPr>
              <a:t>Superintending Engineer</a:t>
            </a:r>
          </a:p>
          <a:p>
            <a:r>
              <a:rPr lang="en-US" sz="1600" b="1" dirty="0" smtClean="0">
                <a:solidFill>
                  <a:srgbClr val="002A00"/>
                </a:solidFill>
                <a:latin typeface="Black-Chance" pitchFamily="34" charset="0"/>
              </a:rPr>
              <a:t>Shimla Circle, CPWD,</a:t>
            </a:r>
          </a:p>
          <a:p>
            <a:r>
              <a:rPr lang="en-US" sz="1600" b="1" dirty="0" smtClean="0">
                <a:solidFill>
                  <a:srgbClr val="002A00"/>
                </a:solidFill>
                <a:latin typeface="Black-Chance" pitchFamily="34" charset="0"/>
              </a:rPr>
              <a:t>Shimla, Himachal Pradesh</a:t>
            </a:r>
            <a:endParaRPr lang="en-US" sz="100" dirty="0">
              <a:latin typeface="Black-Chance" pitchFamily="34" charset="0"/>
            </a:endParaRPr>
          </a:p>
        </p:txBody>
      </p:sp>
      <p:pic>
        <p:nvPicPr>
          <p:cNvPr id="1027" name="Picture 3" descr="C:\Users\pkk90\OneDrive\Desktop\thank_you_PNG100.png"/>
          <p:cNvPicPr>
            <a:picLocks noChangeAspect="1" noChangeArrowheads="1"/>
          </p:cNvPicPr>
          <p:nvPr/>
        </p:nvPicPr>
        <p:blipFill>
          <a:blip r:embed="rId2">
            <a:lum bright="-30000"/>
          </a:blip>
          <a:srcRect/>
          <a:stretch>
            <a:fillRect/>
          </a:stretch>
        </p:blipFill>
        <p:spPr bwMode="auto">
          <a:xfrm>
            <a:off x="1290052" y="1047750"/>
            <a:ext cx="6563896" cy="21336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 name="Rectangle 3"/>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ordArt 2"/>
          <p:cNvSpPr>
            <a:spLocks noChangeArrowheads="1" noChangeShapeType="1" noTextEdit="1"/>
          </p:cNvSpPr>
          <p:nvPr/>
        </p:nvSpPr>
        <p:spPr bwMode="auto">
          <a:xfrm>
            <a:off x="1219200" y="819150"/>
            <a:ext cx="7315200" cy="3429000"/>
          </a:xfrm>
          <a:prstGeom prst="rect">
            <a:avLst/>
          </a:prstGeom>
        </p:spPr>
        <p:txBody>
          <a:bodyPr wrap="none" fromWordArt="1">
            <a:prstTxWarp prst="textPlain">
              <a:avLst>
                <a:gd name="adj" fmla="val 50000"/>
              </a:avLst>
            </a:prstTxWarp>
          </a:bodyPr>
          <a:lstStyle/>
          <a:p>
            <a:pPr algn="ctr"/>
            <a:endParaRPr lang="en-US" sz="800" b="1" dirty="0" smtClean="0">
              <a:solidFill>
                <a:srgbClr val="002A00"/>
              </a:solidFill>
              <a:latin typeface="Rockwell" pitchFamily="18" charset="0"/>
              <a:ea typeface="Calibri" pitchFamily="34" charset="0"/>
              <a:cs typeface="Mangal" pitchFamily="18" charset="0"/>
            </a:endParaRPr>
          </a:p>
          <a:p>
            <a:pPr algn="ctr"/>
            <a:r>
              <a:rPr lang="en-US" sz="800" b="1" dirty="0" smtClean="0">
                <a:solidFill>
                  <a:srgbClr val="002A00"/>
                </a:solidFill>
                <a:latin typeface="Rockwell" pitchFamily="18" charset="0"/>
                <a:ea typeface="Calibri" pitchFamily="34" charset="0"/>
                <a:cs typeface="Mangal" pitchFamily="18" charset="0"/>
              </a:rPr>
              <a:t>FIRE INCIDENCE</a:t>
            </a:r>
          </a:p>
          <a:p>
            <a:pPr algn="ctr"/>
            <a:endParaRPr lang="en-US" sz="800" b="1" dirty="0" smtClean="0">
              <a:solidFill>
                <a:srgbClr val="002A00"/>
              </a:solidFill>
              <a:latin typeface="Rockwell" pitchFamily="18" charset="0"/>
              <a:ea typeface="Calibri" pitchFamily="34" charset="0"/>
              <a:cs typeface="Mangal"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301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6" name="Rectangle 1"/>
          <p:cNvSpPr>
            <a:spLocks noChangeArrowheads="1"/>
          </p:cNvSpPr>
          <p:nvPr/>
        </p:nvSpPr>
        <p:spPr bwMode="auto">
          <a:xfrm>
            <a:off x="76200" y="57150"/>
            <a:ext cx="5638800" cy="5064667"/>
          </a:xfrm>
          <a:prstGeom prst="rect">
            <a:avLst/>
          </a:prstGeom>
          <a:noFill/>
          <a:ln w="9525">
            <a:noFill/>
            <a:miter lim="800000"/>
            <a:headEnd/>
            <a:tailEnd/>
          </a:ln>
          <a:effectLst/>
        </p:spPr>
        <p:txBody>
          <a:bodyPr vert="horz" wrap="square" lIns="77925" tIns="38963" rIns="77925" bIns="38963" numCol="1" anchor="t" anchorCtr="0" compatLnSpc="1">
            <a:prstTxWarp prst="textNoShape">
              <a:avLst/>
            </a:prstTxWarp>
            <a:spAutoFit/>
          </a:bodyPr>
          <a:lstStyle/>
          <a:p>
            <a:pPr indent="389626" algn="just" fontAlgn="base">
              <a:spcBef>
                <a:spcPct val="0"/>
              </a:spcBef>
              <a:spcAft>
                <a:spcPct val="0"/>
              </a:spcAft>
            </a:pPr>
            <a:r>
              <a:rPr lang="en-US" sz="1600" dirty="0" smtClean="0">
                <a:solidFill>
                  <a:srgbClr val="002A00"/>
                </a:solidFill>
                <a:latin typeface="Rockwell" pitchFamily="18" charset="0"/>
                <a:ea typeface="Calibri" pitchFamily="34" charset="0"/>
                <a:cs typeface="Mangal" pitchFamily="18" charset="0"/>
              </a:rPr>
              <a:t>	</a:t>
            </a:r>
            <a:r>
              <a:rPr lang="en-US" sz="1800" dirty="0" smtClean="0">
                <a:solidFill>
                  <a:srgbClr val="002A00"/>
                </a:solidFill>
                <a:latin typeface="Rockwell" pitchFamily="18" charset="0"/>
                <a:ea typeface="Calibri" pitchFamily="34" charset="0"/>
                <a:cs typeface="Mangal" pitchFamily="18" charset="0"/>
              </a:rPr>
              <a:t> In the night of 27</a:t>
            </a:r>
            <a:r>
              <a:rPr lang="en-US" sz="1800" baseline="30000" dirty="0" smtClean="0">
                <a:solidFill>
                  <a:srgbClr val="002A00"/>
                </a:solidFill>
                <a:latin typeface="Rockwell" pitchFamily="18" charset="0"/>
                <a:ea typeface="Calibri" pitchFamily="34" charset="0"/>
                <a:cs typeface="Mangal" pitchFamily="18" charset="0"/>
              </a:rPr>
              <a:t>th</a:t>
            </a:r>
            <a:r>
              <a:rPr lang="en-US" sz="1800" dirty="0" smtClean="0">
                <a:solidFill>
                  <a:srgbClr val="002A00"/>
                </a:solidFill>
                <a:latin typeface="Rockwell" pitchFamily="18" charset="0"/>
                <a:ea typeface="Calibri" pitchFamily="34" charset="0"/>
                <a:cs typeface="Mangal" pitchFamily="18" charset="0"/>
              </a:rPr>
              <a:t>-28</a:t>
            </a:r>
            <a:r>
              <a:rPr lang="en-US" sz="1800" baseline="30000" dirty="0" smtClean="0">
                <a:solidFill>
                  <a:srgbClr val="002A00"/>
                </a:solidFill>
                <a:latin typeface="Rockwell" pitchFamily="18" charset="0"/>
                <a:ea typeface="Calibri" pitchFamily="34" charset="0"/>
                <a:cs typeface="Mangal" pitchFamily="18" charset="0"/>
              </a:rPr>
              <a:t>th</a:t>
            </a:r>
            <a:r>
              <a:rPr lang="en-US" sz="1800" dirty="0" smtClean="0">
                <a:solidFill>
                  <a:srgbClr val="002A00"/>
                </a:solidFill>
                <a:latin typeface="Rockwell" pitchFamily="18" charset="0"/>
                <a:ea typeface="Calibri" pitchFamily="34" charset="0"/>
                <a:cs typeface="Mangal" pitchFamily="18" charset="0"/>
              </a:rPr>
              <a:t> January, 2014, a major fire broke. Due to this unfortunate incidence, top two floors of Gorton Castle Building gutted into fire causing massive damage to the top two floors of building including structural damages. CPWD took the challenge of repair, restoration &amp; retrofitting of fire damaged Gorton Castle building. </a:t>
            </a:r>
          </a:p>
          <a:p>
            <a:pPr indent="389626" algn="just" fontAlgn="base">
              <a:spcBef>
                <a:spcPct val="0"/>
              </a:spcBef>
              <a:spcAft>
                <a:spcPct val="0"/>
              </a:spcAft>
            </a:pPr>
            <a:r>
              <a:rPr lang="en-US" sz="1800" dirty="0" smtClean="0">
                <a:solidFill>
                  <a:srgbClr val="002A00"/>
                </a:solidFill>
                <a:latin typeface="Rockwell" pitchFamily="18" charset="0"/>
                <a:ea typeface="Calibri" pitchFamily="34" charset="0"/>
                <a:cs typeface="Mangal" pitchFamily="18" charset="0"/>
              </a:rPr>
              <a:t>	</a:t>
            </a:r>
          </a:p>
          <a:p>
            <a:pPr indent="389626" algn="just" fontAlgn="base">
              <a:spcBef>
                <a:spcPct val="0"/>
              </a:spcBef>
              <a:spcAft>
                <a:spcPct val="0"/>
              </a:spcAft>
            </a:pPr>
            <a:endParaRPr lang="en-US" sz="1800" dirty="0" smtClean="0">
              <a:solidFill>
                <a:srgbClr val="002A00"/>
              </a:solidFill>
              <a:latin typeface="Rockwell" pitchFamily="18" charset="0"/>
              <a:ea typeface="Calibri" pitchFamily="34" charset="0"/>
              <a:cs typeface="Mangal" pitchFamily="18" charset="0"/>
            </a:endParaRPr>
          </a:p>
          <a:p>
            <a:pPr indent="389626" algn="just" fontAlgn="base">
              <a:spcBef>
                <a:spcPct val="0"/>
              </a:spcBef>
              <a:spcAft>
                <a:spcPct val="0"/>
              </a:spcAft>
            </a:pPr>
            <a:r>
              <a:rPr lang="en-US" sz="1800" dirty="0" smtClean="0">
                <a:solidFill>
                  <a:srgbClr val="002A00"/>
                </a:solidFill>
                <a:latin typeface="Rockwell" pitchFamily="18" charset="0"/>
                <a:ea typeface="Calibri" pitchFamily="34" charset="0"/>
                <a:cs typeface="Mangal" pitchFamily="18" charset="0"/>
              </a:rPr>
              <a:t>	A comprehensive inspection and study of the building was made by the Senior Scientists of CBRI and CPWD officials. </a:t>
            </a:r>
          </a:p>
          <a:p>
            <a:pPr indent="389626" algn="just" fontAlgn="base">
              <a:spcBef>
                <a:spcPct val="0"/>
              </a:spcBef>
              <a:spcAft>
                <a:spcPct val="0"/>
              </a:spcAft>
            </a:pPr>
            <a:r>
              <a:rPr lang="en-US" sz="1800" dirty="0" smtClean="0">
                <a:solidFill>
                  <a:srgbClr val="002A00"/>
                </a:solidFill>
                <a:latin typeface="Rockwell" pitchFamily="18" charset="0"/>
                <a:ea typeface="Calibri" pitchFamily="34" charset="0"/>
                <a:cs typeface="Mangal" pitchFamily="18" charset="0"/>
              </a:rPr>
              <a:t>	</a:t>
            </a:r>
          </a:p>
          <a:p>
            <a:pPr indent="389626" algn="just" fontAlgn="base">
              <a:spcBef>
                <a:spcPct val="0"/>
              </a:spcBef>
              <a:spcAft>
                <a:spcPct val="0"/>
              </a:spcAft>
            </a:pPr>
            <a:r>
              <a:rPr lang="en-US" sz="1800" dirty="0" smtClean="0">
                <a:solidFill>
                  <a:srgbClr val="002A00"/>
                </a:solidFill>
                <a:latin typeface="Rockwell" pitchFamily="18" charset="0"/>
                <a:ea typeface="Calibri" pitchFamily="34" charset="0"/>
                <a:cs typeface="Mangal" pitchFamily="18" charset="0"/>
              </a:rPr>
              <a:t>	</a:t>
            </a:r>
          </a:p>
          <a:p>
            <a:pPr indent="389626" algn="just" fontAlgn="base">
              <a:spcBef>
                <a:spcPct val="0"/>
              </a:spcBef>
              <a:spcAft>
                <a:spcPct val="0"/>
              </a:spcAft>
            </a:pPr>
            <a:r>
              <a:rPr lang="en-US" sz="1800" dirty="0" smtClean="0">
                <a:solidFill>
                  <a:srgbClr val="002A00"/>
                </a:solidFill>
                <a:latin typeface="Rockwell" pitchFamily="18" charset="0"/>
                <a:ea typeface="Calibri" pitchFamily="34" charset="0"/>
                <a:cs typeface="Mangal" pitchFamily="18" charset="0"/>
              </a:rPr>
              <a:t>	As per recommendations of CBRI, retrofitting of this building was taken in two phases. The repair, restoration &amp; retrofitting of this building for phase-I is already completed and handed over. </a:t>
            </a:r>
            <a:endParaRPr lang="en-US" sz="1600" dirty="0" smtClean="0">
              <a:solidFill>
                <a:srgbClr val="002A00"/>
              </a:solidFill>
              <a:latin typeface="Rockwell" pitchFamily="18" charset="0"/>
              <a:ea typeface="Calibri" pitchFamily="34" charset="0"/>
              <a:cs typeface="Mangal" pitchFamily="18" charset="0"/>
            </a:endParaRPr>
          </a:p>
        </p:txBody>
      </p:sp>
      <p:pic>
        <p:nvPicPr>
          <p:cNvPr id="1027" name="Picture 3" descr="C:\Users\pkk90\OneDrive\Desktop\Gorton-castle-shimla-in-ashes.jpg"/>
          <p:cNvPicPr>
            <a:picLocks noChangeAspect="1" noChangeArrowheads="1"/>
          </p:cNvPicPr>
          <p:nvPr/>
        </p:nvPicPr>
        <p:blipFill>
          <a:blip r:embed="rId2"/>
          <a:srcRect b="12699"/>
          <a:stretch>
            <a:fillRect/>
          </a:stretch>
        </p:blipFill>
        <p:spPr bwMode="auto">
          <a:xfrm>
            <a:off x="5791200" y="133350"/>
            <a:ext cx="3200400" cy="2514600"/>
          </a:xfrm>
          <a:prstGeom prst="rect">
            <a:avLst/>
          </a:prstGeom>
          <a:noFill/>
          <a:ln>
            <a:solidFill>
              <a:srgbClr val="FF0000"/>
            </a:solidFill>
          </a:ln>
        </p:spPr>
      </p:pic>
      <p:pic>
        <p:nvPicPr>
          <p:cNvPr id="1028" name="Picture 4" descr="C:\Users\pkk90\OneDrive\Desktop\383168.gif"/>
          <p:cNvPicPr>
            <a:picLocks noChangeAspect="1" noChangeArrowheads="1"/>
          </p:cNvPicPr>
          <p:nvPr/>
        </p:nvPicPr>
        <p:blipFill>
          <a:blip r:embed="rId3"/>
          <a:srcRect/>
          <a:stretch>
            <a:fillRect/>
          </a:stretch>
        </p:blipFill>
        <p:spPr bwMode="auto">
          <a:xfrm>
            <a:off x="5791200" y="2724150"/>
            <a:ext cx="3200400" cy="2286000"/>
          </a:xfrm>
          <a:prstGeom prst="rect">
            <a:avLst/>
          </a:prstGeom>
          <a:noFill/>
          <a:ln>
            <a:solidFill>
              <a:srgbClr val="FF0000"/>
            </a:solidFill>
          </a:ln>
        </p:spPr>
      </p:pic>
      <p:sp>
        <p:nvSpPr>
          <p:cNvPr id="7" name="Rectangle 6"/>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 name="Rectangle 3"/>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WordArt 2"/>
          <p:cNvSpPr>
            <a:spLocks noChangeArrowheads="1" noChangeShapeType="1" noTextEdit="1"/>
          </p:cNvSpPr>
          <p:nvPr/>
        </p:nvSpPr>
        <p:spPr bwMode="auto">
          <a:xfrm>
            <a:off x="381000" y="361950"/>
            <a:ext cx="8534400" cy="4343400"/>
          </a:xfrm>
          <a:prstGeom prst="rect">
            <a:avLst/>
          </a:prstGeom>
        </p:spPr>
        <p:txBody>
          <a:bodyPr wrap="none" fromWordArt="1">
            <a:prstTxWarp prst="textPlain">
              <a:avLst>
                <a:gd name="adj" fmla="val 50000"/>
              </a:avLst>
            </a:prstTxWarp>
          </a:bodyPr>
          <a:lstStyle/>
          <a:p>
            <a:pPr lvl="0" algn="ctr" eaLnBrk="0" fontAlgn="base" hangingPunct="0">
              <a:spcBef>
                <a:spcPct val="0"/>
              </a:spcBef>
              <a:spcAft>
                <a:spcPct val="0"/>
              </a:spcAft>
            </a:pPr>
            <a:r>
              <a:rPr lang="en-US" sz="400" b="1" dirty="0" smtClean="0">
                <a:solidFill>
                  <a:srgbClr val="002A00"/>
                </a:solidFill>
                <a:latin typeface="Rockwell" pitchFamily="18" charset="0"/>
                <a:ea typeface="Calibri" pitchFamily="34" charset="0"/>
                <a:cs typeface="Mangal" pitchFamily="18" charset="0"/>
              </a:rPr>
              <a:t>MAJOR  ACTIVITIES: </a:t>
            </a:r>
          </a:p>
          <a:p>
            <a:pPr lvl="0" algn="ctr" eaLnBrk="0" fontAlgn="base" hangingPunct="0">
              <a:spcBef>
                <a:spcPct val="0"/>
              </a:spcBef>
              <a:spcAft>
                <a:spcPct val="0"/>
              </a:spcAft>
            </a:pPr>
            <a:r>
              <a:rPr lang="en-US" sz="400" b="1" dirty="0" smtClean="0">
                <a:solidFill>
                  <a:srgbClr val="002A00"/>
                </a:solidFill>
                <a:latin typeface="Rockwell" pitchFamily="18" charset="0"/>
                <a:ea typeface="Calibri" pitchFamily="34" charset="0"/>
                <a:cs typeface="Mangal" pitchFamily="18" charset="0"/>
              </a:rPr>
              <a:t>GROUND  FLOOR</a:t>
            </a:r>
          </a:p>
          <a:p>
            <a:pPr lvl="0" algn="ctr" eaLnBrk="0" fontAlgn="base" hangingPunct="0">
              <a:spcBef>
                <a:spcPct val="0"/>
              </a:spcBef>
              <a:spcAft>
                <a:spcPct val="0"/>
              </a:spcAft>
            </a:pPr>
            <a:r>
              <a:rPr lang="en-US" sz="400" b="1" dirty="0" smtClean="0">
                <a:solidFill>
                  <a:srgbClr val="002A00"/>
                </a:solidFill>
                <a:latin typeface="Rockwell" pitchFamily="18" charset="0"/>
                <a:ea typeface="Calibri" pitchFamily="34" charset="0"/>
                <a:cs typeface="Mangal" pitchFamily="18" charset="0"/>
              </a:rPr>
              <a:t>AND</a:t>
            </a:r>
          </a:p>
          <a:p>
            <a:pPr lvl="0" algn="ctr" eaLnBrk="0" fontAlgn="base" hangingPunct="0">
              <a:spcBef>
                <a:spcPct val="0"/>
              </a:spcBef>
              <a:spcAft>
                <a:spcPct val="0"/>
              </a:spcAft>
            </a:pPr>
            <a:r>
              <a:rPr lang="en-US" sz="400" b="1" dirty="0" smtClean="0">
                <a:solidFill>
                  <a:srgbClr val="002A00"/>
                </a:solidFill>
                <a:latin typeface="Rockwell" pitchFamily="18" charset="0"/>
                <a:ea typeface="Calibri" pitchFamily="34" charset="0"/>
                <a:cs typeface="Mangal" pitchFamily="18" charset="0"/>
              </a:rPr>
              <a:t>FIRST  FLOOR</a:t>
            </a:r>
            <a:endParaRPr lang="en-US" sz="400" dirty="0" smtClean="0">
              <a:solidFill>
                <a:srgbClr val="002A00"/>
              </a:solidFill>
              <a:latin typeface="Rockwell" pitchFamily="18" charset="0"/>
              <a:ea typeface="Calibri" pitchFamily="34" charset="0"/>
              <a:cs typeface="Mangal"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43011" name="Rectangle 3"/>
          <p:cNvSpPr>
            <a:spLocks noChangeArrowheads="1"/>
          </p:cNvSpPr>
          <p:nvPr/>
        </p:nvSpPr>
        <p:spPr bwMode="auto">
          <a:xfrm>
            <a:off x="0" y="0"/>
            <a:ext cx="157437" cy="309519"/>
          </a:xfrm>
          <a:prstGeom prst="rect">
            <a:avLst/>
          </a:prstGeom>
          <a:noFill/>
          <a:ln w="9525">
            <a:noFill/>
            <a:miter lim="800000"/>
            <a:headEnd/>
            <a:tailEnd/>
          </a:ln>
          <a:effectLst/>
        </p:spPr>
        <p:txBody>
          <a:bodyPr vert="horz" wrap="none" lIns="77925" tIns="38963" rIns="77925" bIns="38963" numCol="1" anchor="ctr" anchorCtr="0" compatLnSpc="1">
            <a:prstTxWarp prst="textNoShape">
              <a:avLst/>
            </a:prstTxWarp>
            <a:spAutoFit/>
          </a:bodyPr>
          <a:lstStyle/>
          <a:p>
            <a:endParaRPr lang="en-US"/>
          </a:p>
        </p:txBody>
      </p:sp>
      <p:sp>
        <p:nvSpPr>
          <p:cNvPr id="6" name="Rectangle 5"/>
          <p:cNvSpPr/>
          <p:nvPr/>
        </p:nvSpPr>
        <p:spPr>
          <a:xfrm>
            <a:off x="76200" y="57150"/>
            <a:ext cx="8991600" cy="5010150"/>
          </a:xfrm>
          <a:prstGeom prst="rect">
            <a:avLst/>
          </a:prstGeom>
          <a:noFill/>
          <a:ln>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WordArt 2"/>
          <p:cNvSpPr>
            <a:spLocks noChangeArrowheads="1" noChangeShapeType="1" noTextEdit="1"/>
          </p:cNvSpPr>
          <p:nvPr/>
        </p:nvSpPr>
        <p:spPr bwMode="auto">
          <a:xfrm>
            <a:off x="914400" y="742950"/>
            <a:ext cx="7772400" cy="2971800"/>
          </a:xfrm>
          <a:prstGeom prst="rect">
            <a:avLst/>
          </a:prstGeom>
        </p:spPr>
        <p:txBody>
          <a:bodyPr wrap="none" fromWordArt="1">
            <a:prstTxWarp prst="textPlain">
              <a:avLst>
                <a:gd name="adj" fmla="val 50000"/>
              </a:avLst>
            </a:prstTxWarp>
          </a:bodyPr>
          <a:lstStyle/>
          <a:p>
            <a:pPr algn="ctr"/>
            <a:r>
              <a:rPr lang="en-US" sz="800" b="1" dirty="0" smtClean="0">
                <a:solidFill>
                  <a:srgbClr val="002A00"/>
                </a:solidFill>
                <a:latin typeface="Rockwell" pitchFamily="18" charset="0"/>
                <a:ea typeface="Calibri" pitchFamily="34" charset="0"/>
                <a:cs typeface="Mangal" pitchFamily="18" charset="0"/>
              </a:rPr>
              <a:t>STRENGTHENING:</a:t>
            </a:r>
          </a:p>
          <a:p>
            <a:pPr algn="ctr"/>
            <a:r>
              <a:rPr lang="en-US" sz="800" b="1" dirty="0" smtClean="0">
                <a:solidFill>
                  <a:srgbClr val="002A00"/>
                </a:solidFill>
                <a:latin typeface="Rockwell" pitchFamily="18" charset="0"/>
                <a:ea typeface="Calibri" pitchFamily="34" charset="0"/>
                <a:cs typeface="Mangal" pitchFamily="18" charset="0"/>
              </a:rPr>
              <a:t>USING </a:t>
            </a:r>
          </a:p>
          <a:p>
            <a:pPr algn="ctr"/>
            <a:r>
              <a:rPr lang="en-US" sz="800" b="1" dirty="0" smtClean="0">
                <a:solidFill>
                  <a:srgbClr val="002A00"/>
                </a:solidFill>
                <a:latin typeface="Rockwell" pitchFamily="18" charset="0"/>
                <a:ea typeface="Calibri" pitchFamily="34" charset="0"/>
                <a:cs typeface="Mangal" pitchFamily="18" charset="0"/>
              </a:rPr>
              <a:t>BOND  STONES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1723</TotalTime>
  <Words>775</Words>
  <Application>Microsoft Office PowerPoint</Application>
  <PresentationFormat>On-screen Show (16:9)</PresentationFormat>
  <Paragraphs>347</Paragraphs>
  <Slides>53</Slides>
  <Notes>0</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Praveen</dc:creator>
  <cp:lastModifiedBy>pkk90300@gmail.com</cp:lastModifiedBy>
  <cp:revision>559</cp:revision>
  <dcterms:created xsi:type="dcterms:W3CDTF">2019-08-05T07:28:57Z</dcterms:created>
  <dcterms:modified xsi:type="dcterms:W3CDTF">2021-07-05T05:40:21Z</dcterms:modified>
</cp:coreProperties>
</file>