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256" r:id="rId2"/>
    <p:sldId id="257" r:id="rId3"/>
    <p:sldId id="341" r:id="rId4"/>
    <p:sldId id="258" r:id="rId5"/>
    <p:sldId id="342" r:id="rId6"/>
    <p:sldId id="260" r:id="rId7"/>
    <p:sldId id="261" r:id="rId8"/>
    <p:sldId id="262" r:id="rId9"/>
    <p:sldId id="264" r:id="rId10"/>
    <p:sldId id="268" r:id="rId11"/>
    <p:sldId id="271" r:id="rId12"/>
    <p:sldId id="366" r:id="rId13"/>
    <p:sldId id="371" r:id="rId14"/>
    <p:sldId id="372" r:id="rId15"/>
    <p:sldId id="373" r:id="rId16"/>
    <p:sldId id="374" r:id="rId17"/>
    <p:sldId id="286" r:id="rId18"/>
    <p:sldId id="298" r:id="rId19"/>
    <p:sldId id="299" r:id="rId20"/>
    <p:sldId id="360" r:id="rId21"/>
    <p:sldId id="359" r:id="rId22"/>
    <p:sldId id="308" r:id="rId23"/>
    <p:sldId id="349" r:id="rId24"/>
    <p:sldId id="350" r:id="rId25"/>
    <p:sldId id="318" r:id="rId26"/>
    <p:sldId id="320" r:id="rId27"/>
    <p:sldId id="321" r:id="rId28"/>
    <p:sldId id="322" r:id="rId29"/>
    <p:sldId id="324" r:id="rId30"/>
    <p:sldId id="334" r:id="rId31"/>
    <p:sldId id="337" r:id="rId32"/>
    <p:sldId id="338" r:id="rId33"/>
    <p:sldId id="339" r:id="rId34"/>
    <p:sldId id="370" r:id="rId35"/>
    <p:sldId id="375" r:id="rId36"/>
    <p:sldId id="376" r:id="rId37"/>
    <p:sldId id="377" r:id="rId38"/>
    <p:sldId id="378" r:id="rId39"/>
    <p:sldId id="380" r:id="rId40"/>
    <p:sldId id="379" r:id="rId41"/>
    <p:sldId id="381" r:id="rId42"/>
    <p:sldId id="382" r:id="rId43"/>
    <p:sldId id="383" r:id="rId44"/>
    <p:sldId id="384" r:id="rId45"/>
    <p:sldId id="319" r:id="rId46"/>
    <p:sldId id="386" r:id="rId47"/>
  </p:sldIdLst>
  <p:sldSz cx="9144000" cy="6858000" type="screen4x3"/>
  <p:notesSz cx="7102475" cy="93884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News Gothic MT"/>
          <a:ea typeface="News Gothic MT"/>
          <a:cs typeface="News Gothic MT"/>
        </a:font>
        <a:srgbClr val="000000"/>
      </a:tcTxStyle>
      <a:tcStyle>
        <a:tcBdr>
          <a:left>
            <a:ln w="12700" cap="flat">
              <a:solidFill>
                <a:schemeClr val="accent5"/>
              </a:solidFill>
              <a:prstDash val="solid"/>
              <a:round/>
            </a:ln>
          </a:left>
          <a:right>
            <a:ln w="12700" cap="flat">
              <a:solidFill>
                <a:schemeClr val="accent5"/>
              </a:solidFill>
              <a:prstDash val="solid"/>
              <a:round/>
            </a:ln>
          </a:right>
          <a:top>
            <a:ln w="127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chemeClr val="accent5">
              <a:alpha val="20000"/>
            </a:schemeClr>
          </a:solidFill>
        </a:fill>
      </a:tcStyle>
    </a:wholeTbl>
    <a:band2H>
      <a:tcTxStyle/>
      <a:tcStyle>
        <a:tcBdr/>
        <a:fill>
          <a:solidFill>
            <a:srgbClr val="FFFFFF"/>
          </a:solidFill>
        </a:fill>
      </a:tcStyle>
    </a:band2H>
    <a:firstCol>
      <a:tcTxStyle b="on" i="off">
        <a:font>
          <a:latin typeface="News Gothic MT"/>
          <a:ea typeface="News Gothic MT"/>
          <a:cs typeface="News Gothic MT"/>
        </a:font>
        <a:srgbClr val="000000"/>
      </a:tcTxStyle>
      <a:tcStyle>
        <a:tcBdr>
          <a:left>
            <a:ln w="12700" cap="flat">
              <a:solidFill>
                <a:schemeClr val="accent5"/>
              </a:solidFill>
              <a:prstDash val="solid"/>
              <a:round/>
            </a:ln>
          </a:left>
          <a:right>
            <a:ln w="12700" cap="flat">
              <a:solidFill>
                <a:schemeClr val="accent5"/>
              </a:solidFill>
              <a:prstDash val="solid"/>
              <a:round/>
            </a:ln>
          </a:right>
          <a:top>
            <a:ln w="127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chemeClr val="accent5">
              <a:alpha val="20000"/>
            </a:schemeClr>
          </a:solidFill>
        </a:fill>
      </a:tcStyle>
    </a:firstCol>
    <a:lastRow>
      <a:tcTxStyle b="on" i="off">
        <a:font>
          <a:latin typeface="News Gothic MT"/>
          <a:ea typeface="News Gothic MT"/>
          <a:cs typeface="News Gothic MT"/>
        </a:font>
        <a:srgbClr val="000000"/>
      </a:tcTxStyle>
      <a:tcStyle>
        <a:tcBdr>
          <a:left>
            <a:ln w="12700" cap="flat">
              <a:solidFill>
                <a:schemeClr val="accent5"/>
              </a:solidFill>
              <a:prstDash val="solid"/>
              <a:round/>
            </a:ln>
          </a:left>
          <a:right>
            <a:ln w="12700" cap="flat">
              <a:solidFill>
                <a:schemeClr val="accent5"/>
              </a:solidFill>
              <a:prstDash val="solid"/>
              <a:round/>
            </a:ln>
          </a:right>
          <a:top>
            <a:ln w="508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noFill/>
        </a:fill>
      </a:tcStyle>
    </a:lastRow>
    <a:firstRow>
      <a:tcTxStyle b="on" i="off">
        <a:font>
          <a:latin typeface="News Gothic MT"/>
          <a:ea typeface="News Gothic MT"/>
          <a:cs typeface="News Gothic MT"/>
        </a:font>
        <a:srgbClr val="000000"/>
      </a:tcTxStyle>
      <a:tcStyle>
        <a:tcBdr>
          <a:left>
            <a:ln w="12700" cap="flat">
              <a:solidFill>
                <a:schemeClr val="accent5"/>
              </a:solidFill>
              <a:prstDash val="solid"/>
              <a:round/>
            </a:ln>
          </a:left>
          <a:right>
            <a:ln w="12700" cap="flat">
              <a:solidFill>
                <a:schemeClr val="accent5"/>
              </a:solidFill>
              <a:prstDash val="solid"/>
              <a:round/>
            </a:ln>
          </a:right>
          <a:top>
            <a:ln w="12700" cap="flat">
              <a:solidFill>
                <a:schemeClr val="accent5"/>
              </a:solidFill>
              <a:prstDash val="solid"/>
              <a:round/>
            </a:ln>
          </a:top>
          <a:bottom>
            <a:ln w="254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noFill/>
        </a:fill>
      </a:tcStyle>
    </a:firstRow>
  </a:tblStyle>
  <a:tblStyle styleId="{C7B018BB-80A7-4F77-B60F-C8B233D01FF8}" styleName="">
    <a:tblBg/>
    <a:wholeTbl>
      <a:tcTxStyle b="off" i="off">
        <a:font>
          <a:latin typeface="News Gothic MT"/>
          <a:ea typeface="News Gothic MT"/>
          <a:cs typeface="News Gothic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6DF"/>
          </a:solidFill>
        </a:fill>
      </a:tcStyle>
    </a:wholeTbl>
    <a:band2H>
      <a:tcTxStyle/>
      <a:tcStyle>
        <a:tcBdr/>
        <a:fill>
          <a:solidFill>
            <a:srgbClr val="E7ECEF"/>
          </a:solidFill>
        </a:fill>
      </a:tcStyle>
    </a:band2H>
    <a:firstCol>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News Gothic MT"/>
          <a:ea typeface="News Gothic MT"/>
          <a:cs typeface="News Gothic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D5CB"/>
          </a:solidFill>
        </a:fill>
      </a:tcStyle>
    </a:wholeTbl>
    <a:band2H>
      <a:tcTxStyle/>
      <a:tcStyle>
        <a:tcBdr/>
        <a:fill>
          <a:solidFill>
            <a:srgbClr val="FAEBE7"/>
          </a:solidFill>
        </a:fill>
      </a:tcStyle>
    </a:band2H>
    <a:firstCol>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News Gothic MT"/>
          <a:ea typeface="News Gothic MT"/>
          <a:cs typeface="News Gothic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8CACA"/>
          </a:solidFill>
        </a:fill>
      </a:tcStyle>
    </a:wholeTbl>
    <a:band2H>
      <a:tcTxStyle/>
      <a:tcStyle>
        <a:tcBdr/>
        <a:fill>
          <a:solidFill>
            <a:srgbClr val="F4E6E6"/>
          </a:solidFill>
        </a:fill>
      </a:tcStyle>
    </a:band2H>
    <a:firstCol>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News Gothic MT"/>
          <a:ea typeface="News Gothic MT"/>
          <a:cs typeface="News Gothic M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News Gothic MT"/>
          <a:ea typeface="News Gothic MT"/>
          <a:cs typeface="News Gothic M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News Gothic MT"/>
          <a:ea typeface="News Gothic MT"/>
          <a:cs typeface="News Gothic M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News Gothic MT"/>
          <a:ea typeface="News Gothic MT"/>
          <a:cs typeface="News Gothic M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News Gothic MT"/>
          <a:ea typeface="News Gothic MT"/>
          <a:cs typeface="News Gothic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 name="Shape 111"/>
          <p:cNvSpPr>
            <a:spLocks noGrp="1" noRot="1" noChangeAspect="1"/>
          </p:cNvSpPr>
          <p:nvPr>
            <p:ph type="sldImg"/>
          </p:nvPr>
        </p:nvSpPr>
        <p:spPr>
          <a:xfrm>
            <a:off x="1204913" y="704850"/>
            <a:ext cx="4692650" cy="3519488"/>
          </a:xfrm>
          <a:prstGeom prst="rect">
            <a:avLst/>
          </a:prstGeom>
        </p:spPr>
        <p:txBody>
          <a:bodyPr lIns="94229" tIns="47114" rIns="94229" bIns="47114"/>
          <a:lstStyle/>
          <a:p>
            <a:endParaRPr/>
          </a:p>
        </p:txBody>
      </p:sp>
      <p:sp>
        <p:nvSpPr>
          <p:cNvPr id="112" name="Shape 112"/>
          <p:cNvSpPr>
            <a:spLocks noGrp="1"/>
          </p:cNvSpPr>
          <p:nvPr>
            <p:ph type="body" sz="quarter" idx="1"/>
          </p:nvPr>
        </p:nvSpPr>
        <p:spPr>
          <a:xfrm>
            <a:off x="946997" y="4459526"/>
            <a:ext cx="5208482" cy="4224814"/>
          </a:xfrm>
          <a:prstGeom prst="rect">
            <a:avLst/>
          </a:prstGeom>
        </p:spPr>
        <p:txBody>
          <a:bodyPr lIns="94229" tIns="47114" rIns="94229" bIns="47114"/>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Lucida Sans Unicode"/>
      </a:defRPr>
    </a:lvl1pPr>
    <a:lvl2pPr indent="228600" latinLnBrk="0">
      <a:defRPr sz="1200">
        <a:latin typeface="+mn-lt"/>
        <a:ea typeface="+mn-ea"/>
        <a:cs typeface="+mn-cs"/>
        <a:sym typeface="Lucida Sans Unicode"/>
      </a:defRPr>
    </a:lvl2pPr>
    <a:lvl3pPr indent="457200" latinLnBrk="0">
      <a:defRPr sz="1200">
        <a:latin typeface="+mn-lt"/>
        <a:ea typeface="+mn-ea"/>
        <a:cs typeface="+mn-cs"/>
        <a:sym typeface="Lucida Sans Unicode"/>
      </a:defRPr>
    </a:lvl3pPr>
    <a:lvl4pPr indent="685800" latinLnBrk="0">
      <a:defRPr sz="1200">
        <a:latin typeface="+mn-lt"/>
        <a:ea typeface="+mn-ea"/>
        <a:cs typeface="+mn-cs"/>
        <a:sym typeface="Lucida Sans Unicode"/>
      </a:defRPr>
    </a:lvl4pPr>
    <a:lvl5pPr indent="914400" latinLnBrk="0">
      <a:defRPr sz="1200">
        <a:latin typeface="+mn-lt"/>
        <a:ea typeface="+mn-ea"/>
        <a:cs typeface="+mn-cs"/>
        <a:sym typeface="Lucida Sans Unicode"/>
      </a:defRPr>
    </a:lvl5pPr>
    <a:lvl6pPr indent="1143000" latinLnBrk="0">
      <a:defRPr sz="1200">
        <a:latin typeface="+mn-lt"/>
        <a:ea typeface="+mn-ea"/>
        <a:cs typeface="+mn-cs"/>
        <a:sym typeface="Lucida Sans Unicode"/>
      </a:defRPr>
    </a:lvl6pPr>
    <a:lvl7pPr indent="1371600" latinLnBrk="0">
      <a:defRPr sz="1200">
        <a:latin typeface="+mn-lt"/>
        <a:ea typeface="+mn-ea"/>
        <a:cs typeface="+mn-cs"/>
        <a:sym typeface="Lucida Sans Unicode"/>
      </a:defRPr>
    </a:lvl7pPr>
    <a:lvl8pPr indent="1600200" latinLnBrk="0">
      <a:defRPr sz="1200">
        <a:latin typeface="+mn-lt"/>
        <a:ea typeface="+mn-ea"/>
        <a:cs typeface="+mn-cs"/>
        <a:sym typeface="Lucida Sans Unicode"/>
      </a:defRPr>
    </a:lvl8pPr>
    <a:lvl9pPr indent="1828800" latinLnBrk="0">
      <a:defRPr sz="1200">
        <a:latin typeface="+mn-lt"/>
        <a:ea typeface="+mn-ea"/>
        <a:cs typeface="+mn-cs"/>
        <a:sym typeface="Lucida Sans Unico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Rectangle 6"/>
          <p:cNvSpPr/>
          <p:nvPr/>
        </p:nvSpPr>
        <p:spPr>
          <a:xfrm>
            <a:off x="1328166" y="1295400"/>
            <a:ext cx="6487668" cy="3152888"/>
          </a:xfrm>
          <a:prstGeom prst="rect">
            <a:avLst/>
          </a:prstGeom>
          <a:ln w="3175">
            <a:solidFill>
              <a:srgbClr val="FFFFFF"/>
            </a:solidFill>
          </a:ln>
          <a:effectLst>
            <a:outerShdw blurRad="63500" rotWithShape="0">
              <a:srgbClr val="000000">
                <a:alpha val="50000"/>
              </a:srgbClr>
            </a:outerShdw>
          </a:effectLst>
        </p:spPr>
        <p:txBody>
          <a:bodyPr lIns="45719" rIns="45719"/>
          <a:lstStyle/>
          <a:p>
            <a:pPr>
              <a:spcBef>
                <a:spcPts val="2000"/>
              </a:spcBef>
              <a:defRPr sz="3200">
                <a:solidFill>
                  <a:srgbClr val="595959"/>
                </a:solidFill>
              </a:defRPr>
            </a:pPr>
            <a:endParaRPr/>
          </a:p>
        </p:txBody>
      </p:sp>
      <p:sp>
        <p:nvSpPr>
          <p:cNvPr id="12" name="Title Text"/>
          <p:cNvSpPr txBox="1">
            <a:spLocks noGrp="1"/>
          </p:cNvSpPr>
          <p:nvPr>
            <p:ph type="title"/>
          </p:nvPr>
        </p:nvSpPr>
        <p:spPr>
          <a:xfrm>
            <a:off x="1322920" y="1523999"/>
            <a:ext cx="6498160" cy="1724868"/>
          </a:xfrm>
          <a:prstGeom prst="rect">
            <a:avLst/>
          </a:prstGeom>
        </p:spPr>
        <p:txBody>
          <a:bodyPr/>
          <a:lstStyle/>
          <a:p>
            <a:r>
              <a:t>Title Text</a:t>
            </a:r>
          </a:p>
        </p:txBody>
      </p:sp>
      <p:sp>
        <p:nvSpPr>
          <p:cNvPr id="13" name="Body Level One…"/>
          <p:cNvSpPr txBox="1">
            <a:spLocks noGrp="1"/>
          </p:cNvSpPr>
          <p:nvPr>
            <p:ph type="body" sz="quarter" idx="1"/>
          </p:nvPr>
        </p:nvSpPr>
        <p:spPr>
          <a:xfrm>
            <a:off x="1322920" y="3299011"/>
            <a:ext cx="6498161" cy="916642"/>
          </a:xfrm>
          <a:prstGeom prst="rect">
            <a:avLst/>
          </a:prstGeom>
        </p:spPr>
        <p:txBody>
          <a:bodyPr/>
          <a:lstStyle>
            <a:lvl1pPr marL="0" indent="0" algn="ctr">
              <a:spcBef>
                <a:spcPts val="300"/>
              </a:spcBef>
              <a:buClrTx/>
              <a:buSzTx/>
              <a:buNone/>
              <a:defRPr sz="1800">
                <a:solidFill>
                  <a:srgbClr val="888888"/>
                </a:solidFill>
              </a:defRPr>
            </a:lvl1pPr>
            <a:lvl2pPr marL="0" indent="457200" algn="ctr">
              <a:spcBef>
                <a:spcPts val="300"/>
              </a:spcBef>
              <a:buClrTx/>
              <a:buSzTx/>
              <a:buNone/>
              <a:defRPr sz="1800">
                <a:solidFill>
                  <a:srgbClr val="888888"/>
                </a:solidFill>
              </a:defRPr>
            </a:lvl2pPr>
            <a:lvl3pPr marL="0" indent="914400" algn="ctr">
              <a:spcBef>
                <a:spcPts val="300"/>
              </a:spcBef>
              <a:buClrTx/>
              <a:buSzTx/>
              <a:buNone/>
              <a:defRPr sz="1800">
                <a:solidFill>
                  <a:srgbClr val="888888"/>
                </a:solidFill>
              </a:defRPr>
            </a:lvl3pPr>
            <a:lvl4pPr marL="0" indent="1371600" algn="ctr">
              <a:spcBef>
                <a:spcPts val="300"/>
              </a:spcBef>
              <a:buClrTx/>
              <a:buSzTx/>
              <a:buNone/>
              <a:defRPr sz="1800">
                <a:solidFill>
                  <a:srgbClr val="888888"/>
                </a:solidFill>
              </a:defRPr>
            </a:lvl4pPr>
            <a:lvl5pPr marL="0" indent="1828800" algn="ctr">
              <a:spcBef>
                <a:spcPts val="300"/>
              </a:spcBef>
              <a:buClrTx/>
              <a:buSzTx/>
              <a:buNone/>
              <a:defRPr sz="1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3" name="Title Text"/>
          <p:cNvSpPr txBox="1">
            <a:spLocks noGrp="1"/>
          </p:cNvSpPr>
          <p:nvPr>
            <p:ph type="title"/>
          </p:nvPr>
        </p:nvSpPr>
        <p:spPr>
          <a:xfrm>
            <a:off x="533398" y="611872"/>
            <a:ext cx="4079546" cy="1162051"/>
          </a:xfrm>
          <a:prstGeom prst="rect">
            <a:avLst/>
          </a:prstGeom>
        </p:spPr>
        <p:txBody>
          <a:bodyPr/>
          <a:lstStyle>
            <a:lvl1pPr>
              <a:defRPr sz="3600"/>
            </a:lvl1pPr>
          </a:lstStyle>
          <a:p>
            <a:r>
              <a:t>Title Text</a:t>
            </a:r>
          </a:p>
        </p:txBody>
      </p:sp>
      <p:sp>
        <p:nvSpPr>
          <p:cNvPr id="94" name="Body Level One…"/>
          <p:cNvSpPr txBox="1">
            <a:spLocks noGrp="1"/>
          </p:cNvSpPr>
          <p:nvPr>
            <p:ph type="body" sz="half" idx="1"/>
          </p:nvPr>
        </p:nvSpPr>
        <p:spPr>
          <a:xfrm>
            <a:off x="533398" y="1787855"/>
            <a:ext cx="4079546" cy="3720153"/>
          </a:xfrm>
          <a:prstGeom prst="rect">
            <a:avLst/>
          </a:prstGeom>
        </p:spPr>
        <p:txBody>
          <a:bodyPr/>
          <a:lstStyle>
            <a:lvl1pPr marL="0" indent="0" algn="ctr">
              <a:spcBef>
                <a:spcPts val="600"/>
              </a:spcBef>
              <a:buClrTx/>
              <a:buSzTx/>
              <a:buNone/>
              <a:defRPr sz="1800"/>
            </a:lvl1pPr>
            <a:lvl2pPr marL="0" indent="457200" algn="ctr">
              <a:spcBef>
                <a:spcPts val="600"/>
              </a:spcBef>
              <a:buClrTx/>
              <a:buSzTx/>
              <a:buNone/>
              <a:defRPr sz="1800"/>
            </a:lvl2pPr>
            <a:lvl3pPr marL="0" indent="914400" algn="ctr">
              <a:spcBef>
                <a:spcPts val="600"/>
              </a:spcBef>
              <a:buClrTx/>
              <a:buSzTx/>
              <a:buNone/>
              <a:defRPr sz="1800"/>
            </a:lvl3pPr>
            <a:lvl4pPr marL="0" indent="1371600" algn="ctr">
              <a:spcBef>
                <a:spcPts val="600"/>
              </a:spcBef>
              <a:buClrTx/>
              <a:buSzTx/>
              <a:buNone/>
              <a:defRPr sz="1800"/>
            </a:lvl4pPr>
            <a:lvl5pPr marL="0" indent="1828800" algn="ctr">
              <a:spcBef>
                <a:spcPts val="600"/>
              </a:spcBef>
              <a:buClrTx/>
              <a:buSzTx/>
              <a:buNone/>
              <a:defRPr sz="1800"/>
            </a:lvl5pPr>
          </a:lstStyle>
          <a:p>
            <a:r>
              <a:t>Body Level One</a:t>
            </a:r>
          </a:p>
          <a:p>
            <a:pPr lvl="1"/>
            <a:r>
              <a:t>Body Level Two</a:t>
            </a:r>
          </a:p>
          <a:p>
            <a:pPr lvl="2"/>
            <a:r>
              <a:t>Body Level Three</a:t>
            </a:r>
          </a:p>
          <a:p>
            <a:pPr lvl="3"/>
            <a:r>
              <a:t>Body Level Four</a:t>
            </a:r>
          </a:p>
          <a:p>
            <a:pPr lvl="4"/>
            <a:r>
              <a:t>Body Level Five</a:t>
            </a:r>
          </a:p>
        </p:txBody>
      </p:sp>
      <p:sp>
        <p:nvSpPr>
          <p:cNvPr id="95" name="Picture Placeholder 2"/>
          <p:cNvSpPr>
            <a:spLocks noGrp="1"/>
          </p:cNvSpPr>
          <p:nvPr>
            <p:ph type="pic" sz="half" idx="21"/>
          </p:nvPr>
        </p:nvSpPr>
        <p:spPr>
          <a:xfrm>
            <a:off x="5090617" y="359391"/>
            <a:ext cx="3657601" cy="5318078"/>
          </a:xfrm>
          <a:prstGeom prst="rect">
            <a:avLst/>
          </a:prstGeom>
          <a:ln w="3175">
            <a:solidFill>
              <a:srgbClr val="FFFFFF"/>
            </a:solidFill>
            <a:round/>
          </a:ln>
          <a:effectLst>
            <a:outerShdw blurRad="63500" rotWithShape="0">
              <a:srgbClr val="000000">
                <a:alpha val="50000"/>
              </a:srgbClr>
            </a:outerShdw>
          </a:effectLst>
        </p:spPr>
        <p:txBody>
          <a:bodyPr lIns="91439" rIns="91439">
            <a:noAutofit/>
          </a:bodyPr>
          <a:lstStyle/>
          <a:p>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10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 name="Title Text"/>
          <p:cNvSpPr txBox="1">
            <a:spLocks noGrp="1"/>
          </p:cNvSpPr>
          <p:nvPr>
            <p:ph type="title"/>
          </p:nvPr>
        </p:nvSpPr>
        <p:spPr>
          <a:prstGeom prst="rect">
            <a:avLst/>
          </a:prstGeom>
        </p:spPr>
        <p:txBody>
          <a:bodyPr/>
          <a:lstStyle/>
          <a:p>
            <a:r>
              <a:t>Title Text</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Title Text"/>
          <p:cNvSpPr txBox="1">
            <a:spLocks noGrp="1"/>
          </p:cNvSpPr>
          <p:nvPr>
            <p:ph type="title"/>
          </p:nvPr>
        </p:nvSpPr>
        <p:spPr>
          <a:prstGeom prst="rect">
            <a:avLst/>
          </a:prstGeom>
        </p:spPr>
        <p:txBody>
          <a:bodyPr/>
          <a:lstStyle/>
          <a:p>
            <a:r>
              <a:t>Title Text</a:t>
            </a:r>
          </a:p>
        </p:txBody>
      </p:sp>
      <p:sp>
        <p:nvSpPr>
          <p:cNvPr id="2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Slide with Pictu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363538" y="3352801"/>
            <a:ext cx="8416926" cy="1470026"/>
          </a:xfrm>
          <a:prstGeom prst="rect">
            <a:avLst/>
          </a:prstGeom>
        </p:spPr>
        <p:txBody>
          <a:bodyPr/>
          <a:lstStyle/>
          <a:p>
            <a:r>
              <a:t>Title Text</a:t>
            </a:r>
          </a:p>
        </p:txBody>
      </p:sp>
      <p:sp>
        <p:nvSpPr>
          <p:cNvPr id="31" name="Body Level One…"/>
          <p:cNvSpPr txBox="1">
            <a:spLocks noGrp="1"/>
          </p:cNvSpPr>
          <p:nvPr>
            <p:ph type="body" sz="quarter" idx="1"/>
          </p:nvPr>
        </p:nvSpPr>
        <p:spPr>
          <a:xfrm>
            <a:off x="363538" y="4771028"/>
            <a:ext cx="8416926" cy="972672"/>
          </a:xfrm>
          <a:prstGeom prst="rect">
            <a:avLst/>
          </a:prstGeom>
        </p:spPr>
        <p:txBody>
          <a:bodyPr/>
          <a:lstStyle>
            <a:lvl1pPr marL="0" indent="0" algn="ctr">
              <a:spcBef>
                <a:spcPts val="300"/>
              </a:spcBef>
              <a:buClrTx/>
              <a:buSzTx/>
              <a:buNone/>
              <a:defRPr sz="1800">
                <a:solidFill>
                  <a:srgbClr val="888888"/>
                </a:solidFill>
              </a:defRPr>
            </a:lvl1pPr>
            <a:lvl2pPr marL="0" indent="457200" algn="ctr">
              <a:spcBef>
                <a:spcPts val="300"/>
              </a:spcBef>
              <a:buClrTx/>
              <a:buSzTx/>
              <a:buNone/>
              <a:defRPr sz="1800">
                <a:solidFill>
                  <a:srgbClr val="888888"/>
                </a:solidFill>
              </a:defRPr>
            </a:lvl2pPr>
            <a:lvl3pPr marL="0" indent="914400" algn="ctr">
              <a:spcBef>
                <a:spcPts val="300"/>
              </a:spcBef>
              <a:buClrTx/>
              <a:buSzTx/>
              <a:buNone/>
              <a:defRPr sz="1800">
                <a:solidFill>
                  <a:srgbClr val="888888"/>
                </a:solidFill>
              </a:defRPr>
            </a:lvl3pPr>
            <a:lvl4pPr marL="0" indent="1371600" algn="ctr">
              <a:spcBef>
                <a:spcPts val="300"/>
              </a:spcBef>
              <a:buClrTx/>
              <a:buSzTx/>
              <a:buNone/>
              <a:defRPr sz="1800">
                <a:solidFill>
                  <a:srgbClr val="888888"/>
                </a:solidFill>
              </a:defRPr>
            </a:lvl4pPr>
            <a:lvl5pPr marL="0" indent="1828800" algn="ctr">
              <a:spcBef>
                <a:spcPts val="300"/>
              </a:spcBef>
              <a:buClrTx/>
              <a:buSzTx/>
              <a:buNone/>
              <a:defRPr sz="1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2" name="Picture Placeholder 2"/>
          <p:cNvSpPr>
            <a:spLocks noGrp="1"/>
          </p:cNvSpPr>
          <p:nvPr>
            <p:ph type="pic" sz="half" idx="21"/>
          </p:nvPr>
        </p:nvSpPr>
        <p:spPr>
          <a:xfrm>
            <a:off x="370979" y="363538"/>
            <a:ext cx="8402041" cy="2836862"/>
          </a:xfrm>
          <a:prstGeom prst="rect">
            <a:avLst/>
          </a:prstGeom>
          <a:ln w="3175">
            <a:solidFill>
              <a:srgbClr val="FFFFFF"/>
            </a:solidFill>
            <a:round/>
          </a:ln>
          <a:effectLst>
            <a:outerShdw blurRad="63500" rotWithShape="0">
              <a:srgbClr val="000000">
                <a:alpha val="50000"/>
              </a:srgbClr>
            </a:outerShdw>
          </a:effectLst>
        </p:spPr>
        <p:txBody>
          <a:bodyPr lIns="91439" rIns="91439">
            <a:noAutofit/>
          </a:bodyPr>
          <a:lstStyle/>
          <a:p>
            <a:endParaRP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0" name="Title Text"/>
          <p:cNvSpPr txBox="1">
            <a:spLocks noGrp="1"/>
          </p:cNvSpPr>
          <p:nvPr>
            <p:ph type="title"/>
          </p:nvPr>
        </p:nvSpPr>
        <p:spPr>
          <a:xfrm>
            <a:off x="549275" y="2403144"/>
            <a:ext cx="8056564" cy="1362076"/>
          </a:xfrm>
          <a:prstGeom prst="rect">
            <a:avLst/>
          </a:prstGeom>
        </p:spPr>
        <p:txBody>
          <a:bodyPr/>
          <a:lstStyle/>
          <a:p>
            <a:r>
              <a:t>Title Text</a:t>
            </a:r>
          </a:p>
        </p:txBody>
      </p:sp>
      <p:sp>
        <p:nvSpPr>
          <p:cNvPr id="41" name="Body Level One…"/>
          <p:cNvSpPr txBox="1">
            <a:spLocks noGrp="1"/>
          </p:cNvSpPr>
          <p:nvPr>
            <p:ph type="body" sz="quarter" idx="1"/>
          </p:nvPr>
        </p:nvSpPr>
        <p:spPr>
          <a:xfrm>
            <a:off x="549275" y="3736004"/>
            <a:ext cx="8056564" cy="1500188"/>
          </a:xfrm>
          <a:prstGeom prst="rect">
            <a:avLst/>
          </a:prstGeom>
        </p:spPr>
        <p:txBody>
          <a:bodyPr/>
          <a:lstStyle>
            <a:lvl1pPr marL="0" indent="0" algn="ctr">
              <a:spcBef>
                <a:spcPts val="300"/>
              </a:spcBef>
              <a:buClrTx/>
              <a:buSzTx/>
              <a:buNone/>
              <a:defRPr sz="1800">
                <a:solidFill>
                  <a:srgbClr val="888888"/>
                </a:solidFill>
              </a:defRPr>
            </a:lvl1pPr>
            <a:lvl2pPr marL="0" indent="457200" algn="ctr">
              <a:spcBef>
                <a:spcPts val="300"/>
              </a:spcBef>
              <a:buClrTx/>
              <a:buSzTx/>
              <a:buNone/>
              <a:defRPr sz="1800">
                <a:solidFill>
                  <a:srgbClr val="888888"/>
                </a:solidFill>
              </a:defRPr>
            </a:lvl2pPr>
            <a:lvl3pPr marL="0" indent="914400" algn="ctr">
              <a:spcBef>
                <a:spcPts val="300"/>
              </a:spcBef>
              <a:buClrTx/>
              <a:buSzTx/>
              <a:buNone/>
              <a:defRPr sz="1800">
                <a:solidFill>
                  <a:srgbClr val="888888"/>
                </a:solidFill>
              </a:defRPr>
            </a:lvl3pPr>
            <a:lvl4pPr marL="0" indent="1371600" algn="ctr">
              <a:spcBef>
                <a:spcPts val="300"/>
              </a:spcBef>
              <a:buClrTx/>
              <a:buSzTx/>
              <a:buNone/>
              <a:defRPr sz="1800">
                <a:solidFill>
                  <a:srgbClr val="888888"/>
                </a:solidFill>
              </a:defRPr>
            </a:lvl4pPr>
            <a:lvl5pPr marL="0" indent="1828800" algn="ctr">
              <a:spcBef>
                <a:spcPts val="300"/>
              </a:spcBef>
              <a:buClrTx/>
              <a:buSzTx/>
              <a:buNone/>
              <a:defRPr sz="1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9" name="Title Text"/>
          <p:cNvSpPr txBox="1">
            <a:spLocks noGrp="1"/>
          </p:cNvSpPr>
          <p:nvPr>
            <p:ph type="title"/>
          </p:nvPr>
        </p:nvSpPr>
        <p:spPr>
          <a:prstGeom prst="rect">
            <a:avLst/>
          </a:prstGeom>
        </p:spPr>
        <p:txBody>
          <a:bodyPr/>
          <a:lstStyle/>
          <a:p>
            <a:r>
              <a:t>Title Text</a:t>
            </a:r>
          </a:p>
        </p:txBody>
      </p:sp>
      <p:sp>
        <p:nvSpPr>
          <p:cNvPr id="50" name="Body Level One…"/>
          <p:cNvSpPr txBox="1">
            <a:spLocks noGrp="1"/>
          </p:cNvSpPr>
          <p:nvPr>
            <p:ph type="body" sz="half" idx="1"/>
          </p:nvPr>
        </p:nvSpPr>
        <p:spPr>
          <a:xfrm>
            <a:off x="549275" y="1600200"/>
            <a:ext cx="3840480" cy="4343401"/>
          </a:xfrm>
          <a:prstGeom prst="rect">
            <a:avLst/>
          </a:prstGeom>
        </p:spPr>
        <p:txBody>
          <a:bodyPr/>
          <a:lstStyle>
            <a:lvl1pPr>
              <a:spcBef>
                <a:spcPts val="1600"/>
              </a:spcBef>
              <a:defRPr sz="2000"/>
            </a:lvl1pPr>
            <a:lvl2pPr marL="723194" indent="-373944">
              <a:spcBef>
                <a:spcPts val="1600"/>
              </a:spcBef>
              <a:defRPr sz="2000"/>
            </a:lvl2pPr>
            <a:lvl3pPr marL="999772" indent="-313972">
              <a:spcBef>
                <a:spcPts val="1600"/>
              </a:spcBef>
              <a:defRPr sz="2000"/>
            </a:lvl3pPr>
            <a:lvl4pPr marL="1296458" indent="-328083">
              <a:spcBef>
                <a:spcPts val="1600"/>
              </a:spcBef>
              <a:defRPr sz="2000"/>
            </a:lvl4pPr>
            <a:lvl5pPr marL="1577622" indent="-313972">
              <a:spcBef>
                <a:spcPts val="1600"/>
              </a:spcBef>
              <a:defRPr sz="2000"/>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8" name="Title Text"/>
          <p:cNvSpPr txBox="1">
            <a:spLocks noGrp="1"/>
          </p:cNvSpPr>
          <p:nvPr>
            <p:ph type="title"/>
          </p:nvPr>
        </p:nvSpPr>
        <p:spPr>
          <a:xfrm>
            <a:off x="549273" y="107576"/>
            <a:ext cx="8042277" cy="1336956"/>
          </a:xfrm>
          <a:prstGeom prst="rect">
            <a:avLst/>
          </a:prstGeom>
        </p:spPr>
        <p:txBody>
          <a:bodyPr/>
          <a:lstStyle/>
          <a:p>
            <a:r>
              <a:t>Title Text</a:t>
            </a:r>
          </a:p>
        </p:txBody>
      </p:sp>
      <p:sp>
        <p:nvSpPr>
          <p:cNvPr id="59" name="Body Level One…"/>
          <p:cNvSpPr txBox="1">
            <a:spLocks noGrp="1"/>
          </p:cNvSpPr>
          <p:nvPr>
            <p:ph type="body" sz="quarter" idx="1"/>
          </p:nvPr>
        </p:nvSpPr>
        <p:spPr>
          <a:xfrm>
            <a:off x="549273" y="1453223"/>
            <a:ext cx="3840481" cy="750889"/>
          </a:xfrm>
          <a:prstGeom prst="rect">
            <a:avLst/>
          </a:prstGeom>
        </p:spPr>
        <p:txBody>
          <a:bodyPr anchor="b"/>
          <a:lstStyle>
            <a:lvl1pPr marL="0" indent="0" algn="ctr">
              <a:spcBef>
                <a:spcPts val="0"/>
              </a:spcBef>
              <a:buClrTx/>
              <a:buSzTx/>
              <a:buNone/>
              <a:defRPr>
                <a:solidFill>
                  <a:srgbClr val="6FB7D7"/>
                </a:solidFill>
              </a:defRPr>
            </a:lvl1pPr>
            <a:lvl2pPr marL="0" indent="457200" algn="ctr">
              <a:spcBef>
                <a:spcPts val="0"/>
              </a:spcBef>
              <a:buClrTx/>
              <a:buSzTx/>
              <a:buNone/>
              <a:defRPr>
                <a:solidFill>
                  <a:srgbClr val="6FB7D7"/>
                </a:solidFill>
              </a:defRPr>
            </a:lvl2pPr>
            <a:lvl3pPr marL="0" indent="914400" algn="ctr">
              <a:spcBef>
                <a:spcPts val="0"/>
              </a:spcBef>
              <a:buClrTx/>
              <a:buSzTx/>
              <a:buNone/>
              <a:defRPr>
                <a:solidFill>
                  <a:srgbClr val="6FB7D7"/>
                </a:solidFill>
              </a:defRPr>
            </a:lvl3pPr>
            <a:lvl4pPr marL="0" indent="1371600" algn="ctr">
              <a:spcBef>
                <a:spcPts val="0"/>
              </a:spcBef>
              <a:buClrTx/>
              <a:buSzTx/>
              <a:buNone/>
              <a:defRPr>
                <a:solidFill>
                  <a:srgbClr val="6FB7D7"/>
                </a:solidFill>
              </a:defRPr>
            </a:lvl4pPr>
            <a:lvl5pPr marL="0" indent="1828800" algn="ctr">
              <a:spcBef>
                <a:spcPts val="0"/>
              </a:spcBef>
              <a:buClrTx/>
              <a:buSzTx/>
              <a:buNone/>
              <a:defRPr>
                <a:solidFill>
                  <a:srgbClr val="6FB7D7"/>
                </a:solidFill>
              </a:defRPr>
            </a:lvl5pPr>
          </a:lstStyle>
          <a:p>
            <a:r>
              <a:t>Body Level One</a:t>
            </a:r>
          </a:p>
          <a:p>
            <a:pPr lvl="1"/>
            <a:r>
              <a:t>Body Level Two</a:t>
            </a:r>
          </a:p>
          <a:p>
            <a:pPr lvl="2"/>
            <a:r>
              <a:t>Body Level Three</a:t>
            </a:r>
          </a:p>
          <a:p>
            <a:pPr lvl="3"/>
            <a:r>
              <a:t>Body Level Four</a:t>
            </a:r>
          </a:p>
          <a:p>
            <a:pPr lvl="4"/>
            <a:r>
              <a:t>Body Level Five</a:t>
            </a:r>
          </a:p>
        </p:txBody>
      </p:sp>
      <p:sp>
        <p:nvSpPr>
          <p:cNvPr id="60" name="Text Placeholder 4"/>
          <p:cNvSpPr>
            <a:spLocks noGrp="1"/>
          </p:cNvSpPr>
          <p:nvPr>
            <p:ph type="body" sz="quarter" idx="21"/>
          </p:nvPr>
        </p:nvSpPr>
        <p:spPr>
          <a:xfrm>
            <a:off x="4751070" y="1453223"/>
            <a:ext cx="3840480" cy="750889"/>
          </a:xfrm>
          <a:prstGeom prst="rect">
            <a:avLst/>
          </a:prstGeom>
        </p:spPr>
        <p:txBody>
          <a:bodyPr anchor="b"/>
          <a:lstStyle/>
          <a:p>
            <a:pPr marL="0" indent="0" algn="ctr">
              <a:spcBef>
                <a:spcPts val="0"/>
              </a:spcBef>
              <a:buClrTx/>
              <a:buSzTx/>
              <a:buNone/>
              <a:defRPr>
                <a:solidFill>
                  <a:srgbClr val="6FB7D7"/>
                </a:solidFill>
              </a:defRPr>
            </a:pPr>
            <a:endParaRP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8" name="Title Text"/>
          <p:cNvSpPr txBox="1">
            <a:spLocks noGrp="1"/>
          </p:cNvSpPr>
          <p:nvPr>
            <p:ph type="title"/>
          </p:nvPr>
        </p:nvSpPr>
        <p:spPr>
          <a:prstGeom prst="rect">
            <a:avLst/>
          </a:prstGeom>
        </p:spPr>
        <p:txBody>
          <a:bodyPr/>
          <a:lstStyle/>
          <a:p>
            <a:r>
              <a:t>Title Text</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3" name="Title Text"/>
          <p:cNvSpPr txBox="1">
            <a:spLocks noGrp="1"/>
          </p:cNvSpPr>
          <p:nvPr>
            <p:ph type="title"/>
          </p:nvPr>
        </p:nvSpPr>
        <p:spPr>
          <a:xfrm>
            <a:off x="533398" y="611872"/>
            <a:ext cx="3840481" cy="1162051"/>
          </a:xfrm>
          <a:prstGeom prst="rect">
            <a:avLst/>
          </a:prstGeom>
        </p:spPr>
        <p:txBody>
          <a:bodyPr/>
          <a:lstStyle>
            <a:lvl1pPr>
              <a:defRPr sz="3600"/>
            </a:lvl1pPr>
          </a:lstStyle>
          <a:p>
            <a:r>
              <a:t>Title Text</a:t>
            </a:r>
          </a:p>
        </p:txBody>
      </p:sp>
      <p:sp>
        <p:nvSpPr>
          <p:cNvPr id="84" name="Body Level One…"/>
          <p:cNvSpPr txBox="1">
            <a:spLocks noGrp="1"/>
          </p:cNvSpPr>
          <p:nvPr>
            <p:ph type="body" sz="half" idx="1"/>
          </p:nvPr>
        </p:nvSpPr>
        <p:spPr>
          <a:xfrm>
            <a:off x="4742824" y="368300"/>
            <a:ext cx="3840480" cy="5575300"/>
          </a:xfrm>
          <a:prstGeom prst="rect">
            <a:avLst/>
          </a:prstGeom>
        </p:spPr>
        <p:txBody>
          <a:bodyPr/>
          <a:lstStyle>
            <a:lvl1pPr>
              <a:defRPr sz="2200"/>
            </a:lvl1pPr>
            <a:lvl2pPr marL="719455" indent="-370205">
              <a:defRPr sz="2200"/>
            </a:lvl2pPr>
            <a:lvl3pPr marL="1031169" indent="-345369">
              <a:defRPr sz="2200"/>
            </a:lvl3pPr>
            <a:lvl4pPr marL="1329266" indent="-360891">
              <a:defRPr sz="2200"/>
            </a:lvl4pPr>
            <a:lvl5pPr marL="1609019" indent="-345369">
              <a:defRPr sz="2200"/>
            </a:lvl5pPr>
          </a:lstStyle>
          <a:p>
            <a:r>
              <a:t>Body Level One</a:t>
            </a:r>
          </a:p>
          <a:p>
            <a:pPr lvl="1"/>
            <a:r>
              <a:t>Body Level Two</a:t>
            </a:r>
          </a:p>
          <a:p>
            <a:pPr lvl="2"/>
            <a:r>
              <a:t>Body Level Three</a:t>
            </a:r>
          </a:p>
          <a:p>
            <a:pPr lvl="3"/>
            <a:r>
              <a:t>Body Level Four</a:t>
            </a:r>
          </a:p>
          <a:p>
            <a:pPr lvl="4"/>
            <a:r>
              <a:t>Body Level Five</a:t>
            </a:r>
          </a:p>
        </p:txBody>
      </p:sp>
      <p:sp>
        <p:nvSpPr>
          <p:cNvPr id="85" name="Text Placeholder 3"/>
          <p:cNvSpPr>
            <a:spLocks noGrp="1"/>
          </p:cNvSpPr>
          <p:nvPr>
            <p:ph type="body" sz="half" idx="21"/>
          </p:nvPr>
        </p:nvSpPr>
        <p:spPr>
          <a:xfrm>
            <a:off x="533399" y="1787855"/>
            <a:ext cx="3840480" cy="3720153"/>
          </a:xfrm>
          <a:prstGeom prst="rect">
            <a:avLst/>
          </a:prstGeom>
        </p:spPr>
        <p:txBody>
          <a:bodyPr/>
          <a:lstStyle/>
          <a:p>
            <a:pPr marL="0" indent="0" algn="ctr">
              <a:spcBef>
                <a:spcPts val="600"/>
              </a:spcBef>
              <a:buClrTx/>
              <a:buSzTx/>
              <a:buNone/>
              <a:defRPr sz="1800"/>
            </a:pP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49275" y="107576"/>
            <a:ext cx="8042276" cy="1336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r>
              <a:t>Title Text</a:t>
            </a:r>
          </a:p>
        </p:txBody>
      </p:sp>
      <p:sp>
        <p:nvSpPr>
          <p:cNvPr id="3" name="Body Level One…"/>
          <p:cNvSpPr txBox="1">
            <a:spLocks noGrp="1"/>
          </p:cNvSpPr>
          <p:nvPr>
            <p:ph type="body" idx="1"/>
          </p:nvPr>
        </p:nvSpPr>
        <p:spPr>
          <a:xfrm>
            <a:off x="549275" y="1600200"/>
            <a:ext cx="8042276" cy="434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275820" y="6139460"/>
            <a:ext cx="612687" cy="637541"/>
          </a:xfrm>
          <a:prstGeom prst="rect">
            <a:avLst/>
          </a:prstGeom>
          <a:ln w="12700">
            <a:miter lim="400000"/>
          </a:ln>
        </p:spPr>
        <p:txBody>
          <a:bodyPr wrap="none" lIns="45719" rIns="45719" anchor="ctr">
            <a:spAutoFit/>
          </a:bodyPr>
          <a:lstStyle>
            <a:lvl1pPr algn="r">
              <a:defRPr sz="3600">
                <a:solidFill>
                  <a:srgbClr val="FFFFFF"/>
                </a:solidFil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00000"/>
        </a:lnSpc>
        <a:spcBef>
          <a:spcPts val="0"/>
        </a:spcBef>
        <a:spcAft>
          <a:spcPts val="0"/>
        </a:spcAft>
        <a:buClrTx/>
        <a:buSzTx/>
        <a:buFontTx/>
        <a:buNone/>
        <a:tabLst/>
        <a:defRPr sz="4600" b="0" i="0" u="none" strike="noStrike" cap="none" spc="0" baseline="0">
          <a:solidFill>
            <a:schemeClr val="accent1"/>
          </a:solidFill>
          <a:uFillTx/>
          <a:latin typeface="News Gothic MT"/>
          <a:ea typeface="News Gothic MT"/>
          <a:cs typeface="News Gothic MT"/>
          <a:sym typeface="News Gothic MT"/>
        </a:defRPr>
      </a:lvl1pPr>
      <a:lvl2pPr marL="0" marR="0" indent="0" algn="ctr" defTabSz="914400" rtl="0" latinLnBrk="0">
        <a:lnSpc>
          <a:spcPct val="100000"/>
        </a:lnSpc>
        <a:spcBef>
          <a:spcPts val="0"/>
        </a:spcBef>
        <a:spcAft>
          <a:spcPts val="0"/>
        </a:spcAft>
        <a:buClrTx/>
        <a:buSzTx/>
        <a:buFontTx/>
        <a:buNone/>
        <a:tabLst/>
        <a:defRPr sz="4600" b="0" i="0" u="none" strike="noStrike" cap="none" spc="0" baseline="0">
          <a:solidFill>
            <a:schemeClr val="accent1"/>
          </a:solidFill>
          <a:uFillTx/>
          <a:latin typeface="News Gothic MT"/>
          <a:ea typeface="News Gothic MT"/>
          <a:cs typeface="News Gothic MT"/>
          <a:sym typeface="News Gothic MT"/>
        </a:defRPr>
      </a:lvl2pPr>
      <a:lvl3pPr marL="0" marR="0" indent="0" algn="ctr" defTabSz="914400" rtl="0" latinLnBrk="0">
        <a:lnSpc>
          <a:spcPct val="100000"/>
        </a:lnSpc>
        <a:spcBef>
          <a:spcPts val="0"/>
        </a:spcBef>
        <a:spcAft>
          <a:spcPts val="0"/>
        </a:spcAft>
        <a:buClrTx/>
        <a:buSzTx/>
        <a:buFontTx/>
        <a:buNone/>
        <a:tabLst/>
        <a:defRPr sz="4600" b="0" i="0" u="none" strike="noStrike" cap="none" spc="0" baseline="0">
          <a:solidFill>
            <a:schemeClr val="accent1"/>
          </a:solidFill>
          <a:uFillTx/>
          <a:latin typeface="News Gothic MT"/>
          <a:ea typeface="News Gothic MT"/>
          <a:cs typeface="News Gothic MT"/>
          <a:sym typeface="News Gothic MT"/>
        </a:defRPr>
      </a:lvl3pPr>
      <a:lvl4pPr marL="0" marR="0" indent="0" algn="ctr" defTabSz="914400" rtl="0" latinLnBrk="0">
        <a:lnSpc>
          <a:spcPct val="100000"/>
        </a:lnSpc>
        <a:spcBef>
          <a:spcPts val="0"/>
        </a:spcBef>
        <a:spcAft>
          <a:spcPts val="0"/>
        </a:spcAft>
        <a:buClrTx/>
        <a:buSzTx/>
        <a:buFontTx/>
        <a:buNone/>
        <a:tabLst/>
        <a:defRPr sz="4600" b="0" i="0" u="none" strike="noStrike" cap="none" spc="0" baseline="0">
          <a:solidFill>
            <a:schemeClr val="accent1"/>
          </a:solidFill>
          <a:uFillTx/>
          <a:latin typeface="News Gothic MT"/>
          <a:ea typeface="News Gothic MT"/>
          <a:cs typeface="News Gothic MT"/>
          <a:sym typeface="News Gothic MT"/>
        </a:defRPr>
      </a:lvl4pPr>
      <a:lvl5pPr marL="0" marR="0" indent="0" algn="ctr" defTabSz="914400" rtl="0" latinLnBrk="0">
        <a:lnSpc>
          <a:spcPct val="100000"/>
        </a:lnSpc>
        <a:spcBef>
          <a:spcPts val="0"/>
        </a:spcBef>
        <a:spcAft>
          <a:spcPts val="0"/>
        </a:spcAft>
        <a:buClrTx/>
        <a:buSzTx/>
        <a:buFontTx/>
        <a:buNone/>
        <a:tabLst/>
        <a:defRPr sz="4600" b="0" i="0" u="none" strike="noStrike" cap="none" spc="0" baseline="0">
          <a:solidFill>
            <a:schemeClr val="accent1"/>
          </a:solidFill>
          <a:uFillTx/>
          <a:latin typeface="News Gothic MT"/>
          <a:ea typeface="News Gothic MT"/>
          <a:cs typeface="News Gothic MT"/>
          <a:sym typeface="News Gothic MT"/>
        </a:defRPr>
      </a:lvl5pPr>
      <a:lvl6pPr marL="0" marR="0" indent="0" algn="ctr" defTabSz="914400" rtl="0" latinLnBrk="0">
        <a:lnSpc>
          <a:spcPct val="100000"/>
        </a:lnSpc>
        <a:spcBef>
          <a:spcPts val="0"/>
        </a:spcBef>
        <a:spcAft>
          <a:spcPts val="0"/>
        </a:spcAft>
        <a:buClrTx/>
        <a:buSzTx/>
        <a:buFontTx/>
        <a:buNone/>
        <a:tabLst/>
        <a:defRPr sz="4600" b="0" i="0" u="none" strike="noStrike" cap="none" spc="0" baseline="0">
          <a:solidFill>
            <a:schemeClr val="accent1"/>
          </a:solidFill>
          <a:uFillTx/>
          <a:latin typeface="News Gothic MT"/>
          <a:ea typeface="News Gothic MT"/>
          <a:cs typeface="News Gothic MT"/>
          <a:sym typeface="News Gothic MT"/>
        </a:defRPr>
      </a:lvl6pPr>
      <a:lvl7pPr marL="0" marR="0" indent="0" algn="ctr" defTabSz="914400" rtl="0" latinLnBrk="0">
        <a:lnSpc>
          <a:spcPct val="100000"/>
        </a:lnSpc>
        <a:spcBef>
          <a:spcPts val="0"/>
        </a:spcBef>
        <a:spcAft>
          <a:spcPts val="0"/>
        </a:spcAft>
        <a:buClrTx/>
        <a:buSzTx/>
        <a:buFontTx/>
        <a:buNone/>
        <a:tabLst/>
        <a:defRPr sz="4600" b="0" i="0" u="none" strike="noStrike" cap="none" spc="0" baseline="0">
          <a:solidFill>
            <a:schemeClr val="accent1"/>
          </a:solidFill>
          <a:uFillTx/>
          <a:latin typeface="News Gothic MT"/>
          <a:ea typeface="News Gothic MT"/>
          <a:cs typeface="News Gothic MT"/>
          <a:sym typeface="News Gothic MT"/>
        </a:defRPr>
      </a:lvl7pPr>
      <a:lvl8pPr marL="0" marR="0" indent="0" algn="ctr" defTabSz="914400" rtl="0" latinLnBrk="0">
        <a:lnSpc>
          <a:spcPct val="100000"/>
        </a:lnSpc>
        <a:spcBef>
          <a:spcPts val="0"/>
        </a:spcBef>
        <a:spcAft>
          <a:spcPts val="0"/>
        </a:spcAft>
        <a:buClrTx/>
        <a:buSzTx/>
        <a:buFontTx/>
        <a:buNone/>
        <a:tabLst/>
        <a:defRPr sz="4600" b="0" i="0" u="none" strike="noStrike" cap="none" spc="0" baseline="0">
          <a:solidFill>
            <a:schemeClr val="accent1"/>
          </a:solidFill>
          <a:uFillTx/>
          <a:latin typeface="News Gothic MT"/>
          <a:ea typeface="News Gothic MT"/>
          <a:cs typeface="News Gothic MT"/>
          <a:sym typeface="News Gothic MT"/>
        </a:defRPr>
      </a:lvl8pPr>
      <a:lvl9pPr marL="0" marR="0" indent="0" algn="ctr" defTabSz="914400" rtl="0" latinLnBrk="0">
        <a:lnSpc>
          <a:spcPct val="100000"/>
        </a:lnSpc>
        <a:spcBef>
          <a:spcPts val="0"/>
        </a:spcBef>
        <a:spcAft>
          <a:spcPts val="0"/>
        </a:spcAft>
        <a:buClrTx/>
        <a:buSzTx/>
        <a:buFontTx/>
        <a:buNone/>
        <a:tabLst/>
        <a:defRPr sz="4600" b="0" i="0" u="none" strike="noStrike" cap="none" spc="0" baseline="0">
          <a:solidFill>
            <a:schemeClr val="accent1"/>
          </a:solidFill>
          <a:uFillTx/>
          <a:latin typeface="News Gothic MT"/>
          <a:ea typeface="News Gothic MT"/>
          <a:cs typeface="News Gothic MT"/>
          <a:sym typeface="News Gothic MT"/>
        </a:defRPr>
      </a:lvl9pPr>
    </p:titleStyle>
    <p:bodyStyle>
      <a:lvl1pPr marL="349250" marR="0" indent="-349250" algn="l" defTabSz="914400" rtl="0" latinLnBrk="0">
        <a:lnSpc>
          <a:spcPct val="100000"/>
        </a:lnSpc>
        <a:spcBef>
          <a:spcPts val="2000"/>
        </a:spcBef>
        <a:spcAft>
          <a:spcPts val="0"/>
        </a:spcAft>
        <a:buClr>
          <a:srgbClr val="6FB7D7"/>
        </a:buClr>
        <a:buSzPct val="110000"/>
        <a:buFontTx/>
        <a:buChar char="●"/>
        <a:tabLst/>
        <a:defRPr sz="2400" b="0" i="0" u="none" strike="noStrike" cap="none" spc="0" baseline="0">
          <a:solidFill>
            <a:srgbClr val="595959"/>
          </a:solidFill>
          <a:uFillTx/>
          <a:latin typeface="News Gothic MT"/>
          <a:ea typeface="News Gothic MT"/>
          <a:cs typeface="News Gothic MT"/>
          <a:sym typeface="News Gothic MT"/>
        </a:defRPr>
      </a:lvl1pPr>
      <a:lvl2pPr marL="716395" marR="0" indent="-367145" algn="l" defTabSz="914400" rtl="0" latinLnBrk="0">
        <a:lnSpc>
          <a:spcPct val="100000"/>
        </a:lnSpc>
        <a:spcBef>
          <a:spcPts val="2000"/>
        </a:spcBef>
        <a:spcAft>
          <a:spcPts val="0"/>
        </a:spcAft>
        <a:buClr>
          <a:srgbClr val="6FB7D7"/>
        </a:buClr>
        <a:buSzPct val="110000"/>
        <a:buFontTx/>
        <a:buChar char="●"/>
        <a:tabLst/>
        <a:defRPr sz="2400" b="0" i="0" u="none" strike="noStrike" cap="none" spc="0" baseline="0">
          <a:solidFill>
            <a:srgbClr val="595959"/>
          </a:solidFill>
          <a:uFillTx/>
          <a:latin typeface="News Gothic MT"/>
          <a:ea typeface="News Gothic MT"/>
          <a:cs typeface="News Gothic MT"/>
          <a:sym typeface="News Gothic MT"/>
        </a:defRPr>
      </a:lvl2pPr>
      <a:lvl3pPr marL="1024889" marR="0" indent="-339089" algn="l" defTabSz="914400" rtl="0" latinLnBrk="0">
        <a:lnSpc>
          <a:spcPct val="100000"/>
        </a:lnSpc>
        <a:spcBef>
          <a:spcPts val="2000"/>
        </a:spcBef>
        <a:spcAft>
          <a:spcPts val="0"/>
        </a:spcAft>
        <a:buClr>
          <a:srgbClr val="6FB7D7"/>
        </a:buClr>
        <a:buSzPct val="110000"/>
        <a:buFontTx/>
        <a:buChar char="●"/>
        <a:tabLst/>
        <a:defRPr sz="2400" b="0" i="0" u="none" strike="noStrike" cap="none" spc="0" baseline="0">
          <a:solidFill>
            <a:srgbClr val="595959"/>
          </a:solidFill>
          <a:uFillTx/>
          <a:latin typeface="News Gothic MT"/>
          <a:ea typeface="News Gothic MT"/>
          <a:cs typeface="News Gothic MT"/>
          <a:sym typeface="News Gothic MT"/>
        </a:defRPr>
      </a:lvl3pPr>
      <a:lvl4pPr marL="1362075" marR="0" indent="-393700" algn="l" defTabSz="914400" rtl="0" latinLnBrk="0">
        <a:lnSpc>
          <a:spcPct val="100000"/>
        </a:lnSpc>
        <a:spcBef>
          <a:spcPts val="2000"/>
        </a:spcBef>
        <a:spcAft>
          <a:spcPts val="0"/>
        </a:spcAft>
        <a:buClr>
          <a:srgbClr val="6FB7D7"/>
        </a:buClr>
        <a:buSzPct val="110000"/>
        <a:buFontTx/>
        <a:buChar char="●"/>
        <a:tabLst/>
        <a:defRPr sz="2400" b="0" i="0" u="none" strike="noStrike" cap="none" spc="0" baseline="0">
          <a:solidFill>
            <a:srgbClr val="595959"/>
          </a:solidFill>
          <a:uFillTx/>
          <a:latin typeface="News Gothic MT"/>
          <a:ea typeface="News Gothic MT"/>
          <a:cs typeface="News Gothic MT"/>
          <a:sym typeface="News Gothic MT"/>
        </a:defRPr>
      </a:lvl4pPr>
      <a:lvl5pPr marL="1640416" marR="0" indent="-376766" algn="l" defTabSz="914400" rtl="0" latinLnBrk="0">
        <a:lnSpc>
          <a:spcPct val="100000"/>
        </a:lnSpc>
        <a:spcBef>
          <a:spcPts val="2000"/>
        </a:spcBef>
        <a:spcAft>
          <a:spcPts val="0"/>
        </a:spcAft>
        <a:buClr>
          <a:srgbClr val="6FB7D7"/>
        </a:buClr>
        <a:buSzPct val="110000"/>
        <a:buFontTx/>
        <a:buChar char="●"/>
        <a:tabLst/>
        <a:defRPr sz="2400" b="0" i="0" u="none" strike="noStrike" cap="none" spc="0" baseline="0">
          <a:solidFill>
            <a:srgbClr val="595959"/>
          </a:solidFill>
          <a:uFillTx/>
          <a:latin typeface="News Gothic MT"/>
          <a:ea typeface="News Gothic MT"/>
          <a:cs typeface="News Gothic MT"/>
          <a:sym typeface="News Gothic MT"/>
        </a:defRPr>
      </a:lvl5pPr>
      <a:lvl6pPr marL="1922991" marR="0" indent="-376766" algn="l" defTabSz="914400" rtl="0" latinLnBrk="0">
        <a:lnSpc>
          <a:spcPct val="100000"/>
        </a:lnSpc>
        <a:spcBef>
          <a:spcPts val="2000"/>
        </a:spcBef>
        <a:spcAft>
          <a:spcPts val="0"/>
        </a:spcAft>
        <a:buClr>
          <a:srgbClr val="6FB7D7"/>
        </a:buClr>
        <a:buSzPct val="110000"/>
        <a:buFontTx/>
        <a:buChar char="●"/>
        <a:tabLst/>
        <a:defRPr sz="2400" b="0" i="0" u="none" strike="noStrike" cap="none" spc="0" baseline="0">
          <a:solidFill>
            <a:srgbClr val="595959"/>
          </a:solidFill>
          <a:uFillTx/>
          <a:latin typeface="News Gothic MT"/>
          <a:ea typeface="News Gothic MT"/>
          <a:cs typeface="News Gothic MT"/>
          <a:sym typeface="News Gothic MT"/>
        </a:defRPr>
      </a:lvl6pPr>
      <a:lvl7pPr marL="2211916" marR="0" indent="-376766" algn="l" defTabSz="914400" rtl="0" latinLnBrk="0">
        <a:lnSpc>
          <a:spcPct val="100000"/>
        </a:lnSpc>
        <a:spcBef>
          <a:spcPts val="2000"/>
        </a:spcBef>
        <a:spcAft>
          <a:spcPts val="0"/>
        </a:spcAft>
        <a:buClr>
          <a:srgbClr val="6FB7D7"/>
        </a:buClr>
        <a:buSzPct val="110000"/>
        <a:buFontTx/>
        <a:buChar char="●"/>
        <a:tabLst/>
        <a:defRPr sz="2400" b="0" i="0" u="none" strike="noStrike" cap="none" spc="0" baseline="0">
          <a:solidFill>
            <a:srgbClr val="595959"/>
          </a:solidFill>
          <a:uFillTx/>
          <a:latin typeface="News Gothic MT"/>
          <a:ea typeface="News Gothic MT"/>
          <a:cs typeface="News Gothic MT"/>
          <a:sym typeface="News Gothic MT"/>
        </a:defRPr>
      </a:lvl7pPr>
      <a:lvl8pPr marL="2492904" marR="0" indent="-376766" algn="l" defTabSz="914400" rtl="0" latinLnBrk="0">
        <a:lnSpc>
          <a:spcPct val="100000"/>
        </a:lnSpc>
        <a:spcBef>
          <a:spcPts val="2000"/>
        </a:spcBef>
        <a:spcAft>
          <a:spcPts val="0"/>
        </a:spcAft>
        <a:buClr>
          <a:srgbClr val="6FB7D7"/>
        </a:buClr>
        <a:buSzPct val="110000"/>
        <a:buFontTx/>
        <a:buChar char="●"/>
        <a:tabLst/>
        <a:defRPr sz="2400" b="0" i="0" u="none" strike="noStrike" cap="none" spc="0" baseline="0">
          <a:solidFill>
            <a:srgbClr val="595959"/>
          </a:solidFill>
          <a:uFillTx/>
          <a:latin typeface="News Gothic MT"/>
          <a:ea typeface="News Gothic MT"/>
          <a:cs typeface="News Gothic MT"/>
          <a:sym typeface="News Gothic MT"/>
        </a:defRPr>
      </a:lvl8pPr>
      <a:lvl9pPr marL="2783416" marR="0" indent="-376766" algn="l" defTabSz="914400" rtl="0" latinLnBrk="0">
        <a:lnSpc>
          <a:spcPct val="100000"/>
        </a:lnSpc>
        <a:spcBef>
          <a:spcPts val="2000"/>
        </a:spcBef>
        <a:spcAft>
          <a:spcPts val="0"/>
        </a:spcAft>
        <a:buClr>
          <a:srgbClr val="6FB7D7"/>
        </a:buClr>
        <a:buSzPct val="110000"/>
        <a:buFontTx/>
        <a:buChar char="●"/>
        <a:tabLst/>
        <a:defRPr sz="2400" b="0" i="0" u="none" strike="noStrike" cap="none" spc="0" baseline="0">
          <a:solidFill>
            <a:srgbClr val="595959"/>
          </a:solidFill>
          <a:uFillTx/>
          <a:latin typeface="News Gothic MT"/>
          <a:ea typeface="News Gothic MT"/>
          <a:cs typeface="News Gothic MT"/>
          <a:sym typeface="News Gothic MT"/>
        </a:defRPr>
      </a:lvl9pPr>
    </p:bodyStyle>
    <p:otherStyle>
      <a:lvl1pPr marL="0" marR="0" indent="0" algn="r" defTabSz="914400" rtl="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News Gothic MT"/>
        </a:defRPr>
      </a:lvl1pPr>
      <a:lvl2pPr marL="0" marR="0" indent="0" algn="r" defTabSz="914400" rtl="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News Gothic MT"/>
        </a:defRPr>
      </a:lvl2pPr>
      <a:lvl3pPr marL="0" marR="0" indent="0" algn="r" defTabSz="914400" rtl="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News Gothic MT"/>
        </a:defRPr>
      </a:lvl3pPr>
      <a:lvl4pPr marL="0" marR="0" indent="0" algn="r" defTabSz="914400" rtl="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News Gothic MT"/>
        </a:defRPr>
      </a:lvl4pPr>
      <a:lvl5pPr marL="0" marR="0" indent="0" algn="r" defTabSz="914400" rtl="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News Gothic MT"/>
        </a:defRPr>
      </a:lvl5pPr>
      <a:lvl6pPr marL="0" marR="0" indent="0" algn="r" defTabSz="914400" rtl="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News Gothic MT"/>
        </a:defRPr>
      </a:lvl6pPr>
      <a:lvl7pPr marL="0" marR="0" indent="0" algn="r" defTabSz="914400" rtl="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News Gothic MT"/>
        </a:defRPr>
      </a:lvl7pPr>
      <a:lvl8pPr marL="0" marR="0" indent="0" algn="r" defTabSz="914400" rtl="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News Gothic MT"/>
        </a:defRPr>
      </a:lvl8pPr>
      <a:lvl9pPr marL="0" marR="0" indent="0" algn="r" defTabSz="914400" rtl="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News Gothic M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slide" Target="slide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44.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39.xml"/><Relationship Id="rId1" Type="http://schemas.openxmlformats.org/officeDocument/2006/relationships/slideLayout" Target="../slideLayouts/slideLayout2.xml"/><Relationship Id="rId5" Type="http://schemas.openxmlformats.org/officeDocument/2006/relationships/slide" Target="slide21.xml"/><Relationship Id="rId4" Type="http://schemas.openxmlformats.org/officeDocument/2006/relationships/slide" Target="slide20.xml"/></Relationships>
</file>

<file path=ppt/slides/_rels/slide15.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slide" Target="slide31.xml"/><Relationship Id="rId4" Type="http://schemas.openxmlformats.org/officeDocument/2006/relationships/slide" Target="slide32.xml"/></Relationships>
</file>

<file path=ppt/slides/_rels/slide16.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2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4.xml"/><Relationship Id="rId7" Type="http://schemas.openxmlformats.org/officeDocument/2006/relationships/slide" Target="slide18.xml"/><Relationship Id="rId12" Type="http://schemas.openxmlformats.org/officeDocument/2006/relationships/image" Target="../media/image3.png"/><Relationship Id="rId2" Type="http://schemas.openxmlformats.org/officeDocument/2006/relationships/slide" Target="slide46.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9.xml"/><Relationship Id="rId5" Type="http://schemas.openxmlformats.org/officeDocument/2006/relationships/slide" Target="slide9.xml"/><Relationship Id="rId10" Type="http://schemas.openxmlformats.org/officeDocument/2006/relationships/slide" Target="slide25.xml"/><Relationship Id="rId4" Type="http://schemas.openxmlformats.org/officeDocument/2006/relationships/slide" Target="slide7.xml"/><Relationship Id="rId9" Type="http://schemas.openxmlformats.org/officeDocument/2006/relationships/slide" Target="slide14.xml"/></Relationships>
</file>

<file path=ppt/slides/_rels/slide20.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slide" Target="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slide" Target="slide38.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4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4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2" descr="Picture 2"/>
          <p:cNvPicPr>
            <a:picLocks noChangeAspect="1"/>
          </p:cNvPicPr>
          <p:nvPr/>
        </p:nvPicPr>
        <p:blipFill>
          <a:blip r:embed="rId2"/>
          <a:srcRect l="13986" r="20451"/>
          <a:stretch>
            <a:fillRect/>
          </a:stretch>
        </p:blipFill>
        <p:spPr>
          <a:xfrm>
            <a:off x="7844846" y="66738"/>
            <a:ext cx="1223247" cy="1600085"/>
          </a:xfrm>
          <a:prstGeom prst="rect">
            <a:avLst/>
          </a:prstGeom>
          <a:ln w="12700">
            <a:miter lim="400000"/>
          </a:ln>
        </p:spPr>
      </p:pic>
      <p:sp>
        <p:nvSpPr>
          <p:cNvPr id="115" name="Rectangle 7"/>
          <p:cNvSpPr txBox="1"/>
          <p:nvPr/>
        </p:nvSpPr>
        <p:spPr>
          <a:xfrm>
            <a:off x="1301596" y="82045"/>
            <a:ext cx="6540808" cy="4431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800"/>
            </a:pPr>
            <a:endParaRPr dirty="0"/>
          </a:p>
          <a:p>
            <a:pPr algn="ctr">
              <a:defRPr sz="800"/>
            </a:pPr>
            <a:endParaRPr dirty="0"/>
          </a:p>
          <a:p>
            <a:pPr algn="ctr">
              <a:defRPr>
                <a:effectLst>
                  <a:outerShdw blurRad="38100" dist="19050" dir="2700000" rotWithShape="0">
                    <a:srgbClr val="000000">
                      <a:alpha val="40000"/>
                    </a:srgbClr>
                  </a:outerShdw>
                </a:effectLst>
              </a:defRPr>
            </a:pPr>
            <a:endParaRPr dirty="0"/>
          </a:p>
          <a:p>
            <a:pPr algn="ctr">
              <a:defRPr sz="2000">
                <a:effectLst>
                  <a:outerShdw blurRad="38100" dist="19050" dir="2700000" rotWithShape="0">
                    <a:srgbClr val="000000">
                      <a:alpha val="40000"/>
                    </a:srgbClr>
                  </a:outerShdw>
                </a:effectLst>
                <a:latin typeface="Arial Rounded MT Bold"/>
                <a:ea typeface="Arial Rounded MT Bold"/>
                <a:cs typeface="Arial Rounded MT Bold"/>
                <a:sym typeface="Arial Rounded MT Bold"/>
              </a:defRPr>
            </a:pPr>
            <a:r>
              <a:rPr lang="en-US" dirty="0"/>
              <a:t>CPWD DAY </a:t>
            </a:r>
            <a:r>
              <a:rPr dirty="0"/>
              <a:t>PRESENTATION ON</a:t>
            </a:r>
          </a:p>
          <a:p>
            <a:pPr algn="ctr">
              <a:defRPr sz="2400">
                <a:effectLst>
                  <a:outerShdw blurRad="38100" dist="19050" dir="2700000" rotWithShape="0">
                    <a:srgbClr val="000000">
                      <a:alpha val="40000"/>
                    </a:srgbClr>
                  </a:outerShdw>
                </a:effectLst>
                <a:latin typeface="Arial Black"/>
                <a:ea typeface="Arial Black"/>
                <a:cs typeface="Arial Black"/>
                <a:sym typeface="Arial Black"/>
              </a:defRPr>
            </a:pPr>
            <a:endParaRPr dirty="0"/>
          </a:p>
          <a:p>
            <a:pPr algn="ctr">
              <a:defRPr sz="2400">
                <a:effectLst>
                  <a:outerShdw blurRad="38100" dist="19050" dir="2700000" rotWithShape="0">
                    <a:srgbClr val="000000">
                      <a:alpha val="40000"/>
                    </a:srgbClr>
                  </a:outerShdw>
                </a:effectLst>
                <a:latin typeface="Arial Black"/>
                <a:ea typeface="Arial Black"/>
                <a:cs typeface="Arial Black"/>
                <a:sym typeface="Arial Black"/>
              </a:defRPr>
            </a:pPr>
            <a:endParaRPr dirty="0"/>
          </a:p>
          <a:p>
            <a:pPr algn="ctr">
              <a:defRPr sz="2800">
                <a:effectLst>
                  <a:outerShdw blurRad="38100" dist="19050" dir="2700000" rotWithShape="0">
                    <a:srgbClr val="000000">
                      <a:alpha val="40000"/>
                    </a:srgbClr>
                  </a:outerShdw>
                </a:effectLst>
                <a:latin typeface="Arial Rounded MT Bold"/>
                <a:ea typeface="Arial Rounded MT Bold"/>
                <a:cs typeface="Arial Rounded MT Bold"/>
                <a:sym typeface="Arial Rounded MT Bold"/>
              </a:defRPr>
            </a:pPr>
            <a:r>
              <a:rPr dirty="0"/>
              <a:t>INFRASTUCTURE DEVELOPMENT</a:t>
            </a:r>
            <a:endParaRPr sz="2400" dirty="0">
              <a:latin typeface="Arial Black"/>
              <a:ea typeface="Arial Black"/>
              <a:cs typeface="Arial Black"/>
              <a:sym typeface="Arial Black"/>
            </a:endParaRPr>
          </a:p>
          <a:p>
            <a:pPr algn="ctr">
              <a:defRPr sz="2400">
                <a:effectLst>
                  <a:outerShdw blurRad="38100" dist="19050" dir="2700000" rotWithShape="0">
                    <a:srgbClr val="000000">
                      <a:alpha val="40000"/>
                    </a:srgbClr>
                  </a:outerShdw>
                </a:effectLst>
                <a:latin typeface="Arial Black"/>
                <a:ea typeface="Arial Black"/>
                <a:cs typeface="Arial Black"/>
                <a:sym typeface="Arial Black"/>
              </a:defRPr>
            </a:pPr>
            <a:endParaRPr sz="2400" dirty="0">
              <a:latin typeface="Arial Black"/>
              <a:ea typeface="Arial Black"/>
              <a:cs typeface="Arial Black"/>
              <a:sym typeface="Arial Black"/>
            </a:endParaRPr>
          </a:p>
          <a:p>
            <a:pPr algn="ctr">
              <a:defRPr sz="3200">
                <a:effectLst>
                  <a:outerShdw blurRad="38100" dist="19050" dir="2700000" rotWithShape="0">
                    <a:srgbClr val="000000">
                      <a:alpha val="40000"/>
                    </a:srgbClr>
                  </a:outerShdw>
                </a:effectLst>
                <a:latin typeface="Apple SD 산돌고딕 Neo 무거운"/>
                <a:ea typeface="Apple SD 산돌고딕 Neo 무거운"/>
                <a:cs typeface="Apple SD 산돌고딕 Neo 무거운"/>
                <a:sym typeface="Apple SD 산돌고딕 Neo 무거운"/>
              </a:defRPr>
            </a:pPr>
            <a:r>
              <a:rPr dirty="0"/>
              <a:t> </a:t>
            </a:r>
            <a:r>
              <a:rPr sz="3600" dirty="0">
                <a:solidFill>
                  <a:schemeClr val="accent1"/>
                </a:solidFill>
              </a:rPr>
              <a:t>A CHALLENGE IN </a:t>
            </a:r>
          </a:p>
          <a:p>
            <a:pPr algn="ctr">
              <a:defRPr sz="2400">
                <a:effectLst>
                  <a:outerShdw blurRad="38100" dist="19050" dir="2700000" rotWithShape="0">
                    <a:srgbClr val="000000">
                      <a:alpha val="40000"/>
                    </a:srgbClr>
                  </a:outerShdw>
                </a:effectLst>
                <a:latin typeface="Arial Black"/>
                <a:ea typeface="Arial Black"/>
                <a:cs typeface="Arial Black"/>
                <a:sym typeface="Arial Black"/>
              </a:defRPr>
            </a:pPr>
            <a:endParaRPr sz="3600" dirty="0">
              <a:solidFill>
                <a:schemeClr val="accent1"/>
              </a:solidFill>
            </a:endParaRPr>
          </a:p>
          <a:p>
            <a:pPr algn="ctr">
              <a:defRPr sz="3200">
                <a:effectLst>
                  <a:outerShdw blurRad="38100" dist="19050" dir="2700000" rotWithShape="0">
                    <a:srgbClr val="000000">
                      <a:alpha val="40000"/>
                    </a:srgbClr>
                  </a:outerShdw>
                </a:effectLst>
                <a:latin typeface="Apple SD 산돌고딕 Neo 무거운"/>
                <a:ea typeface="Apple SD 산돌고딕 Neo 무거운"/>
                <a:cs typeface="Apple SD 산돌고딕 Neo 무거운"/>
                <a:sym typeface="Apple SD 산돌고딕 Neo 무거운"/>
              </a:defRPr>
            </a:pPr>
            <a:r>
              <a:rPr dirty="0"/>
              <a:t>RANN OF KACHCHH</a:t>
            </a:r>
            <a:endParaRPr sz="2400" dirty="0"/>
          </a:p>
          <a:p>
            <a:pPr algn="ctr">
              <a:defRPr sz="2400">
                <a:effectLst>
                  <a:outerShdw blurRad="38100" dist="19050" dir="2700000" rotWithShape="0">
                    <a:srgbClr val="000000">
                      <a:alpha val="40000"/>
                    </a:srgbClr>
                  </a:outerShdw>
                </a:effectLst>
                <a:latin typeface="Apple SD 산돌고딕 Neo 무거운"/>
                <a:ea typeface="Apple SD 산돌고딕 Neo 무거운"/>
                <a:cs typeface="Apple SD 산돌고딕 Neo 무거운"/>
                <a:sym typeface="Apple SD 산돌고딕 Neo 무거운"/>
              </a:defRPr>
            </a:pPr>
            <a:r>
              <a:rPr dirty="0"/>
              <a:t> ( STATE OF GUJRAT )</a:t>
            </a:r>
            <a:endParaRPr lang="en-US" dirty="0"/>
          </a:p>
        </p:txBody>
      </p:sp>
      <p:sp>
        <p:nvSpPr>
          <p:cNvPr id="116" name="TextBox 1"/>
          <p:cNvSpPr txBox="1"/>
          <p:nvPr/>
        </p:nvSpPr>
        <p:spPr>
          <a:xfrm>
            <a:off x="5485124" y="5416360"/>
            <a:ext cx="2971346" cy="1061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solidFill>
                  <a:srgbClr val="18579B"/>
                </a:solidFill>
                <a:latin typeface="Abadi MT Condensed Extra Bold"/>
                <a:ea typeface="Abadi MT Condensed Extra Bold"/>
                <a:cs typeface="Abadi MT Condensed Extra Bold"/>
                <a:sym typeface="Abadi MT Condensed Extra Bold"/>
              </a:defRPr>
            </a:pPr>
            <a:r>
              <a:rPr dirty="0"/>
              <a:t>By</a:t>
            </a:r>
            <a:endParaRPr b="0" dirty="0">
              <a:solidFill>
                <a:srgbClr val="FFFFFF"/>
              </a:solidFill>
              <a:latin typeface="Arial Black"/>
              <a:ea typeface="Arial Black"/>
              <a:cs typeface="Arial Black"/>
              <a:sym typeface="Arial Black"/>
            </a:endParaRPr>
          </a:p>
          <a:p>
            <a:pPr>
              <a:defRPr sz="2400" b="1">
                <a:solidFill>
                  <a:srgbClr val="18579B"/>
                </a:solidFill>
                <a:latin typeface="Abadi MT Condensed Extra Bold"/>
                <a:ea typeface="Abadi MT Condensed Extra Bold"/>
                <a:cs typeface="Abadi MT Condensed Extra Bold"/>
                <a:sym typeface="Abadi MT Condensed Extra Bold"/>
              </a:defRPr>
            </a:pPr>
            <a:r>
              <a:rPr dirty="0"/>
              <a:t>B. P. Singh, CE(BFZ)</a:t>
            </a:r>
            <a:endParaRPr lang="en-US" dirty="0"/>
          </a:p>
          <a:p>
            <a:pPr>
              <a:defRPr sz="2400" b="1">
                <a:solidFill>
                  <a:srgbClr val="18579B"/>
                </a:solidFill>
                <a:latin typeface="Abadi MT Condensed Extra Bold"/>
                <a:ea typeface="Abadi MT Condensed Extra Bold"/>
                <a:cs typeface="Abadi MT Condensed Extra Bold"/>
                <a:sym typeface="Abadi MT Condensed Extra Bold"/>
              </a:defRPr>
            </a:pPr>
            <a:r>
              <a:rPr lang="en-IN" sz="1500" b="0" dirty="0">
                <a:solidFill>
                  <a:srgbClr val="0070C0"/>
                </a:solidFill>
                <a:latin typeface="Arial Black"/>
                <a:ea typeface="Arial Black"/>
                <a:cs typeface="Arial Black"/>
                <a:sym typeface="Arial Black"/>
              </a:rPr>
              <a:t>12.07.20</a:t>
            </a:r>
            <a:r>
              <a:rPr lang="en-IN" sz="1500" dirty="0">
                <a:solidFill>
                  <a:srgbClr val="0070C0"/>
                </a:solidFill>
                <a:latin typeface="Arial Black"/>
                <a:ea typeface="Arial Black"/>
                <a:cs typeface="Arial Black"/>
                <a:sym typeface="Arial Black"/>
              </a:rPr>
              <a:t>21</a:t>
            </a:r>
            <a:endParaRPr sz="1500" b="0" dirty="0">
              <a:solidFill>
                <a:srgbClr val="0070C0"/>
              </a:solidFill>
              <a:latin typeface="Arial Black"/>
              <a:ea typeface="Arial Black"/>
              <a:cs typeface="Arial Black"/>
              <a:sym typeface="Arial Black"/>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unknown.png" descr="unknown.png"/>
          <p:cNvPicPr>
            <a:picLocks noChangeAspect="1"/>
          </p:cNvPicPr>
          <p:nvPr/>
        </p:nvPicPr>
        <p:blipFill rotWithShape="1">
          <a:blip r:embed="rId2"/>
          <a:srcRect r="49430" b="52931"/>
          <a:stretch/>
        </p:blipFill>
        <p:spPr>
          <a:xfrm>
            <a:off x="236602" y="178595"/>
            <a:ext cx="4087426" cy="3074454"/>
          </a:xfrm>
          <a:prstGeom prst="rect">
            <a:avLst/>
          </a:prstGeom>
          <a:ln w="12700">
            <a:miter lim="400000"/>
          </a:ln>
        </p:spPr>
      </p:pic>
      <p:pic>
        <p:nvPicPr>
          <p:cNvPr id="3" name="Picture 2">
            <a:extLst>
              <a:ext uri="{FF2B5EF4-FFF2-40B4-BE49-F238E27FC236}">
                <a16:creationId xmlns:a16="http://schemas.microsoft.com/office/drawing/2014/main" id="{F41E29CD-781E-462A-B54A-EC509EA6F3C2}"/>
              </a:ext>
            </a:extLst>
          </p:cNvPr>
          <p:cNvPicPr/>
          <p:nvPr/>
        </p:nvPicPr>
        <p:blipFill>
          <a:blip r:embed="rId3"/>
          <a:stretch>
            <a:fillRect/>
          </a:stretch>
        </p:blipFill>
        <p:spPr>
          <a:xfrm>
            <a:off x="4666129" y="179735"/>
            <a:ext cx="4087426" cy="3074454"/>
          </a:xfrm>
          <a:prstGeom prst="rect">
            <a:avLst/>
          </a:prstGeom>
        </p:spPr>
      </p:pic>
      <p:pic>
        <p:nvPicPr>
          <p:cNvPr id="4" name="Picture 3">
            <a:extLst>
              <a:ext uri="{FF2B5EF4-FFF2-40B4-BE49-F238E27FC236}">
                <a16:creationId xmlns:a16="http://schemas.microsoft.com/office/drawing/2014/main" id="{B186AF7A-F986-4040-AEB5-FCA4F1F55563}"/>
              </a:ext>
            </a:extLst>
          </p:cNvPr>
          <p:cNvPicPr/>
          <p:nvPr/>
        </p:nvPicPr>
        <p:blipFill>
          <a:blip r:embed="rId4" cstate="print"/>
          <a:srcRect/>
          <a:stretch>
            <a:fillRect/>
          </a:stretch>
        </p:blipFill>
        <p:spPr bwMode="auto">
          <a:xfrm>
            <a:off x="236602" y="3682286"/>
            <a:ext cx="4018381" cy="260719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AA82BDB7-061E-4659-A22D-DB079EC3FC43}"/>
              </a:ext>
            </a:extLst>
          </p:cNvPr>
          <p:cNvPicPr/>
          <p:nvPr/>
        </p:nvPicPr>
        <p:blipFill>
          <a:blip r:embed="rId5"/>
          <a:stretch>
            <a:fillRect/>
          </a:stretch>
        </p:blipFill>
        <p:spPr>
          <a:xfrm>
            <a:off x="4666129" y="3739815"/>
            <a:ext cx="4087426" cy="2607196"/>
          </a:xfrm>
          <a:prstGeom prst="rect">
            <a:avLst/>
          </a:prstGeom>
        </p:spPr>
      </p:pic>
      <p:sp>
        <p:nvSpPr>
          <p:cNvPr id="24" name="TextBox 23">
            <a:extLst>
              <a:ext uri="{FF2B5EF4-FFF2-40B4-BE49-F238E27FC236}">
                <a16:creationId xmlns:a16="http://schemas.microsoft.com/office/drawing/2014/main" id="{FF8C4EB8-5EC1-4DBA-8CEC-EA70FDCDF5FC}"/>
              </a:ext>
            </a:extLst>
          </p:cNvPr>
          <p:cNvSpPr txBox="1"/>
          <p:nvPr/>
        </p:nvSpPr>
        <p:spPr>
          <a:xfrm>
            <a:off x="5302880" y="3240272"/>
            <a:ext cx="281392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effectLst/>
                <a:latin typeface="Calibri" panose="020F0502020204030204" pitchFamily="34" charset="0"/>
                <a:ea typeface="Calibri" panose="020F0502020204030204" pitchFamily="34" charset="0"/>
              </a:rPr>
              <a:t>Overtopping of border road</a:t>
            </a:r>
            <a:endParaRPr lang="en-IN" dirty="0"/>
          </a:p>
        </p:txBody>
      </p:sp>
      <p:sp>
        <p:nvSpPr>
          <p:cNvPr id="26" name="TextBox 25">
            <a:extLst>
              <a:ext uri="{FF2B5EF4-FFF2-40B4-BE49-F238E27FC236}">
                <a16:creationId xmlns:a16="http://schemas.microsoft.com/office/drawing/2014/main" id="{CB731555-BA8E-4154-9126-4AF2F4873DDE}"/>
              </a:ext>
            </a:extLst>
          </p:cNvPr>
          <p:cNvSpPr txBox="1"/>
          <p:nvPr/>
        </p:nvSpPr>
        <p:spPr>
          <a:xfrm>
            <a:off x="484002" y="3217440"/>
            <a:ext cx="387071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800" b="1" dirty="0">
                <a:effectLst/>
                <a:latin typeface="Calibri" panose="020F0502020204030204" pitchFamily="34" charset="0"/>
                <a:ea typeface="Calibri" panose="020F0502020204030204" pitchFamily="34" charset="0"/>
              </a:rPr>
              <a:t>Damage in existing link road</a:t>
            </a:r>
            <a:endParaRPr lang="en-IN" dirty="0"/>
          </a:p>
        </p:txBody>
      </p:sp>
      <p:sp>
        <p:nvSpPr>
          <p:cNvPr id="28" name="TextBox 27">
            <a:extLst>
              <a:ext uri="{FF2B5EF4-FFF2-40B4-BE49-F238E27FC236}">
                <a16:creationId xmlns:a16="http://schemas.microsoft.com/office/drawing/2014/main" id="{3CF0E994-5FF2-4C55-8E95-FCAEC61A0755}"/>
              </a:ext>
            </a:extLst>
          </p:cNvPr>
          <p:cNvSpPr txBox="1"/>
          <p:nvPr/>
        </p:nvSpPr>
        <p:spPr>
          <a:xfrm>
            <a:off x="1306055" y="6256285"/>
            <a:ext cx="202714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effectLst/>
                <a:latin typeface="Calibri" panose="020F0502020204030204" pitchFamily="34" charset="0"/>
                <a:ea typeface="Calibri" panose="020F0502020204030204" pitchFamily="34" charset="0"/>
              </a:rPr>
              <a:t>Corrosion in fence </a:t>
            </a:r>
            <a:endParaRPr lang="en-IN" dirty="0"/>
          </a:p>
        </p:txBody>
      </p:sp>
      <p:sp>
        <p:nvSpPr>
          <p:cNvPr id="30" name="TextBox 29">
            <a:extLst>
              <a:ext uri="{FF2B5EF4-FFF2-40B4-BE49-F238E27FC236}">
                <a16:creationId xmlns:a16="http://schemas.microsoft.com/office/drawing/2014/main" id="{EF18242B-470C-43D0-A8CA-D487B16F717C}"/>
              </a:ext>
            </a:extLst>
          </p:cNvPr>
          <p:cNvSpPr txBox="1"/>
          <p:nvPr/>
        </p:nvSpPr>
        <p:spPr>
          <a:xfrm>
            <a:off x="5617269" y="6319177"/>
            <a:ext cx="218514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effectLst/>
                <a:latin typeface="Calibri" panose="020F0502020204030204" pitchFamily="34" charset="0"/>
                <a:ea typeface="Calibri" panose="020F0502020204030204" pitchFamily="34" charset="0"/>
              </a:rPr>
              <a:t>Damage in building</a:t>
            </a:r>
            <a:endParaRPr lang="en-IN" dirty="0"/>
          </a:p>
        </p:txBody>
      </p:sp>
      <p:pic>
        <p:nvPicPr>
          <p:cNvPr id="31" name="unknown.png" descr="unknown.png">
            <a:extLst>
              <a:ext uri="{FF2B5EF4-FFF2-40B4-BE49-F238E27FC236}">
                <a16:creationId xmlns:a16="http://schemas.microsoft.com/office/drawing/2014/main" id="{04CEBE32-0D9E-4275-AD1D-25EF506063B8}"/>
              </a:ext>
            </a:extLst>
          </p:cNvPr>
          <p:cNvPicPr>
            <a:picLocks noChangeAspect="1"/>
          </p:cNvPicPr>
          <p:nvPr/>
        </p:nvPicPr>
        <p:blipFill rotWithShape="1">
          <a:blip r:embed="rId2"/>
          <a:srcRect r="49430" b="52931"/>
          <a:stretch/>
        </p:blipFill>
        <p:spPr>
          <a:xfrm>
            <a:off x="242777" y="190093"/>
            <a:ext cx="4087426" cy="307445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32" name="Picture 31">
            <a:extLst>
              <a:ext uri="{FF2B5EF4-FFF2-40B4-BE49-F238E27FC236}">
                <a16:creationId xmlns:a16="http://schemas.microsoft.com/office/drawing/2014/main" id="{64BCD457-58D6-44CC-9655-817DBFCDDD82}"/>
              </a:ext>
            </a:extLst>
          </p:cNvPr>
          <p:cNvPicPr/>
          <p:nvPr/>
        </p:nvPicPr>
        <p:blipFill>
          <a:blip r:embed="rId3"/>
          <a:stretch>
            <a:fillRect/>
          </a:stretch>
        </p:blipFill>
        <p:spPr>
          <a:xfrm>
            <a:off x="4672304" y="191233"/>
            <a:ext cx="4087426" cy="307445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33" name="Picture 32">
            <a:extLst>
              <a:ext uri="{FF2B5EF4-FFF2-40B4-BE49-F238E27FC236}">
                <a16:creationId xmlns:a16="http://schemas.microsoft.com/office/drawing/2014/main" id="{E6A3E7E5-339C-4250-8AB0-DBF8B8C7A4FD}"/>
              </a:ext>
            </a:extLst>
          </p:cNvPr>
          <p:cNvPicPr/>
          <p:nvPr/>
        </p:nvPicPr>
        <p:blipFill>
          <a:blip r:embed="rId5"/>
          <a:stretch>
            <a:fillRect/>
          </a:stretch>
        </p:blipFill>
        <p:spPr>
          <a:xfrm>
            <a:off x="4672304" y="3682286"/>
            <a:ext cx="4087426" cy="267622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90B9F69E-EC39-47D6-A1D2-42AF189BD773}"/>
              </a:ext>
            </a:extLst>
          </p:cNvPr>
          <p:cNvSpPr txBox="1"/>
          <p:nvPr/>
        </p:nvSpPr>
        <p:spPr>
          <a:xfrm>
            <a:off x="8302752" y="6547104"/>
            <a:ext cx="71392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News Gothic MT"/>
                <a:ea typeface="News Gothic MT"/>
                <a:cs typeface="News Gothic MT"/>
                <a:sym typeface="News Gothic MT"/>
              </a:rPr>
              <a:t>Cont..</a:t>
            </a:r>
            <a:endParaRPr kumimoji="0" lang="en-IN" sz="1400" b="1" i="0" u="none" strike="noStrike" cap="none" spc="0" normalizeH="0" baseline="0" dirty="0">
              <a:ln>
                <a:noFill/>
              </a:ln>
              <a:solidFill>
                <a:srgbClr val="000000"/>
              </a:solidFill>
              <a:effectLst/>
              <a:uFillTx/>
              <a:latin typeface="News Gothic MT"/>
              <a:ea typeface="News Gothic MT"/>
              <a:cs typeface="News Gothic MT"/>
              <a:sym typeface="News Gothic MT"/>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TextBox 4"/>
          <p:cNvSpPr txBox="1"/>
          <p:nvPr/>
        </p:nvSpPr>
        <p:spPr>
          <a:xfrm>
            <a:off x="411481" y="2882592"/>
            <a:ext cx="3918202"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2400">
                <a:latin typeface="Arial Rounded MT Bold"/>
                <a:ea typeface="Arial Rounded MT Bold"/>
                <a:cs typeface="Arial Rounded MT Bold"/>
                <a:sym typeface="Arial Rounded MT Bold"/>
              </a:defRPr>
            </a:lvl1pPr>
          </a:lstStyle>
          <a:p>
            <a:r>
              <a:rPr lang="en-US" sz="1600" b="1" dirty="0">
                <a:latin typeface="News Gothic MT"/>
              </a:rPr>
              <a:t>Tidal water wave action </a:t>
            </a:r>
            <a:endParaRPr sz="1600" b="1" dirty="0">
              <a:latin typeface="News Gothic MT"/>
            </a:endParaRPr>
          </a:p>
        </p:txBody>
      </p:sp>
      <p:pic>
        <p:nvPicPr>
          <p:cNvPr id="4" name="Picture 4" descr="Picture 4">
            <a:extLst>
              <a:ext uri="{FF2B5EF4-FFF2-40B4-BE49-F238E27FC236}">
                <a16:creationId xmlns:a16="http://schemas.microsoft.com/office/drawing/2014/main" id="{202EE3E9-4A37-44DC-A096-5D4C1A7258E8}"/>
              </a:ext>
            </a:extLst>
          </p:cNvPr>
          <p:cNvPicPr>
            <a:picLocks noChangeAspect="1"/>
          </p:cNvPicPr>
          <p:nvPr/>
        </p:nvPicPr>
        <p:blipFill>
          <a:blip r:embed="rId2"/>
          <a:stretch>
            <a:fillRect/>
          </a:stretch>
        </p:blipFill>
        <p:spPr>
          <a:xfrm>
            <a:off x="4841747" y="166870"/>
            <a:ext cx="4018787" cy="2715722"/>
          </a:xfrm>
          <a:prstGeom prst="rect">
            <a:avLst/>
          </a:prstGeom>
          <a:ln w="3175" cap="sq">
            <a:solidFill>
              <a:srgbClr val="000000"/>
            </a:solidFill>
            <a:miter/>
          </a:ln>
          <a:effectLst>
            <a:outerShdw blurRad="50800" dist="38100" dir="2700000" rotWithShape="0">
              <a:srgbClr val="000000">
                <a:alpha val="43000"/>
              </a:srgbClr>
            </a:outerShdw>
          </a:effectLst>
        </p:spPr>
      </p:pic>
      <p:sp>
        <p:nvSpPr>
          <p:cNvPr id="5" name="TextBox 4">
            <a:extLst>
              <a:ext uri="{FF2B5EF4-FFF2-40B4-BE49-F238E27FC236}">
                <a16:creationId xmlns:a16="http://schemas.microsoft.com/office/drawing/2014/main" id="{77617047-88DA-42E2-A4B3-C36C147A7713}"/>
              </a:ext>
            </a:extLst>
          </p:cNvPr>
          <p:cNvSpPr txBox="1"/>
          <p:nvPr/>
        </p:nvSpPr>
        <p:spPr>
          <a:xfrm>
            <a:off x="5201451" y="2893073"/>
            <a:ext cx="299157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1600" b="1" dirty="0">
                <a:sym typeface="Arial Rounded MT Bold"/>
              </a:rPr>
              <a:t>Concrete Loosing Strength</a:t>
            </a:r>
            <a:endParaRPr lang="en-IN" sz="1600" b="1" dirty="0"/>
          </a:p>
        </p:txBody>
      </p:sp>
      <p:pic>
        <p:nvPicPr>
          <p:cNvPr id="6" name="Picture 6" descr="Picture 6">
            <a:extLst>
              <a:ext uri="{FF2B5EF4-FFF2-40B4-BE49-F238E27FC236}">
                <a16:creationId xmlns:a16="http://schemas.microsoft.com/office/drawing/2014/main" id="{89205492-F42A-4E58-B1D5-ECC18143EA1A}"/>
              </a:ext>
            </a:extLst>
          </p:cNvPr>
          <p:cNvPicPr>
            <a:picLocks noChangeAspect="1"/>
          </p:cNvPicPr>
          <p:nvPr/>
        </p:nvPicPr>
        <p:blipFill>
          <a:blip r:embed="rId3"/>
          <a:stretch>
            <a:fillRect/>
          </a:stretch>
        </p:blipFill>
        <p:spPr>
          <a:xfrm>
            <a:off x="283465" y="3359640"/>
            <a:ext cx="4224527" cy="2928960"/>
          </a:xfrm>
          <a:prstGeom prst="rect">
            <a:avLst/>
          </a:prstGeom>
          <a:ln w="3175" cap="sq">
            <a:solidFill>
              <a:srgbClr val="000000"/>
            </a:solidFill>
            <a:miter/>
          </a:ln>
          <a:effectLst>
            <a:outerShdw blurRad="50800" dist="38100" dir="2700000" rotWithShape="0">
              <a:srgbClr val="000000">
                <a:alpha val="43000"/>
              </a:srgbClr>
            </a:outerShdw>
          </a:effectLst>
        </p:spPr>
      </p:pic>
      <p:sp>
        <p:nvSpPr>
          <p:cNvPr id="7" name="TextBox 3">
            <a:extLst>
              <a:ext uri="{FF2B5EF4-FFF2-40B4-BE49-F238E27FC236}">
                <a16:creationId xmlns:a16="http://schemas.microsoft.com/office/drawing/2014/main" id="{9DD7A00D-98BB-4513-93DE-CFEA30D9E2D7}"/>
              </a:ext>
            </a:extLst>
          </p:cNvPr>
          <p:cNvSpPr txBox="1"/>
          <p:nvPr/>
        </p:nvSpPr>
        <p:spPr>
          <a:xfrm>
            <a:off x="569423" y="6288600"/>
            <a:ext cx="3400555"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3200">
                <a:latin typeface="Arial Rounded MT Bold"/>
                <a:ea typeface="Arial Rounded MT Bold"/>
                <a:cs typeface="Arial Rounded MT Bold"/>
                <a:sym typeface="Arial Rounded MT Bold"/>
              </a:defRPr>
            </a:lvl1pPr>
          </a:lstStyle>
          <a:p>
            <a:r>
              <a:rPr sz="1600" b="1" dirty="0">
                <a:latin typeface="News Gothic MT"/>
                <a:sym typeface="News Gothic MT"/>
              </a:rPr>
              <a:t>Damage in </a:t>
            </a:r>
            <a:r>
              <a:rPr lang="en-US" sz="1600" b="1" dirty="0">
                <a:latin typeface="News Gothic MT"/>
                <a:sym typeface="News Gothic MT"/>
              </a:rPr>
              <a:t>hand made Gabion</a:t>
            </a:r>
            <a:endParaRPr sz="1600" b="1" dirty="0">
              <a:latin typeface="News Gothic MT"/>
              <a:sym typeface="News Gothic MT"/>
            </a:endParaRPr>
          </a:p>
        </p:txBody>
      </p:sp>
      <p:pic>
        <p:nvPicPr>
          <p:cNvPr id="8" name="Picture 3" descr="Picture 3">
            <a:extLst>
              <a:ext uri="{FF2B5EF4-FFF2-40B4-BE49-F238E27FC236}">
                <a16:creationId xmlns:a16="http://schemas.microsoft.com/office/drawing/2014/main" id="{300ED279-8304-48F4-AD70-CAF99307157F}"/>
              </a:ext>
            </a:extLst>
          </p:cNvPr>
          <p:cNvPicPr>
            <a:picLocks noChangeAspect="1"/>
          </p:cNvPicPr>
          <p:nvPr/>
        </p:nvPicPr>
        <p:blipFill>
          <a:blip r:embed="rId4"/>
          <a:srcRect t="8000" b="5900"/>
          <a:stretch>
            <a:fillRect/>
          </a:stretch>
        </p:blipFill>
        <p:spPr>
          <a:xfrm>
            <a:off x="4841747" y="3359639"/>
            <a:ext cx="4018789" cy="2977845"/>
          </a:xfrm>
          <a:prstGeom prst="rect">
            <a:avLst/>
          </a:prstGeom>
          <a:ln w="12700">
            <a:miter lim="400000"/>
          </a:ln>
        </p:spPr>
      </p:pic>
      <p:sp>
        <p:nvSpPr>
          <p:cNvPr id="9" name="TextBox 8">
            <a:extLst>
              <a:ext uri="{FF2B5EF4-FFF2-40B4-BE49-F238E27FC236}">
                <a16:creationId xmlns:a16="http://schemas.microsoft.com/office/drawing/2014/main" id="{848D1B9F-EAE5-4530-8F48-AF9A1B0EAAFC}"/>
              </a:ext>
            </a:extLst>
          </p:cNvPr>
          <p:cNvSpPr txBox="1"/>
          <p:nvPr/>
        </p:nvSpPr>
        <p:spPr>
          <a:xfrm>
            <a:off x="5057644" y="6288598"/>
            <a:ext cx="3802890"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0000"/>
                </a:solidFill>
                <a:effectLst/>
                <a:uFillTx/>
                <a:latin typeface="News Gothic MT"/>
                <a:ea typeface="News Gothic MT"/>
                <a:cs typeface="News Gothic MT"/>
                <a:sym typeface="News Gothic MT"/>
              </a:rPr>
              <a:t>Fringing of Border near </a:t>
            </a:r>
            <a:r>
              <a:rPr kumimoji="0" lang="en-US" sz="1600" b="1" i="0" u="none" strike="noStrike" cap="none" spc="0" normalizeH="0" baseline="0" dirty="0" err="1">
                <a:ln>
                  <a:noFill/>
                </a:ln>
                <a:solidFill>
                  <a:srgbClr val="000000"/>
                </a:solidFill>
                <a:effectLst/>
                <a:uFillTx/>
                <a:latin typeface="News Gothic MT"/>
                <a:ea typeface="News Gothic MT"/>
                <a:cs typeface="News Gothic MT"/>
                <a:sym typeface="News Gothic MT"/>
              </a:rPr>
              <a:t>Harami</a:t>
            </a:r>
            <a:r>
              <a:rPr kumimoji="0" lang="en-US" sz="1600" b="1" i="0" u="none" strike="noStrike" cap="none" spc="0" normalizeH="0" baseline="0" dirty="0">
                <a:ln>
                  <a:noFill/>
                </a:ln>
                <a:solidFill>
                  <a:srgbClr val="000000"/>
                </a:solidFill>
                <a:effectLst/>
                <a:uFillTx/>
                <a:latin typeface="News Gothic MT"/>
                <a:ea typeface="News Gothic MT"/>
                <a:cs typeface="News Gothic MT"/>
                <a:sym typeface="News Gothic MT"/>
              </a:rPr>
              <a:t> Nala</a:t>
            </a:r>
            <a:endParaRPr kumimoji="0" lang="en-IN" sz="1600" b="1" i="0" u="none" strike="noStrike" cap="none" spc="0" normalizeH="0" baseline="0" dirty="0">
              <a:ln>
                <a:noFill/>
              </a:ln>
              <a:solidFill>
                <a:srgbClr val="000000"/>
              </a:solidFill>
              <a:effectLst/>
              <a:uFillTx/>
              <a:latin typeface="News Gothic MT"/>
              <a:ea typeface="News Gothic MT"/>
              <a:cs typeface="News Gothic MT"/>
              <a:sym typeface="News Gothic MT"/>
            </a:endParaRPr>
          </a:p>
        </p:txBody>
      </p:sp>
      <p:sp>
        <p:nvSpPr>
          <p:cNvPr id="10" name="Arrow: Left 9">
            <a:hlinkClick r:id="rId5" action="ppaction://hlinksldjump"/>
            <a:extLst>
              <a:ext uri="{FF2B5EF4-FFF2-40B4-BE49-F238E27FC236}">
                <a16:creationId xmlns:a16="http://schemas.microsoft.com/office/drawing/2014/main" id="{4718C83B-C022-4D11-AE51-194AF7A5F788}"/>
              </a:ext>
            </a:extLst>
          </p:cNvPr>
          <p:cNvSpPr/>
          <p:nvPr/>
        </p:nvSpPr>
        <p:spPr>
          <a:xfrm>
            <a:off x="-16361" y="6162122"/>
            <a:ext cx="837814" cy="350724"/>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pic>
        <p:nvPicPr>
          <p:cNvPr id="11" name="Picture 4" descr="Picture 4">
            <a:extLst>
              <a:ext uri="{FF2B5EF4-FFF2-40B4-BE49-F238E27FC236}">
                <a16:creationId xmlns:a16="http://schemas.microsoft.com/office/drawing/2014/main" id="{9D5BF29F-0A26-41EA-AEF0-DEA1EF8D56A9}"/>
              </a:ext>
            </a:extLst>
          </p:cNvPr>
          <p:cNvPicPr>
            <a:picLocks noChangeAspect="1"/>
          </p:cNvPicPr>
          <p:nvPr/>
        </p:nvPicPr>
        <p:blipFill>
          <a:blip r:embed="rId6"/>
          <a:stretch>
            <a:fillRect/>
          </a:stretch>
        </p:blipFill>
        <p:spPr>
          <a:xfrm>
            <a:off x="191423" y="185130"/>
            <a:ext cx="4357722" cy="2710684"/>
          </a:xfrm>
          <a:prstGeom prst="rect">
            <a:avLst/>
          </a:prstGeom>
          <a:ln w="3175" cap="sq">
            <a:solidFill>
              <a:srgbClr val="000000"/>
            </a:solidFill>
            <a:miter/>
          </a:ln>
          <a:effectLst>
            <a:outerShdw blurRad="50800" dist="38100" dir="2700000"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D4711D6-2F39-40C8-AC6C-84EE16710DA4}"/>
              </a:ext>
            </a:extLst>
          </p:cNvPr>
          <p:cNvGraphicFramePr>
            <a:graphicFrameLocks noGrp="1"/>
          </p:cNvGraphicFramePr>
          <p:nvPr>
            <p:extLst>
              <p:ext uri="{D42A27DB-BD31-4B8C-83A1-F6EECF244321}">
                <p14:modId xmlns:p14="http://schemas.microsoft.com/office/powerpoint/2010/main" val="1083419235"/>
              </p:ext>
            </p:extLst>
          </p:nvPr>
        </p:nvGraphicFramePr>
        <p:xfrm>
          <a:off x="132588" y="987552"/>
          <a:ext cx="8878824" cy="5821680"/>
        </p:xfrm>
        <a:graphic>
          <a:graphicData uri="http://schemas.openxmlformats.org/drawingml/2006/table">
            <a:tbl>
              <a:tblPr firstRow="1" bandRow="1">
                <a:tableStyleId>{5940675A-B579-460E-94D1-54222C63F5DA}</a:tableStyleId>
              </a:tblPr>
              <a:tblGrid>
                <a:gridCol w="3737663">
                  <a:extLst>
                    <a:ext uri="{9D8B030D-6E8A-4147-A177-3AD203B41FA5}">
                      <a16:colId xmlns:a16="http://schemas.microsoft.com/office/drawing/2014/main" val="1809823021"/>
                    </a:ext>
                  </a:extLst>
                </a:gridCol>
                <a:gridCol w="5141161">
                  <a:extLst>
                    <a:ext uri="{9D8B030D-6E8A-4147-A177-3AD203B41FA5}">
                      <a16:colId xmlns:a16="http://schemas.microsoft.com/office/drawing/2014/main" val="2438402146"/>
                    </a:ext>
                  </a:extLst>
                </a:gridCol>
              </a:tblGrid>
              <a:tr h="276049">
                <a:tc>
                  <a:txBody>
                    <a:bodyPr/>
                    <a:lstStyle/>
                    <a:p>
                      <a:pPr marL="342900" indent="-342900" algn="just">
                        <a:buFont typeface="Arial" panose="020B0604020202020204" pitchFamily="34" charset="0"/>
                        <a:buChar char="•"/>
                      </a:pPr>
                      <a:r>
                        <a:rPr lang="en-IN" sz="2000" dirty="0">
                          <a:latin typeface="Arial Rounded MT Bold" panose="020F0704030504030204" pitchFamily="34" charset="0"/>
                          <a:cs typeface="Arial" panose="020B0604020202020204" pitchFamily="34" charset="0"/>
                        </a:rPr>
                        <a:t>Poor drainage </a:t>
                      </a:r>
                    </a:p>
                  </a:txBody>
                  <a:tcPr/>
                </a:tc>
                <a:tc>
                  <a:txBody>
                    <a:bodyPr/>
                    <a:lstStyle/>
                    <a:p>
                      <a:pPr algn="just"/>
                      <a:r>
                        <a:rPr lang="en-IN" sz="2000" dirty="0">
                          <a:latin typeface="Arial Rounded MT Bold" panose="020F0704030504030204" pitchFamily="34" charset="0"/>
                          <a:cs typeface="Arial" panose="020B0604020202020204" pitchFamily="34" charset="0"/>
                        </a:rPr>
                        <a:t>Inadequate cross drainage structure</a:t>
                      </a:r>
                    </a:p>
                  </a:txBody>
                  <a:tcPr/>
                </a:tc>
                <a:extLst>
                  <a:ext uri="{0D108BD9-81ED-4DB2-BD59-A6C34878D82A}">
                    <a16:rowId xmlns:a16="http://schemas.microsoft.com/office/drawing/2014/main" val="3598584029"/>
                  </a:ext>
                </a:extLst>
              </a:tr>
              <a:tr h="963805">
                <a:tc>
                  <a:txBody>
                    <a:bodyPr/>
                    <a:lstStyle/>
                    <a:p>
                      <a:pPr marL="342900" indent="-342900" algn="just">
                        <a:buFont typeface="Arial" panose="020B0604020202020204" pitchFamily="34" charset="0"/>
                        <a:buChar char="•"/>
                      </a:pPr>
                      <a:r>
                        <a:rPr lang="en-IN" sz="2000" dirty="0">
                          <a:latin typeface="Arial Rounded MT Bold" panose="020F0704030504030204" pitchFamily="34" charset="0"/>
                          <a:cs typeface="Arial" panose="020B0604020202020204" pitchFamily="34" charset="0"/>
                        </a:rPr>
                        <a:t>Soil erosion </a:t>
                      </a:r>
                    </a:p>
                  </a:txBody>
                  <a:tcPr/>
                </a:tc>
                <a:tc>
                  <a:txBody>
                    <a:bodyPr/>
                    <a:lstStyle/>
                    <a:p>
                      <a:pPr algn="just"/>
                      <a:r>
                        <a:rPr lang="en-IN" sz="2000" b="0" i="0" u="none" strike="noStrike" cap="none" spc="0" baseline="0" dirty="0">
                          <a:solidFill>
                            <a:schemeClr val="tx1"/>
                          </a:solidFill>
                          <a:uFillTx/>
                          <a:latin typeface="Arial Rounded MT Bold" panose="020F0704030504030204" pitchFamily="34" charset="0"/>
                          <a:ea typeface="+mn-ea"/>
                          <a:cs typeface="Arial" panose="020B0604020202020204" pitchFamily="34" charset="0"/>
                          <a:sym typeface="News Gothic MT"/>
                        </a:rPr>
                        <a:t>No confinement of Soil, high content of Silt &amp; Clay (16 – 26%). High speed wind, nil vegetation &amp; tidal wave action.</a:t>
                      </a:r>
                    </a:p>
                  </a:txBody>
                  <a:tcPr/>
                </a:tc>
                <a:extLst>
                  <a:ext uri="{0D108BD9-81ED-4DB2-BD59-A6C34878D82A}">
                    <a16:rowId xmlns:a16="http://schemas.microsoft.com/office/drawing/2014/main" val="253353234"/>
                  </a:ext>
                </a:extLst>
              </a:tr>
              <a:tr h="644311">
                <a:tc>
                  <a:txBody>
                    <a:bodyPr/>
                    <a:lstStyle/>
                    <a:p>
                      <a:pPr marL="357188" indent="-357188" algn="just">
                        <a:buFont typeface="Arial" panose="020B0604020202020204" pitchFamily="34" charset="0"/>
                        <a:buChar char="•"/>
                      </a:pPr>
                      <a:r>
                        <a:rPr lang="en-US" sz="2000" dirty="0">
                          <a:latin typeface="Arial Rounded MT Bold" panose="020F0704030504030204" pitchFamily="34" charset="0"/>
                          <a:cs typeface="Arial" panose="020B0604020202020204" pitchFamily="34" charset="0"/>
                        </a:rPr>
                        <a:t>Low bearing capacity of soil </a:t>
                      </a:r>
                      <a:endParaRPr lang="en-IN" sz="2000" dirty="0">
                        <a:latin typeface="Arial Rounded MT Bold" panose="020F0704030504030204" pitchFamily="34" charset="0"/>
                        <a:cs typeface="Arial" panose="020B0604020202020204"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0" i="0" u="none" strike="noStrike" cap="none" spc="0" baseline="0" dirty="0">
                          <a:solidFill>
                            <a:schemeClr val="tx1"/>
                          </a:solidFill>
                          <a:uFillTx/>
                          <a:latin typeface="Arial Rounded MT Bold" panose="020F0704030504030204" pitchFamily="34" charset="0"/>
                          <a:ea typeface="+mn-ea"/>
                          <a:cs typeface="Arial" panose="020B0604020202020204" pitchFamily="34" charset="0"/>
                          <a:sym typeface="News Gothic MT"/>
                        </a:rPr>
                        <a:t>SPT N Value 2 - 13</a:t>
                      </a:r>
                    </a:p>
                  </a:txBody>
                  <a:tcPr/>
                </a:tc>
                <a:extLst>
                  <a:ext uri="{0D108BD9-81ED-4DB2-BD59-A6C34878D82A}">
                    <a16:rowId xmlns:a16="http://schemas.microsoft.com/office/drawing/2014/main" val="2250648243"/>
                  </a:ext>
                </a:extLst>
              </a:tr>
              <a:tr h="671743">
                <a:tc>
                  <a:txBody>
                    <a:bodyPr/>
                    <a:lstStyle/>
                    <a:p>
                      <a:pPr marL="357188" indent="-357188" algn="just">
                        <a:buFont typeface="Arial" panose="020B0604020202020204" pitchFamily="34" charset="0"/>
                        <a:buChar char="•"/>
                      </a:pPr>
                      <a:r>
                        <a:rPr lang="en-IN" sz="2000" dirty="0">
                          <a:latin typeface="Arial Rounded MT Bold" panose="020F0704030504030204" pitchFamily="34" charset="0"/>
                          <a:cs typeface="Arial" panose="020B0604020202020204" pitchFamily="34" charset="0"/>
                        </a:rPr>
                        <a:t>Excessive corrosion</a:t>
                      </a:r>
                    </a:p>
                  </a:txBody>
                  <a:tcPr/>
                </a:tc>
                <a:tc>
                  <a:txBody>
                    <a:bodyPr/>
                    <a:lstStyle/>
                    <a:p>
                      <a:pPr algn="just"/>
                      <a:r>
                        <a:rPr lang="en-US" sz="2000" b="0" i="0" u="none" strike="noStrike" cap="none" spc="0" baseline="0" dirty="0">
                          <a:solidFill>
                            <a:schemeClr val="tx1"/>
                          </a:solidFill>
                          <a:uFillTx/>
                          <a:latin typeface="Arial Rounded MT Bold" panose="020F0704030504030204" pitchFamily="34" charset="0"/>
                          <a:ea typeface="+mn-ea"/>
                          <a:cs typeface="Arial" panose="020B0604020202020204" pitchFamily="34" charset="0"/>
                          <a:sym typeface="News Gothic MT"/>
                        </a:rPr>
                        <a:t>Presence of high salt content (</a:t>
                      </a:r>
                      <a:r>
                        <a:rPr lang="en-US" sz="2000" b="0" i="0" u="none" strike="noStrike" cap="none" spc="0" baseline="0" dirty="0">
                          <a:solidFill>
                            <a:schemeClr val="tx1"/>
                          </a:solidFill>
                          <a:uFillTx/>
                          <a:latin typeface="Arial Rounded MT Bold" panose="020F0704030504030204" pitchFamily="34" charset="0"/>
                          <a:ea typeface="+mn-ea"/>
                          <a:cs typeface="Arial" panose="020B0604020202020204" pitchFamily="34" charset="0"/>
                          <a:sym typeface="News Gothic MT"/>
                          <a:hlinkClick r:id="rId2" action="ppaction://hlinksldjump"/>
                        </a:rPr>
                        <a:t>Sulphate &amp; Chloride</a:t>
                      </a:r>
                      <a:r>
                        <a:rPr lang="en-US" sz="2000" b="0" i="0" u="none" strike="noStrike" cap="none" spc="0" baseline="0" dirty="0">
                          <a:solidFill>
                            <a:schemeClr val="tx1"/>
                          </a:solidFill>
                          <a:uFillTx/>
                          <a:latin typeface="Arial Rounded MT Bold" panose="020F0704030504030204" pitchFamily="34" charset="0"/>
                          <a:ea typeface="+mn-ea"/>
                          <a:cs typeface="Arial" panose="020B0604020202020204" pitchFamily="34" charset="0"/>
                          <a:sym typeface="News Gothic MT"/>
                        </a:rPr>
                        <a:t>) in soil, water &amp; air.</a:t>
                      </a:r>
                      <a:endParaRPr lang="en-IN" sz="2000" b="0" i="0" u="none" strike="noStrike" cap="none" spc="0" baseline="0" dirty="0">
                        <a:solidFill>
                          <a:schemeClr val="tx1"/>
                        </a:solidFill>
                        <a:uFillTx/>
                        <a:latin typeface="Arial Rounded MT Bold" panose="020F0704030504030204" pitchFamily="34" charset="0"/>
                        <a:ea typeface="+mn-ea"/>
                        <a:cs typeface="Arial" panose="020B0604020202020204" pitchFamily="34" charset="0"/>
                        <a:sym typeface="News Gothic MT"/>
                      </a:endParaRPr>
                    </a:p>
                  </a:txBody>
                  <a:tcPr/>
                </a:tc>
                <a:extLst>
                  <a:ext uri="{0D108BD9-81ED-4DB2-BD59-A6C34878D82A}">
                    <a16:rowId xmlns:a16="http://schemas.microsoft.com/office/drawing/2014/main" val="1686126738"/>
                  </a:ext>
                </a:extLst>
              </a:tr>
              <a:tr h="963805">
                <a:tc>
                  <a:txBody>
                    <a:bodyPr/>
                    <a:lstStyle/>
                    <a:p>
                      <a:pPr marL="357188" marR="0" lvl="0" indent="-3571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2000" dirty="0">
                          <a:latin typeface="Arial Rounded MT Bold" panose="020F0704030504030204" pitchFamily="34" charset="0"/>
                          <a:cs typeface="Arial" panose="020B0604020202020204" pitchFamily="34" charset="0"/>
                        </a:rPr>
                        <a:t>Water logging/marshy land</a:t>
                      </a:r>
                    </a:p>
                  </a:txBody>
                  <a:tcPr/>
                </a:tc>
                <a:tc>
                  <a:txBody>
                    <a:bodyPr/>
                    <a:lstStyle/>
                    <a:p>
                      <a:pPr algn="just"/>
                      <a:r>
                        <a:rPr lang="en-US" sz="2000" b="0" i="0" u="none" strike="noStrike" cap="none" spc="0" baseline="0" dirty="0">
                          <a:solidFill>
                            <a:schemeClr val="tx1"/>
                          </a:solidFill>
                          <a:uFillTx/>
                          <a:latin typeface="Arial Rounded MT Bold" panose="020F0704030504030204" pitchFamily="34" charset="0"/>
                          <a:ea typeface="+mn-ea"/>
                          <a:cs typeface="Arial" panose="020B0604020202020204" pitchFamily="34" charset="0"/>
                          <a:sym typeface="News Gothic MT"/>
                        </a:rPr>
                        <a:t>Embankment under capillary fringing zone, less percolation of water resulting ponding of water for longer period.  </a:t>
                      </a:r>
                      <a:endParaRPr lang="en-IN" sz="2000" b="0" i="0" u="none" strike="noStrike" cap="none" spc="0" baseline="0" dirty="0">
                        <a:solidFill>
                          <a:schemeClr val="tx1"/>
                        </a:solidFill>
                        <a:uFillTx/>
                        <a:latin typeface="Arial Rounded MT Bold" panose="020F0704030504030204" pitchFamily="34" charset="0"/>
                        <a:ea typeface="+mn-ea"/>
                        <a:cs typeface="Arial" panose="020B0604020202020204" pitchFamily="34" charset="0"/>
                        <a:sym typeface="News Gothic MT"/>
                      </a:endParaRPr>
                    </a:p>
                  </a:txBody>
                  <a:tcPr/>
                </a:tc>
                <a:extLst>
                  <a:ext uri="{0D108BD9-81ED-4DB2-BD59-A6C34878D82A}">
                    <a16:rowId xmlns:a16="http://schemas.microsoft.com/office/drawing/2014/main" val="2008496579"/>
                  </a:ext>
                </a:extLst>
              </a:tr>
              <a:tr h="603788">
                <a:tc>
                  <a:txBody>
                    <a:bodyPr/>
                    <a:lstStyle/>
                    <a:p>
                      <a:pPr marL="357188" marR="0" lvl="0" indent="-3571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Arial Rounded MT Bold" panose="020F0704030504030204" pitchFamily="34" charset="0"/>
                          <a:cs typeface="Arial" panose="020B0604020202020204" pitchFamily="34" charset="0"/>
                        </a:rPr>
                        <a:t>Overtopping of road by storm &amp; tidal water</a:t>
                      </a:r>
                      <a:endParaRPr lang="en-IN" sz="2000" dirty="0">
                        <a:latin typeface="Arial Rounded MT Bold" panose="020F0704030504030204" pitchFamily="34" charset="0"/>
                        <a:cs typeface="Arial" panose="020B0604020202020204" pitchFamily="34" charset="0"/>
                      </a:endParaRPr>
                    </a:p>
                  </a:txBody>
                  <a:tcPr/>
                </a:tc>
                <a:tc>
                  <a:txBody>
                    <a:bodyPr/>
                    <a:lstStyle/>
                    <a:p>
                      <a:pPr algn="just"/>
                      <a:r>
                        <a:rPr lang="en-US" sz="2000" dirty="0">
                          <a:latin typeface="Arial Rounded MT Bold" panose="020F0704030504030204" pitchFamily="34" charset="0"/>
                          <a:cs typeface="Arial" panose="020B0604020202020204" pitchFamily="34" charset="0"/>
                        </a:rPr>
                        <a:t>Embankment top below HFL, </a:t>
                      </a:r>
                      <a:r>
                        <a:rPr lang="en-US" sz="2000" dirty="0">
                          <a:latin typeface="Arial Rounded MT Bold" panose="020F0704030504030204" pitchFamily="34" charset="0"/>
                          <a:cs typeface="Arial" panose="020B0604020202020204" pitchFamily="34" charset="0"/>
                          <a:hlinkClick r:id="rId3" action="ppaction://hlinksldjump"/>
                        </a:rPr>
                        <a:t>Two way movement of water</a:t>
                      </a:r>
                      <a:endParaRPr lang="en-IN" dirty="0">
                        <a:latin typeface="Arial Rounded MT Bold" panose="020F0704030504030204" pitchFamily="34" charset="0"/>
                        <a:cs typeface="Arial" panose="020B0604020202020204" pitchFamily="34" charset="0"/>
                      </a:endParaRPr>
                    </a:p>
                  </a:txBody>
                  <a:tcPr/>
                </a:tc>
                <a:extLst>
                  <a:ext uri="{0D108BD9-81ED-4DB2-BD59-A6C34878D82A}">
                    <a16:rowId xmlns:a16="http://schemas.microsoft.com/office/drawing/2014/main" val="2553934782"/>
                  </a:ext>
                </a:extLst>
              </a:tr>
              <a:tr h="1255867">
                <a:tc>
                  <a:txBody>
                    <a:bodyPr/>
                    <a:lstStyle/>
                    <a:p>
                      <a:pPr marL="357188" marR="0" lvl="0" indent="-3571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2000" dirty="0">
                          <a:latin typeface="Arial Rounded MT Bold" panose="020F0704030504030204" pitchFamily="34" charset="0"/>
                          <a:cs typeface="Arial" panose="020B0604020202020204" pitchFamily="34" charset="0"/>
                        </a:rPr>
                        <a:t>Harsh weather conditions </a:t>
                      </a:r>
                    </a:p>
                  </a:txBody>
                  <a:tcPr/>
                </a:tc>
                <a:tc>
                  <a:txBody>
                    <a:bodyPr/>
                    <a:lstStyle/>
                    <a:p>
                      <a:pPr algn="just">
                        <a:spcBef>
                          <a:spcPts val="800"/>
                        </a:spcBef>
                        <a:defRPr sz="2000">
                          <a:solidFill>
                            <a:srgbClr val="262626"/>
                          </a:solidFill>
                          <a:latin typeface="Arial Rounded MT Bold"/>
                          <a:ea typeface="Arial Rounded MT Bold"/>
                          <a:cs typeface="Arial Rounded MT Bold"/>
                          <a:sym typeface="Arial Rounded MT Bold"/>
                        </a:defRPr>
                      </a:pPr>
                      <a:r>
                        <a:rPr lang="en-US" sz="2000" b="0" i="0" u="none" strike="noStrike" cap="none" spc="0" baseline="0" dirty="0">
                          <a:solidFill>
                            <a:schemeClr val="tx1"/>
                          </a:solidFill>
                          <a:uFillTx/>
                          <a:latin typeface="Arial Rounded MT Bold" panose="020F0704030504030204" pitchFamily="34" charset="0"/>
                          <a:ea typeface="+mn-ea"/>
                          <a:cs typeface="Arial" panose="020B0604020202020204" pitchFamily="34" charset="0"/>
                          <a:sym typeface="News Gothic MT"/>
                        </a:rPr>
                        <a:t>Climate like desert, intensively hot (&gt;50⁰C) &amp; high rate of evaporation, </a:t>
                      </a:r>
                      <a:r>
                        <a:rPr lang="en-US" sz="2000" dirty="0"/>
                        <a:t>Unavailability of skilled </a:t>
                      </a:r>
                      <a:r>
                        <a:rPr lang="en-US" sz="2000" dirty="0" err="1"/>
                        <a:t>labour</a:t>
                      </a:r>
                      <a:r>
                        <a:rPr lang="en-US" sz="2000" dirty="0"/>
                        <a:t> &amp; difficult Accessibility</a:t>
                      </a:r>
                      <a:endParaRPr lang="en-IN" sz="2000" b="0" i="0" u="none" strike="noStrike" cap="none" spc="0" baseline="0" dirty="0">
                        <a:solidFill>
                          <a:schemeClr val="tx1"/>
                        </a:solidFill>
                        <a:uFillTx/>
                        <a:latin typeface="Arial Rounded MT Bold" panose="020F0704030504030204" pitchFamily="34" charset="0"/>
                        <a:ea typeface="+mn-ea"/>
                        <a:cs typeface="Arial" panose="020B0604020202020204" pitchFamily="34" charset="0"/>
                        <a:sym typeface="News Gothic MT"/>
                      </a:endParaRPr>
                    </a:p>
                  </a:txBody>
                  <a:tcPr/>
                </a:tc>
                <a:extLst>
                  <a:ext uri="{0D108BD9-81ED-4DB2-BD59-A6C34878D82A}">
                    <a16:rowId xmlns:a16="http://schemas.microsoft.com/office/drawing/2014/main" val="3679175009"/>
                  </a:ext>
                </a:extLst>
              </a:tr>
            </a:tbl>
          </a:graphicData>
        </a:graphic>
      </p:graphicFrame>
      <p:sp>
        <p:nvSpPr>
          <p:cNvPr id="5" name="Title 1">
            <a:extLst>
              <a:ext uri="{FF2B5EF4-FFF2-40B4-BE49-F238E27FC236}">
                <a16:creationId xmlns:a16="http://schemas.microsoft.com/office/drawing/2014/main" id="{E8A107CA-5FEB-454F-9DC8-D33EE774D9B2}"/>
              </a:ext>
            </a:extLst>
          </p:cNvPr>
          <p:cNvSpPr txBox="1">
            <a:spLocks noGrp="1"/>
          </p:cNvSpPr>
          <p:nvPr>
            <p:ph type="title"/>
          </p:nvPr>
        </p:nvSpPr>
        <p:spPr>
          <a:xfrm>
            <a:off x="226315" y="403953"/>
            <a:ext cx="4793742" cy="583599"/>
          </a:xfrm>
          <a:prstGeom prst="rect">
            <a:avLst/>
          </a:prstGeom>
        </p:spPr>
        <p:txBody>
          <a:bodyPr>
            <a:normAutofit fontScale="90000"/>
          </a:bodyPr>
          <a:lstStyle/>
          <a:p>
            <a:pPr algn="l" defTabSz="777240">
              <a:defRPr sz="3400">
                <a:latin typeface="Arial Black"/>
                <a:ea typeface="Arial Black"/>
                <a:cs typeface="Arial Black"/>
                <a:sym typeface="Arial Black"/>
              </a:defRPr>
            </a:pPr>
            <a:r>
              <a:rPr lang="en-US" sz="3600" dirty="0"/>
              <a:t>Observations</a:t>
            </a:r>
            <a:endParaRPr dirty="0"/>
          </a:p>
        </p:txBody>
      </p:sp>
      <p:pic>
        <p:nvPicPr>
          <p:cNvPr id="6" name="Picture 2" descr="Picture 2">
            <a:extLst>
              <a:ext uri="{FF2B5EF4-FFF2-40B4-BE49-F238E27FC236}">
                <a16:creationId xmlns:a16="http://schemas.microsoft.com/office/drawing/2014/main" id="{208EED40-B074-4E75-A135-CDE6A2B23AE5}"/>
              </a:ext>
            </a:extLst>
          </p:cNvPr>
          <p:cNvPicPr>
            <a:picLocks noChangeAspect="1"/>
          </p:cNvPicPr>
          <p:nvPr/>
        </p:nvPicPr>
        <p:blipFill>
          <a:blip r:embed="rId4"/>
          <a:stretch>
            <a:fillRect/>
          </a:stretch>
        </p:blipFill>
        <p:spPr>
          <a:xfrm>
            <a:off x="8291928" y="0"/>
            <a:ext cx="852072" cy="987552"/>
          </a:xfrm>
          <a:prstGeom prst="rect">
            <a:avLst/>
          </a:prstGeom>
          <a:ln w="12700">
            <a:miter lim="400000"/>
          </a:ln>
        </p:spPr>
      </p:pic>
      <p:sp>
        <p:nvSpPr>
          <p:cNvPr id="7" name="Arrow: Left 6">
            <a:hlinkClick r:id="rId5" action="ppaction://hlinksldjump"/>
            <a:extLst>
              <a:ext uri="{FF2B5EF4-FFF2-40B4-BE49-F238E27FC236}">
                <a16:creationId xmlns:a16="http://schemas.microsoft.com/office/drawing/2014/main" id="{F60EA978-632F-48B0-8AC9-B927036B8045}"/>
              </a:ext>
            </a:extLst>
          </p:cNvPr>
          <p:cNvSpPr/>
          <p:nvPr/>
        </p:nvSpPr>
        <p:spPr>
          <a:xfrm>
            <a:off x="210312" y="6335175"/>
            <a:ext cx="594360" cy="339945"/>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extLst>
      <p:ext uri="{BB962C8B-B14F-4D97-AF65-F5344CB8AC3E}">
        <p14:creationId xmlns:p14="http://schemas.microsoft.com/office/powerpoint/2010/main" val="102967601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AF0C3C-717D-4E6F-9E3C-F2AD9BBFA818}"/>
              </a:ext>
            </a:extLst>
          </p:cNvPr>
          <p:cNvSpPr txBox="1"/>
          <p:nvPr/>
        </p:nvSpPr>
        <p:spPr>
          <a:xfrm>
            <a:off x="484632" y="502920"/>
            <a:ext cx="827532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lang="en-US" sz="3200" dirty="0">
                <a:solidFill>
                  <a:schemeClr val="accent1"/>
                </a:solidFill>
                <a:latin typeface="Arial Black"/>
              </a:rPr>
              <a:t>Methodology</a:t>
            </a:r>
          </a:p>
        </p:txBody>
      </p:sp>
      <p:sp>
        <p:nvSpPr>
          <p:cNvPr id="6" name="TextBox 5">
            <a:extLst>
              <a:ext uri="{FF2B5EF4-FFF2-40B4-BE49-F238E27FC236}">
                <a16:creationId xmlns:a16="http://schemas.microsoft.com/office/drawing/2014/main" id="{E97193A6-BC8E-4860-93B4-9953AD7B797E}"/>
              </a:ext>
            </a:extLst>
          </p:cNvPr>
          <p:cNvSpPr txBox="1"/>
          <p:nvPr/>
        </p:nvSpPr>
        <p:spPr>
          <a:xfrm>
            <a:off x="452628" y="1767007"/>
            <a:ext cx="8339328" cy="33239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50000"/>
              </a:lnSpc>
              <a:spcBef>
                <a:spcPts val="0"/>
              </a:spcBef>
              <a:spcAft>
                <a:spcPts val="0"/>
              </a:spcAft>
              <a:buClrTx/>
              <a:buSzTx/>
              <a:buFont typeface="Arial" panose="020B0604020202020204" pitchFamily="34" charset="0"/>
              <a:buChar char="•"/>
              <a:tabLst/>
            </a:pPr>
            <a:r>
              <a:rPr lang="en-US" sz="2000" dirty="0">
                <a:solidFill>
                  <a:srgbClr val="262626"/>
                </a:solidFill>
                <a:latin typeface="Arial Rounded MT Bold"/>
              </a:rPr>
              <a:t>Durable structural system to resist erosion and corrosion </a:t>
            </a:r>
          </a:p>
          <a:p>
            <a:pPr marL="285750" marR="0" indent="-285750" algn="l" defTabSz="914400" rtl="0" fontAlgn="auto" latinLnBrk="0" hangingPunct="0">
              <a:lnSpc>
                <a:spcPct val="150000"/>
              </a:lnSpc>
              <a:spcBef>
                <a:spcPts val="0"/>
              </a:spcBef>
              <a:spcAft>
                <a:spcPts val="0"/>
              </a:spcAft>
              <a:buClrTx/>
              <a:buSzTx/>
              <a:buFont typeface="Arial" panose="020B0604020202020204" pitchFamily="34" charset="0"/>
              <a:buChar char="•"/>
              <a:tabLst/>
            </a:pPr>
            <a:r>
              <a:rPr lang="en-US" sz="2000" dirty="0">
                <a:solidFill>
                  <a:srgbClr val="262626"/>
                </a:solidFill>
                <a:latin typeface="Arial Rounded MT Bold"/>
              </a:rPr>
              <a:t>Stable against degradation </a:t>
            </a:r>
          </a:p>
          <a:p>
            <a:pPr marL="285750" marR="0" indent="-285750" algn="l" defTabSz="914400" rtl="0" fontAlgn="auto" latinLnBrk="0" hangingPunct="0">
              <a:lnSpc>
                <a:spcPct val="150000"/>
              </a:lnSpc>
              <a:spcBef>
                <a:spcPts val="0"/>
              </a:spcBef>
              <a:spcAft>
                <a:spcPts val="0"/>
              </a:spcAft>
              <a:buClrTx/>
              <a:buSzTx/>
              <a:buFont typeface="Arial" panose="020B0604020202020204" pitchFamily="34" charset="0"/>
              <a:buChar char="•"/>
              <a:tabLst/>
            </a:pPr>
            <a:r>
              <a:rPr lang="en-US" sz="2000" dirty="0">
                <a:solidFill>
                  <a:srgbClr val="262626"/>
                </a:solidFill>
                <a:latin typeface="Arial Rounded MT Bold"/>
              </a:rPr>
              <a:t>Safety against global and local failure </a:t>
            </a:r>
          </a:p>
          <a:p>
            <a:pPr marL="285750" marR="0" indent="-285750" algn="l" defTabSz="914400" rtl="0" fontAlgn="auto" latinLnBrk="0" hangingPunct="0">
              <a:lnSpc>
                <a:spcPct val="150000"/>
              </a:lnSpc>
              <a:spcBef>
                <a:spcPts val="0"/>
              </a:spcBef>
              <a:spcAft>
                <a:spcPts val="0"/>
              </a:spcAft>
              <a:buClrTx/>
              <a:buSzTx/>
              <a:buFont typeface="Arial" panose="020B0604020202020204" pitchFamily="34" charset="0"/>
              <a:buChar char="•"/>
              <a:tabLst/>
            </a:pPr>
            <a:r>
              <a:rPr lang="en-US" sz="2000" dirty="0">
                <a:solidFill>
                  <a:srgbClr val="262626"/>
                </a:solidFill>
                <a:latin typeface="Arial Rounded MT Bold"/>
              </a:rPr>
              <a:t>Sustainability use of local available materials </a:t>
            </a:r>
          </a:p>
          <a:p>
            <a:pPr marL="285750" marR="0" indent="-285750" algn="l" defTabSz="914400" rtl="0" fontAlgn="auto" latinLnBrk="0" hangingPunct="0">
              <a:lnSpc>
                <a:spcPct val="150000"/>
              </a:lnSpc>
              <a:spcBef>
                <a:spcPts val="0"/>
              </a:spcBef>
              <a:spcAft>
                <a:spcPts val="0"/>
              </a:spcAft>
              <a:buClrTx/>
              <a:buSzTx/>
              <a:buFont typeface="Arial" panose="020B0604020202020204" pitchFamily="34" charset="0"/>
              <a:buChar char="•"/>
              <a:tabLst/>
            </a:pPr>
            <a:r>
              <a:rPr lang="en-US" sz="2000" dirty="0">
                <a:solidFill>
                  <a:srgbClr val="262626"/>
                </a:solidFill>
                <a:latin typeface="Arial Rounded MT Bold"/>
              </a:rPr>
              <a:t>Economy </a:t>
            </a:r>
          </a:p>
          <a:p>
            <a:pPr marL="285750" marR="0" indent="-285750" algn="l" defTabSz="914400" rtl="0" fontAlgn="auto" latinLnBrk="0" hangingPunct="0">
              <a:lnSpc>
                <a:spcPct val="150000"/>
              </a:lnSpc>
              <a:spcBef>
                <a:spcPts val="0"/>
              </a:spcBef>
              <a:spcAft>
                <a:spcPts val="0"/>
              </a:spcAft>
              <a:buClrTx/>
              <a:buSzTx/>
              <a:buFont typeface="Arial" panose="020B0604020202020204" pitchFamily="34" charset="0"/>
              <a:buChar char="•"/>
              <a:tabLst/>
            </a:pPr>
            <a:r>
              <a:rPr lang="en-US" sz="2000" dirty="0">
                <a:solidFill>
                  <a:srgbClr val="262626"/>
                </a:solidFill>
                <a:latin typeface="Arial Rounded MT Bold"/>
              </a:rPr>
              <a:t>Modular for ease in construction and future maintenance </a:t>
            </a:r>
          </a:p>
          <a:p>
            <a:pPr marL="285750" marR="0" indent="-285750" algn="l" defTabSz="914400" rtl="0" fontAlgn="auto" latinLnBrk="0" hangingPunct="0">
              <a:lnSpc>
                <a:spcPct val="150000"/>
              </a:lnSpc>
              <a:spcBef>
                <a:spcPts val="0"/>
              </a:spcBef>
              <a:spcAft>
                <a:spcPts val="0"/>
              </a:spcAft>
              <a:buClrTx/>
              <a:buSzTx/>
              <a:buFont typeface="Arial" panose="020B0604020202020204" pitchFamily="34" charset="0"/>
              <a:buChar char="•"/>
              <a:tabLst/>
            </a:pPr>
            <a:r>
              <a:rPr lang="en-IN" sz="2000" dirty="0">
                <a:solidFill>
                  <a:srgbClr val="262626"/>
                </a:solidFill>
                <a:latin typeface="Arial Rounded MT Bold"/>
              </a:rPr>
              <a:t>Speedy construction</a:t>
            </a:r>
          </a:p>
        </p:txBody>
      </p:sp>
      <p:pic>
        <p:nvPicPr>
          <p:cNvPr id="7" name="Picture 2" descr="Picture 2">
            <a:extLst>
              <a:ext uri="{FF2B5EF4-FFF2-40B4-BE49-F238E27FC236}">
                <a16:creationId xmlns:a16="http://schemas.microsoft.com/office/drawing/2014/main" id="{57D06FEF-6BA8-4D53-8449-6A65C3164E6D}"/>
              </a:ext>
            </a:extLst>
          </p:cNvPr>
          <p:cNvPicPr>
            <a:picLocks noChangeAspect="1"/>
          </p:cNvPicPr>
          <p:nvPr/>
        </p:nvPicPr>
        <p:blipFill>
          <a:blip r:embed="rId2"/>
          <a:stretch>
            <a:fillRect/>
          </a:stretch>
        </p:blipFill>
        <p:spPr>
          <a:xfrm>
            <a:off x="8291928" y="0"/>
            <a:ext cx="852072" cy="987552"/>
          </a:xfrm>
          <a:prstGeom prst="rect">
            <a:avLst/>
          </a:prstGeom>
          <a:ln w="12700">
            <a:miter lim="400000"/>
          </a:ln>
        </p:spPr>
      </p:pic>
      <p:sp>
        <p:nvSpPr>
          <p:cNvPr id="2" name="Arrow: Left 1">
            <a:hlinkClick r:id="rId3" action="ppaction://hlinksldjump"/>
            <a:extLst>
              <a:ext uri="{FF2B5EF4-FFF2-40B4-BE49-F238E27FC236}">
                <a16:creationId xmlns:a16="http://schemas.microsoft.com/office/drawing/2014/main" id="{0F5046F8-C614-4C38-9D2F-F7B60B2F5A9E}"/>
              </a:ext>
            </a:extLst>
          </p:cNvPr>
          <p:cNvSpPr/>
          <p:nvPr/>
        </p:nvSpPr>
        <p:spPr>
          <a:xfrm>
            <a:off x="132588" y="6016528"/>
            <a:ext cx="704088" cy="338552"/>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extLst>
      <p:ext uri="{BB962C8B-B14F-4D97-AF65-F5344CB8AC3E}">
        <p14:creationId xmlns:p14="http://schemas.microsoft.com/office/powerpoint/2010/main" val="81783011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7466D25-A068-4DBC-8B24-A95CC948897C}"/>
              </a:ext>
            </a:extLst>
          </p:cNvPr>
          <p:cNvGraphicFramePr>
            <a:graphicFrameLocks noGrp="1"/>
          </p:cNvGraphicFramePr>
          <p:nvPr>
            <p:extLst>
              <p:ext uri="{D42A27DB-BD31-4B8C-83A1-F6EECF244321}">
                <p14:modId xmlns:p14="http://schemas.microsoft.com/office/powerpoint/2010/main" val="844526214"/>
              </p:ext>
            </p:extLst>
          </p:nvPr>
        </p:nvGraphicFramePr>
        <p:xfrm>
          <a:off x="52732" y="32199"/>
          <a:ext cx="9091268" cy="6339840"/>
        </p:xfrm>
        <a:graphic>
          <a:graphicData uri="http://schemas.openxmlformats.org/drawingml/2006/table">
            <a:tbl>
              <a:tblPr firstRow="1" bandRow="1">
                <a:tableStyleId>{5940675A-B579-460E-94D1-54222C63F5DA}</a:tableStyleId>
              </a:tblPr>
              <a:tblGrid>
                <a:gridCol w="2467184">
                  <a:extLst>
                    <a:ext uri="{9D8B030D-6E8A-4147-A177-3AD203B41FA5}">
                      <a16:colId xmlns:a16="http://schemas.microsoft.com/office/drawing/2014/main" val="707780588"/>
                    </a:ext>
                  </a:extLst>
                </a:gridCol>
                <a:gridCol w="6624084">
                  <a:extLst>
                    <a:ext uri="{9D8B030D-6E8A-4147-A177-3AD203B41FA5}">
                      <a16:colId xmlns:a16="http://schemas.microsoft.com/office/drawing/2014/main" val="2323599997"/>
                    </a:ext>
                  </a:extLst>
                </a:gridCol>
              </a:tblGrid>
              <a:tr h="379644">
                <a:tc>
                  <a:txBody>
                    <a:bodyPr/>
                    <a:lstStyle/>
                    <a:p>
                      <a:pPr algn="ctr"/>
                      <a:r>
                        <a:rPr lang="en-US" sz="2000" dirty="0">
                          <a:latin typeface="Arial Rounded MT Bold" panose="020F0704030504030204" pitchFamily="34" charset="0"/>
                        </a:rPr>
                        <a:t>System Design</a:t>
                      </a:r>
                      <a:endParaRPr lang="en-IN" sz="2000" dirty="0">
                        <a:latin typeface="Arial Rounded MT Bold" panose="020F0704030504030204" pitchFamily="34" charset="0"/>
                      </a:endParaRPr>
                    </a:p>
                  </a:txBody>
                  <a:tcPr/>
                </a:tc>
                <a:tc>
                  <a:txBody>
                    <a:bodyPr/>
                    <a:lstStyle/>
                    <a:p>
                      <a:pPr algn="ctr"/>
                      <a:r>
                        <a:rPr lang="en-US" sz="2000" dirty="0">
                          <a:latin typeface="Arial Rounded MT Bold" panose="020F0704030504030204" pitchFamily="34" charset="0"/>
                        </a:rPr>
                        <a:t>Selection of materials</a:t>
                      </a:r>
                      <a:endParaRPr lang="en-IN" sz="2000" dirty="0">
                        <a:latin typeface="Arial Rounded MT Bold" panose="020F0704030504030204" pitchFamily="34" charset="0"/>
                      </a:endParaRPr>
                    </a:p>
                  </a:txBody>
                  <a:tcPr/>
                </a:tc>
                <a:extLst>
                  <a:ext uri="{0D108BD9-81ED-4DB2-BD59-A6C34878D82A}">
                    <a16:rowId xmlns:a16="http://schemas.microsoft.com/office/drawing/2014/main" val="3287727150"/>
                  </a:ext>
                </a:extLst>
              </a:tr>
              <a:tr h="3080305">
                <a:tc>
                  <a:txBody>
                    <a:bodyPr/>
                    <a:lstStyle/>
                    <a:p>
                      <a:pPr algn="l"/>
                      <a:r>
                        <a:rPr lang="en-US" sz="2000" dirty="0">
                          <a:solidFill>
                            <a:srgbClr val="FF0000"/>
                          </a:solidFill>
                          <a:latin typeface="Arial Rounded MT Bold" panose="020F0704030504030204" pitchFamily="34" charset="0"/>
                        </a:rPr>
                        <a:t>1. </a:t>
                      </a:r>
                      <a:r>
                        <a:rPr lang="en-US" sz="1800" dirty="0">
                          <a:solidFill>
                            <a:srgbClr val="FF0000"/>
                          </a:solidFill>
                          <a:latin typeface="Arial Rounded MT Bold" panose="020F0704030504030204" pitchFamily="34" charset="0"/>
                        </a:rPr>
                        <a:t>Erosion control </a:t>
                      </a:r>
                      <a:endParaRPr lang="en-US" sz="2000" dirty="0">
                        <a:solidFill>
                          <a:srgbClr val="FF0000"/>
                        </a:solidFill>
                        <a:latin typeface="Arial Rounded MT Bold" panose="020F0704030504030204" pitchFamily="34" charset="0"/>
                      </a:endParaRPr>
                    </a:p>
                    <a:p>
                      <a:pPr algn="just"/>
                      <a:r>
                        <a:rPr lang="en-US" sz="1800" dirty="0">
                          <a:latin typeface="Arial Rounded MT Bold" panose="020F0704030504030204" pitchFamily="34" charset="0"/>
                          <a:hlinkClick r:id="rId2" action="ppaction://hlinksldjump"/>
                        </a:rPr>
                        <a:t>Flexible</a:t>
                      </a:r>
                      <a:r>
                        <a:rPr lang="en-US" sz="1800" dirty="0">
                          <a:latin typeface="Arial Rounded MT Bold" panose="020F0704030504030204" pitchFamily="34" charset="0"/>
                        </a:rPr>
                        <a:t>, Permeable, Modular &amp; Monolithic structure capable of quick energy dissipation from flowing water, self adjusting and drain freely (Gabion structures)</a:t>
                      </a:r>
                      <a:endParaRPr lang="en-IN" sz="1800" dirty="0">
                        <a:latin typeface="Arial Rounded MT Bold" panose="020F0704030504030204" pitchFamily="34" charset="0"/>
                      </a:endParaRPr>
                    </a:p>
                  </a:txBody>
                  <a:tcPr/>
                </a:tc>
                <a:tc>
                  <a:txBody>
                    <a:bodyPr/>
                    <a:lstStyle/>
                    <a:p>
                      <a:pPr marL="342900" indent="-342900" algn="just">
                        <a:buFont typeface="Arial" panose="020B0604020202020204" pitchFamily="34" charset="0"/>
                        <a:buChar char="•"/>
                      </a:pPr>
                      <a:r>
                        <a:rPr lang="en-US" sz="1800" dirty="0">
                          <a:latin typeface="Arial Rounded MT Bold" panose="020F0704030504030204" pitchFamily="34" charset="0"/>
                          <a:hlinkClick r:id="rId3" action="ppaction://hlinksldjump"/>
                        </a:rPr>
                        <a:t>Machine made </a:t>
                      </a:r>
                      <a:r>
                        <a:rPr lang="en-US" sz="1800" dirty="0">
                          <a:latin typeface="Arial Rounded MT Bold" panose="020F0704030504030204" pitchFamily="34" charset="0"/>
                        </a:rPr>
                        <a:t>PVC Coated over heavily coating (260 g/m²) of </a:t>
                      </a:r>
                      <a:r>
                        <a:rPr lang="en-US" sz="1800" dirty="0" err="1">
                          <a:latin typeface="Arial Rounded MT Bold" panose="020F0704030504030204" pitchFamily="34" charset="0"/>
                        </a:rPr>
                        <a:t>Galfan</a:t>
                      </a:r>
                      <a:r>
                        <a:rPr lang="en-US" sz="1800" dirty="0">
                          <a:latin typeface="Arial Rounded MT Bold" panose="020F0704030504030204" pitchFamily="34" charset="0"/>
                        </a:rPr>
                        <a:t> wire (Zn 90% + Al 10%) DT Mesh 10 X 12 durability against salt spray test of 3000 Hrs. </a:t>
                      </a:r>
                    </a:p>
                    <a:p>
                      <a:pPr marL="342900" indent="-342900" algn="just">
                        <a:buFont typeface="Arial" panose="020B0604020202020204" pitchFamily="34" charset="0"/>
                        <a:buChar char="•"/>
                      </a:pPr>
                      <a:r>
                        <a:rPr lang="en-US" sz="1800" dirty="0">
                          <a:latin typeface="Arial Rounded MT Bold" panose="020F0704030504030204" pitchFamily="34" charset="0"/>
                        </a:rPr>
                        <a:t>Use of local available </a:t>
                      </a:r>
                      <a:r>
                        <a:rPr lang="en-US" sz="1800" dirty="0">
                          <a:latin typeface="Arial Rounded MT Bold" panose="020F0704030504030204" pitchFamily="34" charset="0"/>
                          <a:hlinkClick r:id="rId4" action="ppaction://hlinksldjump"/>
                        </a:rPr>
                        <a:t>hard stone </a:t>
                      </a:r>
                      <a:r>
                        <a:rPr lang="en-US" sz="1800" dirty="0">
                          <a:latin typeface="Arial Rounded MT Bold" panose="020F0704030504030204" pitchFamily="34" charset="0"/>
                        </a:rPr>
                        <a:t>of appropriate size &amp; weight, hardness, flexural strength and LA abrasion value</a:t>
                      </a:r>
                    </a:p>
                    <a:p>
                      <a:pPr marL="342900" indent="-342900" algn="just">
                        <a:buFont typeface="Arial" panose="020B0604020202020204" pitchFamily="34" charset="0"/>
                        <a:buChar char="•"/>
                      </a:pPr>
                      <a:r>
                        <a:rPr lang="en-US" sz="1800" dirty="0">
                          <a:latin typeface="Arial Rounded MT Bold" panose="020F0704030504030204" pitchFamily="34" charset="0"/>
                        </a:rPr>
                        <a:t>Non-woven thermally bounded and needle punched bio-non degradable Geotextile of appropriate permittivity (0.2­ /sec) &amp; AOS (0.25 mm)</a:t>
                      </a:r>
                    </a:p>
                    <a:p>
                      <a:pPr marL="342900" indent="-342900" algn="just">
                        <a:buFont typeface="Arial" panose="020B0604020202020204" pitchFamily="34" charset="0"/>
                        <a:buChar char="•"/>
                      </a:pPr>
                      <a:r>
                        <a:rPr lang="en-US" sz="1800" dirty="0">
                          <a:latin typeface="Arial Rounded MT Bold" panose="020F0704030504030204" pitchFamily="34" charset="0"/>
                        </a:rPr>
                        <a:t>PVC Coated Gabion mattress filled with local available aggregate stone in embankment slope.</a:t>
                      </a:r>
                      <a:endParaRPr lang="en-IN" sz="1800" dirty="0">
                        <a:latin typeface="Arial Rounded MT Bold" panose="020F0704030504030204" pitchFamily="34" charset="0"/>
                      </a:endParaRPr>
                    </a:p>
                  </a:txBody>
                  <a:tcPr/>
                </a:tc>
                <a:extLst>
                  <a:ext uri="{0D108BD9-81ED-4DB2-BD59-A6C34878D82A}">
                    <a16:rowId xmlns:a16="http://schemas.microsoft.com/office/drawing/2014/main" val="2311577361"/>
                  </a:ext>
                </a:extLst>
              </a:tr>
              <a:tr h="2423882">
                <a:tc>
                  <a:txBody>
                    <a:bodyPr/>
                    <a:lstStyle/>
                    <a:p>
                      <a:pPr marL="265113" indent="-265113" algn="l"/>
                      <a:r>
                        <a:rPr lang="en-US" sz="1800" dirty="0">
                          <a:solidFill>
                            <a:srgbClr val="FF0000"/>
                          </a:solidFill>
                          <a:latin typeface="Arial Rounded MT Bold" panose="020F0704030504030204" pitchFamily="34" charset="0"/>
                        </a:rPr>
                        <a:t>2. </a:t>
                      </a:r>
                      <a:r>
                        <a:rPr lang="en-US" sz="2000" dirty="0">
                          <a:solidFill>
                            <a:srgbClr val="FF0000"/>
                          </a:solidFill>
                          <a:latin typeface="Arial Rounded MT Bold" panose="020F0704030504030204" pitchFamily="34" charset="0"/>
                        </a:rPr>
                        <a:t>Ground improvement technique</a:t>
                      </a:r>
                    </a:p>
                    <a:p>
                      <a:pPr algn="just"/>
                      <a:r>
                        <a:rPr lang="en-US" sz="1800" dirty="0">
                          <a:latin typeface="Arial Rounded MT Bold" panose="020F0704030504030204" pitchFamily="34" charset="0"/>
                          <a:hlinkClick r:id="rId5" action="ppaction://hlinksldjump"/>
                        </a:rPr>
                        <a:t>Geotextile in combination with Geogrid &amp; GSB </a:t>
                      </a:r>
                      <a:r>
                        <a:rPr lang="en-US" sz="1800" dirty="0">
                          <a:latin typeface="Arial Rounded MT Bold" panose="020F0704030504030204" pitchFamily="34" charset="0"/>
                        </a:rPr>
                        <a:t>at bottom and stone soling </a:t>
                      </a:r>
                      <a:endParaRPr lang="en-IN" sz="1800" dirty="0">
                        <a:latin typeface="Arial Rounded MT Bold" panose="020F0704030504030204" pitchFamily="34" charset="0"/>
                      </a:endParaRPr>
                    </a:p>
                  </a:txBody>
                  <a:tcPr/>
                </a:tc>
                <a:tc>
                  <a:txBody>
                    <a:bodyPr/>
                    <a:lstStyle/>
                    <a:p>
                      <a:pPr marL="285750" indent="-285750" algn="just">
                        <a:buSzPct val="100000"/>
                        <a:buFont typeface="Arial"/>
                        <a:buChar char="•"/>
                        <a:defRPr sz="2000">
                          <a:latin typeface="Arial Rounded MT Bold"/>
                          <a:ea typeface="Arial Rounded MT Bold"/>
                          <a:cs typeface="Arial Rounded MT Bold"/>
                          <a:sym typeface="Arial Rounded MT Bold"/>
                        </a:defRPr>
                      </a:pPr>
                      <a:r>
                        <a:rPr lang="en-US" dirty="0">
                          <a:solidFill>
                            <a:schemeClr val="accent3"/>
                          </a:solidFill>
                        </a:rPr>
                        <a:t>Bi-Axial Geogrid (38 X 38) integrally formed and using punched and drawn procedure </a:t>
                      </a:r>
                      <a:r>
                        <a:rPr lang="en-US" dirty="0"/>
                        <a:t>highly resistance to ultra-violet light and is stabilized by 2% carbon black. Ultimate tensile strength in both the directions more than 40 </a:t>
                      </a:r>
                      <a:r>
                        <a:rPr lang="en-US" dirty="0" err="1"/>
                        <a:t>kN</a:t>
                      </a:r>
                      <a:r>
                        <a:rPr lang="en-US" dirty="0"/>
                        <a:t>/m.</a:t>
                      </a:r>
                    </a:p>
                    <a:p>
                      <a:pPr marL="273050" indent="-273050" algn="just">
                        <a:buSzPct val="100000"/>
                        <a:buFont typeface="Arial"/>
                        <a:buChar char="•"/>
                        <a:defRPr sz="2000">
                          <a:latin typeface="Arial Rounded MT Bold"/>
                          <a:ea typeface="Arial Rounded MT Bold"/>
                          <a:cs typeface="Arial Rounded MT Bold"/>
                          <a:sym typeface="Arial Rounded MT Bold"/>
                        </a:defRPr>
                      </a:pPr>
                      <a:r>
                        <a:rPr lang="en-US" dirty="0"/>
                        <a:t>Remains unaffected by biological degradation and is highly resistant to acids, alkalis and salts that are typically found in soils</a:t>
                      </a:r>
                    </a:p>
                    <a:p>
                      <a:pPr marL="273050" indent="-273050" algn="just">
                        <a:buSzPct val="100000"/>
                        <a:buFont typeface="Arial"/>
                        <a:buChar char="•"/>
                        <a:defRPr sz="2000">
                          <a:solidFill>
                            <a:schemeClr val="accent3"/>
                          </a:solidFill>
                          <a:latin typeface="Arial Rounded MT Bold"/>
                          <a:ea typeface="Arial Rounded MT Bold"/>
                          <a:cs typeface="Arial Rounded MT Bold"/>
                          <a:sym typeface="Arial Rounded MT Bold"/>
                        </a:defRPr>
                      </a:pPr>
                      <a:r>
                        <a:rPr lang="en-US" dirty="0"/>
                        <a:t>Made from extruded high modulus polypropylene</a:t>
                      </a:r>
                    </a:p>
                  </a:txBody>
                  <a:tcPr/>
                </a:tc>
                <a:extLst>
                  <a:ext uri="{0D108BD9-81ED-4DB2-BD59-A6C34878D82A}">
                    <a16:rowId xmlns:a16="http://schemas.microsoft.com/office/drawing/2014/main" val="3767250197"/>
                  </a:ext>
                </a:extLst>
              </a:tr>
            </a:tbl>
          </a:graphicData>
        </a:graphic>
      </p:graphicFrame>
      <p:sp>
        <p:nvSpPr>
          <p:cNvPr id="5" name="TextBox 4">
            <a:extLst>
              <a:ext uri="{FF2B5EF4-FFF2-40B4-BE49-F238E27FC236}">
                <a16:creationId xmlns:a16="http://schemas.microsoft.com/office/drawing/2014/main" id="{9AAA7558-D010-4181-AD90-7278DF9946BC}"/>
              </a:ext>
            </a:extLst>
          </p:cNvPr>
          <p:cNvSpPr txBox="1"/>
          <p:nvPr/>
        </p:nvSpPr>
        <p:spPr>
          <a:xfrm>
            <a:off x="8240233" y="6516067"/>
            <a:ext cx="903767"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err="1">
                <a:ln>
                  <a:noFill/>
                </a:ln>
                <a:solidFill>
                  <a:srgbClr val="000000"/>
                </a:solidFill>
                <a:effectLst/>
                <a:uFillTx/>
                <a:latin typeface="News Gothic MT"/>
                <a:ea typeface="News Gothic MT"/>
                <a:cs typeface="News Gothic MT"/>
                <a:sym typeface="News Gothic MT"/>
              </a:rPr>
              <a:t>Cont</a:t>
            </a:r>
            <a:r>
              <a:rPr kumimoji="0" lang="en-US" sz="1600" b="1" i="0" u="none" strike="noStrike" cap="none" spc="0" normalizeH="0" baseline="0" dirty="0">
                <a:ln>
                  <a:noFill/>
                </a:ln>
                <a:solidFill>
                  <a:srgbClr val="000000"/>
                </a:solidFill>
                <a:effectLst/>
                <a:uFillTx/>
                <a:latin typeface="News Gothic MT"/>
                <a:ea typeface="News Gothic MT"/>
                <a:cs typeface="News Gothic MT"/>
                <a:sym typeface="News Gothic MT"/>
              </a:rPr>
              <a:t>…</a:t>
            </a:r>
            <a:endParaRPr kumimoji="0" lang="en-IN" sz="1600" b="1" i="0" u="none" strike="noStrike" cap="none" spc="0" normalizeH="0" baseline="0" dirty="0">
              <a:ln>
                <a:noFill/>
              </a:ln>
              <a:solidFill>
                <a:srgbClr val="000000"/>
              </a:solidFill>
              <a:effectLst/>
              <a:uFillTx/>
              <a:latin typeface="News Gothic MT"/>
              <a:ea typeface="News Gothic MT"/>
              <a:cs typeface="News Gothic MT"/>
              <a:sym typeface="News Gothic MT"/>
            </a:endParaRPr>
          </a:p>
        </p:txBody>
      </p:sp>
    </p:spTree>
    <p:extLst>
      <p:ext uri="{BB962C8B-B14F-4D97-AF65-F5344CB8AC3E}">
        <p14:creationId xmlns:p14="http://schemas.microsoft.com/office/powerpoint/2010/main" val="278516379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33CBFA5-627C-481F-95E0-691BF9E099CD}"/>
              </a:ext>
            </a:extLst>
          </p:cNvPr>
          <p:cNvGraphicFramePr>
            <a:graphicFrameLocks noGrp="1"/>
          </p:cNvGraphicFramePr>
          <p:nvPr>
            <p:extLst>
              <p:ext uri="{D42A27DB-BD31-4B8C-83A1-F6EECF244321}">
                <p14:modId xmlns:p14="http://schemas.microsoft.com/office/powerpoint/2010/main" val="3407734825"/>
              </p:ext>
            </p:extLst>
          </p:nvPr>
        </p:nvGraphicFramePr>
        <p:xfrm>
          <a:off x="26366" y="154172"/>
          <a:ext cx="9091268" cy="6675120"/>
        </p:xfrm>
        <a:graphic>
          <a:graphicData uri="http://schemas.openxmlformats.org/drawingml/2006/table">
            <a:tbl>
              <a:tblPr firstRow="1" bandRow="1">
                <a:tableStyleId>{5940675A-B579-460E-94D1-54222C63F5DA}</a:tableStyleId>
              </a:tblPr>
              <a:tblGrid>
                <a:gridCol w="2467184">
                  <a:extLst>
                    <a:ext uri="{9D8B030D-6E8A-4147-A177-3AD203B41FA5}">
                      <a16:colId xmlns:a16="http://schemas.microsoft.com/office/drawing/2014/main" val="240104067"/>
                    </a:ext>
                  </a:extLst>
                </a:gridCol>
                <a:gridCol w="6624084">
                  <a:extLst>
                    <a:ext uri="{9D8B030D-6E8A-4147-A177-3AD203B41FA5}">
                      <a16:colId xmlns:a16="http://schemas.microsoft.com/office/drawing/2014/main" val="2802197825"/>
                    </a:ext>
                  </a:extLst>
                </a:gridCol>
              </a:tblGrid>
              <a:tr h="379644">
                <a:tc>
                  <a:txBody>
                    <a:bodyPr/>
                    <a:lstStyle/>
                    <a:p>
                      <a:pPr algn="ctr"/>
                      <a:r>
                        <a:rPr lang="en-US" sz="2000" dirty="0">
                          <a:latin typeface="Arial Rounded MT Bold" panose="020F0704030504030204" pitchFamily="34" charset="0"/>
                        </a:rPr>
                        <a:t>Structural system</a:t>
                      </a:r>
                      <a:endParaRPr lang="en-IN" sz="2000" dirty="0">
                        <a:latin typeface="Arial Rounded MT Bold" panose="020F0704030504030204" pitchFamily="34" charset="0"/>
                      </a:endParaRPr>
                    </a:p>
                  </a:txBody>
                  <a:tcPr/>
                </a:tc>
                <a:tc>
                  <a:txBody>
                    <a:bodyPr/>
                    <a:lstStyle/>
                    <a:p>
                      <a:pPr algn="ctr"/>
                      <a:r>
                        <a:rPr lang="en-US" sz="2000" dirty="0">
                          <a:latin typeface="Arial Rounded MT Bold" panose="020F0704030504030204" pitchFamily="34" charset="0"/>
                        </a:rPr>
                        <a:t>Selection of materials</a:t>
                      </a:r>
                      <a:endParaRPr lang="en-IN" sz="2000" dirty="0">
                        <a:latin typeface="Arial Rounded MT Bold" panose="020F0704030504030204" pitchFamily="34" charset="0"/>
                      </a:endParaRPr>
                    </a:p>
                  </a:txBody>
                  <a:tcPr/>
                </a:tc>
                <a:extLst>
                  <a:ext uri="{0D108BD9-81ED-4DB2-BD59-A6C34878D82A}">
                    <a16:rowId xmlns:a16="http://schemas.microsoft.com/office/drawing/2014/main" val="4230941389"/>
                  </a:ext>
                </a:extLst>
              </a:tr>
              <a:tr h="379644">
                <a:tc>
                  <a:txBody>
                    <a:bodyPr/>
                    <a:lstStyle/>
                    <a:p>
                      <a:pPr algn="just"/>
                      <a:r>
                        <a:rPr lang="en-US" sz="2000" dirty="0">
                          <a:solidFill>
                            <a:srgbClr val="FF0000"/>
                          </a:solidFill>
                          <a:latin typeface="Arial Rounded MT Bold" panose="020F0704030504030204" pitchFamily="34" charset="0"/>
                        </a:rPr>
                        <a:t>3. </a:t>
                      </a:r>
                      <a:r>
                        <a:rPr lang="en-US" sz="2000" dirty="0">
                          <a:solidFill>
                            <a:srgbClr val="FF0000"/>
                          </a:solidFill>
                          <a:latin typeface="Arial Rounded MT Bold" panose="020F0704030504030204" pitchFamily="34" charset="0"/>
                          <a:hlinkClick r:id="rId2" action="ppaction://hlinksldjump"/>
                        </a:rPr>
                        <a:t>Embankment construction</a:t>
                      </a:r>
                      <a:endParaRPr lang="en-US" sz="2000" dirty="0">
                        <a:solidFill>
                          <a:srgbClr val="FF0000"/>
                        </a:solidFill>
                        <a:latin typeface="Arial Rounded MT Bold" panose="020F0704030504030204" pitchFamily="34" charset="0"/>
                      </a:endParaRPr>
                    </a:p>
                    <a:p>
                      <a:pPr algn="just"/>
                      <a:r>
                        <a:rPr lang="en-IN" sz="2000" dirty="0">
                          <a:solidFill>
                            <a:schemeClr val="tx1"/>
                          </a:solidFill>
                          <a:latin typeface="Arial Rounded MT Bold" panose="020F0704030504030204" pitchFamily="34" charset="0"/>
                        </a:rPr>
                        <a:t>Total height 3.5 – 3.8 m depending upon HFL. Geotextile as separator layer between filled soil &amp; capillary cut-off sand layer at HFL + 0.3 m</a:t>
                      </a:r>
                    </a:p>
                  </a:txBody>
                  <a:tcPr/>
                </a:tc>
                <a:tc>
                  <a:txBody>
                    <a:bodyPr/>
                    <a:lstStyle/>
                    <a:p>
                      <a:pPr marL="342900" indent="-342900" algn="just">
                        <a:buFont typeface="Arial" panose="020B0604020202020204" pitchFamily="34" charset="0"/>
                        <a:buChar char="•"/>
                      </a:pPr>
                      <a:r>
                        <a:rPr lang="en-US" sz="2000" dirty="0">
                          <a:latin typeface="Arial Rounded MT Bold" panose="020F0704030504030204" pitchFamily="34" charset="0"/>
                        </a:rPr>
                        <a:t>Fill material - Local </a:t>
                      </a:r>
                      <a:r>
                        <a:rPr lang="en-US" sz="2000" dirty="0" err="1">
                          <a:latin typeface="Arial Rounded MT Bold" panose="020F0704030504030204" pitchFamily="34" charset="0"/>
                        </a:rPr>
                        <a:t>Rann</a:t>
                      </a:r>
                      <a:r>
                        <a:rPr lang="en-US" sz="2000" dirty="0">
                          <a:latin typeface="Arial Rounded MT Bold" panose="020F0704030504030204" pitchFamily="34" charset="0"/>
                        </a:rPr>
                        <a:t> soil wrapped with Geotextile all around.</a:t>
                      </a:r>
                    </a:p>
                    <a:p>
                      <a:pPr marL="342900" indent="-342900" algn="just">
                        <a:buFont typeface="Arial" panose="020B0604020202020204" pitchFamily="34" charset="0"/>
                        <a:buChar char="•"/>
                      </a:pPr>
                      <a:r>
                        <a:rPr lang="en-IN" sz="2000" dirty="0">
                          <a:latin typeface="Arial Rounded MT Bold" panose="020F0704030504030204" pitchFamily="34" charset="0"/>
                        </a:rPr>
                        <a:t>Slope suitably treated with </a:t>
                      </a:r>
                      <a:r>
                        <a:rPr lang="en-IN" sz="2000" dirty="0" err="1">
                          <a:latin typeface="Arial Rounded MT Bold" panose="020F0704030504030204" pitchFamily="34" charset="0"/>
                        </a:rPr>
                        <a:t>revett</a:t>
                      </a:r>
                      <a:r>
                        <a:rPr lang="en-IN" sz="2000" dirty="0">
                          <a:latin typeface="Arial Rounded MT Bold" panose="020F0704030504030204" pitchFamily="34" charset="0"/>
                        </a:rPr>
                        <a:t> mattresses 230 mm thick filled with graded aggregate rip-rap.</a:t>
                      </a:r>
                    </a:p>
                    <a:p>
                      <a:pPr marL="342900" indent="-342900" algn="just">
                        <a:buFont typeface="Arial" panose="020B0604020202020204" pitchFamily="34" charset="0"/>
                        <a:buChar char="•"/>
                      </a:pPr>
                      <a:r>
                        <a:rPr lang="en-IN" sz="2000" dirty="0">
                          <a:latin typeface="Arial Rounded MT Bold" panose="020F0704030504030204" pitchFamily="34" charset="0"/>
                        </a:rPr>
                        <a:t>Sand drainage layer </a:t>
                      </a:r>
                    </a:p>
                    <a:p>
                      <a:pPr marL="342900" indent="-342900" algn="just">
                        <a:buFont typeface="Arial" panose="020B0604020202020204" pitchFamily="34" charset="0"/>
                        <a:buChar char="•"/>
                      </a:pPr>
                      <a:r>
                        <a:rPr lang="en-IN" sz="2000" dirty="0">
                          <a:latin typeface="Arial Rounded MT Bold" panose="020F0704030504030204" pitchFamily="34" charset="0"/>
                        </a:rPr>
                        <a:t>Gabion retaining wall on both the side of embankment</a:t>
                      </a:r>
                    </a:p>
                    <a:p>
                      <a:pPr marL="0" indent="0" algn="just">
                        <a:buFont typeface="Arial" panose="020B0604020202020204" pitchFamily="34" charset="0"/>
                        <a:buNone/>
                      </a:pPr>
                      <a:endParaRPr lang="en-IN" sz="2000" dirty="0">
                        <a:latin typeface="Arial Rounded MT Bold" panose="020F0704030504030204" pitchFamily="34" charset="0"/>
                      </a:endParaRPr>
                    </a:p>
                  </a:txBody>
                  <a:tcPr/>
                </a:tc>
                <a:extLst>
                  <a:ext uri="{0D108BD9-81ED-4DB2-BD59-A6C34878D82A}">
                    <a16:rowId xmlns:a16="http://schemas.microsoft.com/office/drawing/2014/main" val="2581604881"/>
                  </a:ext>
                </a:extLst>
              </a:tr>
              <a:tr h="379644">
                <a:tc>
                  <a:txBody>
                    <a:bodyPr/>
                    <a:lstStyle/>
                    <a:p>
                      <a:pPr algn="just"/>
                      <a:r>
                        <a:rPr lang="en-US" sz="2000" dirty="0">
                          <a:solidFill>
                            <a:srgbClr val="FF0000"/>
                          </a:solidFill>
                          <a:latin typeface="Arial Rounded MT Bold" panose="020F0704030504030204" pitchFamily="34" charset="0"/>
                        </a:rPr>
                        <a:t>4. </a:t>
                      </a:r>
                      <a:r>
                        <a:rPr lang="en-US" sz="2000" dirty="0">
                          <a:solidFill>
                            <a:srgbClr val="FF0000"/>
                          </a:solidFill>
                          <a:latin typeface="Arial Rounded MT Bold" panose="020F0704030504030204" pitchFamily="34" charset="0"/>
                          <a:hlinkClick r:id="rId3" action="ppaction://hlinksldjump"/>
                        </a:rPr>
                        <a:t>Cross drainage structures</a:t>
                      </a:r>
                      <a:endParaRPr lang="en-US" sz="2000" dirty="0">
                        <a:solidFill>
                          <a:srgbClr val="FF0000"/>
                        </a:solidFill>
                        <a:latin typeface="Arial Rounded MT Bold" panose="020F0704030504030204" pitchFamily="34" charset="0"/>
                      </a:endParaRPr>
                    </a:p>
                    <a:p>
                      <a:pPr algn="just"/>
                      <a:r>
                        <a:rPr lang="en-IN" sz="2000" dirty="0">
                          <a:solidFill>
                            <a:schemeClr val="tx1"/>
                          </a:solidFill>
                          <a:latin typeface="Arial Rounded MT Bold" panose="020F0704030504030204" pitchFamily="34" charset="0"/>
                        </a:rPr>
                        <a:t>2-3 bays Box Culvert size 2.5 X 2.5 m @ 250 m C/C. U/S and D/S equally treated for protection against scour.</a:t>
                      </a:r>
                    </a:p>
                  </a:txBody>
                  <a:tcPr/>
                </a:tc>
                <a:tc>
                  <a:txBody>
                    <a:bodyPr/>
                    <a:lstStyle/>
                    <a:p>
                      <a:pPr marL="342900" indent="-342900" algn="just">
                        <a:buFont typeface="Arial" panose="020B0604020202020204" pitchFamily="34" charset="0"/>
                        <a:buChar char="•"/>
                      </a:pPr>
                      <a:r>
                        <a:rPr lang="en-US" sz="2000" dirty="0">
                          <a:latin typeface="Arial Rounded MT Bold" panose="020F0704030504030204" pitchFamily="34" charset="0"/>
                        </a:rPr>
                        <a:t>Factory controlled Precast RCC Box Culvert with richer mix </a:t>
                      </a:r>
                      <a:r>
                        <a:rPr lang="en-US" sz="2000" dirty="0">
                          <a:latin typeface="Arial Rounded MT Bold" panose="020F0704030504030204" pitchFamily="34" charset="0"/>
                          <a:hlinkClick r:id="rId4" action="ppaction://hlinksldjump"/>
                        </a:rPr>
                        <a:t>M-40, W/C 0.30 </a:t>
                      </a:r>
                      <a:r>
                        <a:rPr lang="en-US" sz="2000" dirty="0">
                          <a:latin typeface="Arial Rounded MT Bold" panose="020F0704030504030204" pitchFamily="34" charset="0"/>
                        </a:rPr>
                        <a:t>of each segment length of 1.5 m jointed with plug &amp; socket arrangement.</a:t>
                      </a:r>
                    </a:p>
                    <a:p>
                      <a:pPr marL="342900" indent="-342900" algn="just">
                        <a:buFont typeface="Arial" panose="020B0604020202020204" pitchFamily="34" charset="0"/>
                        <a:buChar char="•"/>
                      </a:pPr>
                      <a:r>
                        <a:rPr lang="en-US" sz="2000" dirty="0">
                          <a:latin typeface="Arial Rounded MT Bold" panose="020F0704030504030204" pitchFamily="34" charset="0"/>
                        </a:rPr>
                        <a:t>RCPT Value 600 coulomb, water permeability 10 mm.</a:t>
                      </a:r>
                    </a:p>
                    <a:p>
                      <a:pPr marL="342900" indent="-342900" algn="just">
                        <a:buFont typeface="Arial" panose="020B0604020202020204" pitchFamily="34" charset="0"/>
                        <a:buChar char="•"/>
                      </a:pPr>
                      <a:r>
                        <a:rPr lang="en-US" sz="2000" dirty="0">
                          <a:latin typeface="Arial Rounded MT Bold" panose="020F0704030504030204" pitchFamily="34" charset="0"/>
                        </a:rPr>
                        <a:t>OPC Cement with limiting </a:t>
                      </a:r>
                      <a:r>
                        <a:rPr lang="en-US" sz="2000" dirty="0">
                          <a:latin typeface="Arial Rounded MT Bold" panose="020F0704030504030204" pitchFamily="34" charset="0"/>
                          <a:hlinkClick r:id="rId5" action="ppaction://hlinksldjump"/>
                        </a:rPr>
                        <a:t>C3A Content </a:t>
                      </a:r>
                      <a:r>
                        <a:rPr lang="en-US" sz="2000" dirty="0">
                          <a:latin typeface="Arial Rounded MT Bold" panose="020F0704030504030204" pitchFamily="34" charset="0"/>
                        </a:rPr>
                        <a:t>5.65% </a:t>
                      </a:r>
                    </a:p>
                    <a:p>
                      <a:pPr marL="342900" indent="-342900" algn="just">
                        <a:buFont typeface="Arial" panose="020B0604020202020204" pitchFamily="34" charset="0"/>
                        <a:buChar char="•"/>
                      </a:pPr>
                      <a:r>
                        <a:rPr lang="en-US" sz="2000" dirty="0">
                          <a:latin typeface="Arial Rounded MT Bold" panose="020F0704030504030204" pitchFamily="34" charset="0"/>
                        </a:rPr>
                        <a:t>Use of low carbon </a:t>
                      </a:r>
                      <a:r>
                        <a:rPr lang="en-US" sz="2000" dirty="0">
                          <a:latin typeface="Arial Rounded MT Bold" panose="020F0704030504030204" pitchFamily="34" charset="0"/>
                          <a:hlinkClick r:id="rId6" action="ppaction://hlinksldjump"/>
                        </a:rPr>
                        <a:t>HCR Steel </a:t>
                      </a:r>
                      <a:r>
                        <a:rPr lang="en-US" sz="2000" dirty="0">
                          <a:latin typeface="Arial Rounded MT Bold" panose="020F0704030504030204" pitchFamily="34" charset="0"/>
                        </a:rPr>
                        <a:t>as reinforcement </a:t>
                      </a:r>
                    </a:p>
                    <a:p>
                      <a:pPr marL="342900" indent="-342900" algn="just">
                        <a:buFont typeface="Arial" panose="020B0604020202020204" pitchFamily="34" charset="0"/>
                        <a:buChar char="•"/>
                      </a:pPr>
                      <a:r>
                        <a:rPr lang="en-US" sz="2000" dirty="0">
                          <a:latin typeface="Arial Rounded MT Bold" panose="020F0704030504030204" pitchFamily="34" charset="0"/>
                        </a:rPr>
                        <a:t>Application of </a:t>
                      </a:r>
                      <a:r>
                        <a:rPr lang="en-US" sz="2000" dirty="0">
                          <a:latin typeface="Arial Rounded MT Bold" panose="020F0704030504030204" pitchFamily="34" charset="0"/>
                          <a:hlinkClick r:id="rId4" action="ppaction://hlinksldjump"/>
                        </a:rPr>
                        <a:t>two coats of water repellent polymer based acrylic paint</a:t>
                      </a:r>
                      <a:endParaRPr lang="en-US" sz="2000" dirty="0">
                        <a:latin typeface="Arial Rounded MT Bold" panose="020F0704030504030204" pitchFamily="34" charset="0"/>
                      </a:endParaRPr>
                    </a:p>
                  </a:txBody>
                  <a:tcPr/>
                </a:tc>
                <a:extLst>
                  <a:ext uri="{0D108BD9-81ED-4DB2-BD59-A6C34878D82A}">
                    <a16:rowId xmlns:a16="http://schemas.microsoft.com/office/drawing/2014/main" val="3569013331"/>
                  </a:ext>
                </a:extLst>
              </a:tr>
            </a:tbl>
          </a:graphicData>
        </a:graphic>
      </p:graphicFrame>
      <p:sp>
        <p:nvSpPr>
          <p:cNvPr id="5" name="TextBox 4">
            <a:extLst>
              <a:ext uri="{FF2B5EF4-FFF2-40B4-BE49-F238E27FC236}">
                <a16:creationId xmlns:a16="http://schemas.microsoft.com/office/drawing/2014/main" id="{E2D20DE1-D5B2-4A4D-8203-F750D2DD92B0}"/>
              </a:ext>
            </a:extLst>
          </p:cNvPr>
          <p:cNvSpPr txBox="1"/>
          <p:nvPr/>
        </p:nvSpPr>
        <p:spPr>
          <a:xfrm>
            <a:off x="8272130" y="6602819"/>
            <a:ext cx="79744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0000"/>
                </a:solidFill>
                <a:effectLst/>
                <a:uFillTx/>
                <a:latin typeface="News Gothic MT"/>
                <a:ea typeface="News Gothic MT"/>
                <a:cs typeface="News Gothic MT"/>
                <a:sym typeface="News Gothic MT"/>
              </a:rPr>
              <a:t>Cont..</a:t>
            </a:r>
            <a:endParaRPr kumimoji="0" lang="en-IN" sz="1600" b="1" i="0" u="none" strike="noStrike" cap="none" spc="0" normalizeH="0" baseline="0" dirty="0">
              <a:ln>
                <a:noFill/>
              </a:ln>
              <a:solidFill>
                <a:srgbClr val="000000"/>
              </a:solidFill>
              <a:effectLst/>
              <a:uFillTx/>
              <a:latin typeface="News Gothic MT"/>
              <a:ea typeface="News Gothic MT"/>
              <a:cs typeface="News Gothic MT"/>
              <a:sym typeface="News Gothic MT"/>
            </a:endParaRPr>
          </a:p>
        </p:txBody>
      </p:sp>
    </p:spTree>
    <p:extLst>
      <p:ext uri="{BB962C8B-B14F-4D97-AF65-F5344CB8AC3E}">
        <p14:creationId xmlns:p14="http://schemas.microsoft.com/office/powerpoint/2010/main" val="23839045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15642A6-5B2A-419A-91F6-D47533539CDC}"/>
              </a:ext>
            </a:extLst>
          </p:cNvPr>
          <p:cNvGraphicFramePr>
            <a:graphicFrameLocks noGrp="1"/>
          </p:cNvGraphicFramePr>
          <p:nvPr>
            <p:extLst>
              <p:ext uri="{D42A27DB-BD31-4B8C-83A1-F6EECF244321}">
                <p14:modId xmlns:p14="http://schemas.microsoft.com/office/powerpoint/2010/main" val="1658312979"/>
              </p:ext>
            </p:extLst>
          </p:nvPr>
        </p:nvGraphicFramePr>
        <p:xfrm>
          <a:off x="52732" y="0"/>
          <a:ext cx="9091268" cy="6065520"/>
        </p:xfrm>
        <a:graphic>
          <a:graphicData uri="http://schemas.openxmlformats.org/drawingml/2006/table">
            <a:tbl>
              <a:tblPr firstRow="1" bandRow="1">
                <a:tableStyleId>{5940675A-B579-460E-94D1-54222C63F5DA}</a:tableStyleId>
              </a:tblPr>
              <a:tblGrid>
                <a:gridCol w="2467184">
                  <a:extLst>
                    <a:ext uri="{9D8B030D-6E8A-4147-A177-3AD203B41FA5}">
                      <a16:colId xmlns:a16="http://schemas.microsoft.com/office/drawing/2014/main" val="2485800289"/>
                    </a:ext>
                  </a:extLst>
                </a:gridCol>
                <a:gridCol w="6624084">
                  <a:extLst>
                    <a:ext uri="{9D8B030D-6E8A-4147-A177-3AD203B41FA5}">
                      <a16:colId xmlns:a16="http://schemas.microsoft.com/office/drawing/2014/main" val="2517801824"/>
                    </a:ext>
                  </a:extLst>
                </a:gridCol>
              </a:tblGrid>
              <a:tr h="379644">
                <a:tc>
                  <a:txBody>
                    <a:bodyPr/>
                    <a:lstStyle/>
                    <a:p>
                      <a:pPr algn="ctr"/>
                      <a:r>
                        <a:rPr lang="en-US" sz="2000" dirty="0">
                          <a:latin typeface="Arial Rounded MT Bold" panose="020F0704030504030204" pitchFamily="34" charset="0"/>
                        </a:rPr>
                        <a:t>Structural system</a:t>
                      </a:r>
                      <a:endParaRPr lang="en-IN" sz="2000" dirty="0">
                        <a:latin typeface="Arial Rounded MT Bold" panose="020F0704030504030204" pitchFamily="34" charset="0"/>
                      </a:endParaRPr>
                    </a:p>
                  </a:txBody>
                  <a:tcPr/>
                </a:tc>
                <a:tc>
                  <a:txBody>
                    <a:bodyPr/>
                    <a:lstStyle/>
                    <a:p>
                      <a:pPr algn="ctr"/>
                      <a:r>
                        <a:rPr lang="en-US" sz="2000" dirty="0">
                          <a:latin typeface="Arial Rounded MT Bold" panose="020F0704030504030204" pitchFamily="34" charset="0"/>
                        </a:rPr>
                        <a:t>Selection of materials</a:t>
                      </a:r>
                      <a:endParaRPr lang="en-IN" sz="2000" dirty="0">
                        <a:latin typeface="Arial Rounded MT Bold" panose="020F0704030504030204" pitchFamily="34" charset="0"/>
                      </a:endParaRPr>
                    </a:p>
                  </a:txBody>
                  <a:tcPr/>
                </a:tc>
                <a:extLst>
                  <a:ext uri="{0D108BD9-81ED-4DB2-BD59-A6C34878D82A}">
                    <a16:rowId xmlns:a16="http://schemas.microsoft.com/office/drawing/2014/main" val="4265960475"/>
                  </a:ext>
                </a:extLst>
              </a:tr>
              <a:tr h="379644">
                <a:tc>
                  <a:txBody>
                    <a:bodyPr/>
                    <a:lstStyle/>
                    <a:p>
                      <a:pPr algn="just"/>
                      <a:r>
                        <a:rPr lang="en-US" sz="2000" dirty="0">
                          <a:solidFill>
                            <a:srgbClr val="FF0000"/>
                          </a:solidFill>
                          <a:latin typeface="Arial Rounded MT Bold" panose="020F0704030504030204" pitchFamily="34" charset="0"/>
                        </a:rPr>
                        <a:t>5. </a:t>
                      </a:r>
                      <a:r>
                        <a:rPr lang="en-US" sz="2000" dirty="0">
                          <a:solidFill>
                            <a:srgbClr val="FF0000"/>
                          </a:solidFill>
                          <a:latin typeface="Arial Rounded MT Bold" panose="020F0704030504030204" pitchFamily="34" charset="0"/>
                          <a:hlinkClick r:id="rId2" action="ppaction://hlinksldjump"/>
                        </a:rPr>
                        <a:t>Fence</a:t>
                      </a:r>
                      <a:endParaRPr lang="en-US" sz="2000" dirty="0">
                        <a:solidFill>
                          <a:srgbClr val="FF0000"/>
                        </a:solidFill>
                        <a:latin typeface="Arial Rounded MT Bold" panose="020F0704030504030204" pitchFamily="34" charset="0"/>
                      </a:endParaRPr>
                    </a:p>
                    <a:p>
                      <a:pPr algn="just"/>
                      <a:r>
                        <a:rPr lang="en-IN" sz="2000" dirty="0">
                          <a:latin typeface="Arial Rounded MT Bold" panose="020F0704030504030204" pitchFamily="34" charset="0"/>
                        </a:rPr>
                        <a:t>Anti cut, anti clime and anti rust single line modular fence to resist the </a:t>
                      </a:r>
                      <a:r>
                        <a:rPr lang="en-IN" sz="2000" dirty="0">
                          <a:latin typeface="Arial Rounded MT Bold" panose="020F0704030504030204" pitchFamily="34" charset="0"/>
                          <a:hlinkClick r:id="rId3" action="ppaction://hlinksldjump"/>
                        </a:rPr>
                        <a:t>Very high aggressive environment (C-5)</a:t>
                      </a:r>
                      <a:endParaRPr lang="en-IN" sz="2000" dirty="0">
                        <a:latin typeface="Arial Rounded MT Bold" panose="020F07040305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latin typeface="Arial Rounded MT Bold" panose="020F0704030504030204" pitchFamily="34" charset="0"/>
                        </a:rPr>
                        <a:t>Ground contact of fence eliminated  by the use of precast RCC beam between foundation block and fence.</a:t>
                      </a:r>
                      <a:endParaRPr lang="en-IN" sz="2000" dirty="0">
                        <a:latin typeface="Arial Rounded MT Bold" panose="020F0704030504030204" pitchFamily="34" charset="0"/>
                      </a:endParaRPr>
                    </a:p>
                  </a:txBody>
                  <a:tcPr/>
                </a:tc>
                <a:tc>
                  <a:txBody>
                    <a:bodyPr/>
                    <a:lstStyle/>
                    <a:p>
                      <a:pPr marL="342900" indent="-342900" algn="just">
                        <a:buFont typeface="Arial" panose="020B0604020202020204" pitchFamily="34" charset="0"/>
                        <a:buChar char="•"/>
                      </a:pPr>
                      <a:r>
                        <a:rPr lang="en-US" sz="2000" dirty="0">
                          <a:latin typeface="Arial Rounded MT Bold" panose="020F0704030504030204" pitchFamily="34" charset="0"/>
                        </a:rPr>
                        <a:t>Factory made GI Coated 3-5-8 fence made with 4 mm </a:t>
                      </a:r>
                      <a:r>
                        <a:rPr lang="en-US" sz="2000" dirty="0" err="1">
                          <a:latin typeface="Arial Rounded MT Bold" panose="020F0704030504030204" pitchFamily="34" charset="0"/>
                        </a:rPr>
                        <a:t>dia</a:t>
                      </a:r>
                      <a:r>
                        <a:rPr lang="en-US" sz="2000" dirty="0">
                          <a:latin typeface="Arial Rounded MT Bold" panose="020F0704030504030204" pitchFamily="34" charset="0"/>
                        </a:rPr>
                        <a:t> heavy coated PM + TPC (400 micron) over welded mesh and CHS Post </a:t>
                      </a:r>
                      <a:r>
                        <a:rPr lang="en-US" sz="2000" dirty="0" err="1">
                          <a:latin typeface="Arial Rounded MT Bold" panose="020F0704030504030204" pitchFamily="34" charset="0"/>
                        </a:rPr>
                        <a:t>dia</a:t>
                      </a:r>
                      <a:r>
                        <a:rPr lang="en-US" sz="2000" dirty="0">
                          <a:latin typeface="Arial Rounded MT Bold" panose="020F0704030504030204" pitchFamily="34" charset="0"/>
                        </a:rPr>
                        <a:t> </a:t>
                      </a:r>
                      <a:r>
                        <a:rPr lang="en-IN" sz="2000" b="0" i="0" u="none" strike="noStrike" cap="none" spc="0" baseline="0" dirty="0">
                          <a:solidFill>
                            <a:schemeClr val="tx1"/>
                          </a:solidFill>
                          <a:uFillTx/>
                          <a:latin typeface="Arial Rounded MT Bold" panose="020F0704030504030204" pitchFamily="34" charset="0"/>
                          <a:ea typeface="+mn-ea"/>
                          <a:cs typeface="+mn-cs"/>
                          <a:sym typeface="News Gothic MT"/>
                        </a:rPr>
                        <a:t>76.1 mm </a:t>
                      </a:r>
                      <a:endParaRPr lang="en-US" sz="2000" b="0" i="0" u="none" strike="noStrike" cap="none" spc="0" baseline="0" dirty="0">
                        <a:solidFill>
                          <a:schemeClr val="tx1"/>
                        </a:solidFill>
                        <a:uFillTx/>
                        <a:latin typeface="Arial Rounded MT Bold" panose="020F0704030504030204" pitchFamily="34" charset="0"/>
                        <a:ea typeface="+mn-ea"/>
                        <a:cs typeface="+mn-cs"/>
                        <a:sym typeface="News Gothic MT"/>
                      </a:endParaRPr>
                    </a:p>
                    <a:p>
                      <a:pPr marL="342900" indent="-342900" algn="just">
                        <a:buFont typeface="Arial" panose="020B0604020202020204" pitchFamily="34" charset="0"/>
                        <a:buChar char="•"/>
                      </a:pPr>
                      <a:r>
                        <a:rPr lang="en-US" sz="2000" dirty="0">
                          <a:latin typeface="Arial Rounded MT Bold" panose="020F0704030504030204" pitchFamily="34" charset="0"/>
                        </a:rPr>
                        <a:t>SS 316 Grade in concertina coil and fitting and fixtures.</a:t>
                      </a:r>
                    </a:p>
                    <a:p>
                      <a:pPr marL="342900" indent="-342900" algn="just">
                        <a:buFont typeface="Arial" panose="020B0604020202020204" pitchFamily="34" charset="0"/>
                        <a:buChar char="•"/>
                      </a:pPr>
                      <a:r>
                        <a:rPr lang="en-US" sz="2000" dirty="0">
                          <a:latin typeface="Arial Rounded MT Bold" panose="020F0704030504030204" pitchFamily="34" charset="0"/>
                        </a:rPr>
                        <a:t>Precast CC foundation block with the arrangement of receiving CHS Post and RCC Beam fixed with non shrink cement grout.</a:t>
                      </a:r>
                    </a:p>
                    <a:p>
                      <a:pPr marL="342900" indent="-342900" algn="just">
                        <a:buFont typeface="Arial" panose="020B0604020202020204" pitchFamily="34" charset="0"/>
                        <a:buChar char="•"/>
                      </a:pPr>
                      <a:r>
                        <a:rPr lang="en-US" sz="2000" dirty="0">
                          <a:latin typeface="Arial Rounded MT Bold" panose="020F0704030504030204" pitchFamily="34" charset="0"/>
                        </a:rPr>
                        <a:t>Foundation block top kept 150 mm above ground level.</a:t>
                      </a:r>
                    </a:p>
                  </a:txBody>
                  <a:tcPr/>
                </a:tc>
                <a:extLst>
                  <a:ext uri="{0D108BD9-81ED-4DB2-BD59-A6C34878D82A}">
                    <a16:rowId xmlns:a16="http://schemas.microsoft.com/office/drawing/2014/main" val="2850373147"/>
                  </a:ext>
                </a:extLst>
              </a:tr>
              <a:tr h="37964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latin typeface="Arial Rounded MT Bold" panose="020F0704030504030204" pitchFamily="34" charset="0"/>
                        </a:rPr>
                        <a:t>6. Building work</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2000" dirty="0">
                        <a:latin typeface="Arial Rounded MT Bold" panose="020F0704030504030204" pitchFamily="34" charset="0"/>
                      </a:endParaRPr>
                    </a:p>
                  </a:txBody>
                  <a:tcPr/>
                </a:tc>
                <a:tc>
                  <a:txBody>
                    <a:bodyPr/>
                    <a:lstStyle/>
                    <a:p>
                      <a:pPr marL="342900" indent="-342900" algn="just">
                        <a:buFont typeface="Arial" panose="020B0604020202020204" pitchFamily="34" charset="0"/>
                        <a:buChar char="•"/>
                      </a:pPr>
                      <a:r>
                        <a:rPr lang="en-US" sz="2000" dirty="0">
                          <a:latin typeface="Arial Rounded MT Bold" panose="020F0704030504030204" pitchFamily="34" charset="0"/>
                        </a:rPr>
                        <a:t>HCR Steel as reinforcement, richer mix </a:t>
                      </a:r>
                    </a:p>
                    <a:p>
                      <a:pPr marL="342900" indent="-342900" algn="just">
                        <a:buFont typeface="Arial" panose="020B0604020202020204" pitchFamily="34" charset="0"/>
                        <a:buChar char="•"/>
                      </a:pPr>
                      <a:r>
                        <a:rPr lang="en-US" sz="2000" dirty="0">
                          <a:latin typeface="Arial Rounded MT Bold" panose="020F0704030504030204" pitchFamily="34" charset="0"/>
                        </a:rPr>
                        <a:t>Factory made precast RCC drain </a:t>
                      </a:r>
                    </a:p>
                    <a:p>
                      <a:pPr marL="342900" indent="-342900" algn="just">
                        <a:buFont typeface="Arial" panose="020B0604020202020204" pitchFamily="34" charset="0"/>
                        <a:buChar char="•"/>
                      </a:pPr>
                      <a:r>
                        <a:rPr lang="en-US" sz="2000" dirty="0">
                          <a:latin typeface="Arial Rounded MT Bold" panose="020F0704030504030204" pitchFamily="34" charset="0"/>
                        </a:rPr>
                        <a:t>Use of RO Water</a:t>
                      </a:r>
                    </a:p>
                  </a:txBody>
                  <a:tcPr/>
                </a:tc>
                <a:extLst>
                  <a:ext uri="{0D108BD9-81ED-4DB2-BD59-A6C34878D82A}">
                    <a16:rowId xmlns:a16="http://schemas.microsoft.com/office/drawing/2014/main" val="3108374392"/>
                  </a:ext>
                </a:extLst>
              </a:tr>
            </a:tbl>
          </a:graphicData>
        </a:graphic>
      </p:graphicFrame>
      <p:sp>
        <p:nvSpPr>
          <p:cNvPr id="5" name="Arrow: Left 4">
            <a:hlinkClick r:id="rId4" action="ppaction://hlinksldjump"/>
            <a:extLst>
              <a:ext uri="{FF2B5EF4-FFF2-40B4-BE49-F238E27FC236}">
                <a16:creationId xmlns:a16="http://schemas.microsoft.com/office/drawing/2014/main" id="{45EC97AF-058C-44E6-BE2B-255AAEC6C671}"/>
              </a:ext>
            </a:extLst>
          </p:cNvPr>
          <p:cNvSpPr/>
          <p:nvPr/>
        </p:nvSpPr>
        <p:spPr>
          <a:xfrm>
            <a:off x="52732" y="6007395"/>
            <a:ext cx="680915" cy="393405"/>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extLst>
      <p:ext uri="{BB962C8B-B14F-4D97-AF65-F5344CB8AC3E}">
        <p14:creationId xmlns:p14="http://schemas.microsoft.com/office/powerpoint/2010/main" val="180696336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Title 1"/>
          <p:cNvSpPr txBox="1">
            <a:spLocks noGrp="1"/>
          </p:cNvSpPr>
          <p:nvPr>
            <p:ph type="title"/>
          </p:nvPr>
        </p:nvSpPr>
        <p:spPr>
          <a:xfrm>
            <a:off x="403494" y="497994"/>
            <a:ext cx="7640912" cy="687613"/>
          </a:xfrm>
          <a:prstGeom prst="rect">
            <a:avLst/>
          </a:prstGeom>
        </p:spPr>
        <p:txBody>
          <a:bodyPr>
            <a:normAutofit fontScale="90000"/>
          </a:bodyPr>
          <a:lstStyle>
            <a:lvl1pPr algn="l" defTabSz="859536">
              <a:defRPr sz="3200">
                <a:latin typeface="Arial Black"/>
                <a:ea typeface="Arial Black"/>
                <a:cs typeface="Arial Black"/>
                <a:sym typeface="Arial Black"/>
              </a:defRPr>
            </a:lvl1pPr>
          </a:lstStyle>
          <a:p>
            <a:r>
              <a:rPr lang="en-US" dirty="0"/>
              <a:t>Direction of m</a:t>
            </a:r>
            <a:r>
              <a:rPr dirty="0"/>
              <a:t>ovement of Rain &amp; Tidal Water</a:t>
            </a:r>
          </a:p>
        </p:txBody>
      </p:sp>
      <p:sp>
        <p:nvSpPr>
          <p:cNvPr id="289" name="Content Placeholder 2"/>
          <p:cNvSpPr txBox="1">
            <a:spLocks noGrp="1"/>
          </p:cNvSpPr>
          <p:nvPr>
            <p:ph type="body" idx="1"/>
          </p:nvPr>
        </p:nvSpPr>
        <p:spPr>
          <a:xfrm>
            <a:off x="403495" y="1248469"/>
            <a:ext cx="8294118" cy="5368969"/>
          </a:xfrm>
          <a:prstGeom prst="rect">
            <a:avLst/>
          </a:prstGeom>
        </p:spPr>
        <p:txBody>
          <a:bodyPr>
            <a:normAutofit/>
          </a:bodyPr>
          <a:lstStyle/>
          <a:p>
            <a:pPr algn="just">
              <a:defRPr sz="1800">
                <a:solidFill>
                  <a:srgbClr val="262626"/>
                </a:solidFill>
                <a:latin typeface="Arial Rounded MT Bold"/>
                <a:ea typeface="Arial Rounded MT Bold"/>
                <a:cs typeface="Arial Rounded MT Bold"/>
                <a:sym typeface="Arial Rounded MT Bold"/>
              </a:defRPr>
            </a:pPr>
            <a:r>
              <a:rPr sz="2000" dirty="0"/>
              <a:t>The soil profile of finer particle size and presence of salts inhibit percolation of water and therefore, water stagnates for the longer time period on the surface.</a:t>
            </a:r>
          </a:p>
          <a:p>
            <a:pPr algn="just">
              <a:defRPr sz="1800">
                <a:solidFill>
                  <a:srgbClr val="262626"/>
                </a:solidFill>
                <a:latin typeface="Arial Rounded MT Bold"/>
                <a:ea typeface="Arial Rounded MT Bold"/>
                <a:cs typeface="Arial Rounded MT Bold"/>
                <a:sym typeface="Arial Rounded MT Bold"/>
              </a:defRPr>
            </a:pPr>
            <a:r>
              <a:rPr sz="2000" dirty="0"/>
              <a:t> Relatively flat terrain has undefined water channel systems and movement of surface water is mainly governed by the strong wind systems. Due to high speed winds  waves resembling sea waves are crea</a:t>
            </a:r>
            <a:r>
              <a:rPr lang="en-US" sz="2000" dirty="0"/>
              <a:t>t</a:t>
            </a:r>
            <a:r>
              <a:rPr sz="2000" dirty="0"/>
              <a:t>ed in these otherwise stagnated water.</a:t>
            </a:r>
            <a:endParaRPr lang="en-US" sz="2000" dirty="0"/>
          </a:p>
          <a:p>
            <a:pPr algn="just">
              <a:defRPr sz="1800">
                <a:solidFill>
                  <a:srgbClr val="262626"/>
                </a:solidFill>
                <a:latin typeface="Arial Rounded MT Bold"/>
                <a:ea typeface="Arial Rounded MT Bold"/>
                <a:cs typeface="Arial Rounded MT Bold"/>
                <a:sym typeface="Arial Rounded MT Bold"/>
              </a:defRPr>
            </a:pPr>
            <a:r>
              <a:rPr lang="en-US" sz="2000" dirty="0"/>
              <a:t>In monsoon seasons, due to tidal ingress of marine water and flood water from north coming from Pakistan side and from east and south directions creates flooding situations overtopping the road sections</a:t>
            </a:r>
          </a:p>
        </p:txBody>
      </p:sp>
      <p:pic>
        <p:nvPicPr>
          <p:cNvPr id="290" name="Picture 2" descr="Picture 2"/>
          <p:cNvPicPr>
            <a:picLocks noChangeAspect="1"/>
          </p:cNvPicPr>
          <p:nvPr/>
        </p:nvPicPr>
        <p:blipFill>
          <a:blip r:embed="rId2"/>
          <a:stretch>
            <a:fillRect/>
          </a:stretch>
        </p:blipFill>
        <p:spPr>
          <a:xfrm>
            <a:off x="8164607" y="121623"/>
            <a:ext cx="852072" cy="1063984"/>
          </a:xfrm>
          <a:prstGeom prst="rect">
            <a:avLst/>
          </a:prstGeom>
          <a:ln w="12700">
            <a:miter lim="400000"/>
          </a:ln>
        </p:spPr>
      </p:pic>
      <p:sp>
        <p:nvSpPr>
          <p:cNvPr id="6" name="Arrow: Left 5">
            <a:hlinkClick r:id="rId3" action="ppaction://hlinksldjump"/>
            <a:extLst>
              <a:ext uri="{FF2B5EF4-FFF2-40B4-BE49-F238E27FC236}">
                <a16:creationId xmlns:a16="http://schemas.microsoft.com/office/drawing/2014/main" id="{D02F49AA-AB95-4D75-98AE-F0EF0CB274A7}"/>
              </a:ext>
            </a:extLst>
          </p:cNvPr>
          <p:cNvSpPr/>
          <p:nvPr/>
        </p:nvSpPr>
        <p:spPr>
          <a:xfrm>
            <a:off x="268014" y="6364224"/>
            <a:ext cx="701250" cy="301752"/>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Title 1"/>
          <p:cNvSpPr txBox="1">
            <a:spLocks noGrp="1"/>
          </p:cNvSpPr>
          <p:nvPr>
            <p:ph type="title"/>
          </p:nvPr>
        </p:nvSpPr>
        <p:spPr>
          <a:xfrm>
            <a:off x="-1" y="321510"/>
            <a:ext cx="8164608" cy="864096"/>
          </a:xfrm>
          <a:prstGeom prst="rect">
            <a:avLst/>
          </a:prstGeom>
        </p:spPr>
        <p:txBody>
          <a:bodyPr/>
          <a:lstStyle>
            <a:lvl1pPr>
              <a:defRPr sz="3600">
                <a:latin typeface="Arial Black"/>
                <a:ea typeface="Arial Black"/>
                <a:cs typeface="Arial Black"/>
                <a:sym typeface="Arial Black"/>
              </a:defRPr>
            </a:lvl1pPr>
          </a:lstStyle>
          <a:p>
            <a:r>
              <a:rPr dirty="0"/>
              <a:t>Sub Soil Engineering Properties</a:t>
            </a:r>
          </a:p>
        </p:txBody>
      </p:sp>
      <p:graphicFrame>
        <p:nvGraphicFramePr>
          <p:cNvPr id="342" name="Table 5"/>
          <p:cNvGraphicFramePr/>
          <p:nvPr/>
        </p:nvGraphicFramePr>
        <p:xfrm>
          <a:off x="247015" y="1385494"/>
          <a:ext cx="8584468" cy="5201920"/>
        </p:xfrm>
        <a:graphic>
          <a:graphicData uri="http://schemas.openxmlformats.org/drawingml/2006/table">
            <a:tbl>
              <a:tblPr>
                <a:tableStyleId>{4C3C2611-4C71-4FC5-86AE-919BDF0F9419}</a:tableStyleId>
              </a:tblPr>
              <a:tblGrid>
                <a:gridCol w="1817564">
                  <a:extLst>
                    <a:ext uri="{9D8B030D-6E8A-4147-A177-3AD203B41FA5}">
                      <a16:colId xmlns:a16="http://schemas.microsoft.com/office/drawing/2014/main" val="20000"/>
                    </a:ext>
                  </a:extLst>
                </a:gridCol>
                <a:gridCol w="1731452">
                  <a:extLst>
                    <a:ext uri="{9D8B030D-6E8A-4147-A177-3AD203B41FA5}">
                      <a16:colId xmlns:a16="http://schemas.microsoft.com/office/drawing/2014/main" val="20001"/>
                    </a:ext>
                  </a:extLst>
                </a:gridCol>
                <a:gridCol w="2507234">
                  <a:extLst>
                    <a:ext uri="{9D8B030D-6E8A-4147-A177-3AD203B41FA5}">
                      <a16:colId xmlns:a16="http://schemas.microsoft.com/office/drawing/2014/main" val="20002"/>
                    </a:ext>
                  </a:extLst>
                </a:gridCol>
                <a:gridCol w="2528218">
                  <a:extLst>
                    <a:ext uri="{9D8B030D-6E8A-4147-A177-3AD203B41FA5}">
                      <a16:colId xmlns:a16="http://schemas.microsoft.com/office/drawing/2014/main" val="20003"/>
                    </a:ext>
                  </a:extLst>
                </a:gridCol>
              </a:tblGrid>
              <a:tr h="370840">
                <a:tc rowSpan="2" gridSpan="2">
                  <a:txBody>
                    <a:bodyPr/>
                    <a:lstStyle/>
                    <a:p>
                      <a:pPr algn="ctr">
                        <a:defRPr sz="1800"/>
                      </a:pPr>
                      <a:r>
                        <a:rPr sz="2400">
                          <a:latin typeface="Arial Rounded MT Bold"/>
                          <a:ea typeface="Arial Rounded MT Bold"/>
                          <a:cs typeface="Arial Rounded MT Bold"/>
                          <a:sym typeface="Arial Rounded MT Bold"/>
                        </a:rPr>
                        <a:t>Subsoil properties </a:t>
                      </a:r>
                    </a:p>
                  </a:txBody>
                  <a:tcPr marL="45720" marR="45720" horzOverflow="overflow">
                    <a:lnL w="12700">
                      <a:solidFill>
                        <a:srgbClr val="4BACC6"/>
                      </a:solidFill>
                    </a:lnL>
                    <a:lnR w="12700">
                      <a:solidFill>
                        <a:srgbClr val="4BACC6"/>
                      </a:solidFill>
                    </a:lnR>
                    <a:lnT w="12700">
                      <a:solidFill>
                        <a:srgbClr val="4BACC6"/>
                      </a:solidFill>
                    </a:lnT>
                    <a:lnB w="25400">
                      <a:solidFill>
                        <a:srgbClr val="4BACC6"/>
                      </a:solidFill>
                    </a:lnB>
                    <a:noFill/>
                  </a:tcPr>
                </a:tc>
                <a:tc rowSpan="2" hMerge="1">
                  <a:txBody>
                    <a:bodyPr/>
                    <a:lstStyle/>
                    <a:p>
                      <a:endParaRPr lang="en-US"/>
                    </a:p>
                  </a:txBody>
                  <a:tcPr/>
                </a:tc>
                <a:tc gridSpan="2">
                  <a:txBody>
                    <a:bodyPr/>
                    <a:lstStyle/>
                    <a:p>
                      <a:pPr algn="ctr">
                        <a:defRPr sz="1800"/>
                      </a:pPr>
                      <a:r>
                        <a:rPr sz="2400">
                          <a:latin typeface="Arial Rounded MT Bold"/>
                          <a:ea typeface="Arial Rounded MT Bold"/>
                          <a:cs typeface="Arial Rounded MT Bold"/>
                          <a:sym typeface="Arial Rounded MT Bold"/>
                        </a:rPr>
                        <a:t>Location</a:t>
                      </a:r>
                    </a:p>
                  </a:txBody>
                  <a:tcPr marL="45720" marR="45720" horzOverflow="overflow">
                    <a:lnL w="12700">
                      <a:solidFill>
                        <a:srgbClr val="4BACC6"/>
                      </a:solidFill>
                    </a:lnL>
                    <a:lnR w="12700">
                      <a:solidFill>
                        <a:srgbClr val="4BACC6"/>
                      </a:solidFill>
                    </a:lnR>
                    <a:lnT w="12700">
                      <a:solidFill>
                        <a:srgbClr val="4BACC6"/>
                      </a:solidFill>
                    </a:lnT>
                    <a:lnB w="25400">
                      <a:solidFill>
                        <a:srgbClr val="4BACC6"/>
                      </a:solidFill>
                    </a:lnB>
                    <a:noFill/>
                  </a:tcPr>
                </a:tc>
                <a:tc hMerge="1">
                  <a:txBody>
                    <a:bodyPr/>
                    <a:lstStyle/>
                    <a:p>
                      <a:endParaRPr lang="en-US"/>
                    </a:p>
                  </a:txBody>
                  <a:tcPr/>
                </a:tc>
                <a:extLst>
                  <a:ext uri="{0D108BD9-81ED-4DB2-BD59-A6C34878D82A}">
                    <a16:rowId xmlns:a16="http://schemas.microsoft.com/office/drawing/2014/main" val="10000"/>
                  </a:ext>
                </a:extLst>
              </a:tr>
              <a:tr h="344772">
                <a:tc gridSpan="2" vMerge="1">
                  <a:txBody>
                    <a:bodyPr/>
                    <a:lstStyle/>
                    <a:p>
                      <a:endParaRPr lang="en-US"/>
                    </a:p>
                  </a:txBody>
                  <a:tcPr/>
                </a:tc>
                <a:tc hMerge="1" vMerge="1">
                  <a:txBody>
                    <a:bodyPr/>
                    <a:lstStyle/>
                    <a:p>
                      <a:endParaRPr lang="en-US"/>
                    </a:p>
                  </a:txBody>
                  <a:tcPr/>
                </a:tc>
                <a:tc>
                  <a:txBody>
                    <a:bodyPr/>
                    <a:lstStyle/>
                    <a:p>
                      <a:pPr algn="ctr">
                        <a:defRPr sz="1800"/>
                      </a:pPr>
                      <a:r>
                        <a:rPr sz="2000">
                          <a:latin typeface="Arial Rounded MT Bold"/>
                          <a:ea typeface="Arial Rounded MT Bold"/>
                          <a:cs typeface="Arial Rounded MT Bold"/>
                          <a:sym typeface="Arial Rounded MT Bold"/>
                        </a:rPr>
                        <a:t>BP 1135 – BP 1154</a:t>
                      </a:r>
                    </a:p>
                  </a:txBody>
                  <a:tcPr marL="45720" marR="45720" horzOverflow="overflow">
                    <a:lnL w="25400">
                      <a:solidFill>
                        <a:srgbClr val="4BACC6"/>
                      </a:solidFill>
                    </a:lnL>
                    <a:lnR w="12700">
                      <a:solidFill>
                        <a:srgbClr val="4BACC6"/>
                      </a:solidFill>
                    </a:lnR>
                    <a:lnT w="25400">
                      <a:solidFill>
                        <a:srgbClr val="4BACC6"/>
                      </a:solidFill>
                    </a:lnT>
                    <a:lnB w="12700">
                      <a:solidFill>
                        <a:srgbClr val="4BACC6"/>
                      </a:solidFill>
                    </a:lnB>
                    <a:solidFill>
                      <a:srgbClr val="4BACC6">
                        <a:alpha val="20000"/>
                      </a:srgbClr>
                    </a:solidFill>
                  </a:tcPr>
                </a:tc>
                <a:tc>
                  <a:txBody>
                    <a:bodyPr/>
                    <a:lstStyle/>
                    <a:p>
                      <a:pPr algn="ctr">
                        <a:defRPr sz="1800"/>
                      </a:pPr>
                      <a:r>
                        <a:rPr>
                          <a:latin typeface="Arial Rounded MT Bold"/>
                          <a:ea typeface="Arial Rounded MT Bold"/>
                          <a:cs typeface="Arial Rounded MT Bold"/>
                          <a:sym typeface="Arial Rounded MT Bold"/>
                        </a:rPr>
                        <a:t>BP 1175 – G17</a:t>
                      </a:r>
                    </a:p>
                  </a:txBody>
                  <a:tcPr marL="45720" marR="45720" horzOverflow="overflow">
                    <a:lnL w="12700">
                      <a:solidFill>
                        <a:srgbClr val="4BACC6"/>
                      </a:solidFill>
                    </a:lnL>
                    <a:lnR w="12700">
                      <a:solidFill>
                        <a:srgbClr val="4BACC6"/>
                      </a:solidFill>
                    </a:lnR>
                    <a:lnT w="25400">
                      <a:solidFill>
                        <a:srgbClr val="4BACC6"/>
                      </a:solidFill>
                    </a:lnT>
                    <a:lnB w="12700">
                      <a:solidFill>
                        <a:srgbClr val="4BACC6"/>
                      </a:solidFill>
                    </a:lnB>
                    <a:solidFill>
                      <a:srgbClr val="4BACC6">
                        <a:alpha val="20000"/>
                      </a:srgbClr>
                    </a:solidFill>
                  </a:tcPr>
                </a:tc>
                <a:extLst>
                  <a:ext uri="{0D108BD9-81ED-4DB2-BD59-A6C34878D82A}">
                    <a16:rowId xmlns:a16="http://schemas.microsoft.com/office/drawing/2014/main" val="10001"/>
                  </a:ext>
                </a:extLst>
              </a:tr>
              <a:tr h="370840">
                <a:tc gridSpan="2">
                  <a:txBody>
                    <a:bodyPr/>
                    <a:lstStyle/>
                    <a:p>
                      <a:pPr algn="l">
                        <a:defRPr sz="1800"/>
                      </a:pPr>
                      <a:r>
                        <a:rPr>
                          <a:latin typeface="Arial Rounded MT Bold"/>
                          <a:ea typeface="Arial Rounded MT Bold"/>
                          <a:cs typeface="Arial Rounded MT Bold"/>
                          <a:sym typeface="Arial Rounded MT Bold"/>
                        </a:rPr>
                        <a:t>SPT N – Value at 1.5 m depth</a:t>
                      </a:r>
                    </a:p>
                  </a:txBody>
                  <a:tcPr marL="45720" marR="45720" horzOverflow="overflow">
                    <a:lnL w="12700">
                      <a:solidFill>
                        <a:srgbClr val="4BACC6"/>
                      </a:solidFill>
                    </a:lnL>
                    <a:lnR w="12700">
                      <a:solidFill>
                        <a:srgbClr val="4BACC6"/>
                      </a:solidFill>
                    </a:lnR>
                    <a:lnT w="25400">
                      <a:solidFill>
                        <a:srgbClr val="4BACC6"/>
                      </a:solidFill>
                    </a:lnT>
                    <a:lnB w="12700">
                      <a:solidFill>
                        <a:srgbClr val="4BACC6"/>
                      </a:solidFill>
                    </a:lnB>
                    <a:noFill/>
                  </a:tcPr>
                </a:tc>
                <a:tc hMerge="1">
                  <a:txBody>
                    <a:bodyPr/>
                    <a:lstStyle/>
                    <a:p>
                      <a:endParaRPr lang="en-US"/>
                    </a:p>
                  </a:txBody>
                  <a:tcPr/>
                </a:tc>
                <a:tc>
                  <a:txBody>
                    <a:bodyPr/>
                    <a:lstStyle/>
                    <a:p>
                      <a:pPr algn="ctr">
                        <a:defRPr sz="1800"/>
                      </a:pPr>
                      <a:r>
                        <a:rPr>
                          <a:latin typeface="Arial Rounded MT Bold"/>
                          <a:ea typeface="Arial Rounded MT Bold"/>
                          <a:cs typeface="Arial Rounded MT Bold"/>
                          <a:sym typeface="Arial Rounded MT Bold"/>
                        </a:rPr>
                        <a:t>4 – 13</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a:txBody>
                    <a:bodyPr/>
                    <a:lstStyle/>
                    <a:p>
                      <a:pPr algn="ctr">
                        <a:defRPr sz="1800"/>
                      </a:pPr>
                      <a:r>
                        <a:rPr>
                          <a:latin typeface="Arial Rounded MT Bold"/>
                          <a:ea typeface="Arial Rounded MT Bold"/>
                          <a:cs typeface="Arial Rounded MT Bold"/>
                          <a:sym typeface="Arial Rounded MT Bold"/>
                        </a:rPr>
                        <a:t>2 – 7</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extLst>
                  <a:ext uri="{0D108BD9-81ED-4DB2-BD59-A6C34878D82A}">
                    <a16:rowId xmlns:a16="http://schemas.microsoft.com/office/drawing/2014/main" val="10002"/>
                  </a:ext>
                </a:extLst>
              </a:tr>
              <a:tr h="370840">
                <a:tc gridSpan="2">
                  <a:txBody>
                    <a:bodyPr/>
                    <a:lstStyle/>
                    <a:p>
                      <a:pPr algn="l">
                        <a:defRPr sz="1800"/>
                      </a:pPr>
                      <a:r>
                        <a:rPr>
                          <a:latin typeface="Arial Rounded MT Bold"/>
                          <a:ea typeface="Arial Rounded MT Bold"/>
                          <a:cs typeface="Arial Rounded MT Bold"/>
                          <a:sym typeface="Arial Rounded MT Bold"/>
                        </a:rPr>
                        <a:t>In-situ Moisture Content (%)</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tc hMerge="1">
                  <a:txBody>
                    <a:bodyPr/>
                    <a:lstStyle/>
                    <a:p>
                      <a:endParaRPr lang="en-US"/>
                    </a:p>
                  </a:txBody>
                  <a:tcPr/>
                </a:tc>
                <a:tc>
                  <a:txBody>
                    <a:bodyPr/>
                    <a:lstStyle/>
                    <a:p>
                      <a:pPr algn="ctr">
                        <a:defRPr sz="1800"/>
                      </a:pPr>
                      <a:r>
                        <a:rPr>
                          <a:latin typeface="Arial Rounded MT Bold"/>
                          <a:ea typeface="Arial Rounded MT Bold"/>
                          <a:cs typeface="Arial Rounded MT Bold"/>
                          <a:sym typeface="Arial Rounded MT Bold"/>
                        </a:rPr>
                        <a:t>22.10</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tc>
                  <a:txBody>
                    <a:bodyPr/>
                    <a:lstStyle/>
                    <a:p>
                      <a:pPr algn="ctr">
                        <a:defRPr sz="1800"/>
                      </a:pPr>
                      <a:r>
                        <a:rPr>
                          <a:latin typeface="Arial Rounded MT Bold"/>
                          <a:ea typeface="Arial Rounded MT Bold"/>
                          <a:cs typeface="Arial Rounded MT Bold"/>
                          <a:sym typeface="Arial Rounded MT Bold"/>
                        </a:rPr>
                        <a:t>30.5</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extLst>
                  <a:ext uri="{0D108BD9-81ED-4DB2-BD59-A6C34878D82A}">
                    <a16:rowId xmlns:a16="http://schemas.microsoft.com/office/drawing/2014/main" val="10003"/>
                  </a:ext>
                </a:extLst>
              </a:tr>
              <a:tr h="370840">
                <a:tc gridSpan="2">
                  <a:txBody>
                    <a:bodyPr/>
                    <a:lstStyle/>
                    <a:p>
                      <a:pPr algn="l">
                        <a:defRPr sz="1800"/>
                      </a:pPr>
                      <a:r>
                        <a:rPr>
                          <a:latin typeface="Arial Rounded MT Bold"/>
                          <a:ea typeface="Arial Rounded MT Bold"/>
                          <a:cs typeface="Arial Rounded MT Bold"/>
                          <a:sym typeface="Arial Rounded MT Bold"/>
                        </a:rPr>
                        <a:t>Salt Content (%)</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hMerge="1">
                  <a:txBody>
                    <a:bodyPr/>
                    <a:lstStyle/>
                    <a:p>
                      <a:endParaRPr lang="en-US"/>
                    </a:p>
                  </a:txBody>
                  <a:tcPr/>
                </a:tc>
                <a:tc>
                  <a:txBody>
                    <a:bodyPr/>
                    <a:lstStyle/>
                    <a:p>
                      <a:pPr algn="ctr">
                        <a:defRPr sz="1800"/>
                      </a:pPr>
                      <a:r>
                        <a:rPr>
                          <a:latin typeface="Arial Rounded MT Bold"/>
                          <a:ea typeface="Arial Rounded MT Bold"/>
                          <a:cs typeface="Arial Rounded MT Bold"/>
                          <a:sym typeface="Arial Rounded MT Bold"/>
                        </a:rPr>
                        <a:t>13.81</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a:txBody>
                    <a:bodyPr/>
                    <a:lstStyle/>
                    <a:p>
                      <a:pPr algn="ctr">
                        <a:defRPr sz="1800"/>
                      </a:pPr>
                      <a:r>
                        <a:rPr>
                          <a:latin typeface="Arial Rounded MT Bold"/>
                          <a:ea typeface="Arial Rounded MT Bold"/>
                          <a:cs typeface="Arial Rounded MT Bold"/>
                          <a:sym typeface="Arial Rounded MT Bold"/>
                        </a:rPr>
                        <a:t>16.91</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extLst>
                  <a:ext uri="{0D108BD9-81ED-4DB2-BD59-A6C34878D82A}">
                    <a16:rowId xmlns:a16="http://schemas.microsoft.com/office/drawing/2014/main" val="10004"/>
                  </a:ext>
                </a:extLst>
              </a:tr>
              <a:tr h="370840">
                <a:tc gridSpan="2">
                  <a:txBody>
                    <a:bodyPr/>
                    <a:lstStyle/>
                    <a:p>
                      <a:pPr algn="l">
                        <a:defRPr sz="1800"/>
                      </a:pPr>
                      <a:r>
                        <a:rPr>
                          <a:latin typeface="Arial Rounded MT Bold"/>
                          <a:ea typeface="Arial Rounded MT Bold"/>
                          <a:cs typeface="Arial Rounded MT Bold"/>
                          <a:sym typeface="Arial Rounded MT Bold"/>
                        </a:rPr>
                        <a:t>Liquid Limit (%)</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tc hMerge="1">
                  <a:txBody>
                    <a:bodyPr/>
                    <a:lstStyle/>
                    <a:p>
                      <a:endParaRPr lang="en-US"/>
                    </a:p>
                  </a:txBody>
                  <a:tcPr/>
                </a:tc>
                <a:tc>
                  <a:txBody>
                    <a:bodyPr/>
                    <a:lstStyle/>
                    <a:p>
                      <a:pPr algn="ctr">
                        <a:defRPr sz="1800"/>
                      </a:pPr>
                      <a:r>
                        <a:rPr dirty="0">
                          <a:latin typeface="Arial Rounded MT Bold"/>
                          <a:ea typeface="Arial Rounded MT Bold"/>
                          <a:cs typeface="Arial Rounded MT Bold"/>
                          <a:sym typeface="Arial Rounded MT Bold"/>
                        </a:rPr>
                        <a:t>33</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tc>
                  <a:txBody>
                    <a:bodyPr/>
                    <a:lstStyle/>
                    <a:p>
                      <a:pPr algn="ctr">
                        <a:defRPr sz="1800"/>
                      </a:pPr>
                      <a:r>
                        <a:rPr>
                          <a:latin typeface="Arial Rounded MT Bold"/>
                          <a:ea typeface="Arial Rounded MT Bold"/>
                          <a:cs typeface="Arial Rounded MT Bold"/>
                          <a:sym typeface="Arial Rounded MT Bold"/>
                        </a:rPr>
                        <a:t>36</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extLst>
                  <a:ext uri="{0D108BD9-81ED-4DB2-BD59-A6C34878D82A}">
                    <a16:rowId xmlns:a16="http://schemas.microsoft.com/office/drawing/2014/main" val="10005"/>
                  </a:ext>
                </a:extLst>
              </a:tr>
              <a:tr h="370840">
                <a:tc gridSpan="2">
                  <a:txBody>
                    <a:bodyPr/>
                    <a:lstStyle/>
                    <a:p>
                      <a:pPr algn="l">
                        <a:defRPr sz="1800"/>
                      </a:pPr>
                      <a:r>
                        <a:rPr>
                          <a:latin typeface="Arial Rounded MT Bold"/>
                          <a:ea typeface="Arial Rounded MT Bold"/>
                          <a:cs typeface="Arial Rounded MT Bold"/>
                          <a:sym typeface="Arial Rounded MT Bold"/>
                        </a:rPr>
                        <a:t>Plastic Limit (%)</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hMerge="1">
                  <a:txBody>
                    <a:bodyPr/>
                    <a:lstStyle/>
                    <a:p>
                      <a:endParaRPr lang="en-US"/>
                    </a:p>
                  </a:txBody>
                  <a:tcPr/>
                </a:tc>
                <a:tc>
                  <a:txBody>
                    <a:bodyPr/>
                    <a:lstStyle/>
                    <a:p>
                      <a:pPr algn="ctr">
                        <a:defRPr sz="1800"/>
                      </a:pPr>
                      <a:r>
                        <a:rPr>
                          <a:latin typeface="Arial Rounded MT Bold"/>
                          <a:ea typeface="Arial Rounded MT Bold"/>
                          <a:cs typeface="Arial Rounded MT Bold"/>
                          <a:sym typeface="Arial Rounded MT Bold"/>
                        </a:rPr>
                        <a:t>NP</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a:txBody>
                    <a:bodyPr/>
                    <a:lstStyle/>
                    <a:p>
                      <a:pPr algn="ctr">
                        <a:defRPr sz="1800"/>
                      </a:pPr>
                      <a:r>
                        <a:rPr>
                          <a:latin typeface="Arial Rounded MT Bold"/>
                          <a:ea typeface="Arial Rounded MT Bold"/>
                          <a:cs typeface="Arial Rounded MT Bold"/>
                          <a:sym typeface="Arial Rounded MT Bold"/>
                        </a:rPr>
                        <a:t>19</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extLst>
                  <a:ext uri="{0D108BD9-81ED-4DB2-BD59-A6C34878D82A}">
                    <a16:rowId xmlns:a16="http://schemas.microsoft.com/office/drawing/2014/main" val="10006"/>
                  </a:ext>
                </a:extLst>
              </a:tr>
              <a:tr h="370840">
                <a:tc gridSpan="2">
                  <a:txBody>
                    <a:bodyPr/>
                    <a:lstStyle/>
                    <a:p>
                      <a:pPr algn="l">
                        <a:defRPr sz="1800"/>
                      </a:pPr>
                      <a:r>
                        <a:rPr>
                          <a:latin typeface="Arial Rounded MT Bold"/>
                          <a:ea typeface="Arial Rounded MT Bold"/>
                          <a:cs typeface="Arial Rounded MT Bold"/>
                          <a:sym typeface="Arial Rounded MT Bold"/>
                        </a:rPr>
                        <a:t>Plasticity Index (%)</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tc hMerge="1">
                  <a:txBody>
                    <a:bodyPr/>
                    <a:lstStyle/>
                    <a:p>
                      <a:endParaRPr lang="en-US"/>
                    </a:p>
                  </a:txBody>
                  <a:tcPr/>
                </a:tc>
                <a:tc>
                  <a:txBody>
                    <a:bodyPr/>
                    <a:lstStyle/>
                    <a:p>
                      <a:pPr algn="ctr">
                        <a:defRPr sz="1800"/>
                      </a:pPr>
                      <a:r>
                        <a:rPr>
                          <a:latin typeface="Arial Rounded MT Bold"/>
                          <a:ea typeface="Arial Rounded MT Bold"/>
                          <a:cs typeface="Arial Rounded MT Bold"/>
                          <a:sym typeface="Arial Rounded MT Bold"/>
                        </a:rPr>
                        <a:t>NP</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tc>
                  <a:txBody>
                    <a:bodyPr/>
                    <a:lstStyle/>
                    <a:p>
                      <a:pPr algn="ctr">
                        <a:defRPr sz="1800"/>
                      </a:pPr>
                      <a:r>
                        <a:rPr>
                          <a:latin typeface="Arial Rounded MT Bold"/>
                          <a:ea typeface="Arial Rounded MT Bold"/>
                          <a:cs typeface="Arial Rounded MT Bold"/>
                          <a:sym typeface="Arial Rounded MT Bold"/>
                        </a:rPr>
                        <a:t>17</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extLst>
                  <a:ext uri="{0D108BD9-81ED-4DB2-BD59-A6C34878D82A}">
                    <a16:rowId xmlns:a16="http://schemas.microsoft.com/office/drawing/2014/main" val="10007"/>
                  </a:ext>
                </a:extLst>
              </a:tr>
              <a:tr h="370840">
                <a:tc>
                  <a:txBody>
                    <a:bodyPr/>
                    <a:lstStyle/>
                    <a:p>
                      <a:pPr algn="l">
                        <a:defRPr sz="1800"/>
                      </a:pPr>
                      <a:r>
                        <a:rPr>
                          <a:latin typeface="Arial Rounded MT Bold"/>
                          <a:ea typeface="Arial Rounded MT Bold"/>
                          <a:cs typeface="Arial Rounded MT Bold"/>
                          <a:sym typeface="Arial Rounded MT Bold"/>
                        </a:rPr>
                        <a:t>Grain size Analysis</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a:txBody>
                    <a:bodyPr/>
                    <a:lstStyle/>
                    <a:p>
                      <a:pPr algn="l">
                        <a:defRPr sz="1800"/>
                      </a:pPr>
                      <a:r>
                        <a:rPr>
                          <a:latin typeface="Arial Rounded MT Bold"/>
                          <a:ea typeface="Arial Rounded MT Bold"/>
                          <a:cs typeface="Arial Rounded MT Bold"/>
                          <a:sym typeface="Arial Rounded MT Bold"/>
                        </a:rPr>
                        <a:t>Gravel (%)</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a:txBody>
                    <a:bodyPr/>
                    <a:lstStyle/>
                    <a:p>
                      <a:pPr algn="ctr">
                        <a:defRPr sz="1800"/>
                      </a:pPr>
                      <a:r>
                        <a:rPr>
                          <a:latin typeface="Arial Rounded MT Bold"/>
                          <a:ea typeface="Arial Rounded MT Bold"/>
                          <a:cs typeface="Arial Rounded MT Bold"/>
                          <a:sym typeface="Arial Rounded MT Bold"/>
                        </a:rPr>
                        <a:t>0</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a:txBody>
                    <a:bodyPr/>
                    <a:lstStyle/>
                    <a:p>
                      <a:pPr algn="ctr">
                        <a:defRPr sz="1800"/>
                      </a:pPr>
                      <a:r>
                        <a:rPr>
                          <a:latin typeface="Arial Rounded MT Bold"/>
                          <a:ea typeface="Arial Rounded MT Bold"/>
                          <a:cs typeface="Arial Rounded MT Bold"/>
                          <a:sym typeface="Arial Rounded MT Bold"/>
                        </a:rPr>
                        <a:t>0</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extLst>
                  <a:ext uri="{0D108BD9-81ED-4DB2-BD59-A6C34878D82A}">
                    <a16:rowId xmlns:a16="http://schemas.microsoft.com/office/drawing/2014/main" val="10008"/>
                  </a:ext>
                </a:extLst>
              </a:tr>
              <a:tr h="370840">
                <a:tc>
                  <a:txBody>
                    <a:bodyPr/>
                    <a:lstStyle/>
                    <a:p>
                      <a:pPr algn="l">
                        <a:defRPr sz="1800">
                          <a:latin typeface="Arial Rounded MT Bold"/>
                          <a:ea typeface="Arial Rounded MT Bold"/>
                          <a:cs typeface="Arial Rounded MT Bold"/>
                          <a:sym typeface="Arial Rounded MT Bold"/>
                        </a:defRPr>
                      </a:pPr>
                      <a:endParaRP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tc>
                  <a:txBody>
                    <a:bodyPr/>
                    <a:lstStyle/>
                    <a:p>
                      <a:pPr algn="l">
                        <a:defRPr sz="1800"/>
                      </a:pPr>
                      <a:r>
                        <a:rPr>
                          <a:latin typeface="Arial Rounded MT Bold"/>
                          <a:ea typeface="Arial Rounded MT Bold"/>
                          <a:cs typeface="Arial Rounded MT Bold"/>
                          <a:sym typeface="Arial Rounded MT Bold"/>
                        </a:rPr>
                        <a:t>Sand (%)</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tc>
                  <a:txBody>
                    <a:bodyPr/>
                    <a:lstStyle/>
                    <a:p>
                      <a:pPr algn="ctr">
                        <a:defRPr sz="1800"/>
                      </a:pPr>
                      <a:r>
                        <a:rPr>
                          <a:latin typeface="Arial Rounded MT Bold"/>
                          <a:ea typeface="Arial Rounded MT Bold"/>
                          <a:cs typeface="Arial Rounded MT Bold"/>
                          <a:sym typeface="Arial Rounded MT Bold"/>
                        </a:rPr>
                        <a:t>80</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tc>
                  <a:txBody>
                    <a:bodyPr/>
                    <a:lstStyle/>
                    <a:p>
                      <a:pPr algn="ctr">
                        <a:defRPr sz="1800"/>
                      </a:pPr>
                      <a:r>
                        <a:rPr>
                          <a:latin typeface="Arial Rounded MT Bold"/>
                          <a:ea typeface="Arial Rounded MT Bold"/>
                          <a:cs typeface="Arial Rounded MT Bold"/>
                          <a:sym typeface="Arial Rounded MT Bold"/>
                        </a:rPr>
                        <a:t>71</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extLst>
                  <a:ext uri="{0D108BD9-81ED-4DB2-BD59-A6C34878D82A}">
                    <a16:rowId xmlns:a16="http://schemas.microsoft.com/office/drawing/2014/main" val="10009"/>
                  </a:ext>
                </a:extLst>
              </a:tr>
              <a:tr h="370840">
                <a:tc>
                  <a:txBody>
                    <a:bodyPr/>
                    <a:lstStyle/>
                    <a:p>
                      <a:pPr algn="l">
                        <a:defRPr sz="1800">
                          <a:latin typeface="Arial Rounded MT Bold"/>
                          <a:ea typeface="Arial Rounded MT Bold"/>
                          <a:cs typeface="Arial Rounded MT Bold"/>
                          <a:sym typeface="Arial Rounded MT Bold"/>
                        </a:defRPr>
                      </a:pPr>
                      <a:endParaRP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a:txBody>
                    <a:bodyPr/>
                    <a:lstStyle/>
                    <a:p>
                      <a:pPr algn="l">
                        <a:defRPr sz="1800"/>
                      </a:pPr>
                      <a:r>
                        <a:rPr>
                          <a:latin typeface="Arial Rounded MT Bold"/>
                          <a:ea typeface="Arial Rounded MT Bold"/>
                          <a:cs typeface="Arial Rounded MT Bold"/>
                          <a:sym typeface="Arial Rounded MT Bold"/>
                        </a:rPr>
                        <a:t>Clay (%)</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a:txBody>
                    <a:bodyPr/>
                    <a:lstStyle/>
                    <a:p>
                      <a:pPr algn="ctr">
                        <a:defRPr sz="1800"/>
                      </a:pPr>
                      <a:r>
                        <a:rPr>
                          <a:latin typeface="Arial Rounded MT Bold"/>
                          <a:ea typeface="Arial Rounded MT Bold"/>
                          <a:cs typeface="Arial Rounded MT Bold"/>
                          <a:sym typeface="Arial Rounded MT Bold"/>
                        </a:rPr>
                        <a:t>16</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a:txBody>
                    <a:bodyPr/>
                    <a:lstStyle/>
                    <a:p>
                      <a:pPr algn="ctr">
                        <a:defRPr sz="1800"/>
                      </a:pPr>
                      <a:r>
                        <a:rPr>
                          <a:latin typeface="Arial Rounded MT Bold"/>
                          <a:ea typeface="Arial Rounded MT Bold"/>
                          <a:cs typeface="Arial Rounded MT Bold"/>
                          <a:sym typeface="Arial Rounded MT Bold"/>
                        </a:rPr>
                        <a:t>29</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extLst>
                  <a:ext uri="{0D108BD9-81ED-4DB2-BD59-A6C34878D82A}">
                    <a16:rowId xmlns:a16="http://schemas.microsoft.com/office/drawing/2014/main" val="10010"/>
                  </a:ext>
                </a:extLst>
              </a:tr>
              <a:tr h="370840">
                <a:tc gridSpan="2">
                  <a:txBody>
                    <a:bodyPr/>
                    <a:lstStyle/>
                    <a:p>
                      <a:pPr algn="l">
                        <a:defRPr sz="1800"/>
                      </a:pPr>
                      <a:r>
                        <a:rPr>
                          <a:latin typeface="Arial Rounded MT Bold"/>
                          <a:ea typeface="Arial Rounded MT Bold"/>
                          <a:cs typeface="Arial Rounded MT Bold"/>
                          <a:sym typeface="Arial Rounded MT Bold"/>
                        </a:rPr>
                        <a:t>Ground water table</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tc hMerge="1">
                  <a:txBody>
                    <a:bodyPr/>
                    <a:lstStyle/>
                    <a:p>
                      <a:endParaRPr lang="en-US"/>
                    </a:p>
                  </a:txBody>
                  <a:tcPr/>
                </a:tc>
                <a:tc>
                  <a:txBody>
                    <a:bodyPr/>
                    <a:lstStyle/>
                    <a:p>
                      <a:pPr algn="ctr" defTabSz="685800">
                        <a:defRPr sz="1800"/>
                      </a:pPr>
                      <a:r>
                        <a:rPr>
                          <a:latin typeface="Arial Rounded MT Bold"/>
                          <a:ea typeface="Arial Rounded MT Bold"/>
                          <a:cs typeface="Arial Rounded MT Bold"/>
                          <a:sym typeface="Arial Rounded MT Bold"/>
                        </a:rPr>
                        <a:t>0.85 – 4.0</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tc>
                  <a:txBody>
                    <a:bodyPr/>
                    <a:lstStyle/>
                    <a:p>
                      <a:pPr algn="ctr" defTabSz="685800">
                        <a:defRPr sz="1800"/>
                      </a:pPr>
                      <a:r>
                        <a:rPr>
                          <a:latin typeface="Arial Rounded MT Bold"/>
                          <a:ea typeface="Arial Rounded MT Bold"/>
                          <a:cs typeface="Arial Rounded MT Bold"/>
                          <a:sym typeface="Arial Rounded MT Bold"/>
                        </a:rPr>
                        <a:t>0.45 - 1.50</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extLst>
                  <a:ext uri="{0D108BD9-81ED-4DB2-BD59-A6C34878D82A}">
                    <a16:rowId xmlns:a16="http://schemas.microsoft.com/office/drawing/2014/main" val="10011"/>
                  </a:ext>
                </a:extLst>
              </a:tr>
              <a:tr h="370840">
                <a:tc gridSpan="2">
                  <a:txBody>
                    <a:bodyPr/>
                    <a:lstStyle/>
                    <a:p>
                      <a:pPr algn="l">
                        <a:defRPr sz="1800"/>
                      </a:pPr>
                      <a:r>
                        <a:rPr>
                          <a:latin typeface="Arial Rounded MT Bold"/>
                          <a:ea typeface="Arial Rounded MT Bold"/>
                          <a:cs typeface="Arial Rounded MT Bold"/>
                          <a:sym typeface="Arial Rounded MT Bold"/>
                        </a:rPr>
                        <a:t>High Flood Level</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hMerge="1">
                  <a:txBody>
                    <a:bodyPr/>
                    <a:lstStyle/>
                    <a:p>
                      <a:endParaRPr lang="en-US"/>
                    </a:p>
                  </a:txBody>
                  <a:tcPr/>
                </a:tc>
                <a:tc>
                  <a:txBody>
                    <a:bodyPr/>
                    <a:lstStyle/>
                    <a:p>
                      <a:pPr algn="ctr">
                        <a:defRPr sz="1800"/>
                      </a:pPr>
                      <a:r>
                        <a:rPr>
                          <a:latin typeface="Arial Rounded MT Bold"/>
                          <a:ea typeface="Arial Rounded MT Bold"/>
                          <a:cs typeface="Arial Rounded MT Bold"/>
                          <a:sym typeface="Arial Rounded MT Bold"/>
                        </a:rPr>
                        <a:t>1.80 – 2.00</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a:txBody>
                    <a:bodyPr/>
                    <a:lstStyle/>
                    <a:p>
                      <a:pPr algn="ctr">
                        <a:defRPr sz="1800"/>
                      </a:pPr>
                      <a:r>
                        <a:rPr dirty="0">
                          <a:latin typeface="Arial Rounded MT Bold"/>
                          <a:ea typeface="Arial Rounded MT Bold"/>
                          <a:cs typeface="Arial Rounded MT Bold"/>
                          <a:sym typeface="Arial Rounded MT Bold"/>
                        </a:rPr>
                        <a:t>2.00 – 2.10</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extLst>
                  <a:ext uri="{0D108BD9-81ED-4DB2-BD59-A6C34878D82A}">
                    <a16:rowId xmlns:a16="http://schemas.microsoft.com/office/drawing/2014/main" val="10012"/>
                  </a:ext>
                </a:extLst>
              </a:tr>
            </a:tbl>
          </a:graphicData>
        </a:graphic>
      </p:graphicFrame>
      <p:pic>
        <p:nvPicPr>
          <p:cNvPr id="343" name="Picture 2" descr="Picture 2"/>
          <p:cNvPicPr>
            <a:picLocks noChangeAspect="1"/>
          </p:cNvPicPr>
          <p:nvPr/>
        </p:nvPicPr>
        <p:blipFill>
          <a:blip r:embed="rId2"/>
          <a:stretch>
            <a:fillRect/>
          </a:stretch>
        </p:blipFill>
        <p:spPr>
          <a:xfrm>
            <a:off x="8164607" y="121623"/>
            <a:ext cx="852072" cy="1063984"/>
          </a:xfrm>
          <a:prstGeom prst="rect">
            <a:avLst/>
          </a:prstGeom>
          <a:ln w="12700">
            <a:miter lim="400000"/>
          </a:ln>
        </p:spPr>
      </p:pic>
      <p:sp>
        <p:nvSpPr>
          <p:cNvPr id="5" name="TextBox 4">
            <a:extLst>
              <a:ext uri="{FF2B5EF4-FFF2-40B4-BE49-F238E27FC236}">
                <a16:creationId xmlns:a16="http://schemas.microsoft.com/office/drawing/2014/main" id="{A7AD8D24-7973-4940-A4E1-079C0EA3C3C4}"/>
              </a:ext>
            </a:extLst>
          </p:cNvPr>
          <p:cNvSpPr txBox="1"/>
          <p:nvPr/>
        </p:nvSpPr>
        <p:spPr>
          <a:xfrm>
            <a:off x="8302752" y="6547104"/>
            <a:ext cx="71392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News Gothic MT"/>
                <a:ea typeface="News Gothic MT"/>
                <a:cs typeface="News Gothic MT"/>
                <a:sym typeface="News Gothic MT"/>
              </a:rPr>
              <a:t>Cont..</a:t>
            </a:r>
            <a:endParaRPr kumimoji="0" lang="en-IN" sz="1400" b="1" i="0" u="none" strike="noStrike" cap="none" spc="0" normalizeH="0" baseline="0" dirty="0">
              <a:ln>
                <a:noFill/>
              </a:ln>
              <a:solidFill>
                <a:srgbClr val="000000"/>
              </a:solidFill>
              <a:effectLst/>
              <a:uFillTx/>
              <a:latin typeface="News Gothic MT"/>
              <a:ea typeface="News Gothic MT"/>
              <a:cs typeface="News Gothic MT"/>
              <a:sym typeface="News Gothic MT"/>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Title 1"/>
          <p:cNvSpPr txBox="1">
            <a:spLocks noGrp="1"/>
          </p:cNvSpPr>
          <p:nvPr>
            <p:ph type="title"/>
          </p:nvPr>
        </p:nvSpPr>
        <p:spPr>
          <a:xfrm>
            <a:off x="357156" y="358091"/>
            <a:ext cx="5759439" cy="831627"/>
          </a:xfrm>
          <a:prstGeom prst="rect">
            <a:avLst/>
          </a:prstGeom>
        </p:spPr>
        <p:txBody>
          <a:bodyPr/>
          <a:lstStyle>
            <a:lvl1pPr algn="l">
              <a:defRPr sz="4000">
                <a:latin typeface="Arial Black"/>
                <a:ea typeface="Arial Black"/>
                <a:cs typeface="Arial Black"/>
                <a:sym typeface="Arial Black"/>
              </a:defRPr>
            </a:lvl1pPr>
          </a:lstStyle>
          <a:p>
            <a:r>
              <a:rPr dirty="0"/>
              <a:t>Chemical analysis</a:t>
            </a:r>
          </a:p>
        </p:txBody>
      </p:sp>
      <p:graphicFrame>
        <p:nvGraphicFramePr>
          <p:cNvPr id="346" name="Table 4"/>
          <p:cNvGraphicFramePr/>
          <p:nvPr/>
        </p:nvGraphicFramePr>
        <p:xfrm>
          <a:off x="357157" y="1868584"/>
          <a:ext cx="8403782" cy="1981200"/>
        </p:xfrm>
        <a:graphic>
          <a:graphicData uri="http://schemas.openxmlformats.org/drawingml/2006/table">
            <a:tbl>
              <a:tblPr firstRow="1">
                <a:tableStyleId>{4C3C2611-4C71-4FC5-86AE-919BDF0F9419}</a:tableStyleId>
              </a:tblPr>
              <a:tblGrid>
                <a:gridCol w="1558139">
                  <a:extLst>
                    <a:ext uri="{9D8B030D-6E8A-4147-A177-3AD203B41FA5}">
                      <a16:colId xmlns:a16="http://schemas.microsoft.com/office/drawing/2014/main" val="20000"/>
                    </a:ext>
                  </a:extLst>
                </a:gridCol>
                <a:gridCol w="1655805">
                  <a:extLst>
                    <a:ext uri="{9D8B030D-6E8A-4147-A177-3AD203B41FA5}">
                      <a16:colId xmlns:a16="http://schemas.microsoft.com/office/drawing/2014/main" val="20001"/>
                    </a:ext>
                  </a:extLst>
                </a:gridCol>
                <a:gridCol w="1594021">
                  <a:extLst>
                    <a:ext uri="{9D8B030D-6E8A-4147-A177-3AD203B41FA5}">
                      <a16:colId xmlns:a16="http://schemas.microsoft.com/office/drawing/2014/main" val="20002"/>
                    </a:ext>
                  </a:extLst>
                </a:gridCol>
                <a:gridCol w="1779373">
                  <a:extLst>
                    <a:ext uri="{9D8B030D-6E8A-4147-A177-3AD203B41FA5}">
                      <a16:colId xmlns:a16="http://schemas.microsoft.com/office/drawing/2014/main" val="20003"/>
                    </a:ext>
                  </a:extLst>
                </a:gridCol>
                <a:gridCol w="1816444">
                  <a:extLst>
                    <a:ext uri="{9D8B030D-6E8A-4147-A177-3AD203B41FA5}">
                      <a16:colId xmlns:a16="http://schemas.microsoft.com/office/drawing/2014/main" val="20004"/>
                    </a:ext>
                  </a:extLst>
                </a:gridCol>
              </a:tblGrid>
              <a:tr h="370840">
                <a:tc>
                  <a:txBody>
                    <a:bodyPr/>
                    <a:lstStyle/>
                    <a:p>
                      <a:pPr algn="ctr">
                        <a:defRPr sz="1800" b="0"/>
                      </a:pPr>
                      <a:r>
                        <a:rPr sz="2000" b="1">
                          <a:latin typeface="Calibri"/>
                          <a:ea typeface="Calibri"/>
                          <a:cs typeface="Calibri"/>
                          <a:sym typeface="Calibri"/>
                        </a:rPr>
                        <a:t>BP</a:t>
                      </a:r>
                    </a:p>
                  </a:txBody>
                  <a:tcPr marL="45720" marR="45720" horzOverflow="overflow">
                    <a:lnL w="12700">
                      <a:solidFill>
                        <a:srgbClr val="4BACC6"/>
                      </a:solidFill>
                    </a:lnL>
                    <a:lnR w="12700">
                      <a:solidFill>
                        <a:srgbClr val="4BACC6"/>
                      </a:solidFill>
                    </a:lnR>
                    <a:lnT w="12700">
                      <a:solidFill>
                        <a:srgbClr val="4BACC6"/>
                      </a:solidFill>
                    </a:lnT>
                    <a:lnB w="25400">
                      <a:solidFill>
                        <a:srgbClr val="4BACC6"/>
                      </a:solidFill>
                    </a:lnB>
                  </a:tcPr>
                </a:tc>
                <a:tc>
                  <a:txBody>
                    <a:bodyPr/>
                    <a:lstStyle/>
                    <a:p>
                      <a:pPr algn="ctr">
                        <a:defRPr sz="1800" b="0"/>
                      </a:pPr>
                      <a:r>
                        <a:rPr sz="2000" b="1">
                          <a:latin typeface="Calibri"/>
                          <a:ea typeface="Calibri"/>
                          <a:cs typeface="Calibri"/>
                          <a:sym typeface="Calibri"/>
                        </a:rPr>
                        <a:t>Depth (m)</a:t>
                      </a:r>
                    </a:p>
                  </a:txBody>
                  <a:tcPr marL="45720" marR="45720" horzOverflow="overflow">
                    <a:lnL w="12700">
                      <a:solidFill>
                        <a:srgbClr val="4BACC6"/>
                      </a:solidFill>
                    </a:lnL>
                    <a:lnR w="12700">
                      <a:solidFill>
                        <a:srgbClr val="4BACC6"/>
                      </a:solidFill>
                    </a:lnR>
                    <a:lnT w="12700">
                      <a:solidFill>
                        <a:srgbClr val="4BACC6"/>
                      </a:solidFill>
                    </a:lnT>
                    <a:lnB w="25400">
                      <a:solidFill>
                        <a:srgbClr val="4BACC6"/>
                      </a:solidFill>
                    </a:lnB>
                  </a:tcPr>
                </a:tc>
                <a:tc>
                  <a:txBody>
                    <a:bodyPr/>
                    <a:lstStyle/>
                    <a:p>
                      <a:pPr algn="ctr">
                        <a:defRPr sz="1800" b="0"/>
                      </a:pPr>
                      <a:r>
                        <a:rPr sz="2000" b="1">
                          <a:latin typeface="Calibri"/>
                          <a:ea typeface="Calibri"/>
                          <a:cs typeface="Calibri"/>
                          <a:sym typeface="Calibri"/>
                        </a:rPr>
                        <a:t>pH</a:t>
                      </a:r>
                    </a:p>
                  </a:txBody>
                  <a:tcPr marL="45720" marR="45720" horzOverflow="overflow">
                    <a:lnL w="12700">
                      <a:solidFill>
                        <a:srgbClr val="4BACC6"/>
                      </a:solidFill>
                    </a:lnL>
                    <a:lnR w="12700">
                      <a:solidFill>
                        <a:srgbClr val="4BACC6"/>
                      </a:solidFill>
                    </a:lnR>
                    <a:lnT w="12700">
                      <a:solidFill>
                        <a:srgbClr val="4BACC6"/>
                      </a:solidFill>
                    </a:lnT>
                    <a:lnB w="25400">
                      <a:solidFill>
                        <a:srgbClr val="4BACC6"/>
                      </a:solidFill>
                    </a:lnB>
                  </a:tcPr>
                </a:tc>
                <a:tc>
                  <a:txBody>
                    <a:bodyPr/>
                    <a:lstStyle/>
                    <a:p>
                      <a:pPr algn="ctr">
                        <a:defRPr sz="1800" b="0"/>
                      </a:pPr>
                      <a:r>
                        <a:rPr sz="2000" b="1">
                          <a:latin typeface="Calibri"/>
                          <a:ea typeface="Calibri"/>
                          <a:cs typeface="Calibri"/>
                          <a:sym typeface="Calibri"/>
                        </a:rPr>
                        <a:t>Chlorides (%)</a:t>
                      </a:r>
                    </a:p>
                  </a:txBody>
                  <a:tcPr marL="45720" marR="45720" horzOverflow="overflow">
                    <a:lnL w="12700">
                      <a:solidFill>
                        <a:srgbClr val="4BACC6"/>
                      </a:solidFill>
                    </a:lnL>
                    <a:lnR w="12700">
                      <a:solidFill>
                        <a:srgbClr val="4BACC6"/>
                      </a:solidFill>
                    </a:lnR>
                    <a:lnT w="12700">
                      <a:solidFill>
                        <a:srgbClr val="4BACC6"/>
                      </a:solidFill>
                    </a:lnT>
                    <a:lnB w="25400">
                      <a:solidFill>
                        <a:srgbClr val="4BACC6"/>
                      </a:solidFill>
                    </a:lnB>
                  </a:tcPr>
                </a:tc>
                <a:tc>
                  <a:txBody>
                    <a:bodyPr/>
                    <a:lstStyle/>
                    <a:p>
                      <a:pPr algn="ctr">
                        <a:defRPr sz="1800" b="0"/>
                      </a:pPr>
                      <a:r>
                        <a:rPr sz="2000" b="1">
                          <a:latin typeface="Calibri"/>
                          <a:ea typeface="Calibri"/>
                          <a:cs typeface="Calibri"/>
                          <a:sym typeface="Calibri"/>
                        </a:rPr>
                        <a:t>Sulphate (g/l)</a:t>
                      </a:r>
                    </a:p>
                  </a:txBody>
                  <a:tcPr marL="45720" marR="45720" horzOverflow="overflow">
                    <a:lnL w="12700">
                      <a:solidFill>
                        <a:srgbClr val="4BACC6"/>
                      </a:solidFill>
                    </a:lnL>
                    <a:lnR w="12700">
                      <a:solidFill>
                        <a:srgbClr val="4BACC6"/>
                      </a:solidFill>
                    </a:lnR>
                    <a:lnT w="12700">
                      <a:solidFill>
                        <a:srgbClr val="4BACC6"/>
                      </a:solidFill>
                    </a:lnT>
                    <a:lnB w="25400">
                      <a:solidFill>
                        <a:srgbClr val="4BACC6"/>
                      </a:solidFill>
                    </a:lnB>
                  </a:tcPr>
                </a:tc>
                <a:extLst>
                  <a:ext uri="{0D108BD9-81ED-4DB2-BD59-A6C34878D82A}">
                    <a16:rowId xmlns:a16="http://schemas.microsoft.com/office/drawing/2014/main" val="10000"/>
                  </a:ext>
                </a:extLst>
              </a:tr>
              <a:tr h="370840">
                <a:tc rowSpan="2">
                  <a:txBody>
                    <a:bodyPr/>
                    <a:lstStyle/>
                    <a:p>
                      <a:pPr algn="ctr">
                        <a:defRPr sz="1800"/>
                      </a:pPr>
                      <a:r>
                        <a:rPr sz="2000">
                          <a:latin typeface="Calibri"/>
                          <a:ea typeface="Calibri"/>
                          <a:cs typeface="Calibri"/>
                          <a:sym typeface="Calibri"/>
                        </a:rPr>
                        <a:t>1135-1142</a:t>
                      </a:r>
                    </a:p>
                  </a:txBody>
                  <a:tcPr marL="45720" marR="45720" horzOverflow="overflow">
                    <a:lnL w="12700">
                      <a:solidFill>
                        <a:srgbClr val="4BACC6"/>
                      </a:solidFill>
                    </a:lnL>
                    <a:lnR w="12700">
                      <a:solidFill>
                        <a:srgbClr val="4BACC6"/>
                      </a:solidFill>
                    </a:lnR>
                    <a:lnT w="25400">
                      <a:solidFill>
                        <a:srgbClr val="4BACC6"/>
                      </a:solidFill>
                    </a:lnT>
                    <a:lnB w="12700">
                      <a:solidFill>
                        <a:srgbClr val="4BACC6"/>
                      </a:solidFill>
                    </a:lnB>
                    <a:solidFill>
                      <a:srgbClr val="4BACC6">
                        <a:alpha val="20000"/>
                      </a:srgbClr>
                    </a:solidFill>
                  </a:tcPr>
                </a:tc>
                <a:tc>
                  <a:txBody>
                    <a:bodyPr/>
                    <a:lstStyle/>
                    <a:p>
                      <a:pPr algn="ctr">
                        <a:defRPr sz="1800"/>
                      </a:pPr>
                      <a:r>
                        <a:rPr sz="2000">
                          <a:latin typeface="Calibri"/>
                          <a:ea typeface="Calibri"/>
                          <a:cs typeface="Calibri"/>
                          <a:sym typeface="Calibri"/>
                        </a:rPr>
                        <a:t>3.0</a:t>
                      </a:r>
                    </a:p>
                  </a:txBody>
                  <a:tcPr marL="45720" marR="45720" horzOverflow="overflow">
                    <a:lnL w="12700">
                      <a:solidFill>
                        <a:srgbClr val="4BACC6"/>
                      </a:solidFill>
                    </a:lnL>
                    <a:lnR w="12700">
                      <a:solidFill>
                        <a:srgbClr val="4BACC6"/>
                      </a:solidFill>
                    </a:lnR>
                    <a:lnT w="25400">
                      <a:solidFill>
                        <a:srgbClr val="4BACC6"/>
                      </a:solidFill>
                    </a:lnT>
                    <a:lnB w="12700">
                      <a:solidFill>
                        <a:srgbClr val="4BACC6"/>
                      </a:solidFill>
                    </a:lnB>
                    <a:solidFill>
                      <a:srgbClr val="4BACC6">
                        <a:alpha val="20000"/>
                      </a:srgbClr>
                    </a:solidFill>
                  </a:tcPr>
                </a:tc>
                <a:tc>
                  <a:txBody>
                    <a:bodyPr/>
                    <a:lstStyle/>
                    <a:p>
                      <a:pPr algn="ctr">
                        <a:defRPr sz="1800"/>
                      </a:pPr>
                      <a:r>
                        <a:rPr sz="2000">
                          <a:latin typeface="Calibri"/>
                          <a:ea typeface="Calibri"/>
                          <a:cs typeface="Calibri"/>
                          <a:sym typeface="Calibri"/>
                        </a:rPr>
                        <a:t>7.87</a:t>
                      </a:r>
                    </a:p>
                  </a:txBody>
                  <a:tcPr marL="45720" marR="45720" horzOverflow="overflow">
                    <a:lnL w="12700">
                      <a:solidFill>
                        <a:srgbClr val="4BACC6"/>
                      </a:solidFill>
                    </a:lnL>
                    <a:lnR w="12700">
                      <a:solidFill>
                        <a:srgbClr val="4BACC6"/>
                      </a:solidFill>
                    </a:lnR>
                    <a:lnT w="25400">
                      <a:solidFill>
                        <a:srgbClr val="4BACC6"/>
                      </a:solidFill>
                    </a:lnT>
                    <a:lnB w="12700">
                      <a:solidFill>
                        <a:srgbClr val="4BACC6"/>
                      </a:solidFill>
                    </a:lnB>
                    <a:solidFill>
                      <a:srgbClr val="4BACC6">
                        <a:alpha val="20000"/>
                      </a:srgbClr>
                    </a:solidFill>
                  </a:tcPr>
                </a:tc>
                <a:tc>
                  <a:txBody>
                    <a:bodyPr/>
                    <a:lstStyle/>
                    <a:p>
                      <a:pPr algn="ctr">
                        <a:defRPr sz="1800"/>
                      </a:pPr>
                      <a:r>
                        <a:rPr sz="2000">
                          <a:latin typeface="Calibri"/>
                          <a:ea typeface="Calibri"/>
                          <a:cs typeface="Calibri"/>
                          <a:sym typeface="Calibri"/>
                        </a:rPr>
                        <a:t>0.45</a:t>
                      </a:r>
                    </a:p>
                  </a:txBody>
                  <a:tcPr marL="45720" marR="45720" horzOverflow="overflow">
                    <a:lnL w="12700">
                      <a:solidFill>
                        <a:srgbClr val="4BACC6"/>
                      </a:solidFill>
                    </a:lnL>
                    <a:lnR w="12700">
                      <a:solidFill>
                        <a:srgbClr val="4BACC6"/>
                      </a:solidFill>
                    </a:lnR>
                    <a:lnT w="25400">
                      <a:solidFill>
                        <a:srgbClr val="4BACC6"/>
                      </a:solidFill>
                    </a:lnT>
                    <a:lnB w="12700">
                      <a:solidFill>
                        <a:srgbClr val="4BACC6"/>
                      </a:solidFill>
                    </a:lnB>
                    <a:solidFill>
                      <a:srgbClr val="4BACC6">
                        <a:alpha val="20000"/>
                      </a:srgbClr>
                    </a:solidFill>
                  </a:tcPr>
                </a:tc>
                <a:tc>
                  <a:txBody>
                    <a:bodyPr/>
                    <a:lstStyle/>
                    <a:p>
                      <a:pPr algn="ctr">
                        <a:defRPr sz="1800"/>
                      </a:pPr>
                      <a:r>
                        <a:rPr sz="2000">
                          <a:latin typeface="Calibri"/>
                          <a:ea typeface="Calibri"/>
                          <a:cs typeface="Calibri"/>
                          <a:sym typeface="Calibri"/>
                        </a:rPr>
                        <a:t>2.9</a:t>
                      </a:r>
                    </a:p>
                  </a:txBody>
                  <a:tcPr marL="45720" marR="45720" horzOverflow="overflow">
                    <a:lnL w="12700">
                      <a:solidFill>
                        <a:srgbClr val="4BACC6"/>
                      </a:solidFill>
                    </a:lnL>
                    <a:lnR w="12700">
                      <a:solidFill>
                        <a:srgbClr val="4BACC6"/>
                      </a:solidFill>
                    </a:lnR>
                    <a:lnT w="25400">
                      <a:solidFill>
                        <a:srgbClr val="4BACC6"/>
                      </a:solidFill>
                    </a:lnT>
                    <a:lnB w="12700">
                      <a:solidFill>
                        <a:srgbClr val="4BACC6"/>
                      </a:solidFill>
                    </a:lnB>
                    <a:solidFill>
                      <a:srgbClr val="4BACC6">
                        <a:alpha val="20000"/>
                      </a:srgbClr>
                    </a:solidFill>
                  </a:tcPr>
                </a:tc>
                <a:extLst>
                  <a:ext uri="{0D108BD9-81ED-4DB2-BD59-A6C34878D82A}">
                    <a16:rowId xmlns:a16="http://schemas.microsoft.com/office/drawing/2014/main" val="10001"/>
                  </a:ext>
                </a:extLst>
              </a:tr>
              <a:tr h="370840">
                <a:tc vMerge="1">
                  <a:txBody>
                    <a:bodyPr/>
                    <a:lstStyle/>
                    <a:p>
                      <a:endParaRPr lang="en-US"/>
                    </a:p>
                  </a:txBody>
                  <a:tcPr/>
                </a:tc>
                <a:tc>
                  <a:txBody>
                    <a:bodyPr/>
                    <a:lstStyle/>
                    <a:p>
                      <a:pPr algn="ctr">
                        <a:defRPr sz="1800"/>
                      </a:pPr>
                      <a:r>
                        <a:rPr sz="2000">
                          <a:latin typeface="Calibri"/>
                          <a:ea typeface="Calibri"/>
                          <a:cs typeface="Calibri"/>
                          <a:sym typeface="Calibri"/>
                        </a:rPr>
                        <a:t>6.0</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a:txBody>
                    <a:bodyPr/>
                    <a:lstStyle/>
                    <a:p>
                      <a:pPr algn="ctr">
                        <a:defRPr sz="1800"/>
                      </a:pPr>
                      <a:r>
                        <a:rPr sz="2000">
                          <a:latin typeface="Calibri"/>
                          <a:ea typeface="Calibri"/>
                          <a:cs typeface="Calibri"/>
                          <a:sym typeface="Calibri"/>
                        </a:rPr>
                        <a:t>8.11</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a:txBody>
                    <a:bodyPr/>
                    <a:lstStyle/>
                    <a:p>
                      <a:pPr algn="ctr">
                        <a:defRPr sz="1800"/>
                      </a:pPr>
                      <a:r>
                        <a:rPr sz="2000">
                          <a:latin typeface="Calibri"/>
                          <a:ea typeface="Calibri"/>
                          <a:cs typeface="Calibri"/>
                          <a:sym typeface="Calibri"/>
                        </a:rPr>
                        <a:t>0.78</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a:txBody>
                    <a:bodyPr/>
                    <a:lstStyle/>
                    <a:p>
                      <a:pPr algn="ctr">
                        <a:defRPr sz="1800"/>
                      </a:pPr>
                      <a:r>
                        <a:rPr sz="2000">
                          <a:latin typeface="Calibri"/>
                          <a:ea typeface="Calibri"/>
                          <a:cs typeface="Calibri"/>
                          <a:sym typeface="Calibri"/>
                        </a:rPr>
                        <a:t>2.4</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extLst>
                  <a:ext uri="{0D108BD9-81ED-4DB2-BD59-A6C34878D82A}">
                    <a16:rowId xmlns:a16="http://schemas.microsoft.com/office/drawing/2014/main" val="10002"/>
                  </a:ext>
                </a:extLst>
              </a:tr>
              <a:tr h="370840">
                <a:tc rowSpan="2">
                  <a:txBody>
                    <a:bodyPr/>
                    <a:lstStyle/>
                    <a:p>
                      <a:pPr algn="ctr">
                        <a:defRPr sz="1800"/>
                      </a:pPr>
                      <a:r>
                        <a:rPr sz="2000">
                          <a:latin typeface="Calibri"/>
                          <a:ea typeface="Calibri"/>
                          <a:cs typeface="Calibri"/>
                          <a:sym typeface="Calibri"/>
                        </a:rPr>
                        <a:t>1175-G17</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tc>
                  <a:txBody>
                    <a:bodyPr/>
                    <a:lstStyle/>
                    <a:p>
                      <a:pPr algn="ctr">
                        <a:defRPr sz="1800"/>
                      </a:pPr>
                      <a:r>
                        <a:rPr sz="2000">
                          <a:latin typeface="Calibri"/>
                          <a:ea typeface="Calibri"/>
                          <a:cs typeface="Calibri"/>
                          <a:sym typeface="Calibri"/>
                        </a:rPr>
                        <a:t>1.5</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tc>
                  <a:txBody>
                    <a:bodyPr/>
                    <a:lstStyle/>
                    <a:p>
                      <a:pPr algn="ctr">
                        <a:defRPr sz="1800"/>
                      </a:pPr>
                      <a:r>
                        <a:rPr sz="2000">
                          <a:latin typeface="Calibri"/>
                          <a:ea typeface="Calibri"/>
                          <a:cs typeface="Calibri"/>
                          <a:sym typeface="Calibri"/>
                        </a:rPr>
                        <a:t>8.03</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tc>
                  <a:txBody>
                    <a:bodyPr/>
                    <a:lstStyle/>
                    <a:p>
                      <a:pPr algn="ctr">
                        <a:defRPr sz="1800"/>
                      </a:pPr>
                      <a:r>
                        <a:rPr sz="2000">
                          <a:latin typeface="Calibri"/>
                          <a:ea typeface="Calibri"/>
                          <a:cs typeface="Calibri"/>
                          <a:sym typeface="Calibri"/>
                        </a:rPr>
                        <a:t>0.</a:t>
                      </a:r>
                      <a:r>
                        <a:rPr lang="en-US" sz="2000" dirty="0">
                          <a:latin typeface="Calibri"/>
                          <a:ea typeface="Calibri"/>
                          <a:cs typeface="Calibri"/>
                          <a:sym typeface="Calibri"/>
                        </a:rPr>
                        <a:t>6</a:t>
                      </a:r>
                      <a:r>
                        <a:rPr sz="2000">
                          <a:latin typeface="Calibri"/>
                          <a:ea typeface="Calibri"/>
                          <a:cs typeface="Calibri"/>
                          <a:sym typeface="Calibri"/>
                        </a:rPr>
                        <a:t>5</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tc>
                  <a:txBody>
                    <a:bodyPr/>
                    <a:lstStyle/>
                    <a:p>
                      <a:pPr algn="ctr">
                        <a:defRPr sz="1800"/>
                      </a:pPr>
                      <a:r>
                        <a:rPr sz="2000">
                          <a:latin typeface="Calibri"/>
                          <a:ea typeface="Calibri"/>
                          <a:cs typeface="Calibri"/>
                          <a:sym typeface="Calibri"/>
                        </a:rPr>
                        <a:t>5.6</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solidFill>
                      <a:srgbClr val="4BACC6">
                        <a:alpha val="20000"/>
                      </a:srgbClr>
                    </a:solidFill>
                  </a:tcPr>
                </a:tc>
                <a:extLst>
                  <a:ext uri="{0D108BD9-81ED-4DB2-BD59-A6C34878D82A}">
                    <a16:rowId xmlns:a16="http://schemas.microsoft.com/office/drawing/2014/main" val="10003"/>
                  </a:ext>
                </a:extLst>
              </a:tr>
              <a:tr h="370840">
                <a:tc vMerge="1">
                  <a:txBody>
                    <a:bodyPr/>
                    <a:lstStyle/>
                    <a:p>
                      <a:endParaRPr lang="en-US"/>
                    </a:p>
                  </a:txBody>
                  <a:tcPr/>
                </a:tc>
                <a:tc>
                  <a:txBody>
                    <a:bodyPr/>
                    <a:lstStyle/>
                    <a:p>
                      <a:pPr algn="ctr">
                        <a:defRPr sz="1800"/>
                      </a:pPr>
                      <a:r>
                        <a:rPr sz="2000">
                          <a:latin typeface="Calibri"/>
                          <a:ea typeface="Calibri"/>
                          <a:cs typeface="Calibri"/>
                          <a:sym typeface="Calibri"/>
                        </a:rPr>
                        <a:t>3.0</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a:txBody>
                    <a:bodyPr/>
                    <a:lstStyle/>
                    <a:p>
                      <a:pPr algn="ctr">
                        <a:defRPr sz="1800"/>
                      </a:pPr>
                      <a:r>
                        <a:rPr sz="2000">
                          <a:latin typeface="Calibri"/>
                          <a:ea typeface="Calibri"/>
                          <a:cs typeface="Calibri"/>
                          <a:sym typeface="Calibri"/>
                        </a:rPr>
                        <a:t>8.07</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a:txBody>
                    <a:bodyPr/>
                    <a:lstStyle/>
                    <a:p>
                      <a:pPr algn="ctr">
                        <a:defRPr sz="1800"/>
                      </a:pPr>
                      <a:r>
                        <a:rPr sz="2000">
                          <a:latin typeface="Calibri"/>
                          <a:ea typeface="Calibri"/>
                          <a:cs typeface="Calibri"/>
                          <a:sym typeface="Calibri"/>
                        </a:rPr>
                        <a:t>0.</a:t>
                      </a:r>
                      <a:r>
                        <a:rPr lang="en-US" sz="2000" dirty="0">
                          <a:latin typeface="Calibri"/>
                          <a:ea typeface="Calibri"/>
                          <a:cs typeface="Calibri"/>
                          <a:sym typeface="Calibri"/>
                        </a:rPr>
                        <a:t>8</a:t>
                      </a:r>
                      <a:r>
                        <a:rPr sz="2000">
                          <a:latin typeface="Calibri"/>
                          <a:ea typeface="Calibri"/>
                          <a:cs typeface="Calibri"/>
                          <a:sym typeface="Calibri"/>
                        </a:rPr>
                        <a:t>8</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a:txBody>
                    <a:bodyPr/>
                    <a:lstStyle/>
                    <a:p>
                      <a:pPr algn="ctr">
                        <a:defRPr sz="1800"/>
                      </a:pPr>
                      <a:r>
                        <a:rPr sz="2000">
                          <a:latin typeface="Calibri"/>
                          <a:ea typeface="Calibri"/>
                          <a:cs typeface="Calibri"/>
                          <a:sym typeface="Calibri"/>
                        </a:rPr>
                        <a:t>5.2</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extLst>
                  <a:ext uri="{0D108BD9-81ED-4DB2-BD59-A6C34878D82A}">
                    <a16:rowId xmlns:a16="http://schemas.microsoft.com/office/drawing/2014/main" val="10004"/>
                  </a:ext>
                </a:extLst>
              </a:tr>
            </a:tbl>
          </a:graphicData>
        </a:graphic>
      </p:graphicFrame>
      <p:sp>
        <p:nvSpPr>
          <p:cNvPr id="347" name="TextBox 5"/>
          <p:cNvSpPr txBox="1"/>
          <p:nvPr/>
        </p:nvSpPr>
        <p:spPr>
          <a:xfrm>
            <a:off x="357156" y="1396189"/>
            <a:ext cx="1420732" cy="447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000">
                <a:latin typeface="Arial Black"/>
                <a:ea typeface="Arial Black"/>
                <a:cs typeface="Arial Black"/>
                <a:sym typeface="Arial Black"/>
              </a:defRPr>
            </a:lvl1pPr>
          </a:lstStyle>
          <a:p>
            <a:r>
              <a:t>A - Soil</a:t>
            </a:r>
          </a:p>
        </p:txBody>
      </p:sp>
      <p:sp>
        <p:nvSpPr>
          <p:cNvPr id="348" name="TextBox 6"/>
          <p:cNvSpPr txBox="1"/>
          <p:nvPr/>
        </p:nvSpPr>
        <p:spPr>
          <a:xfrm>
            <a:off x="357157" y="4171400"/>
            <a:ext cx="2195729" cy="447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000">
                <a:latin typeface="Arial Black"/>
                <a:ea typeface="Arial Black"/>
                <a:cs typeface="Arial Black"/>
                <a:sym typeface="Arial Black"/>
              </a:defRPr>
            </a:lvl1pPr>
          </a:lstStyle>
          <a:p>
            <a:r>
              <a:t>B – Bore water</a:t>
            </a:r>
          </a:p>
        </p:txBody>
      </p:sp>
      <p:graphicFrame>
        <p:nvGraphicFramePr>
          <p:cNvPr id="349" name="Table 11"/>
          <p:cNvGraphicFramePr/>
          <p:nvPr/>
        </p:nvGraphicFramePr>
        <p:xfrm>
          <a:off x="357157" y="4584341"/>
          <a:ext cx="8403783" cy="1493520"/>
        </p:xfrm>
        <a:graphic>
          <a:graphicData uri="http://schemas.openxmlformats.org/drawingml/2006/table">
            <a:tbl>
              <a:tblPr firstRow="1">
                <a:tableStyleId>{4C3C2611-4C71-4FC5-86AE-919BDF0F9419}</a:tableStyleId>
              </a:tblPr>
              <a:tblGrid>
                <a:gridCol w="1482892">
                  <a:extLst>
                    <a:ext uri="{9D8B030D-6E8A-4147-A177-3AD203B41FA5}">
                      <a16:colId xmlns:a16="http://schemas.microsoft.com/office/drawing/2014/main" val="20000"/>
                    </a:ext>
                  </a:extLst>
                </a:gridCol>
                <a:gridCol w="1680474">
                  <a:extLst>
                    <a:ext uri="{9D8B030D-6E8A-4147-A177-3AD203B41FA5}">
                      <a16:colId xmlns:a16="http://schemas.microsoft.com/office/drawing/2014/main" val="20001"/>
                    </a:ext>
                  </a:extLst>
                </a:gridCol>
                <a:gridCol w="2669692">
                  <a:extLst>
                    <a:ext uri="{9D8B030D-6E8A-4147-A177-3AD203B41FA5}">
                      <a16:colId xmlns:a16="http://schemas.microsoft.com/office/drawing/2014/main" val="20002"/>
                    </a:ext>
                  </a:extLst>
                </a:gridCol>
                <a:gridCol w="2570725">
                  <a:extLst>
                    <a:ext uri="{9D8B030D-6E8A-4147-A177-3AD203B41FA5}">
                      <a16:colId xmlns:a16="http://schemas.microsoft.com/office/drawing/2014/main" val="20003"/>
                    </a:ext>
                  </a:extLst>
                </a:gridCol>
              </a:tblGrid>
              <a:tr h="370840">
                <a:tc>
                  <a:txBody>
                    <a:bodyPr/>
                    <a:lstStyle/>
                    <a:p>
                      <a:pPr algn="ctr">
                        <a:defRPr sz="1800" b="0"/>
                      </a:pPr>
                      <a:r>
                        <a:rPr sz="2000" b="1">
                          <a:latin typeface="Calibri"/>
                          <a:ea typeface="Calibri"/>
                          <a:cs typeface="Calibri"/>
                          <a:sym typeface="Calibri"/>
                        </a:rPr>
                        <a:t>BP</a:t>
                      </a:r>
                    </a:p>
                  </a:txBody>
                  <a:tcPr marL="45720" marR="45720" horzOverflow="overflow">
                    <a:lnL w="12700">
                      <a:solidFill>
                        <a:srgbClr val="4BACC6"/>
                      </a:solidFill>
                    </a:lnL>
                    <a:lnR w="12700">
                      <a:solidFill>
                        <a:srgbClr val="4BACC6"/>
                      </a:solidFill>
                    </a:lnR>
                    <a:lnT w="12700">
                      <a:solidFill>
                        <a:srgbClr val="4BACC6"/>
                      </a:solidFill>
                    </a:lnT>
                    <a:lnB w="25400">
                      <a:solidFill>
                        <a:srgbClr val="4BACC6"/>
                      </a:solidFill>
                    </a:lnB>
                  </a:tcPr>
                </a:tc>
                <a:tc>
                  <a:txBody>
                    <a:bodyPr/>
                    <a:lstStyle/>
                    <a:p>
                      <a:pPr algn="ctr">
                        <a:defRPr sz="1800" b="0"/>
                      </a:pPr>
                      <a:r>
                        <a:rPr sz="2000" b="1">
                          <a:latin typeface="Calibri"/>
                          <a:ea typeface="Calibri"/>
                          <a:cs typeface="Calibri"/>
                          <a:sym typeface="Calibri"/>
                        </a:rPr>
                        <a:t>pH ( &gt;6.00)</a:t>
                      </a:r>
                    </a:p>
                  </a:txBody>
                  <a:tcPr marL="45720" marR="45720" horzOverflow="overflow">
                    <a:lnL w="12700">
                      <a:solidFill>
                        <a:srgbClr val="4BACC6"/>
                      </a:solidFill>
                    </a:lnL>
                    <a:lnR w="12700">
                      <a:solidFill>
                        <a:srgbClr val="4BACC6"/>
                      </a:solidFill>
                    </a:lnR>
                    <a:lnT w="12700">
                      <a:solidFill>
                        <a:srgbClr val="4BACC6"/>
                      </a:solidFill>
                    </a:lnT>
                    <a:lnB w="25400">
                      <a:solidFill>
                        <a:srgbClr val="4BACC6"/>
                      </a:solidFill>
                    </a:lnB>
                  </a:tcPr>
                </a:tc>
                <a:tc>
                  <a:txBody>
                    <a:bodyPr/>
                    <a:lstStyle/>
                    <a:p>
                      <a:pPr algn="ctr">
                        <a:defRPr sz="1800" b="0"/>
                      </a:pPr>
                      <a:r>
                        <a:rPr sz="2000" b="1">
                          <a:latin typeface="Calibri"/>
                          <a:ea typeface="Calibri"/>
                          <a:cs typeface="Calibri"/>
                          <a:sym typeface="Calibri"/>
                        </a:rPr>
                        <a:t>Chlorides (as Cl) Max allowed    500 mg/l</a:t>
                      </a:r>
                    </a:p>
                  </a:txBody>
                  <a:tcPr marL="45720" marR="45720" horzOverflow="overflow">
                    <a:lnL w="12700">
                      <a:solidFill>
                        <a:srgbClr val="4BACC6"/>
                      </a:solidFill>
                    </a:lnL>
                    <a:lnR w="12700">
                      <a:solidFill>
                        <a:srgbClr val="4BACC6"/>
                      </a:solidFill>
                    </a:lnR>
                    <a:lnT w="12700">
                      <a:solidFill>
                        <a:srgbClr val="4BACC6"/>
                      </a:solidFill>
                    </a:lnT>
                    <a:lnB w="25400">
                      <a:solidFill>
                        <a:srgbClr val="4BACC6"/>
                      </a:solidFill>
                    </a:lnB>
                  </a:tcPr>
                </a:tc>
                <a:tc>
                  <a:txBody>
                    <a:bodyPr/>
                    <a:lstStyle/>
                    <a:p>
                      <a:pPr algn="ctr">
                        <a:defRPr sz="1800" b="0"/>
                      </a:pPr>
                      <a:r>
                        <a:rPr sz="2000" b="1">
                          <a:latin typeface="Calibri"/>
                          <a:ea typeface="Calibri"/>
                          <a:cs typeface="Calibri"/>
                          <a:sym typeface="Calibri"/>
                        </a:rPr>
                        <a:t>Sulphate as (SO3) Max allowed    400 mg/l</a:t>
                      </a:r>
                    </a:p>
                  </a:txBody>
                  <a:tcPr marL="45720" marR="45720" horzOverflow="overflow">
                    <a:lnL w="12700">
                      <a:solidFill>
                        <a:srgbClr val="4BACC6"/>
                      </a:solidFill>
                    </a:lnL>
                    <a:lnR w="12700">
                      <a:solidFill>
                        <a:srgbClr val="4BACC6"/>
                      </a:solidFill>
                    </a:lnR>
                    <a:lnT w="12700">
                      <a:solidFill>
                        <a:srgbClr val="4BACC6"/>
                      </a:solidFill>
                    </a:lnT>
                    <a:lnB w="25400">
                      <a:solidFill>
                        <a:srgbClr val="4BACC6"/>
                      </a:solidFill>
                    </a:lnB>
                  </a:tcPr>
                </a:tc>
                <a:extLst>
                  <a:ext uri="{0D108BD9-81ED-4DB2-BD59-A6C34878D82A}">
                    <a16:rowId xmlns:a16="http://schemas.microsoft.com/office/drawing/2014/main" val="10000"/>
                  </a:ext>
                </a:extLst>
              </a:tr>
              <a:tr h="370840">
                <a:tc>
                  <a:txBody>
                    <a:bodyPr/>
                    <a:lstStyle/>
                    <a:p>
                      <a:pPr algn="ctr">
                        <a:defRPr sz="1800"/>
                      </a:pPr>
                      <a:r>
                        <a:rPr sz="2000">
                          <a:latin typeface="Calibri"/>
                          <a:ea typeface="Calibri"/>
                          <a:cs typeface="Calibri"/>
                          <a:sym typeface="Calibri"/>
                        </a:rPr>
                        <a:t>1135 - 1142</a:t>
                      </a:r>
                    </a:p>
                  </a:txBody>
                  <a:tcPr marL="45720" marR="45720" horzOverflow="overflow">
                    <a:lnL w="12700">
                      <a:solidFill>
                        <a:srgbClr val="4BACC6"/>
                      </a:solidFill>
                    </a:lnL>
                    <a:lnR w="12700">
                      <a:solidFill>
                        <a:srgbClr val="4BACC6"/>
                      </a:solidFill>
                    </a:lnR>
                    <a:lnT w="25400">
                      <a:solidFill>
                        <a:srgbClr val="4BACC6"/>
                      </a:solidFill>
                    </a:lnT>
                    <a:lnB w="12700">
                      <a:solidFill>
                        <a:srgbClr val="4BACC6"/>
                      </a:solidFill>
                    </a:lnB>
                    <a:solidFill>
                      <a:srgbClr val="4BACC6">
                        <a:alpha val="20000"/>
                      </a:srgbClr>
                    </a:solidFill>
                  </a:tcPr>
                </a:tc>
                <a:tc>
                  <a:txBody>
                    <a:bodyPr/>
                    <a:lstStyle/>
                    <a:p>
                      <a:pPr algn="ctr">
                        <a:defRPr sz="1800"/>
                      </a:pPr>
                      <a:r>
                        <a:rPr sz="2000">
                          <a:latin typeface="Calibri"/>
                          <a:ea typeface="Calibri"/>
                          <a:cs typeface="Calibri"/>
                          <a:sym typeface="Calibri"/>
                        </a:rPr>
                        <a:t>7.12</a:t>
                      </a:r>
                    </a:p>
                  </a:txBody>
                  <a:tcPr marL="45720" marR="45720" horzOverflow="overflow">
                    <a:lnL w="12700">
                      <a:solidFill>
                        <a:srgbClr val="4BACC6"/>
                      </a:solidFill>
                    </a:lnL>
                    <a:lnR w="12700">
                      <a:solidFill>
                        <a:srgbClr val="4BACC6"/>
                      </a:solidFill>
                    </a:lnR>
                    <a:lnT w="25400">
                      <a:solidFill>
                        <a:srgbClr val="4BACC6"/>
                      </a:solidFill>
                    </a:lnT>
                    <a:lnB w="12700">
                      <a:solidFill>
                        <a:srgbClr val="4BACC6"/>
                      </a:solidFill>
                    </a:lnB>
                    <a:solidFill>
                      <a:srgbClr val="4BACC6">
                        <a:alpha val="20000"/>
                      </a:srgbClr>
                    </a:solidFill>
                  </a:tcPr>
                </a:tc>
                <a:tc>
                  <a:txBody>
                    <a:bodyPr/>
                    <a:lstStyle/>
                    <a:p>
                      <a:pPr algn="ctr">
                        <a:defRPr sz="1800"/>
                      </a:pPr>
                      <a:r>
                        <a:rPr sz="2000">
                          <a:latin typeface="Calibri"/>
                          <a:ea typeface="Calibri"/>
                          <a:cs typeface="Calibri"/>
                          <a:sym typeface="Calibri"/>
                        </a:rPr>
                        <a:t>10000</a:t>
                      </a:r>
                    </a:p>
                  </a:txBody>
                  <a:tcPr marL="45720" marR="45720" horzOverflow="overflow">
                    <a:lnL w="12700">
                      <a:solidFill>
                        <a:srgbClr val="4BACC6"/>
                      </a:solidFill>
                    </a:lnL>
                    <a:lnR w="12700">
                      <a:solidFill>
                        <a:srgbClr val="4BACC6"/>
                      </a:solidFill>
                    </a:lnR>
                    <a:lnT w="25400">
                      <a:solidFill>
                        <a:srgbClr val="4BACC6"/>
                      </a:solidFill>
                    </a:lnT>
                    <a:lnB w="12700">
                      <a:solidFill>
                        <a:srgbClr val="4BACC6"/>
                      </a:solidFill>
                    </a:lnB>
                    <a:solidFill>
                      <a:srgbClr val="4BACC6">
                        <a:alpha val="20000"/>
                      </a:srgbClr>
                    </a:solidFill>
                  </a:tcPr>
                </a:tc>
                <a:tc>
                  <a:txBody>
                    <a:bodyPr/>
                    <a:lstStyle/>
                    <a:p>
                      <a:pPr algn="ctr">
                        <a:defRPr sz="1800"/>
                      </a:pPr>
                      <a:r>
                        <a:rPr sz="2000">
                          <a:latin typeface="Calibri"/>
                          <a:ea typeface="Calibri"/>
                          <a:cs typeface="Calibri"/>
                          <a:sym typeface="Calibri"/>
                        </a:rPr>
                        <a:t>3010  </a:t>
                      </a:r>
                    </a:p>
                  </a:txBody>
                  <a:tcPr marL="45720" marR="45720" horzOverflow="overflow">
                    <a:lnL w="12700">
                      <a:solidFill>
                        <a:srgbClr val="4BACC6"/>
                      </a:solidFill>
                    </a:lnL>
                    <a:lnR w="12700">
                      <a:solidFill>
                        <a:srgbClr val="4BACC6"/>
                      </a:solidFill>
                    </a:lnR>
                    <a:lnT w="25400">
                      <a:solidFill>
                        <a:srgbClr val="4BACC6"/>
                      </a:solidFill>
                    </a:lnT>
                    <a:lnB w="12700">
                      <a:solidFill>
                        <a:srgbClr val="4BACC6"/>
                      </a:solidFill>
                    </a:lnB>
                    <a:solidFill>
                      <a:srgbClr val="4BACC6">
                        <a:alpha val="20000"/>
                      </a:srgbClr>
                    </a:solidFill>
                  </a:tcPr>
                </a:tc>
                <a:extLst>
                  <a:ext uri="{0D108BD9-81ED-4DB2-BD59-A6C34878D82A}">
                    <a16:rowId xmlns:a16="http://schemas.microsoft.com/office/drawing/2014/main" val="10001"/>
                  </a:ext>
                </a:extLst>
              </a:tr>
              <a:tr h="370840">
                <a:tc>
                  <a:txBody>
                    <a:bodyPr/>
                    <a:lstStyle/>
                    <a:p>
                      <a:pPr algn="ctr">
                        <a:defRPr sz="1800"/>
                      </a:pPr>
                      <a:r>
                        <a:rPr sz="2000">
                          <a:latin typeface="Calibri"/>
                          <a:ea typeface="Calibri"/>
                          <a:cs typeface="Calibri"/>
                          <a:sym typeface="Calibri"/>
                        </a:rPr>
                        <a:t>1175 – G17</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a:txBody>
                    <a:bodyPr/>
                    <a:lstStyle/>
                    <a:p>
                      <a:pPr algn="ctr">
                        <a:defRPr sz="1800"/>
                      </a:pPr>
                      <a:r>
                        <a:rPr sz="2000">
                          <a:latin typeface="Calibri"/>
                          <a:ea typeface="Calibri"/>
                          <a:cs typeface="Calibri"/>
                          <a:sym typeface="Calibri"/>
                        </a:rPr>
                        <a:t>7.55</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a:txBody>
                    <a:bodyPr/>
                    <a:lstStyle/>
                    <a:p>
                      <a:pPr algn="ctr">
                        <a:defRPr sz="1800"/>
                      </a:pPr>
                      <a:r>
                        <a:rPr sz="2000">
                          <a:latin typeface="Calibri"/>
                          <a:ea typeface="Calibri"/>
                          <a:cs typeface="Calibri"/>
                          <a:sym typeface="Calibri"/>
                        </a:rPr>
                        <a:t>16650</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tc>
                  <a:txBody>
                    <a:bodyPr/>
                    <a:lstStyle/>
                    <a:p>
                      <a:pPr algn="ctr">
                        <a:defRPr sz="1800"/>
                      </a:pPr>
                      <a:r>
                        <a:rPr sz="2000">
                          <a:latin typeface="Calibri"/>
                          <a:ea typeface="Calibri"/>
                          <a:cs typeface="Calibri"/>
                          <a:sym typeface="Calibri"/>
                        </a:rPr>
                        <a:t>4650  </a:t>
                      </a:r>
                    </a:p>
                  </a:txBody>
                  <a:tcPr marL="45720" marR="45720" horzOverflow="overflow">
                    <a:lnL w="12700">
                      <a:solidFill>
                        <a:srgbClr val="4BACC6"/>
                      </a:solidFill>
                    </a:lnL>
                    <a:lnR w="12700">
                      <a:solidFill>
                        <a:srgbClr val="4BACC6"/>
                      </a:solidFill>
                    </a:lnR>
                    <a:lnT w="12700">
                      <a:solidFill>
                        <a:srgbClr val="4BACC6"/>
                      </a:solidFill>
                    </a:lnT>
                    <a:lnB w="12700">
                      <a:solidFill>
                        <a:srgbClr val="4BACC6"/>
                      </a:solidFill>
                    </a:lnB>
                    <a:noFill/>
                  </a:tcPr>
                </a:tc>
                <a:extLst>
                  <a:ext uri="{0D108BD9-81ED-4DB2-BD59-A6C34878D82A}">
                    <a16:rowId xmlns:a16="http://schemas.microsoft.com/office/drawing/2014/main" val="10002"/>
                  </a:ext>
                </a:extLst>
              </a:tr>
            </a:tbl>
          </a:graphicData>
        </a:graphic>
      </p:graphicFrame>
      <p:pic>
        <p:nvPicPr>
          <p:cNvPr id="350" name="Picture 2" descr="Picture 2"/>
          <p:cNvPicPr>
            <a:picLocks noChangeAspect="1"/>
          </p:cNvPicPr>
          <p:nvPr/>
        </p:nvPicPr>
        <p:blipFill>
          <a:blip r:embed="rId2"/>
          <a:stretch>
            <a:fillRect/>
          </a:stretch>
        </p:blipFill>
        <p:spPr>
          <a:xfrm>
            <a:off x="8164607" y="121623"/>
            <a:ext cx="852072" cy="1063984"/>
          </a:xfrm>
          <a:prstGeom prst="rect">
            <a:avLst/>
          </a:prstGeom>
          <a:ln w="12700">
            <a:miter lim="400000"/>
          </a:ln>
        </p:spPr>
      </p:pic>
      <p:sp>
        <p:nvSpPr>
          <p:cNvPr id="2" name="Arrow: Left 1">
            <a:hlinkClick r:id="rId3" action="ppaction://hlinksldjump"/>
            <a:extLst>
              <a:ext uri="{FF2B5EF4-FFF2-40B4-BE49-F238E27FC236}">
                <a16:creationId xmlns:a16="http://schemas.microsoft.com/office/drawing/2014/main" id="{CBEF73DD-AF87-4820-BE1A-16EC9393BA9C}"/>
              </a:ext>
            </a:extLst>
          </p:cNvPr>
          <p:cNvSpPr/>
          <p:nvPr/>
        </p:nvSpPr>
        <p:spPr>
          <a:xfrm>
            <a:off x="128016" y="6318504"/>
            <a:ext cx="521208" cy="274320"/>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ontent Placeholder 2"/>
          <p:cNvSpPr txBox="1">
            <a:spLocks noGrp="1"/>
          </p:cNvSpPr>
          <p:nvPr>
            <p:ph type="body" idx="1"/>
          </p:nvPr>
        </p:nvSpPr>
        <p:spPr>
          <a:xfrm>
            <a:off x="403479" y="1185607"/>
            <a:ext cx="8337040" cy="5148591"/>
          </a:xfrm>
          <a:prstGeom prst="rect">
            <a:avLst/>
          </a:prstGeom>
        </p:spPr>
        <p:txBody>
          <a:bodyPr>
            <a:normAutofit lnSpcReduction="10000"/>
          </a:bodyPr>
          <a:lstStyle/>
          <a:p>
            <a:pPr marL="338772" indent="-338772" defTabSz="886968">
              <a:spcBef>
                <a:spcPts val="1900"/>
              </a:spcBef>
              <a:defRPr sz="1940">
                <a:solidFill>
                  <a:srgbClr val="262626"/>
                </a:solidFill>
                <a:latin typeface="Arial Rounded MT Bold"/>
                <a:ea typeface="Arial Rounded MT Bold"/>
                <a:cs typeface="Arial Rounded MT Bold"/>
                <a:sym typeface="Arial Rounded MT Bold"/>
              </a:defRPr>
            </a:pPr>
            <a:r>
              <a:rPr lang="en-US" dirty="0">
                <a:hlinkClick r:id="rId2" action="ppaction://hlinksldjump"/>
              </a:rPr>
              <a:t>Welcome to </a:t>
            </a:r>
            <a:r>
              <a:rPr lang="en-US" dirty="0" err="1">
                <a:hlinkClick r:id="rId2" action="ppaction://hlinksldjump"/>
              </a:rPr>
              <a:t>Kuchchh</a:t>
            </a:r>
            <a:endParaRPr lang="en-US" dirty="0">
              <a:hlinkClick r:id="rId3" action="ppaction://hlinksldjump"/>
            </a:endParaRPr>
          </a:p>
          <a:p>
            <a:pPr marL="338772" indent="-338772" defTabSz="886968">
              <a:spcBef>
                <a:spcPts val="1900"/>
              </a:spcBef>
              <a:defRPr sz="1940">
                <a:solidFill>
                  <a:srgbClr val="262626"/>
                </a:solidFill>
                <a:latin typeface="Arial Rounded MT Bold"/>
                <a:ea typeface="Arial Rounded MT Bold"/>
                <a:cs typeface="Arial Rounded MT Bold"/>
                <a:sym typeface="Arial Rounded MT Bold"/>
              </a:defRPr>
            </a:pPr>
            <a:r>
              <a:rPr dirty="0">
                <a:hlinkClick r:id="rId3" action="ppaction://hlinksldjump"/>
              </a:rPr>
              <a:t>Background</a:t>
            </a:r>
            <a:endParaRPr dirty="0"/>
          </a:p>
          <a:p>
            <a:pPr marL="338772" indent="-338772" defTabSz="886968">
              <a:spcBef>
                <a:spcPts val="1900"/>
              </a:spcBef>
              <a:defRPr sz="1940">
                <a:solidFill>
                  <a:srgbClr val="262626"/>
                </a:solidFill>
                <a:latin typeface="Arial Rounded MT Bold"/>
                <a:ea typeface="Arial Rounded MT Bold"/>
                <a:cs typeface="Arial Rounded MT Bold"/>
                <a:sym typeface="Arial Rounded MT Bold"/>
              </a:defRPr>
            </a:pPr>
            <a:r>
              <a:rPr dirty="0" err="1">
                <a:hlinkClick r:id="rId4" action="ppaction://hlinksldjump"/>
              </a:rPr>
              <a:t>Rann</a:t>
            </a:r>
            <a:r>
              <a:rPr dirty="0">
                <a:hlinkClick r:id="rId4" action="ppaction://hlinksldjump"/>
              </a:rPr>
              <a:t> of Kachchh at a glance</a:t>
            </a:r>
            <a:endParaRPr dirty="0"/>
          </a:p>
          <a:p>
            <a:pPr marL="338772" indent="-338772" defTabSz="886968">
              <a:spcBef>
                <a:spcPts val="1900"/>
              </a:spcBef>
              <a:defRPr sz="1940">
                <a:solidFill>
                  <a:srgbClr val="262626"/>
                </a:solidFill>
                <a:latin typeface="Arial Rounded MT Bold"/>
                <a:ea typeface="Arial Rounded MT Bold"/>
                <a:cs typeface="Arial Rounded MT Bold"/>
                <a:sym typeface="Arial Rounded MT Bold"/>
              </a:defRPr>
            </a:pPr>
            <a:r>
              <a:rPr dirty="0">
                <a:hlinkClick r:id="rId5" action="ppaction://hlinksldjump"/>
              </a:rPr>
              <a:t>Ground Conditions</a:t>
            </a:r>
            <a:endParaRPr dirty="0"/>
          </a:p>
          <a:p>
            <a:pPr marL="338772" indent="-338772" defTabSz="886968">
              <a:spcBef>
                <a:spcPts val="1900"/>
              </a:spcBef>
              <a:defRPr sz="1940">
                <a:solidFill>
                  <a:srgbClr val="262626"/>
                </a:solidFill>
                <a:latin typeface="Arial Rounded MT Bold"/>
                <a:ea typeface="Arial Rounded MT Bold"/>
                <a:cs typeface="Arial Rounded MT Bold"/>
                <a:sym typeface="Arial Rounded MT Bold"/>
              </a:defRPr>
            </a:pPr>
            <a:r>
              <a:rPr lang="en-US" dirty="0">
                <a:hlinkClick r:id="rId6" action="ppaction://hlinksldjump"/>
              </a:rPr>
              <a:t>Observations</a:t>
            </a:r>
            <a:endParaRPr dirty="0"/>
          </a:p>
          <a:p>
            <a:pPr marL="338772" indent="-338772" defTabSz="886968">
              <a:spcBef>
                <a:spcPts val="1900"/>
              </a:spcBef>
              <a:defRPr sz="1940">
                <a:solidFill>
                  <a:srgbClr val="262626"/>
                </a:solidFill>
                <a:latin typeface="Arial Rounded MT Bold"/>
                <a:ea typeface="Arial Rounded MT Bold"/>
                <a:cs typeface="Arial Rounded MT Bold"/>
                <a:sym typeface="Arial Rounded MT Bold"/>
              </a:defRPr>
            </a:pPr>
            <a:r>
              <a:rPr lang="en-US" dirty="0">
                <a:hlinkClick r:id="rId7" action="ppaction://hlinksldjump"/>
              </a:rPr>
              <a:t>Physical and Chemical Properties of Soil &amp; Bore Water</a:t>
            </a:r>
            <a:endParaRPr lang="en-US" dirty="0"/>
          </a:p>
          <a:p>
            <a:pPr marL="338772" indent="-338772" defTabSz="886968">
              <a:spcBef>
                <a:spcPts val="1900"/>
              </a:spcBef>
              <a:defRPr sz="1940">
                <a:solidFill>
                  <a:srgbClr val="262626"/>
                </a:solidFill>
                <a:latin typeface="Arial Rounded MT Bold"/>
                <a:ea typeface="Arial Rounded MT Bold"/>
                <a:cs typeface="Arial Rounded MT Bold"/>
                <a:sym typeface="Arial Rounded MT Bold"/>
              </a:defRPr>
            </a:pPr>
            <a:r>
              <a:rPr lang="en-US" dirty="0">
                <a:hlinkClick r:id="rId8" action="ppaction://hlinksldjump"/>
              </a:rPr>
              <a:t>Methodology</a:t>
            </a:r>
            <a:endParaRPr lang="en-US" dirty="0"/>
          </a:p>
          <a:p>
            <a:pPr marL="338772" indent="-338772" defTabSz="886968">
              <a:spcBef>
                <a:spcPts val="1900"/>
              </a:spcBef>
              <a:defRPr sz="1940">
                <a:solidFill>
                  <a:srgbClr val="262626"/>
                </a:solidFill>
                <a:latin typeface="Arial Rounded MT Bold"/>
                <a:ea typeface="Arial Rounded MT Bold"/>
                <a:cs typeface="Arial Rounded MT Bold"/>
                <a:sym typeface="Arial Rounded MT Bold"/>
              </a:defRPr>
            </a:pPr>
            <a:r>
              <a:rPr lang="en-IN" dirty="0">
                <a:hlinkClick r:id="rId9" action="ppaction://hlinksldjump"/>
              </a:rPr>
              <a:t>System design &amp; material selections</a:t>
            </a:r>
            <a:endParaRPr lang="en-US" dirty="0"/>
          </a:p>
          <a:p>
            <a:pPr marL="338772" indent="-338772" defTabSz="886968">
              <a:spcBef>
                <a:spcPts val="1900"/>
              </a:spcBef>
              <a:defRPr sz="1940">
                <a:solidFill>
                  <a:srgbClr val="262626"/>
                </a:solidFill>
                <a:latin typeface="Arial Rounded MT Bold"/>
                <a:ea typeface="Arial Rounded MT Bold"/>
                <a:cs typeface="Arial Rounded MT Bold"/>
                <a:sym typeface="Arial Rounded MT Bold"/>
              </a:defRPr>
            </a:pPr>
            <a:r>
              <a:rPr lang="en-IN" dirty="0">
                <a:hlinkClick r:id="rId10" action="ppaction://hlinksldjump"/>
              </a:rPr>
              <a:t>Work in progress</a:t>
            </a:r>
            <a:endParaRPr dirty="0"/>
          </a:p>
          <a:p>
            <a:pPr marL="338772" indent="-338772" defTabSz="886968">
              <a:spcBef>
                <a:spcPts val="1900"/>
              </a:spcBef>
              <a:defRPr sz="1940">
                <a:solidFill>
                  <a:srgbClr val="262626"/>
                </a:solidFill>
                <a:latin typeface="Arial Rounded MT Bold"/>
                <a:ea typeface="Arial Rounded MT Bold"/>
                <a:cs typeface="Arial Rounded MT Bold"/>
                <a:sym typeface="Arial Rounded MT Bold"/>
              </a:defRPr>
            </a:pPr>
            <a:r>
              <a:rPr dirty="0">
                <a:hlinkClick r:id="rId11" action="ppaction://hlinksldjump"/>
              </a:rPr>
              <a:t>Conclusion</a:t>
            </a:r>
            <a:endParaRPr dirty="0"/>
          </a:p>
        </p:txBody>
      </p:sp>
      <p:pic>
        <p:nvPicPr>
          <p:cNvPr id="120" name="Picture 2" descr="Picture 2"/>
          <p:cNvPicPr>
            <a:picLocks noChangeAspect="1"/>
          </p:cNvPicPr>
          <p:nvPr/>
        </p:nvPicPr>
        <p:blipFill>
          <a:blip r:embed="rId12"/>
          <a:stretch>
            <a:fillRect/>
          </a:stretch>
        </p:blipFill>
        <p:spPr>
          <a:xfrm>
            <a:off x="8164607" y="121623"/>
            <a:ext cx="852072" cy="106398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822E4B-CEE9-40B5-8F96-2D7A6A804AF3}"/>
              </a:ext>
            </a:extLst>
          </p:cNvPr>
          <p:cNvSpPr txBox="1"/>
          <p:nvPr/>
        </p:nvSpPr>
        <p:spPr>
          <a:xfrm>
            <a:off x="411480" y="608332"/>
            <a:ext cx="8458200" cy="32969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just">
              <a:lnSpc>
                <a:spcPct val="92000"/>
              </a:lnSpc>
              <a:spcBef>
                <a:spcPts val="1200"/>
              </a:spcBef>
              <a:buSzTx/>
              <a:buFont typeface="Wingdings 2"/>
              <a:buNone/>
              <a:defRPr sz="2800">
                <a:solidFill>
                  <a:srgbClr val="09213B"/>
                </a:solidFill>
                <a:latin typeface="Arial Black"/>
                <a:ea typeface="Arial Black"/>
                <a:cs typeface="Arial Black"/>
                <a:sym typeface="Arial Black"/>
              </a:defRPr>
            </a:pPr>
            <a:r>
              <a:rPr lang="en-US" sz="3200" dirty="0"/>
              <a:t>Stone</a:t>
            </a:r>
            <a:endParaRPr lang="en-US" sz="2000" dirty="0">
              <a:latin typeface="Arial Rounded MT Bold"/>
              <a:ea typeface="Arial Rounded MT Bold"/>
              <a:cs typeface="Arial Rounded MT Bold"/>
              <a:sym typeface="Arial Rounded MT Bold"/>
            </a:endParaRPr>
          </a:p>
          <a:p>
            <a:pPr marL="742950" indent="-285750" algn="just">
              <a:lnSpc>
                <a:spcPct val="92000"/>
              </a:lnSpc>
              <a:spcBef>
                <a:spcPts val="1200"/>
              </a:spcBef>
              <a:buFont typeface="Arial" panose="020B0604020202020204" pitchFamily="34" charset="0"/>
              <a:buChar char="•"/>
              <a:defRPr sz="1800">
                <a:solidFill>
                  <a:srgbClr val="09213B"/>
                </a:solidFill>
                <a:latin typeface="Arial Rounded MT Bold"/>
                <a:ea typeface="Arial Rounded MT Bold"/>
                <a:cs typeface="Arial Rounded MT Bold"/>
                <a:sym typeface="Arial Rounded MT Bold"/>
              </a:defRPr>
            </a:pPr>
            <a:r>
              <a:rPr lang="en-US" sz="2000" dirty="0"/>
              <a:t>Locally available hard stone is being used having water absorption less than 2.5% by mass of stone</a:t>
            </a:r>
          </a:p>
          <a:p>
            <a:pPr marL="742950" indent="-285750" algn="just">
              <a:lnSpc>
                <a:spcPct val="92000"/>
              </a:lnSpc>
              <a:spcBef>
                <a:spcPts val="1200"/>
              </a:spcBef>
              <a:buFont typeface="Arial" panose="020B0604020202020204" pitchFamily="34" charset="0"/>
              <a:buChar char="•"/>
              <a:defRPr sz="1800">
                <a:solidFill>
                  <a:srgbClr val="09213B"/>
                </a:solidFill>
                <a:latin typeface="Arial Rounded MT Bold"/>
                <a:ea typeface="Arial Rounded MT Bold"/>
                <a:cs typeface="Arial Rounded MT Bold"/>
                <a:sym typeface="Arial Rounded MT Bold"/>
              </a:defRPr>
            </a:pPr>
            <a:r>
              <a:rPr lang="en-US" sz="2000" dirty="0"/>
              <a:t>Transverse strength not less than 70 N/mm2</a:t>
            </a:r>
          </a:p>
          <a:p>
            <a:pPr marL="742950" indent="-285750" algn="just">
              <a:lnSpc>
                <a:spcPct val="92000"/>
              </a:lnSpc>
              <a:spcBef>
                <a:spcPts val="1200"/>
              </a:spcBef>
              <a:buFont typeface="Arial" panose="020B0604020202020204" pitchFamily="34" charset="0"/>
              <a:buChar char="•"/>
              <a:defRPr sz="1800">
                <a:solidFill>
                  <a:srgbClr val="09213B"/>
                </a:solidFill>
                <a:latin typeface="Arial Rounded MT Bold"/>
                <a:ea typeface="Arial Rounded MT Bold"/>
                <a:cs typeface="Arial Rounded MT Bold"/>
                <a:sym typeface="Arial Rounded MT Bold"/>
              </a:defRPr>
            </a:pPr>
            <a:r>
              <a:rPr lang="en-US" sz="2000" dirty="0"/>
              <a:t>Wear loss less than 2 mm on the average and 2.5 mm for any individual specimen as per IS 1123 </a:t>
            </a:r>
          </a:p>
          <a:p>
            <a:pPr marL="742950" indent="-285750" algn="just">
              <a:lnSpc>
                <a:spcPct val="92000"/>
              </a:lnSpc>
              <a:spcBef>
                <a:spcPts val="1200"/>
              </a:spcBef>
              <a:buFont typeface="Arial" panose="020B0604020202020204" pitchFamily="34" charset="0"/>
              <a:buChar char="•"/>
              <a:defRPr sz="1800">
                <a:solidFill>
                  <a:srgbClr val="09213B"/>
                </a:solidFill>
                <a:latin typeface="Arial Rounded MT Bold"/>
                <a:ea typeface="Arial Rounded MT Bold"/>
                <a:cs typeface="Arial Rounded MT Bold"/>
                <a:sym typeface="Arial Rounded MT Bold"/>
              </a:defRPr>
            </a:pPr>
            <a:r>
              <a:rPr lang="en-US" sz="2000" dirty="0"/>
              <a:t>Durability as specified IS 1123</a:t>
            </a:r>
          </a:p>
          <a:p>
            <a:pPr marL="742950" indent="-285750" algn="just">
              <a:lnSpc>
                <a:spcPct val="92000"/>
              </a:lnSpc>
              <a:spcBef>
                <a:spcPts val="1200"/>
              </a:spcBef>
              <a:buFont typeface="Arial" panose="020B0604020202020204" pitchFamily="34" charset="0"/>
              <a:buChar char="•"/>
              <a:defRPr sz="1800">
                <a:solidFill>
                  <a:srgbClr val="09213B"/>
                </a:solidFill>
                <a:latin typeface="Arial Rounded MT Bold"/>
                <a:ea typeface="Arial Rounded MT Bold"/>
                <a:cs typeface="Arial Rounded MT Bold"/>
                <a:sym typeface="Arial Rounded MT Bold"/>
              </a:defRPr>
            </a:pPr>
            <a:r>
              <a:rPr lang="en-US" sz="2000" dirty="0"/>
              <a:t>Abrasion Value &lt;30</a:t>
            </a:r>
          </a:p>
        </p:txBody>
      </p:sp>
      <p:sp>
        <p:nvSpPr>
          <p:cNvPr id="2" name="Arrow: Left 1">
            <a:hlinkClick r:id="rId2" action="ppaction://hlinksldjump"/>
            <a:extLst>
              <a:ext uri="{FF2B5EF4-FFF2-40B4-BE49-F238E27FC236}">
                <a16:creationId xmlns:a16="http://schemas.microsoft.com/office/drawing/2014/main" id="{0B0826AC-264A-404C-8D21-9700CB17ED2E}"/>
              </a:ext>
            </a:extLst>
          </p:cNvPr>
          <p:cNvSpPr/>
          <p:nvPr/>
        </p:nvSpPr>
        <p:spPr>
          <a:xfrm>
            <a:off x="128016" y="5779008"/>
            <a:ext cx="667512" cy="365760"/>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extLst>
      <p:ext uri="{BB962C8B-B14F-4D97-AF65-F5344CB8AC3E}">
        <p14:creationId xmlns:p14="http://schemas.microsoft.com/office/powerpoint/2010/main" val="110485779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1B1875-CAD8-428C-9F11-13BE224ACDEE}"/>
              </a:ext>
            </a:extLst>
          </p:cNvPr>
          <p:cNvSpPr>
            <a:spLocks noGrp="1"/>
          </p:cNvSpPr>
          <p:nvPr>
            <p:ph type="body" idx="1"/>
          </p:nvPr>
        </p:nvSpPr>
        <p:spPr>
          <a:xfrm>
            <a:off x="293650" y="933190"/>
            <a:ext cx="8042276" cy="585215"/>
          </a:xfrm>
        </p:spPr>
        <p:txBody>
          <a:bodyPr/>
          <a:lstStyle/>
          <a:p>
            <a:r>
              <a:rPr lang="en-US" b="1" dirty="0">
                <a:solidFill>
                  <a:schemeClr val="tx1"/>
                </a:solidFill>
                <a:latin typeface="Arial Rounded MT Bold" panose="020F0704030504030204" pitchFamily="34" charset="0"/>
                <a:cs typeface="Arial" panose="020B0604020202020204" pitchFamily="34" charset="0"/>
              </a:rPr>
              <a:t>Geogrid &amp; Geotextile soil improvement mechanism </a:t>
            </a:r>
            <a:endParaRPr lang="en-IN" b="1" dirty="0">
              <a:solidFill>
                <a:schemeClr val="tx1"/>
              </a:solidFill>
              <a:latin typeface="Arial Rounded MT Bold" panose="020F07040305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899C6FF-D4B2-4B29-B308-CD518C91786A}"/>
              </a:ext>
            </a:extLst>
          </p:cNvPr>
          <p:cNvPicPr>
            <a:picLocks noChangeAspect="1"/>
          </p:cNvPicPr>
          <p:nvPr/>
        </p:nvPicPr>
        <p:blipFill rotWithShape="1">
          <a:blip r:embed="rId2"/>
          <a:srcRect l="54500" t="31689" r="20700" b="10889"/>
          <a:stretch/>
        </p:blipFill>
        <p:spPr>
          <a:xfrm>
            <a:off x="338328" y="1965961"/>
            <a:ext cx="4059936" cy="4409559"/>
          </a:xfrm>
          <a:prstGeom prst="rect">
            <a:avLst/>
          </a:prstGeom>
        </p:spPr>
      </p:pic>
      <p:sp>
        <p:nvSpPr>
          <p:cNvPr id="7" name="TextBox 6">
            <a:extLst>
              <a:ext uri="{FF2B5EF4-FFF2-40B4-BE49-F238E27FC236}">
                <a16:creationId xmlns:a16="http://schemas.microsoft.com/office/drawing/2014/main" id="{A503E378-08D6-4B0C-B90E-50450F4D2114}"/>
              </a:ext>
            </a:extLst>
          </p:cNvPr>
          <p:cNvSpPr txBox="1"/>
          <p:nvPr/>
        </p:nvSpPr>
        <p:spPr>
          <a:xfrm>
            <a:off x="4398264" y="1851205"/>
            <a:ext cx="4572000"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lgn="just">
              <a:buFont typeface="Arial" panose="020B0604020202020204" pitchFamily="34" charset="0"/>
              <a:buChar char="•"/>
            </a:pPr>
            <a:r>
              <a:rPr lang="en-US" dirty="0">
                <a:latin typeface="Arial Black" panose="020B0A04020102020204" pitchFamily="34" charset="0"/>
                <a:cs typeface="Arial" panose="020B0604020202020204" pitchFamily="34" charset="0"/>
              </a:rPr>
              <a:t>Lateral restraint of the base and subgrade through </a:t>
            </a:r>
            <a:r>
              <a:rPr lang="en-US" dirty="0">
                <a:solidFill>
                  <a:srgbClr val="FF0000"/>
                </a:solidFill>
                <a:latin typeface="Arial Black" panose="020B0A04020102020204" pitchFamily="34" charset="0"/>
                <a:cs typeface="Arial" panose="020B0604020202020204" pitchFamily="34" charset="0"/>
              </a:rPr>
              <a:t>friction (geotextiles) and interlock </a:t>
            </a:r>
            <a:r>
              <a:rPr lang="en-US" dirty="0">
                <a:latin typeface="Arial Black" panose="020B0A04020102020204" pitchFamily="34" charset="0"/>
                <a:cs typeface="Arial" panose="020B0604020202020204" pitchFamily="34" charset="0"/>
              </a:rPr>
              <a:t>(geogrids) between the aggregate, soil and the geosynthetic. </a:t>
            </a:r>
          </a:p>
          <a:p>
            <a:pPr algn="just"/>
            <a:endParaRPr lang="en-US" dirty="0">
              <a:latin typeface="Arial Black" panose="020B0A04020102020204" pitchFamily="34" charset="0"/>
              <a:cs typeface="Arial" panose="020B0604020202020204" pitchFamily="34" charset="0"/>
            </a:endParaRPr>
          </a:p>
          <a:p>
            <a:pPr marL="342900" indent="-342900" algn="just">
              <a:buFont typeface="Arial" panose="020B0604020202020204" pitchFamily="34" charset="0"/>
              <a:buChar char="•"/>
            </a:pPr>
            <a:r>
              <a:rPr lang="en-US" dirty="0">
                <a:latin typeface="Arial Black" panose="020B0A04020102020204" pitchFamily="34" charset="0"/>
                <a:cs typeface="Arial" panose="020B0604020202020204" pitchFamily="34" charset="0"/>
              </a:rPr>
              <a:t>Increase in the system bearing capacity by forcing the potential bearing capacity failure surface to develop along alternate, </a:t>
            </a:r>
            <a:r>
              <a:rPr lang="en-US" dirty="0">
                <a:solidFill>
                  <a:srgbClr val="FF0000"/>
                </a:solidFill>
                <a:latin typeface="Arial Black" panose="020B0A04020102020204" pitchFamily="34" charset="0"/>
                <a:cs typeface="Arial" panose="020B0604020202020204" pitchFamily="34" charset="0"/>
              </a:rPr>
              <a:t>higher shear strength surfaces</a:t>
            </a:r>
            <a:r>
              <a:rPr lang="en-US" dirty="0">
                <a:latin typeface="Arial Black" panose="020B0A04020102020204" pitchFamily="34" charset="0"/>
                <a:cs typeface="Arial" panose="020B0604020202020204" pitchFamily="34" charset="0"/>
              </a:rPr>
              <a:t>. </a:t>
            </a:r>
          </a:p>
          <a:p>
            <a:pPr algn="just"/>
            <a:endParaRPr lang="en-US" dirty="0">
              <a:latin typeface="Arial Black" panose="020B0A04020102020204" pitchFamily="34" charset="0"/>
              <a:cs typeface="Arial" panose="020B0604020202020204" pitchFamily="34" charset="0"/>
            </a:endParaRPr>
          </a:p>
          <a:p>
            <a:pPr marL="342900" indent="-342900" algn="just">
              <a:buFont typeface="Arial" panose="020B0604020202020204" pitchFamily="34" charset="0"/>
              <a:buChar char="•"/>
            </a:pPr>
            <a:r>
              <a:rPr lang="en-US" dirty="0">
                <a:solidFill>
                  <a:srgbClr val="FF0000"/>
                </a:solidFill>
                <a:latin typeface="Arial Black" panose="020B0A04020102020204" pitchFamily="34" charset="0"/>
                <a:cs typeface="Arial" panose="020B0604020202020204" pitchFamily="34" charset="0"/>
              </a:rPr>
              <a:t>Membrane</a:t>
            </a:r>
            <a:r>
              <a:rPr lang="en-US" dirty="0">
                <a:latin typeface="Arial Black" panose="020B0A04020102020204" pitchFamily="34" charset="0"/>
                <a:cs typeface="Arial" panose="020B0604020202020204" pitchFamily="34" charset="0"/>
              </a:rPr>
              <a:t> support of the wheel loads.</a:t>
            </a:r>
            <a:endParaRPr lang="en-IN" dirty="0">
              <a:latin typeface="Arial Black" panose="020B0A04020102020204" pitchFamily="34" charset="0"/>
              <a:cs typeface="Arial" panose="020B0604020202020204" pitchFamily="34" charset="0"/>
            </a:endParaRPr>
          </a:p>
        </p:txBody>
      </p:sp>
      <p:pic>
        <p:nvPicPr>
          <p:cNvPr id="10" name="Picture 2" descr="Picture 2">
            <a:extLst>
              <a:ext uri="{FF2B5EF4-FFF2-40B4-BE49-F238E27FC236}">
                <a16:creationId xmlns:a16="http://schemas.microsoft.com/office/drawing/2014/main" id="{B113D5C7-6AF0-4992-BE1F-20AE7EA9E369}"/>
              </a:ext>
            </a:extLst>
          </p:cNvPr>
          <p:cNvPicPr>
            <a:picLocks noChangeAspect="1"/>
          </p:cNvPicPr>
          <p:nvPr/>
        </p:nvPicPr>
        <p:blipFill>
          <a:blip r:embed="rId3"/>
          <a:stretch>
            <a:fillRect/>
          </a:stretch>
        </p:blipFill>
        <p:spPr>
          <a:xfrm>
            <a:off x="8164607" y="121623"/>
            <a:ext cx="852072" cy="1063984"/>
          </a:xfrm>
          <a:prstGeom prst="rect">
            <a:avLst/>
          </a:prstGeom>
          <a:ln w="12700">
            <a:miter lim="400000"/>
          </a:ln>
        </p:spPr>
      </p:pic>
      <p:sp>
        <p:nvSpPr>
          <p:cNvPr id="2" name="Arrow: Left 1">
            <a:hlinkClick r:id="rId4" action="ppaction://hlinksldjump"/>
            <a:extLst>
              <a:ext uri="{FF2B5EF4-FFF2-40B4-BE49-F238E27FC236}">
                <a16:creationId xmlns:a16="http://schemas.microsoft.com/office/drawing/2014/main" id="{0CBAEBDB-7B05-4753-9449-AD10D7F7DFB9}"/>
              </a:ext>
            </a:extLst>
          </p:cNvPr>
          <p:cNvSpPr/>
          <p:nvPr/>
        </p:nvSpPr>
        <p:spPr>
          <a:xfrm>
            <a:off x="127590" y="6036968"/>
            <a:ext cx="935665" cy="338552"/>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extLst>
      <p:ext uri="{BB962C8B-B14F-4D97-AF65-F5344CB8AC3E}">
        <p14:creationId xmlns:p14="http://schemas.microsoft.com/office/powerpoint/2010/main" val="43832394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Picture 3" descr="Picture 3"/>
          <p:cNvPicPr>
            <a:picLocks noChangeAspect="1"/>
          </p:cNvPicPr>
          <p:nvPr/>
        </p:nvPicPr>
        <p:blipFill>
          <a:blip r:embed="rId2"/>
          <a:srcRect l="14308" t="27151" r="22278" b="28878"/>
          <a:stretch>
            <a:fillRect/>
          </a:stretch>
        </p:blipFill>
        <p:spPr>
          <a:xfrm>
            <a:off x="192910" y="1426162"/>
            <a:ext cx="8823770" cy="5211448"/>
          </a:xfrm>
          <a:prstGeom prst="rect">
            <a:avLst/>
          </a:prstGeom>
          <a:ln w="12700">
            <a:miter lim="400000"/>
          </a:ln>
        </p:spPr>
      </p:pic>
      <p:sp>
        <p:nvSpPr>
          <p:cNvPr id="387" name="TextBox 4"/>
          <p:cNvSpPr txBox="1"/>
          <p:nvPr/>
        </p:nvSpPr>
        <p:spPr>
          <a:xfrm>
            <a:off x="390838" y="600832"/>
            <a:ext cx="4869135" cy="662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3200">
                <a:solidFill>
                  <a:schemeClr val="accent1"/>
                </a:solidFill>
                <a:latin typeface="Arial Black"/>
                <a:ea typeface="Arial Black"/>
                <a:cs typeface="Arial Black"/>
                <a:sym typeface="Arial Black"/>
              </a:defRPr>
            </a:lvl1pPr>
          </a:lstStyle>
          <a:p>
            <a:r>
              <a:t>Typical road section </a:t>
            </a:r>
          </a:p>
        </p:txBody>
      </p:sp>
      <p:graphicFrame>
        <p:nvGraphicFramePr>
          <p:cNvPr id="388" name="Table 6"/>
          <p:cNvGraphicFramePr/>
          <p:nvPr/>
        </p:nvGraphicFramePr>
        <p:xfrm>
          <a:off x="5283139" y="443102"/>
          <a:ext cx="2858300" cy="1627652"/>
        </p:xfrm>
        <a:graphic>
          <a:graphicData uri="http://schemas.openxmlformats.org/drawingml/2006/table">
            <a:tbl>
              <a:tblPr firstRow="1">
                <a:tableStyleId>{4C3C2611-4C71-4FC5-86AE-919BDF0F9419}</a:tableStyleId>
              </a:tblPr>
              <a:tblGrid>
                <a:gridCol w="1217797">
                  <a:extLst>
                    <a:ext uri="{9D8B030D-6E8A-4147-A177-3AD203B41FA5}">
                      <a16:colId xmlns:a16="http://schemas.microsoft.com/office/drawing/2014/main" val="20000"/>
                    </a:ext>
                  </a:extLst>
                </a:gridCol>
                <a:gridCol w="1640503">
                  <a:extLst>
                    <a:ext uri="{9D8B030D-6E8A-4147-A177-3AD203B41FA5}">
                      <a16:colId xmlns:a16="http://schemas.microsoft.com/office/drawing/2014/main" val="20001"/>
                    </a:ext>
                  </a:extLst>
                </a:gridCol>
              </a:tblGrid>
              <a:tr h="495590">
                <a:tc>
                  <a:txBody>
                    <a:bodyPr/>
                    <a:lstStyle/>
                    <a:p>
                      <a:pPr algn="ctr">
                        <a:defRPr sz="1800" b="0"/>
                      </a:pPr>
                      <a:r>
                        <a:rPr sz="1400">
                          <a:latin typeface="Arial Black"/>
                          <a:ea typeface="Arial Black"/>
                          <a:cs typeface="Arial Black"/>
                          <a:sym typeface="Arial Black"/>
                        </a:rPr>
                        <a:t>Location</a:t>
                      </a:r>
                    </a:p>
                  </a:txBody>
                  <a:tcPr marL="45720" marR="45720" horzOverflow="overflow">
                    <a:lnL>
                      <a:solidFill>
                        <a:schemeClr val="accent6"/>
                      </a:solidFill>
                    </a:lnL>
                    <a:lnR w="12700">
                      <a:miter lim="400000"/>
                    </a:lnR>
                    <a:lnT>
                      <a:solidFill>
                        <a:schemeClr val="accent6"/>
                      </a:solidFill>
                    </a:lnT>
                    <a:lnB>
                      <a:solidFill>
                        <a:schemeClr val="accent6"/>
                      </a:solidFill>
                    </a:lnB>
                    <a:solidFill>
                      <a:schemeClr val="accent6"/>
                    </a:solidFill>
                  </a:tcPr>
                </a:tc>
                <a:tc>
                  <a:txBody>
                    <a:bodyPr/>
                    <a:lstStyle/>
                    <a:p>
                      <a:pPr algn="ctr">
                        <a:defRPr sz="1800" b="0"/>
                      </a:pPr>
                      <a:r>
                        <a:rPr sz="1400">
                          <a:latin typeface="Arial Black"/>
                          <a:ea typeface="Arial Black"/>
                          <a:cs typeface="Arial Black"/>
                          <a:sym typeface="Arial Black"/>
                        </a:rPr>
                        <a:t>Height of embankment </a:t>
                      </a:r>
                    </a:p>
                  </a:txBody>
                  <a:tcPr marL="45720" marR="45720" horzOverflow="overflow">
                    <a:lnL w="12700">
                      <a:miter lim="400000"/>
                    </a:lnL>
                    <a:lnR>
                      <a:solidFill>
                        <a:schemeClr val="accent6"/>
                      </a:solidFill>
                    </a:lnR>
                    <a:lnT>
                      <a:solidFill>
                        <a:schemeClr val="accent6"/>
                      </a:solidFill>
                    </a:lnT>
                    <a:lnB>
                      <a:solidFill>
                        <a:schemeClr val="accent6"/>
                      </a:solidFill>
                    </a:lnB>
                    <a:solidFill>
                      <a:schemeClr val="accent6"/>
                    </a:solidFill>
                  </a:tcPr>
                </a:tc>
                <a:extLst>
                  <a:ext uri="{0D108BD9-81ED-4DB2-BD59-A6C34878D82A}">
                    <a16:rowId xmlns:a16="http://schemas.microsoft.com/office/drawing/2014/main" val="10000"/>
                  </a:ext>
                </a:extLst>
              </a:tr>
              <a:tr h="280426">
                <a:tc>
                  <a:txBody>
                    <a:bodyPr/>
                    <a:lstStyle/>
                    <a:p>
                      <a:pPr algn="ctr">
                        <a:defRPr sz="1800"/>
                      </a:pPr>
                      <a:r>
                        <a:rPr sz="1200">
                          <a:latin typeface="Arial Rounded MT Bold"/>
                          <a:ea typeface="Arial Rounded MT Bold"/>
                          <a:cs typeface="Arial Rounded MT Bold"/>
                          <a:sym typeface="Arial Rounded MT Bold"/>
                        </a:rPr>
                        <a:t>1135 - 1149</a:t>
                      </a:r>
                    </a:p>
                  </a:txBody>
                  <a:tcPr marL="45720" marR="45720" horzOverflow="overflow">
                    <a:lnL>
                      <a:solidFill>
                        <a:schemeClr val="accent6"/>
                      </a:solidFill>
                    </a:lnL>
                    <a:lnR w="12700">
                      <a:miter lim="400000"/>
                    </a:lnR>
                    <a:lnT>
                      <a:solidFill>
                        <a:schemeClr val="accent6"/>
                      </a:solidFill>
                    </a:lnT>
                    <a:lnB>
                      <a:solidFill>
                        <a:schemeClr val="accent6"/>
                      </a:solidFill>
                    </a:lnB>
                    <a:noFill/>
                  </a:tcPr>
                </a:tc>
                <a:tc>
                  <a:txBody>
                    <a:bodyPr/>
                    <a:lstStyle/>
                    <a:p>
                      <a:pPr algn="ctr">
                        <a:defRPr sz="1800"/>
                      </a:pPr>
                      <a:r>
                        <a:rPr sz="1200">
                          <a:latin typeface="Arial Rounded MT Bold"/>
                          <a:ea typeface="Arial Rounded MT Bold"/>
                          <a:cs typeface="Arial Rounded MT Bold"/>
                          <a:sym typeface="Arial Rounded MT Bold"/>
                        </a:rPr>
                        <a:t>3.5m</a:t>
                      </a:r>
                    </a:p>
                  </a:txBody>
                  <a:tcPr marL="45720" marR="45720" horzOverflow="overflow">
                    <a:lnL w="12700">
                      <a:miter lim="400000"/>
                    </a:lnL>
                    <a:lnR>
                      <a:solidFill>
                        <a:schemeClr val="accent6"/>
                      </a:solidFill>
                    </a:lnR>
                    <a:lnT>
                      <a:solidFill>
                        <a:schemeClr val="accent6"/>
                      </a:solidFill>
                    </a:lnT>
                    <a:lnB>
                      <a:solidFill>
                        <a:schemeClr val="accent6"/>
                      </a:solidFill>
                    </a:lnB>
                    <a:noFill/>
                  </a:tcPr>
                </a:tc>
                <a:extLst>
                  <a:ext uri="{0D108BD9-81ED-4DB2-BD59-A6C34878D82A}">
                    <a16:rowId xmlns:a16="http://schemas.microsoft.com/office/drawing/2014/main" val="10001"/>
                  </a:ext>
                </a:extLst>
              </a:tr>
              <a:tr h="280426">
                <a:tc>
                  <a:txBody>
                    <a:bodyPr/>
                    <a:lstStyle/>
                    <a:p>
                      <a:pPr algn="ctr">
                        <a:defRPr sz="1800"/>
                      </a:pPr>
                      <a:r>
                        <a:rPr sz="1200">
                          <a:latin typeface="Arial Rounded MT Bold"/>
                          <a:ea typeface="Arial Rounded MT Bold"/>
                          <a:cs typeface="Arial Rounded MT Bold"/>
                          <a:sym typeface="Arial Rounded MT Bold"/>
                        </a:rPr>
                        <a:t>1149 - 1154</a:t>
                      </a:r>
                    </a:p>
                  </a:txBody>
                  <a:tcPr marL="45720" marR="45720" horzOverflow="overflow">
                    <a:lnL>
                      <a:solidFill>
                        <a:schemeClr val="accent6"/>
                      </a:solidFill>
                    </a:lnL>
                    <a:lnR w="12700">
                      <a:miter lim="400000"/>
                    </a:lnR>
                    <a:lnT>
                      <a:solidFill>
                        <a:schemeClr val="accent6"/>
                      </a:solidFill>
                    </a:lnT>
                    <a:lnB>
                      <a:solidFill>
                        <a:schemeClr val="accent6"/>
                      </a:solidFill>
                    </a:lnB>
                    <a:noFill/>
                  </a:tcPr>
                </a:tc>
                <a:tc>
                  <a:txBody>
                    <a:bodyPr/>
                    <a:lstStyle/>
                    <a:p>
                      <a:pPr algn="ctr">
                        <a:defRPr sz="1800"/>
                      </a:pPr>
                      <a:r>
                        <a:rPr sz="1200">
                          <a:latin typeface="Arial Rounded MT Bold"/>
                          <a:ea typeface="Arial Rounded MT Bold"/>
                          <a:cs typeface="Arial Rounded MT Bold"/>
                          <a:sym typeface="Arial Rounded MT Bold"/>
                        </a:rPr>
                        <a:t>3.7m</a:t>
                      </a:r>
                    </a:p>
                  </a:txBody>
                  <a:tcPr marL="45720" marR="45720" horzOverflow="overflow">
                    <a:lnL w="12700">
                      <a:miter lim="400000"/>
                    </a:lnL>
                    <a:lnR>
                      <a:solidFill>
                        <a:schemeClr val="accent6"/>
                      </a:solidFill>
                    </a:lnR>
                    <a:lnT>
                      <a:solidFill>
                        <a:schemeClr val="accent6"/>
                      </a:solidFill>
                    </a:lnT>
                    <a:lnB>
                      <a:solidFill>
                        <a:schemeClr val="accent6"/>
                      </a:solidFill>
                    </a:lnB>
                    <a:noFill/>
                  </a:tcPr>
                </a:tc>
                <a:extLst>
                  <a:ext uri="{0D108BD9-81ED-4DB2-BD59-A6C34878D82A}">
                    <a16:rowId xmlns:a16="http://schemas.microsoft.com/office/drawing/2014/main" val="10002"/>
                  </a:ext>
                </a:extLst>
              </a:tr>
              <a:tr h="262371">
                <a:tc>
                  <a:txBody>
                    <a:bodyPr/>
                    <a:lstStyle/>
                    <a:p>
                      <a:pPr algn="ctr">
                        <a:defRPr sz="1800"/>
                      </a:pPr>
                      <a:r>
                        <a:rPr sz="1200">
                          <a:latin typeface="Arial Rounded MT Bold"/>
                          <a:ea typeface="Arial Rounded MT Bold"/>
                          <a:cs typeface="Arial Rounded MT Bold"/>
                          <a:sym typeface="Arial Rounded MT Bold"/>
                        </a:rPr>
                        <a:t>1175 - G10</a:t>
                      </a:r>
                    </a:p>
                  </a:txBody>
                  <a:tcPr marL="45720" marR="45720" horzOverflow="overflow">
                    <a:lnL>
                      <a:solidFill>
                        <a:schemeClr val="accent6"/>
                      </a:solidFill>
                    </a:lnL>
                    <a:lnR w="12700">
                      <a:miter lim="400000"/>
                    </a:lnR>
                    <a:lnT>
                      <a:solidFill>
                        <a:schemeClr val="accent6"/>
                      </a:solidFill>
                    </a:lnT>
                    <a:lnB>
                      <a:solidFill>
                        <a:schemeClr val="accent6"/>
                      </a:solidFill>
                    </a:lnB>
                    <a:noFill/>
                  </a:tcPr>
                </a:tc>
                <a:tc>
                  <a:txBody>
                    <a:bodyPr/>
                    <a:lstStyle/>
                    <a:p>
                      <a:pPr algn="ctr">
                        <a:defRPr sz="1800"/>
                      </a:pPr>
                      <a:r>
                        <a:rPr sz="1200">
                          <a:latin typeface="Arial Rounded MT Bold"/>
                          <a:ea typeface="Arial Rounded MT Bold"/>
                          <a:cs typeface="Arial Rounded MT Bold"/>
                          <a:sym typeface="Arial Rounded MT Bold"/>
                        </a:rPr>
                        <a:t>3.5m</a:t>
                      </a:r>
                    </a:p>
                  </a:txBody>
                  <a:tcPr marL="45720" marR="45720" horzOverflow="overflow">
                    <a:lnL w="12700">
                      <a:miter lim="400000"/>
                    </a:lnL>
                    <a:lnR>
                      <a:solidFill>
                        <a:schemeClr val="accent6"/>
                      </a:solidFill>
                    </a:lnR>
                    <a:lnT>
                      <a:solidFill>
                        <a:schemeClr val="accent6"/>
                      </a:solidFill>
                    </a:lnT>
                    <a:lnB>
                      <a:solidFill>
                        <a:schemeClr val="accent6"/>
                      </a:solidFill>
                    </a:lnB>
                    <a:noFill/>
                  </a:tcPr>
                </a:tc>
                <a:extLst>
                  <a:ext uri="{0D108BD9-81ED-4DB2-BD59-A6C34878D82A}">
                    <a16:rowId xmlns:a16="http://schemas.microsoft.com/office/drawing/2014/main" val="10003"/>
                  </a:ext>
                </a:extLst>
              </a:tr>
              <a:tr h="262371">
                <a:tc>
                  <a:txBody>
                    <a:bodyPr/>
                    <a:lstStyle/>
                    <a:p>
                      <a:pPr algn="ctr">
                        <a:defRPr sz="1800"/>
                      </a:pPr>
                      <a:r>
                        <a:rPr sz="1200">
                          <a:latin typeface="Arial Rounded MT Bold"/>
                          <a:ea typeface="Arial Rounded MT Bold"/>
                          <a:cs typeface="Arial Rounded MT Bold"/>
                          <a:sym typeface="Arial Rounded MT Bold"/>
                        </a:rPr>
                        <a:t>G10 - G17</a:t>
                      </a:r>
                    </a:p>
                  </a:txBody>
                  <a:tcPr marL="45720" marR="45720" horzOverflow="overflow">
                    <a:lnL>
                      <a:solidFill>
                        <a:schemeClr val="accent6"/>
                      </a:solidFill>
                    </a:lnL>
                    <a:lnR w="12700">
                      <a:miter lim="400000"/>
                    </a:lnR>
                    <a:lnT>
                      <a:solidFill>
                        <a:schemeClr val="accent6"/>
                      </a:solidFill>
                    </a:lnT>
                    <a:lnB>
                      <a:solidFill>
                        <a:schemeClr val="accent6"/>
                      </a:solidFill>
                    </a:lnB>
                    <a:noFill/>
                  </a:tcPr>
                </a:tc>
                <a:tc>
                  <a:txBody>
                    <a:bodyPr/>
                    <a:lstStyle/>
                    <a:p>
                      <a:pPr algn="ctr">
                        <a:defRPr sz="1800"/>
                      </a:pPr>
                      <a:r>
                        <a:rPr sz="1200" dirty="0">
                          <a:latin typeface="Arial Rounded MT Bold"/>
                          <a:ea typeface="Arial Rounded MT Bold"/>
                          <a:cs typeface="Arial Rounded MT Bold"/>
                          <a:sym typeface="Arial Rounded MT Bold"/>
                        </a:rPr>
                        <a:t>3.8m</a:t>
                      </a:r>
                    </a:p>
                  </a:txBody>
                  <a:tcPr marL="45720" marR="45720" horzOverflow="overflow">
                    <a:lnL w="12700">
                      <a:miter lim="400000"/>
                    </a:lnL>
                    <a:lnR>
                      <a:solidFill>
                        <a:schemeClr val="accent6"/>
                      </a:solidFill>
                    </a:lnR>
                    <a:lnT>
                      <a:solidFill>
                        <a:schemeClr val="accent6"/>
                      </a:solidFill>
                    </a:lnT>
                    <a:lnB>
                      <a:solidFill>
                        <a:schemeClr val="accent6"/>
                      </a:solidFill>
                    </a:lnB>
                    <a:noFill/>
                  </a:tcPr>
                </a:tc>
                <a:extLst>
                  <a:ext uri="{0D108BD9-81ED-4DB2-BD59-A6C34878D82A}">
                    <a16:rowId xmlns:a16="http://schemas.microsoft.com/office/drawing/2014/main" val="10004"/>
                  </a:ext>
                </a:extLst>
              </a:tr>
            </a:tbl>
          </a:graphicData>
        </a:graphic>
      </p:graphicFrame>
      <p:pic>
        <p:nvPicPr>
          <p:cNvPr id="389" name="Picture 2" descr="Picture 2"/>
          <p:cNvPicPr>
            <a:picLocks noChangeAspect="1"/>
          </p:cNvPicPr>
          <p:nvPr/>
        </p:nvPicPr>
        <p:blipFill>
          <a:blip r:embed="rId3"/>
          <a:stretch>
            <a:fillRect/>
          </a:stretch>
        </p:blipFill>
        <p:spPr>
          <a:xfrm>
            <a:off x="8164607" y="121623"/>
            <a:ext cx="852072" cy="1063984"/>
          </a:xfrm>
          <a:prstGeom prst="rect">
            <a:avLst/>
          </a:prstGeom>
          <a:ln w="12700">
            <a:miter lim="400000"/>
          </a:ln>
        </p:spPr>
      </p:pic>
      <p:sp>
        <p:nvSpPr>
          <p:cNvPr id="3" name="Arrow: Left 2">
            <a:hlinkClick r:id="rId4" action="ppaction://hlinksldjump"/>
            <a:extLst>
              <a:ext uri="{FF2B5EF4-FFF2-40B4-BE49-F238E27FC236}">
                <a16:creationId xmlns:a16="http://schemas.microsoft.com/office/drawing/2014/main" id="{F159BC58-1AD2-44F0-9CCC-38AC3F471687}"/>
              </a:ext>
            </a:extLst>
          </p:cNvPr>
          <p:cNvSpPr/>
          <p:nvPr/>
        </p:nvSpPr>
        <p:spPr>
          <a:xfrm>
            <a:off x="0" y="5943600"/>
            <a:ext cx="595423" cy="313568"/>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60D2C3-598D-4FAC-8EE6-7CBCA243BC09}"/>
              </a:ext>
            </a:extLst>
          </p:cNvPr>
          <p:cNvPicPr>
            <a:picLocks noChangeAspect="1"/>
          </p:cNvPicPr>
          <p:nvPr/>
        </p:nvPicPr>
        <p:blipFill>
          <a:blip r:embed="rId2"/>
          <a:stretch>
            <a:fillRect/>
          </a:stretch>
        </p:blipFill>
        <p:spPr>
          <a:xfrm>
            <a:off x="0" y="285750"/>
            <a:ext cx="9144000" cy="6286500"/>
          </a:xfrm>
          <a:prstGeom prst="rect">
            <a:avLst/>
          </a:prstGeom>
        </p:spPr>
      </p:pic>
      <p:sp>
        <p:nvSpPr>
          <p:cNvPr id="3" name="TextBox 7">
            <a:extLst>
              <a:ext uri="{FF2B5EF4-FFF2-40B4-BE49-F238E27FC236}">
                <a16:creationId xmlns:a16="http://schemas.microsoft.com/office/drawing/2014/main" id="{4CB58354-D64F-4D97-92F7-ABB6D6AB2853}"/>
              </a:ext>
            </a:extLst>
          </p:cNvPr>
          <p:cNvSpPr txBox="1"/>
          <p:nvPr/>
        </p:nvSpPr>
        <p:spPr>
          <a:xfrm>
            <a:off x="7606675" y="6407894"/>
            <a:ext cx="1737394"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000">
                <a:latin typeface="Arial Rounded MT Bold"/>
                <a:ea typeface="Arial Rounded MT Bold"/>
                <a:cs typeface="Arial Rounded MT Bold"/>
                <a:sym typeface="Arial Rounded MT Bold"/>
              </a:defRPr>
            </a:lvl1pPr>
          </a:lstStyle>
          <a:p>
            <a:r>
              <a:rPr sz="1600" dirty="0" err="1"/>
              <a:t>Cont</a:t>
            </a:r>
            <a:r>
              <a:rPr sz="1600" dirty="0"/>
              <a:t>…</a:t>
            </a:r>
          </a:p>
        </p:txBody>
      </p:sp>
    </p:spTree>
    <p:extLst>
      <p:ext uri="{BB962C8B-B14F-4D97-AF65-F5344CB8AC3E}">
        <p14:creationId xmlns:p14="http://schemas.microsoft.com/office/powerpoint/2010/main" val="138812594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B925F6-08DC-4D5F-B6D6-88102F60E8DD}"/>
              </a:ext>
            </a:extLst>
          </p:cNvPr>
          <p:cNvPicPr>
            <a:picLocks noChangeAspect="1"/>
          </p:cNvPicPr>
          <p:nvPr/>
        </p:nvPicPr>
        <p:blipFill>
          <a:blip r:embed="rId2"/>
          <a:stretch>
            <a:fillRect/>
          </a:stretch>
        </p:blipFill>
        <p:spPr>
          <a:xfrm>
            <a:off x="0" y="43504"/>
            <a:ext cx="9144000" cy="6332079"/>
          </a:xfrm>
          <a:prstGeom prst="rect">
            <a:avLst/>
          </a:prstGeom>
        </p:spPr>
      </p:pic>
      <p:sp>
        <p:nvSpPr>
          <p:cNvPr id="2" name="Arrow: Left 1">
            <a:hlinkClick r:id="rId3" action="ppaction://hlinksldjump"/>
            <a:extLst>
              <a:ext uri="{FF2B5EF4-FFF2-40B4-BE49-F238E27FC236}">
                <a16:creationId xmlns:a16="http://schemas.microsoft.com/office/drawing/2014/main" id="{5E39EF64-DCF3-440B-9939-5E3B94D3400D}"/>
              </a:ext>
            </a:extLst>
          </p:cNvPr>
          <p:cNvSpPr/>
          <p:nvPr/>
        </p:nvSpPr>
        <p:spPr>
          <a:xfrm>
            <a:off x="201168" y="6407894"/>
            <a:ext cx="640080" cy="338550"/>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extLst>
      <p:ext uri="{BB962C8B-B14F-4D97-AF65-F5344CB8AC3E}">
        <p14:creationId xmlns:p14="http://schemas.microsoft.com/office/powerpoint/2010/main" val="27613638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Picture 4" descr="Picture 4"/>
          <p:cNvPicPr>
            <a:picLocks noChangeAspect="1"/>
          </p:cNvPicPr>
          <p:nvPr/>
        </p:nvPicPr>
        <p:blipFill>
          <a:blip r:embed="rId2"/>
          <a:stretch>
            <a:fillRect/>
          </a:stretch>
        </p:blipFill>
        <p:spPr>
          <a:xfrm>
            <a:off x="114298" y="1071546"/>
            <a:ext cx="4274886" cy="2928960"/>
          </a:xfrm>
          <a:prstGeom prst="rect">
            <a:avLst/>
          </a:prstGeom>
          <a:ln w="3175" cap="sq">
            <a:solidFill>
              <a:srgbClr val="000000"/>
            </a:solidFill>
            <a:miter/>
          </a:ln>
          <a:effectLst>
            <a:outerShdw blurRad="50800" dist="38100" dir="2700000" rotWithShape="0">
              <a:srgbClr val="000000">
                <a:alpha val="43000"/>
              </a:srgbClr>
            </a:outerShdw>
          </a:effectLst>
        </p:spPr>
      </p:pic>
      <p:pic>
        <p:nvPicPr>
          <p:cNvPr id="429" name="Picture 6" descr="Picture 6"/>
          <p:cNvPicPr>
            <a:picLocks noChangeAspect="1"/>
          </p:cNvPicPr>
          <p:nvPr/>
        </p:nvPicPr>
        <p:blipFill>
          <a:blip r:embed="rId3"/>
          <a:stretch>
            <a:fillRect/>
          </a:stretch>
        </p:blipFill>
        <p:spPr>
          <a:xfrm>
            <a:off x="4389182" y="1071546"/>
            <a:ext cx="4640518" cy="2928960"/>
          </a:xfrm>
          <a:prstGeom prst="rect">
            <a:avLst/>
          </a:prstGeom>
          <a:ln w="3175" cap="sq">
            <a:solidFill>
              <a:srgbClr val="000000"/>
            </a:solidFill>
            <a:miter/>
          </a:ln>
          <a:effectLst>
            <a:outerShdw blurRad="50800" dist="38100" dir="2700000" rotWithShape="0">
              <a:srgbClr val="000000">
                <a:alpha val="43000"/>
              </a:srgbClr>
            </a:outerShdw>
          </a:effectLst>
        </p:spPr>
      </p:pic>
      <p:pic>
        <p:nvPicPr>
          <p:cNvPr id="430" name="Picture 7" descr="Picture 7"/>
          <p:cNvPicPr>
            <a:picLocks noChangeAspect="1"/>
          </p:cNvPicPr>
          <p:nvPr/>
        </p:nvPicPr>
        <p:blipFill>
          <a:blip r:embed="rId4"/>
          <a:stretch>
            <a:fillRect/>
          </a:stretch>
        </p:blipFill>
        <p:spPr>
          <a:xfrm>
            <a:off x="4389182" y="4000503"/>
            <a:ext cx="4640518" cy="2731768"/>
          </a:xfrm>
          <a:prstGeom prst="rect">
            <a:avLst/>
          </a:prstGeom>
          <a:ln w="3175" cap="sq">
            <a:solidFill>
              <a:srgbClr val="000000"/>
            </a:solidFill>
            <a:miter/>
          </a:ln>
          <a:effectLst>
            <a:outerShdw blurRad="50800" dist="38100" dir="2700000" rotWithShape="0">
              <a:srgbClr val="000000">
                <a:alpha val="43000"/>
              </a:srgbClr>
            </a:outerShdw>
          </a:effectLst>
        </p:spPr>
      </p:pic>
      <p:pic>
        <p:nvPicPr>
          <p:cNvPr id="431" name="Picture 8" descr="Picture 8"/>
          <p:cNvPicPr>
            <a:picLocks noChangeAspect="1"/>
          </p:cNvPicPr>
          <p:nvPr/>
        </p:nvPicPr>
        <p:blipFill>
          <a:blip r:embed="rId5"/>
          <a:stretch>
            <a:fillRect/>
          </a:stretch>
        </p:blipFill>
        <p:spPr>
          <a:xfrm>
            <a:off x="114298" y="4000503"/>
            <a:ext cx="4274884" cy="2731768"/>
          </a:xfrm>
          <a:prstGeom prst="rect">
            <a:avLst/>
          </a:prstGeom>
          <a:ln w="3175" cap="sq">
            <a:solidFill>
              <a:srgbClr val="000000"/>
            </a:solidFill>
            <a:miter/>
          </a:ln>
          <a:effectLst>
            <a:outerShdw blurRad="50800" dist="38100" dir="2700000" rotWithShape="0">
              <a:srgbClr val="000000">
                <a:alpha val="43000"/>
              </a:srgbClr>
            </a:outerShdw>
          </a:effectLst>
        </p:spPr>
      </p:pic>
      <p:pic>
        <p:nvPicPr>
          <p:cNvPr id="432" name="Picture 2" descr="Picture 2"/>
          <p:cNvPicPr>
            <a:picLocks noChangeAspect="1"/>
          </p:cNvPicPr>
          <p:nvPr/>
        </p:nvPicPr>
        <p:blipFill>
          <a:blip r:embed="rId6"/>
          <a:stretch>
            <a:fillRect/>
          </a:stretch>
        </p:blipFill>
        <p:spPr>
          <a:xfrm>
            <a:off x="8164607" y="21039"/>
            <a:ext cx="852072" cy="1063984"/>
          </a:xfrm>
          <a:prstGeom prst="rect">
            <a:avLst/>
          </a:prstGeom>
          <a:ln w="12700">
            <a:miter lim="400000"/>
          </a:ln>
        </p:spPr>
      </p:pic>
      <p:sp>
        <p:nvSpPr>
          <p:cNvPr id="8" name="TextBox 7">
            <a:extLst>
              <a:ext uri="{FF2B5EF4-FFF2-40B4-BE49-F238E27FC236}">
                <a16:creationId xmlns:a16="http://schemas.microsoft.com/office/drawing/2014/main" id="{59E68BAF-0AD4-4352-829B-C879736DD706}"/>
              </a:ext>
            </a:extLst>
          </p:cNvPr>
          <p:cNvSpPr txBox="1"/>
          <p:nvPr/>
        </p:nvSpPr>
        <p:spPr>
          <a:xfrm>
            <a:off x="8302752" y="6547104"/>
            <a:ext cx="71392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News Gothic MT"/>
                <a:ea typeface="News Gothic MT"/>
                <a:cs typeface="News Gothic MT"/>
                <a:sym typeface="News Gothic MT"/>
              </a:rPr>
              <a:t>Cont..</a:t>
            </a:r>
            <a:endParaRPr kumimoji="0" lang="en-IN" sz="1400" b="1" i="0" u="none" strike="noStrike" cap="none" spc="0" normalizeH="0" baseline="0" dirty="0">
              <a:ln>
                <a:noFill/>
              </a:ln>
              <a:solidFill>
                <a:srgbClr val="000000"/>
              </a:solidFill>
              <a:effectLst/>
              <a:uFillTx/>
              <a:latin typeface="News Gothic MT"/>
              <a:ea typeface="News Gothic MT"/>
              <a:cs typeface="News Gothic MT"/>
              <a:sym typeface="News Gothic MT"/>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Picture 3" descr="Picture 3"/>
          <p:cNvPicPr>
            <a:picLocks noChangeAspect="1"/>
          </p:cNvPicPr>
          <p:nvPr/>
        </p:nvPicPr>
        <p:blipFill>
          <a:blip r:embed="rId2"/>
          <a:srcRect l="32675" t="24801" r="18499" b="22000"/>
          <a:stretch>
            <a:fillRect/>
          </a:stretch>
        </p:blipFill>
        <p:spPr>
          <a:xfrm>
            <a:off x="114299" y="121623"/>
            <a:ext cx="4364194" cy="2930497"/>
          </a:xfrm>
          <a:prstGeom prst="rect">
            <a:avLst/>
          </a:prstGeom>
          <a:ln w="3175" cap="sq">
            <a:solidFill>
              <a:srgbClr val="000000"/>
            </a:solidFill>
            <a:miter/>
          </a:ln>
          <a:effectLst>
            <a:outerShdw blurRad="63500" dist="50800" dir="2700000" rotWithShape="0">
              <a:srgbClr val="000000">
                <a:alpha val="40000"/>
              </a:srgbClr>
            </a:outerShdw>
          </a:effectLst>
        </p:spPr>
      </p:pic>
      <p:pic>
        <p:nvPicPr>
          <p:cNvPr id="439" name="Picture 4" descr="Picture 4"/>
          <p:cNvPicPr>
            <a:picLocks noChangeAspect="1"/>
          </p:cNvPicPr>
          <p:nvPr/>
        </p:nvPicPr>
        <p:blipFill>
          <a:blip r:embed="rId3"/>
          <a:srcRect l="32675" t="24800" r="18499" b="23400"/>
          <a:stretch>
            <a:fillRect/>
          </a:stretch>
        </p:blipFill>
        <p:spPr>
          <a:xfrm>
            <a:off x="4643439" y="121623"/>
            <a:ext cx="4373241" cy="2930496"/>
          </a:xfrm>
          <a:prstGeom prst="rect">
            <a:avLst/>
          </a:prstGeom>
          <a:ln w="3175" cap="sq">
            <a:solidFill>
              <a:srgbClr val="000000"/>
            </a:solidFill>
            <a:miter/>
          </a:ln>
          <a:effectLst>
            <a:outerShdw blurRad="63500" dist="50800" dir="2700000" rotWithShape="0">
              <a:srgbClr val="000000">
                <a:alpha val="40000"/>
              </a:srgbClr>
            </a:outerShdw>
          </a:effectLst>
        </p:spPr>
      </p:pic>
      <p:pic>
        <p:nvPicPr>
          <p:cNvPr id="442" name="Picture 7" descr="Picture 7"/>
          <p:cNvPicPr>
            <a:picLocks noChangeAspect="1"/>
          </p:cNvPicPr>
          <p:nvPr/>
        </p:nvPicPr>
        <p:blipFill>
          <a:blip r:embed="rId4"/>
          <a:srcRect r="6819"/>
          <a:stretch>
            <a:fillRect/>
          </a:stretch>
        </p:blipFill>
        <p:spPr>
          <a:xfrm>
            <a:off x="114299" y="3225112"/>
            <a:ext cx="4364194" cy="3321991"/>
          </a:xfrm>
          <a:prstGeom prst="rect">
            <a:avLst/>
          </a:prstGeom>
          <a:ln w="3175" cap="sq">
            <a:solidFill>
              <a:srgbClr val="000000"/>
            </a:solidFill>
            <a:miter/>
          </a:ln>
          <a:effectLst>
            <a:outerShdw blurRad="63500" dist="50800" dir="2700000" rotWithShape="0">
              <a:srgbClr val="000000">
                <a:alpha val="40000"/>
              </a:srgbClr>
            </a:outerShdw>
          </a:effectLst>
        </p:spPr>
      </p:pic>
      <p:sp>
        <p:nvSpPr>
          <p:cNvPr id="7" name="TextBox 6">
            <a:extLst>
              <a:ext uri="{FF2B5EF4-FFF2-40B4-BE49-F238E27FC236}">
                <a16:creationId xmlns:a16="http://schemas.microsoft.com/office/drawing/2014/main" id="{484223A8-F1DC-47F4-BC5B-EF0EB6B7FCB9}"/>
              </a:ext>
            </a:extLst>
          </p:cNvPr>
          <p:cNvSpPr txBox="1"/>
          <p:nvPr/>
        </p:nvSpPr>
        <p:spPr>
          <a:xfrm>
            <a:off x="8302752" y="6547104"/>
            <a:ext cx="71392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News Gothic MT"/>
                <a:ea typeface="News Gothic MT"/>
                <a:cs typeface="News Gothic MT"/>
                <a:sym typeface="News Gothic MT"/>
              </a:rPr>
              <a:t>Cont..</a:t>
            </a:r>
            <a:endParaRPr kumimoji="0" lang="en-IN" sz="1400" b="1" i="0" u="none" strike="noStrike" cap="none" spc="0" normalizeH="0" baseline="0" dirty="0">
              <a:ln>
                <a:noFill/>
              </a:ln>
              <a:solidFill>
                <a:srgbClr val="000000"/>
              </a:solidFill>
              <a:effectLst/>
              <a:uFillTx/>
              <a:latin typeface="News Gothic MT"/>
              <a:ea typeface="News Gothic MT"/>
              <a:cs typeface="News Gothic MT"/>
              <a:sym typeface="News Gothic MT"/>
            </a:endParaRPr>
          </a:p>
        </p:txBody>
      </p:sp>
      <p:pic>
        <p:nvPicPr>
          <p:cNvPr id="3" name="Picture 2">
            <a:extLst>
              <a:ext uri="{FF2B5EF4-FFF2-40B4-BE49-F238E27FC236}">
                <a16:creationId xmlns:a16="http://schemas.microsoft.com/office/drawing/2014/main" id="{8DB9ABF5-C352-4D6D-B17B-D06B1EDD1D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4880" y="3225111"/>
            <a:ext cx="4261799" cy="33219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 name="Picture 3" descr="Picture 3"/>
          <p:cNvPicPr>
            <a:picLocks noChangeAspect="1"/>
          </p:cNvPicPr>
          <p:nvPr/>
        </p:nvPicPr>
        <p:blipFill>
          <a:blip r:embed="rId2"/>
          <a:stretch>
            <a:fillRect/>
          </a:stretch>
        </p:blipFill>
        <p:spPr>
          <a:xfrm>
            <a:off x="4695568" y="147409"/>
            <a:ext cx="4306697" cy="2888165"/>
          </a:xfrm>
          <a:prstGeom prst="rect">
            <a:avLst/>
          </a:prstGeom>
          <a:ln w="3175" cap="sq">
            <a:solidFill>
              <a:srgbClr val="000000"/>
            </a:solidFill>
            <a:miter/>
          </a:ln>
          <a:effectLst>
            <a:outerShdw blurRad="50800" dist="38100" dir="2700000" rotWithShape="0">
              <a:srgbClr val="000000">
                <a:alpha val="43000"/>
              </a:srgbClr>
            </a:outerShdw>
          </a:effectLst>
        </p:spPr>
      </p:pic>
      <p:pic>
        <p:nvPicPr>
          <p:cNvPr id="448" name="Picture 5" descr="Picture 5"/>
          <p:cNvPicPr>
            <a:picLocks noChangeAspect="1"/>
          </p:cNvPicPr>
          <p:nvPr/>
        </p:nvPicPr>
        <p:blipFill>
          <a:blip r:embed="rId3"/>
          <a:stretch>
            <a:fillRect/>
          </a:stretch>
        </p:blipFill>
        <p:spPr>
          <a:xfrm>
            <a:off x="4695568" y="3285552"/>
            <a:ext cx="4306728" cy="3261552"/>
          </a:xfrm>
          <a:prstGeom prst="rect">
            <a:avLst/>
          </a:prstGeom>
          <a:ln w="3175" cap="sq">
            <a:solidFill>
              <a:srgbClr val="000000"/>
            </a:solidFill>
            <a:miter/>
          </a:ln>
          <a:effectLst>
            <a:outerShdw blurRad="50800" dist="38100" dir="2700000" rotWithShape="0">
              <a:srgbClr val="000000">
                <a:alpha val="43000"/>
              </a:srgbClr>
            </a:outerShdw>
          </a:effectLst>
        </p:spPr>
      </p:pic>
      <p:sp>
        <p:nvSpPr>
          <p:cNvPr id="7" name="TextBox 6">
            <a:extLst>
              <a:ext uri="{FF2B5EF4-FFF2-40B4-BE49-F238E27FC236}">
                <a16:creationId xmlns:a16="http://schemas.microsoft.com/office/drawing/2014/main" id="{51099DD5-14EA-445C-A46F-AC5A4AD464DA}"/>
              </a:ext>
            </a:extLst>
          </p:cNvPr>
          <p:cNvSpPr txBox="1"/>
          <p:nvPr/>
        </p:nvSpPr>
        <p:spPr>
          <a:xfrm>
            <a:off x="8302752" y="6547104"/>
            <a:ext cx="71392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News Gothic MT"/>
                <a:ea typeface="News Gothic MT"/>
                <a:cs typeface="News Gothic MT"/>
                <a:sym typeface="News Gothic MT"/>
              </a:rPr>
              <a:t>Cont..</a:t>
            </a:r>
            <a:endParaRPr kumimoji="0" lang="en-IN" sz="1400" b="1" i="0" u="none" strike="noStrike" cap="none" spc="0" normalizeH="0" baseline="0" dirty="0">
              <a:ln>
                <a:noFill/>
              </a:ln>
              <a:solidFill>
                <a:srgbClr val="000000"/>
              </a:solidFill>
              <a:effectLst/>
              <a:uFillTx/>
              <a:latin typeface="News Gothic MT"/>
              <a:ea typeface="News Gothic MT"/>
              <a:cs typeface="News Gothic MT"/>
              <a:sym typeface="News Gothic MT"/>
            </a:endParaRPr>
          </a:p>
        </p:txBody>
      </p:sp>
      <p:pic>
        <p:nvPicPr>
          <p:cNvPr id="5" name="Picture 4">
            <a:extLst>
              <a:ext uri="{FF2B5EF4-FFF2-40B4-BE49-F238E27FC236}">
                <a16:creationId xmlns:a16="http://schemas.microsoft.com/office/drawing/2014/main" id="{2398AE38-A56A-4B2B-8243-07D468DB2B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702" y="147408"/>
            <a:ext cx="4319086" cy="2888165"/>
          </a:xfrm>
          <a:prstGeom prst="rect">
            <a:avLst/>
          </a:prstGeom>
          <a:ln w="3175" cap="sq" cmpd="thickThin">
            <a:solidFill>
              <a:srgbClr val="000000"/>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061FCEB0-E7DF-4150-82D6-7A8969C301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439"/>
          <a:stretch/>
        </p:blipFill>
        <p:spPr>
          <a:xfrm>
            <a:off x="141702" y="3285552"/>
            <a:ext cx="4306728" cy="3261552"/>
          </a:xfrm>
          <a:prstGeom prst="rect">
            <a:avLst/>
          </a:prstGeom>
          <a:ln w="3175"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Picture 2" descr="Picture 2"/>
          <p:cNvPicPr>
            <a:picLocks noChangeAspect="1"/>
          </p:cNvPicPr>
          <p:nvPr/>
        </p:nvPicPr>
        <p:blipFill>
          <a:blip r:embed="rId2"/>
          <a:stretch>
            <a:fillRect/>
          </a:stretch>
        </p:blipFill>
        <p:spPr>
          <a:xfrm>
            <a:off x="260002" y="1185606"/>
            <a:ext cx="4259391" cy="5289335"/>
          </a:xfrm>
          <a:prstGeom prst="rect">
            <a:avLst/>
          </a:prstGeom>
          <a:ln w="3175" cap="sq">
            <a:solidFill>
              <a:srgbClr val="000000"/>
            </a:solidFill>
            <a:miter/>
          </a:ln>
          <a:effectLst>
            <a:outerShdw blurRad="50800" dist="38100" dir="2700000" rotWithShape="0">
              <a:srgbClr val="000000">
                <a:alpha val="43000"/>
              </a:srgbClr>
            </a:outerShdw>
          </a:effectLst>
        </p:spPr>
      </p:pic>
      <p:pic>
        <p:nvPicPr>
          <p:cNvPr id="453" name="Picture 4" descr="Picture 4"/>
          <p:cNvPicPr>
            <a:picLocks noChangeAspect="1"/>
          </p:cNvPicPr>
          <p:nvPr/>
        </p:nvPicPr>
        <p:blipFill>
          <a:blip r:embed="rId3"/>
          <a:stretch>
            <a:fillRect/>
          </a:stretch>
        </p:blipFill>
        <p:spPr>
          <a:xfrm>
            <a:off x="4624609" y="1185606"/>
            <a:ext cx="4259391" cy="5289335"/>
          </a:xfrm>
          <a:prstGeom prst="rect">
            <a:avLst/>
          </a:prstGeom>
          <a:ln w="3175" cap="sq">
            <a:solidFill>
              <a:srgbClr val="000000"/>
            </a:solidFill>
            <a:miter/>
          </a:ln>
          <a:effectLst>
            <a:outerShdw blurRad="50800" dist="38100" dir="2700000" rotWithShape="0">
              <a:srgbClr val="000000">
                <a:alpha val="43000"/>
              </a:srgbClr>
            </a:outerShdw>
          </a:effectLst>
        </p:spPr>
      </p:pic>
      <p:pic>
        <p:nvPicPr>
          <p:cNvPr id="455" name="Picture 2" descr="Picture 2"/>
          <p:cNvPicPr>
            <a:picLocks noChangeAspect="1"/>
          </p:cNvPicPr>
          <p:nvPr/>
        </p:nvPicPr>
        <p:blipFill>
          <a:blip r:embed="rId4"/>
          <a:stretch>
            <a:fillRect/>
          </a:stretch>
        </p:blipFill>
        <p:spPr>
          <a:xfrm>
            <a:off x="8164607" y="121623"/>
            <a:ext cx="852072" cy="1063984"/>
          </a:xfrm>
          <a:prstGeom prst="rect">
            <a:avLst/>
          </a:prstGeom>
          <a:ln w="12700">
            <a:miter lim="400000"/>
          </a:ln>
        </p:spPr>
      </p:pic>
      <p:sp>
        <p:nvSpPr>
          <p:cNvPr id="6" name="TextBox 5">
            <a:extLst>
              <a:ext uri="{FF2B5EF4-FFF2-40B4-BE49-F238E27FC236}">
                <a16:creationId xmlns:a16="http://schemas.microsoft.com/office/drawing/2014/main" id="{D3A6169B-62EE-4346-9000-BDF736B4EA26}"/>
              </a:ext>
            </a:extLst>
          </p:cNvPr>
          <p:cNvSpPr txBox="1"/>
          <p:nvPr/>
        </p:nvSpPr>
        <p:spPr>
          <a:xfrm>
            <a:off x="8302752" y="6547104"/>
            <a:ext cx="71392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News Gothic MT"/>
                <a:ea typeface="News Gothic MT"/>
                <a:cs typeface="News Gothic MT"/>
                <a:sym typeface="News Gothic MT"/>
              </a:rPr>
              <a:t>Cont..</a:t>
            </a:r>
            <a:endParaRPr kumimoji="0" lang="en-IN" sz="1400" b="1" i="0" u="none" strike="noStrike" cap="none" spc="0" normalizeH="0" baseline="0" dirty="0">
              <a:ln>
                <a:noFill/>
              </a:ln>
              <a:solidFill>
                <a:srgbClr val="000000"/>
              </a:solidFill>
              <a:effectLst/>
              <a:uFillTx/>
              <a:latin typeface="News Gothic MT"/>
              <a:ea typeface="News Gothic MT"/>
              <a:cs typeface="News Gothic MT"/>
              <a:sym typeface="News Gothic MT"/>
            </a:endParaRPr>
          </a:p>
        </p:txBody>
      </p:sp>
      <p:sp>
        <p:nvSpPr>
          <p:cNvPr id="8" name="Arrow: Left 7">
            <a:hlinkClick r:id="rId5" action="ppaction://hlinksldjump"/>
            <a:extLst>
              <a:ext uri="{FF2B5EF4-FFF2-40B4-BE49-F238E27FC236}">
                <a16:creationId xmlns:a16="http://schemas.microsoft.com/office/drawing/2014/main" id="{8940418A-F601-450D-AF99-10AEEA495C55}"/>
              </a:ext>
            </a:extLst>
          </p:cNvPr>
          <p:cNvSpPr/>
          <p:nvPr/>
        </p:nvSpPr>
        <p:spPr>
          <a:xfrm>
            <a:off x="0" y="5916168"/>
            <a:ext cx="663472" cy="311466"/>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Title 1"/>
          <p:cNvSpPr txBox="1">
            <a:spLocks noGrp="1"/>
          </p:cNvSpPr>
          <p:nvPr>
            <p:ph type="title"/>
          </p:nvPr>
        </p:nvSpPr>
        <p:spPr>
          <a:xfrm>
            <a:off x="295106" y="519954"/>
            <a:ext cx="7886701" cy="615605"/>
          </a:xfrm>
          <a:prstGeom prst="rect">
            <a:avLst/>
          </a:prstGeom>
        </p:spPr>
        <p:txBody>
          <a:bodyPr/>
          <a:lstStyle>
            <a:lvl1pPr algn="l" defTabSz="689823">
              <a:defRPr sz="2944">
                <a:effectLst>
                  <a:outerShdw blurRad="23368" dist="19161" dir="5400000" rotWithShape="0">
                    <a:srgbClr val="000000">
                      <a:alpha val="25000"/>
                    </a:srgbClr>
                  </a:outerShdw>
                </a:effectLst>
                <a:latin typeface="Arial Black"/>
                <a:ea typeface="Arial Black"/>
                <a:cs typeface="Arial Black"/>
                <a:sym typeface="Arial Black"/>
              </a:defRPr>
            </a:lvl1pPr>
          </a:lstStyle>
          <a:p>
            <a:r>
              <a:t>Conclusion</a:t>
            </a:r>
          </a:p>
        </p:txBody>
      </p:sp>
      <p:sp>
        <p:nvSpPr>
          <p:cNvPr id="463" name="TextBox 5"/>
          <p:cNvSpPr txBox="1"/>
          <p:nvPr/>
        </p:nvSpPr>
        <p:spPr>
          <a:xfrm>
            <a:off x="295105" y="1242757"/>
            <a:ext cx="8552334" cy="5057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lgn="just">
              <a:buSzPct val="100000"/>
              <a:buFont typeface="Arial"/>
              <a:buChar char="•"/>
              <a:defRPr sz="2000">
                <a:latin typeface="Arial Rounded MT Bold"/>
                <a:ea typeface="Arial Rounded MT Bold"/>
                <a:cs typeface="Arial Rounded MT Bold"/>
                <a:sym typeface="Arial Rounded MT Bold"/>
              </a:defRPr>
            </a:pPr>
            <a:r>
              <a:rPr dirty="0"/>
              <a:t>The challenges posed by the Environmental severity can be dealt by treating the every element of a structure suitably. </a:t>
            </a:r>
          </a:p>
          <a:p>
            <a:pPr marL="285750" indent="-285750" algn="just">
              <a:buSzPct val="100000"/>
              <a:buFont typeface="Arial"/>
              <a:buChar char="•"/>
              <a:defRPr sz="2000">
                <a:latin typeface="Arial Rounded MT Bold"/>
                <a:ea typeface="Arial Rounded MT Bold"/>
                <a:cs typeface="Arial Rounded MT Bold"/>
                <a:sym typeface="Arial Rounded MT Bold"/>
              </a:defRPr>
            </a:pPr>
            <a:r>
              <a:rPr dirty="0"/>
              <a:t>The adverse effect of Sulphates and Chlorides in the soil and water has been effectively countered by the use of dense and durable concrete by controlling the vital parameters of water permeability and RCPT test. </a:t>
            </a:r>
          </a:p>
          <a:p>
            <a:pPr marL="285750" indent="-285750" algn="just">
              <a:buSzPct val="100000"/>
              <a:buFont typeface="Arial"/>
              <a:buChar char="•"/>
              <a:defRPr sz="2000">
                <a:latin typeface="Arial Rounded MT Bold"/>
                <a:ea typeface="Arial Rounded MT Bold"/>
                <a:cs typeface="Arial Rounded MT Bold"/>
                <a:sym typeface="Arial Rounded MT Bold"/>
              </a:defRPr>
            </a:pPr>
            <a:r>
              <a:rPr dirty="0"/>
              <a:t>By the use of new technology and materials available, the soil capacity has been  improved. </a:t>
            </a:r>
          </a:p>
          <a:p>
            <a:pPr marL="285750" indent="-285750" algn="just">
              <a:buSzPct val="100000"/>
              <a:buFont typeface="Arial"/>
              <a:buChar char="•"/>
              <a:defRPr sz="2000">
                <a:latin typeface="Arial Rounded MT Bold"/>
                <a:ea typeface="Arial Rounded MT Bold"/>
                <a:cs typeface="Arial Rounded MT Bold"/>
                <a:sym typeface="Arial Rounded MT Bold"/>
              </a:defRPr>
            </a:pPr>
            <a:r>
              <a:rPr dirty="0"/>
              <a:t>Soil erosion and tidal wave action of water have also been dealt suitably by use of Gabions, Geogrid and Geotextile. </a:t>
            </a:r>
          </a:p>
          <a:p>
            <a:pPr marL="285750" indent="-285750" algn="just">
              <a:buSzPct val="100000"/>
              <a:buFont typeface="Arial"/>
              <a:buChar char="•"/>
              <a:defRPr sz="2000">
                <a:latin typeface="Arial Rounded MT Bold"/>
                <a:ea typeface="Arial Rounded MT Bold"/>
                <a:cs typeface="Arial Rounded MT Bold"/>
                <a:sym typeface="Arial Rounded MT Bold"/>
              </a:defRPr>
            </a:pPr>
            <a:r>
              <a:rPr dirty="0"/>
              <a:t>Present industry trend and practice is helpful in finding the feasible solutions. </a:t>
            </a:r>
          </a:p>
          <a:p>
            <a:pPr marL="285750" indent="-285750" algn="just">
              <a:buSzPct val="100000"/>
              <a:buFont typeface="Arial"/>
              <a:buChar char="•"/>
              <a:defRPr sz="2000">
                <a:latin typeface="Arial Rounded MT Bold"/>
                <a:ea typeface="Arial Rounded MT Bold"/>
                <a:cs typeface="Arial Rounded MT Bold"/>
                <a:sym typeface="Arial Rounded MT Bold"/>
              </a:defRPr>
            </a:pPr>
            <a:r>
              <a:rPr dirty="0" err="1"/>
              <a:t>Codal</a:t>
            </a:r>
            <a:r>
              <a:rPr dirty="0"/>
              <a:t> recommendation needs to be carefully studied before field implementation. Sometimes only indications are given in the code to tackle a specific problem which requires further study. </a:t>
            </a:r>
          </a:p>
          <a:p>
            <a:pPr marL="285750" indent="-285750" algn="just">
              <a:buSzPct val="100000"/>
              <a:buFont typeface="Arial"/>
              <a:buChar char="•"/>
              <a:defRPr sz="2000">
                <a:latin typeface="Arial Rounded MT Bold"/>
                <a:ea typeface="Arial Rounded MT Bold"/>
                <a:cs typeface="Arial Rounded MT Bold"/>
                <a:sym typeface="Arial Rounded MT Bold"/>
              </a:defRPr>
            </a:pPr>
            <a:r>
              <a:rPr dirty="0"/>
              <a:t>Use of New Technology and as much as possible local available material has been helpful in reducing the carbon foot print. </a:t>
            </a:r>
          </a:p>
        </p:txBody>
      </p:sp>
      <p:pic>
        <p:nvPicPr>
          <p:cNvPr id="464" name="Picture 2" descr="Picture 2"/>
          <p:cNvPicPr>
            <a:picLocks noChangeAspect="1"/>
          </p:cNvPicPr>
          <p:nvPr/>
        </p:nvPicPr>
        <p:blipFill>
          <a:blip r:embed="rId2"/>
          <a:stretch>
            <a:fillRect/>
          </a:stretch>
        </p:blipFill>
        <p:spPr>
          <a:xfrm>
            <a:off x="8164607" y="178773"/>
            <a:ext cx="852072" cy="1063984"/>
          </a:xfrm>
          <a:prstGeom prst="rect">
            <a:avLst/>
          </a:prstGeom>
          <a:ln w="12700">
            <a:miter lim="400000"/>
          </a:ln>
        </p:spPr>
      </p:pic>
      <p:sp>
        <p:nvSpPr>
          <p:cNvPr id="5" name="Arrow: Left 4">
            <a:hlinkClick r:id="rId3" action="ppaction://hlinksldjump"/>
            <a:extLst>
              <a:ext uri="{FF2B5EF4-FFF2-40B4-BE49-F238E27FC236}">
                <a16:creationId xmlns:a16="http://schemas.microsoft.com/office/drawing/2014/main" id="{70FF0EA6-5FAA-4C49-877F-8FC5864907CD}"/>
              </a:ext>
            </a:extLst>
          </p:cNvPr>
          <p:cNvSpPr/>
          <p:nvPr/>
        </p:nvSpPr>
        <p:spPr>
          <a:xfrm>
            <a:off x="91440" y="6327648"/>
            <a:ext cx="457200" cy="311466"/>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0" name="Group 12"/>
          <p:cNvGrpSpPr/>
          <p:nvPr/>
        </p:nvGrpSpPr>
        <p:grpSpPr>
          <a:xfrm>
            <a:off x="0" y="-114300"/>
            <a:ext cx="9144000" cy="7239001"/>
            <a:chOff x="0" y="0"/>
            <a:chExt cx="9144000" cy="7238999"/>
          </a:xfrm>
        </p:grpSpPr>
        <p:grpSp>
          <p:nvGrpSpPr>
            <p:cNvPr id="535" name="Picture 1"/>
            <p:cNvGrpSpPr/>
            <p:nvPr/>
          </p:nvGrpSpPr>
          <p:grpSpPr>
            <a:xfrm>
              <a:off x="0" y="1691640"/>
              <a:ext cx="9144000" cy="4114801"/>
              <a:chOff x="0" y="0"/>
              <a:chExt cx="9144000" cy="4114800"/>
            </a:xfrm>
          </p:grpSpPr>
          <p:sp>
            <p:nvSpPr>
              <p:cNvPr id="533" name="Rectangle"/>
              <p:cNvSpPr/>
              <p:nvPr/>
            </p:nvSpPr>
            <p:spPr>
              <a:xfrm>
                <a:off x="0" y="0"/>
                <a:ext cx="9144000" cy="4114800"/>
              </a:xfrm>
              <a:prstGeom prst="rect">
                <a:avLst/>
              </a:prstGeom>
              <a:solidFill>
                <a:srgbClr val="000000">
                  <a:alpha val="0"/>
                </a:srgbClr>
              </a:solidFill>
              <a:ln w="12700" cap="flat">
                <a:noFill/>
                <a:miter lim="400000"/>
              </a:ln>
              <a:effectLst/>
            </p:spPr>
            <p:txBody>
              <a:bodyPr wrap="square" lIns="45719" tIns="45719" rIns="45719" bIns="45719" numCol="1" anchor="ctr">
                <a:noAutofit/>
              </a:bodyPr>
              <a:lstStyle/>
              <a:p>
                <a:endParaRPr/>
              </a:p>
            </p:txBody>
          </p:sp>
          <p:pic>
            <p:nvPicPr>
              <p:cNvPr id="534" name="image73.jpeg" descr="image73.jpeg"/>
              <p:cNvPicPr>
                <a:picLocks noChangeAspect="1"/>
              </p:cNvPicPr>
              <p:nvPr/>
            </p:nvPicPr>
            <p:blipFill>
              <a:blip r:embed="rId2"/>
              <a:srcRect t="19992" b="20006"/>
              <a:stretch>
                <a:fillRect/>
              </a:stretch>
            </p:blipFill>
            <p:spPr>
              <a:xfrm>
                <a:off x="0" y="0"/>
                <a:ext cx="9144000" cy="4114801"/>
              </a:xfrm>
              <a:prstGeom prst="rect">
                <a:avLst/>
              </a:prstGeom>
              <a:ln w="12700" cap="flat">
                <a:noFill/>
                <a:miter lim="400000"/>
              </a:ln>
              <a:effectLst/>
            </p:spPr>
          </p:pic>
        </p:grpSp>
        <p:sp>
          <p:nvSpPr>
            <p:cNvPr id="536" name="Rectangle 7"/>
            <p:cNvSpPr/>
            <p:nvPr/>
          </p:nvSpPr>
          <p:spPr>
            <a:xfrm>
              <a:off x="1520189" y="0"/>
              <a:ext cx="45720" cy="7223760"/>
            </a:xfrm>
            <a:prstGeom prst="rect">
              <a:avLst/>
            </a:prstGeom>
            <a:solidFill>
              <a:srgbClr val="2F97B5"/>
            </a:solidFill>
            <a:ln w="12700" cap="flat">
              <a:solidFill>
                <a:srgbClr val="2F97B5"/>
              </a:solidFill>
              <a:prstDash val="solid"/>
              <a:round/>
            </a:ln>
            <a:effectLst>
              <a:outerShdw blurRad="63500" dist="25400" dir="54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537" name="Rectangle 9"/>
            <p:cNvSpPr/>
            <p:nvPr/>
          </p:nvSpPr>
          <p:spPr>
            <a:xfrm>
              <a:off x="998219" y="15240"/>
              <a:ext cx="45720" cy="7223760"/>
            </a:xfrm>
            <a:prstGeom prst="rect">
              <a:avLst/>
            </a:prstGeom>
            <a:solidFill>
              <a:srgbClr val="2F97B5"/>
            </a:solidFill>
            <a:ln w="12700" cap="flat">
              <a:solidFill>
                <a:srgbClr val="287A9E"/>
              </a:solidFill>
              <a:prstDash val="solid"/>
              <a:round/>
            </a:ln>
            <a:effectLst>
              <a:outerShdw blurRad="63500" dist="25400" dir="54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538" name="Rectangle 10"/>
            <p:cNvSpPr/>
            <p:nvPr/>
          </p:nvSpPr>
          <p:spPr>
            <a:xfrm>
              <a:off x="453390" y="0"/>
              <a:ext cx="45720" cy="7223760"/>
            </a:xfrm>
            <a:prstGeom prst="rect">
              <a:avLst/>
            </a:prstGeom>
            <a:solidFill>
              <a:srgbClr val="2F97B5"/>
            </a:solidFill>
            <a:ln w="12700" cap="flat">
              <a:solidFill>
                <a:srgbClr val="2F97B5"/>
              </a:solidFill>
              <a:prstDash val="solid"/>
              <a:round/>
            </a:ln>
            <a:effectLst>
              <a:outerShdw blurRad="63500" dist="25400" dir="54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pic>
          <p:nvPicPr>
            <p:cNvPr id="539" name="Picture 2" descr="Picture 2"/>
            <p:cNvPicPr>
              <a:picLocks noChangeAspect="1"/>
            </p:cNvPicPr>
            <p:nvPr/>
          </p:nvPicPr>
          <p:blipFill>
            <a:blip r:embed="rId3"/>
            <a:stretch>
              <a:fillRect/>
            </a:stretch>
          </p:blipFill>
          <p:spPr>
            <a:xfrm>
              <a:off x="8164607" y="235922"/>
              <a:ext cx="852072" cy="1063985"/>
            </a:xfrm>
            <a:prstGeom prst="rect">
              <a:avLst/>
            </a:prstGeom>
            <a:ln w="12700" cap="flat">
              <a:noFill/>
              <a:miter lim="400000"/>
            </a:ln>
            <a:effectLst/>
          </p:spPr>
        </p:pic>
      </p:grpSp>
    </p:spTree>
    <p:extLst>
      <p:ext uri="{BB962C8B-B14F-4D97-AF65-F5344CB8AC3E}">
        <p14:creationId xmlns:p14="http://schemas.microsoft.com/office/powerpoint/2010/main" val="3124420592"/>
      </p:ext>
    </p:extLst>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 name="Picture 3" descr="Picture 3"/>
          <p:cNvPicPr>
            <a:picLocks noChangeAspect="1"/>
          </p:cNvPicPr>
          <p:nvPr/>
        </p:nvPicPr>
        <p:blipFill>
          <a:blip r:embed="rId2"/>
          <a:srcRect l="30311" t="20601" r="32675" b="20600"/>
          <a:stretch>
            <a:fillRect/>
          </a:stretch>
        </p:blipFill>
        <p:spPr>
          <a:xfrm>
            <a:off x="935595" y="366813"/>
            <a:ext cx="7369283" cy="6330549"/>
          </a:xfrm>
          <a:prstGeom prst="rect">
            <a:avLst/>
          </a:prstGeom>
          <a:ln w="12700">
            <a:miter lim="400000"/>
          </a:ln>
        </p:spPr>
      </p:pic>
      <p:pic>
        <p:nvPicPr>
          <p:cNvPr id="508" name="Picture 2" descr="Picture 2"/>
          <p:cNvPicPr>
            <a:picLocks noChangeAspect="1"/>
          </p:cNvPicPr>
          <p:nvPr/>
        </p:nvPicPr>
        <p:blipFill>
          <a:blip r:embed="rId3"/>
          <a:stretch>
            <a:fillRect/>
          </a:stretch>
        </p:blipFill>
        <p:spPr>
          <a:xfrm>
            <a:off x="8164607" y="121623"/>
            <a:ext cx="852072" cy="1063984"/>
          </a:xfrm>
          <a:prstGeom prst="rect">
            <a:avLst/>
          </a:prstGeom>
          <a:ln w="12700">
            <a:miter lim="400000"/>
          </a:ln>
        </p:spPr>
      </p:pic>
      <p:sp>
        <p:nvSpPr>
          <p:cNvPr id="2" name="Arrow: Left 1">
            <a:hlinkClick r:id="rId4" action="ppaction://hlinksldjump"/>
            <a:extLst>
              <a:ext uri="{FF2B5EF4-FFF2-40B4-BE49-F238E27FC236}">
                <a16:creationId xmlns:a16="http://schemas.microsoft.com/office/drawing/2014/main" id="{E4C2FAA0-7887-42F0-A19E-D7DD30E704EC}"/>
              </a:ext>
            </a:extLst>
          </p:cNvPr>
          <p:cNvSpPr/>
          <p:nvPr/>
        </p:nvSpPr>
        <p:spPr>
          <a:xfrm>
            <a:off x="191589" y="6252751"/>
            <a:ext cx="557348" cy="335280"/>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 name="Picture 3" descr="Picture 3"/>
          <p:cNvPicPr>
            <a:picLocks noChangeAspect="1"/>
          </p:cNvPicPr>
          <p:nvPr/>
        </p:nvPicPr>
        <p:blipFill>
          <a:blip r:embed="rId2"/>
          <a:srcRect r="48425" b="39973"/>
          <a:stretch>
            <a:fillRect/>
          </a:stretch>
        </p:blipFill>
        <p:spPr>
          <a:xfrm>
            <a:off x="251519" y="304505"/>
            <a:ext cx="8076936" cy="3353097"/>
          </a:xfrm>
          <a:prstGeom prst="rect">
            <a:avLst/>
          </a:prstGeom>
          <a:ln w="12700">
            <a:miter lim="400000"/>
          </a:ln>
        </p:spPr>
      </p:pic>
      <p:pic>
        <p:nvPicPr>
          <p:cNvPr id="517" name="Picture 4" descr="Picture 4"/>
          <p:cNvPicPr>
            <a:picLocks noChangeAspect="1"/>
          </p:cNvPicPr>
          <p:nvPr/>
        </p:nvPicPr>
        <p:blipFill>
          <a:blip r:embed="rId2"/>
          <a:srcRect t="58894" r="48425" b="24116"/>
          <a:stretch>
            <a:fillRect/>
          </a:stretch>
        </p:blipFill>
        <p:spPr>
          <a:xfrm>
            <a:off x="251519" y="3591797"/>
            <a:ext cx="8076936" cy="3119246"/>
          </a:xfrm>
          <a:prstGeom prst="rect">
            <a:avLst/>
          </a:prstGeom>
          <a:ln w="12700">
            <a:miter lim="400000"/>
          </a:ln>
        </p:spPr>
      </p:pic>
      <p:pic>
        <p:nvPicPr>
          <p:cNvPr id="518" name="Picture 2" descr="Picture 2"/>
          <p:cNvPicPr>
            <a:picLocks noChangeAspect="1"/>
          </p:cNvPicPr>
          <p:nvPr/>
        </p:nvPicPr>
        <p:blipFill>
          <a:blip r:embed="rId3"/>
          <a:stretch>
            <a:fillRect/>
          </a:stretch>
        </p:blipFill>
        <p:spPr>
          <a:xfrm>
            <a:off x="8164607" y="121623"/>
            <a:ext cx="852072" cy="1063984"/>
          </a:xfrm>
          <a:prstGeom prst="rect">
            <a:avLst/>
          </a:prstGeom>
          <a:ln w="12700">
            <a:miter lim="400000"/>
          </a:ln>
        </p:spPr>
      </p:pic>
      <p:sp>
        <p:nvSpPr>
          <p:cNvPr id="2" name="Arrow: Left 1">
            <a:hlinkClick r:id="rId4" action="ppaction://hlinksldjump"/>
            <a:extLst>
              <a:ext uri="{FF2B5EF4-FFF2-40B4-BE49-F238E27FC236}">
                <a16:creationId xmlns:a16="http://schemas.microsoft.com/office/drawing/2014/main" id="{234A0BD1-001D-43EA-863F-EF4F93070602}"/>
              </a:ext>
            </a:extLst>
          </p:cNvPr>
          <p:cNvSpPr/>
          <p:nvPr/>
        </p:nvSpPr>
        <p:spPr>
          <a:xfrm>
            <a:off x="100584" y="6519672"/>
            <a:ext cx="576072" cy="256032"/>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 name="Picture 3" descr="Picture 3"/>
          <p:cNvPicPr>
            <a:picLocks noChangeAspect="1"/>
          </p:cNvPicPr>
          <p:nvPr/>
        </p:nvPicPr>
        <p:blipFill>
          <a:blip r:embed="rId2"/>
          <a:srcRect l="40551" t="15000" r="26374" b="5201"/>
          <a:stretch>
            <a:fillRect/>
          </a:stretch>
        </p:blipFill>
        <p:spPr>
          <a:xfrm>
            <a:off x="550839" y="121622"/>
            <a:ext cx="7895933" cy="6524199"/>
          </a:xfrm>
          <a:prstGeom prst="rect">
            <a:avLst/>
          </a:prstGeom>
          <a:ln w="12700">
            <a:miter lim="400000"/>
          </a:ln>
        </p:spPr>
      </p:pic>
      <p:sp>
        <p:nvSpPr>
          <p:cNvPr id="521" name="TextBox 2"/>
          <p:cNvSpPr txBox="1"/>
          <p:nvPr/>
        </p:nvSpPr>
        <p:spPr>
          <a:xfrm>
            <a:off x="8128497" y="6337956"/>
            <a:ext cx="927407" cy="383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000">
                <a:latin typeface="Arial Rounded MT Bold"/>
                <a:ea typeface="Arial Rounded MT Bold"/>
                <a:cs typeface="Arial Rounded MT Bold"/>
                <a:sym typeface="Arial Rounded MT Bold"/>
              </a:defRPr>
            </a:lvl1pPr>
          </a:lstStyle>
          <a:p>
            <a:r>
              <a:t>Cont...</a:t>
            </a:r>
          </a:p>
        </p:txBody>
      </p:sp>
      <p:pic>
        <p:nvPicPr>
          <p:cNvPr id="522" name="Picture 2" descr="Picture 2"/>
          <p:cNvPicPr>
            <a:picLocks noChangeAspect="1"/>
          </p:cNvPicPr>
          <p:nvPr/>
        </p:nvPicPr>
        <p:blipFill>
          <a:blip r:embed="rId3"/>
          <a:stretch>
            <a:fillRect/>
          </a:stretch>
        </p:blipFill>
        <p:spPr>
          <a:xfrm>
            <a:off x="8164607" y="121623"/>
            <a:ext cx="852072" cy="1063984"/>
          </a:xfrm>
          <a:prstGeom prst="rect">
            <a:avLst/>
          </a:prstGeom>
          <a:ln w="12700">
            <a:miter lim="400000"/>
          </a:ln>
        </p:spPr>
      </p:pic>
      <p:cxnSp>
        <p:nvCxnSpPr>
          <p:cNvPr id="3" name="Straight Connector 2">
            <a:extLst>
              <a:ext uri="{FF2B5EF4-FFF2-40B4-BE49-F238E27FC236}">
                <a16:creationId xmlns:a16="http://schemas.microsoft.com/office/drawing/2014/main" id="{D72E8829-E49C-4725-84EC-1522C82C89F8}"/>
              </a:ext>
            </a:extLst>
          </p:cNvPr>
          <p:cNvCxnSpPr/>
          <p:nvPr/>
        </p:nvCxnSpPr>
        <p:spPr>
          <a:xfrm>
            <a:off x="3858768" y="3941064"/>
            <a:ext cx="1399032" cy="0"/>
          </a:xfrm>
          <a:prstGeom prst="line">
            <a:avLst/>
          </a:prstGeom>
          <a:ln/>
        </p:spPr>
        <p:style>
          <a:lnRef idx="1">
            <a:schemeClr val="accent6"/>
          </a:lnRef>
          <a:fillRef idx="0">
            <a:schemeClr val="accent6"/>
          </a:fillRef>
          <a:effectRef idx="0">
            <a:schemeClr val="accent6"/>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 name="Picture 2" descr="Picture 2"/>
          <p:cNvPicPr>
            <a:picLocks noChangeAspect="1"/>
          </p:cNvPicPr>
          <p:nvPr/>
        </p:nvPicPr>
        <p:blipFill>
          <a:blip r:embed="rId2"/>
          <a:stretch>
            <a:fillRect/>
          </a:stretch>
        </p:blipFill>
        <p:spPr>
          <a:xfrm>
            <a:off x="8164607" y="121623"/>
            <a:ext cx="852072" cy="1063984"/>
          </a:xfrm>
          <a:prstGeom prst="rect">
            <a:avLst/>
          </a:prstGeom>
          <a:ln w="12700">
            <a:miter lim="400000"/>
          </a:ln>
        </p:spPr>
      </p:pic>
      <p:sp>
        <p:nvSpPr>
          <p:cNvPr id="2" name="Arrow: Left 1">
            <a:hlinkClick r:id="rId3" action="ppaction://hlinksldjump"/>
            <a:extLst>
              <a:ext uri="{FF2B5EF4-FFF2-40B4-BE49-F238E27FC236}">
                <a16:creationId xmlns:a16="http://schemas.microsoft.com/office/drawing/2014/main" id="{99AF2A6D-A79F-4D9C-95ED-4B5ED5604227}"/>
              </a:ext>
            </a:extLst>
          </p:cNvPr>
          <p:cNvSpPr/>
          <p:nvPr/>
        </p:nvSpPr>
        <p:spPr>
          <a:xfrm>
            <a:off x="265176" y="6298798"/>
            <a:ext cx="676656" cy="260788"/>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pic>
        <p:nvPicPr>
          <p:cNvPr id="4" name="Picture 3">
            <a:extLst>
              <a:ext uri="{FF2B5EF4-FFF2-40B4-BE49-F238E27FC236}">
                <a16:creationId xmlns:a16="http://schemas.microsoft.com/office/drawing/2014/main" id="{52A19064-882E-42CE-9A8A-6F634FE7F0A0}"/>
              </a:ext>
            </a:extLst>
          </p:cNvPr>
          <p:cNvPicPr>
            <a:picLocks noChangeAspect="1"/>
          </p:cNvPicPr>
          <p:nvPr/>
        </p:nvPicPr>
        <p:blipFill>
          <a:blip r:embed="rId4"/>
          <a:stretch>
            <a:fillRect/>
          </a:stretch>
        </p:blipFill>
        <p:spPr>
          <a:xfrm>
            <a:off x="571500" y="519112"/>
            <a:ext cx="7593107" cy="58197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7C3070-C0E8-4373-88FA-9EDCE6A350C4}"/>
              </a:ext>
            </a:extLst>
          </p:cNvPr>
          <p:cNvPicPr>
            <a:picLocks noChangeAspect="1"/>
          </p:cNvPicPr>
          <p:nvPr/>
        </p:nvPicPr>
        <p:blipFill rotWithShape="1">
          <a:blip r:embed="rId2"/>
          <a:srcRect r="2026"/>
          <a:stretch/>
        </p:blipFill>
        <p:spPr>
          <a:xfrm>
            <a:off x="641726" y="649558"/>
            <a:ext cx="7860548" cy="2113935"/>
          </a:xfrm>
          <a:prstGeom prst="rect">
            <a:avLst/>
          </a:prstGeom>
        </p:spPr>
      </p:pic>
      <p:pic>
        <p:nvPicPr>
          <p:cNvPr id="6" name="Picture 5">
            <a:extLst>
              <a:ext uri="{FF2B5EF4-FFF2-40B4-BE49-F238E27FC236}">
                <a16:creationId xmlns:a16="http://schemas.microsoft.com/office/drawing/2014/main" id="{1F1E85EA-F6B1-4E19-85B7-46E75FD84E54}"/>
              </a:ext>
            </a:extLst>
          </p:cNvPr>
          <p:cNvPicPr>
            <a:picLocks noChangeAspect="1"/>
          </p:cNvPicPr>
          <p:nvPr/>
        </p:nvPicPr>
        <p:blipFill rotWithShape="1">
          <a:blip r:embed="rId3"/>
          <a:srcRect l="9462" t="21460" r="18739" b="55480"/>
          <a:stretch/>
        </p:blipFill>
        <p:spPr>
          <a:xfrm>
            <a:off x="207334" y="3071837"/>
            <a:ext cx="8729331" cy="1117391"/>
          </a:xfrm>
          <a:prstGeom prst="rect">
            <a:avLst/>
          </a:prstGeom>
        </p:spPr>
      </p:pic>
      <p:pic>
        <p:nvPicPr>
          <p:cNvPr id="7" name="Picture 6">
            <a:extLst>
              <a:ext uri="{FF2B5EF4-FFF2-40B4-BE49-F238E27FC236}">
                <a16:creationId xmlns:a16="http://schemas.microsoft.com/office/drawing/2014/main" id="{EBCB0D44-A059-401E-A7F6-1F8C5483AF54}"/>
              </a:ext>
            </a:extLst>
          </p:cNvPr>
          <p:cNvPicPr>
            <a:picLocks noChangeAspect="1"/>
          </p:cNvPicPr>
          <p:nvPr/>
        </p:nvPicPr>
        <p:blipFill rotWithShape="1">
          <a:blip r:embed="rId3"/>
          <a:srcRect l="9462" t="66877" r="18739" b="11305"/>
          <a:stretch/>
        </p:blipFill>
        <p:spPr>
          <a:xfrm>
            <a:off x="207334" y="4189228"/>
            <a:ext cx="8729331" cy="1562985"/>
          </a:xfrm>
          <a:prstGeom prst="rect">
            <a:avLst/>
          </a:prstGeom>
        </p:spPr>
      </p:pic>
      <p:sp>
        <p:nvSpPr>
          <p:cNvPr id="2" name="Arrow: Left 1">
            <a:hlinkClick r:id="rId4" action="ppaction://hlinksldjump"/>
            <a:extLst>
              <a:ext uri="{FF2B5EF4-FFF2-40B4-BE49-F238E27FC236}">
                <a16:creationId xmlns:a16="http://schemas.microsoft.com/office/drawing/2014/main" id="{B02A4A3D-091D-4235-AA11-77C7BC733C75}"/>
              </a:ext>
            </a:extLst>
          </p:cNvPr>
          <p:cNvSpPr/>
          <p:nvPr/>
        </p:nvSpPr>
        <p:spPr>
          <a:xfrm>
            <a:off x="74427" y="6038321"/>
            <a:ext cx="744280" cy="425302"/>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extLst>
      <p:ext uri="{BB962C8B-B14F-4D97-AF65-F5344CB8AC3E}">
        <p14:creationId xmlns:p14="http://schemas.microsoft.com/office/powerpoint/2010/main" val="375249474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114F4D-7B0F-4704-B9D7-59CB0ED512CB}"/>
              </a:ext>
            </a:extLst>
          </p:cNvPr>
          <p:cNvPicPr>
            <a:picLocks noChangeAspect="1"/>
          </p:cNvPicPr>
          <p:nvPr/>
        </p:nvPicPr>
        <p:blipFill rotWithShape="1">
          <a:blip r:embed="rId2"/>
          <a:srcRect l="38838" t="33773" r="23953" b="7933"/>
          <a:stretch/>
        </p:blipFill>
        <p:spPr>
          <a:xfrm>
            <a:off x="0" y="0"/>
            <a:ext cx="9143999" cy="6858000"/>
          </a:xfrm>
          <a:prstGeom prst="rect">
            <a:avLst/>
          </a:prstGeom>
        </p:spPr>
      </p:pic>
    </p:spTree>
    <p:extLst>
      <p:ext uri="{BB962C8B-B14F-4D97-AF65-F5344CB8AC3E}">
        <p14:creationId xmlns:p14="http://schemas.microsoft.com/office/powerpoint/2010/main" val="89148366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8BB469-ECC0-4C74-9452-C5233426BABD}"/>
              </a:ext>
            </a:extLst>
          </p:cNvPr>
          <p:cNvPicPr>
            <a:picLocks noChangeAspect="1"/>
          </p:cNvPicPr>
          <p:nvPr/>
        </p:nvPicPr>
        <p:blipFill rotWithShape="1">
          <a:blip r:embed="rId2"/>
          <a:srcRect l="39378" t="16351" r="24800" b="8864"/>
          <a:stretch/>
        </p:blipFill>
        <p:spPr>
          <a:xfrm>
            <a:off x="0" y="0"/>
            <a:ext cx="9144000" cy="6858000"/>
          </a:xfrm>
          <a:prstGeom prst="rect">
            <a:avLst/>
          </a:prstGeom>
        </p:spPr>
      </p:pic>
    </p:spTree>
    <p:extLst>
      <p:ext uri="{BB962C8B-B14F-4D97-AF65-F5344CB8AC3E}">
        <p14:creationId xmlns:p14="http://schemas.microsoft.com/office/powerpoint/2010/main" val="158474475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103760-2188-4A66-8281-D55C458F83A6}"/>
              </a:ext>
            </a:extLst>
          </p:cNvPr>
          <p:cNvPicPr>
            <a:picLocks noChangeAspect="1"/>
          </p:cNvPicPr>
          <p:nvPr/>
        </p:nvPicPr>
        <p:blipFill rotWithShape="1">
          <a:blip r:embed="rId2"/>
          <a:srcRect l="39205" t="15375" r="24651" b="7107"/>
          <a:stretch/>
        </p:blipFill>
        <p:spPr>
          <a:xfrm>
            <a:off x="1" y="0"/>
            <a:ext cx="9144000" cy="6858000"/>
          </a:xfrm>
          <a:prstGeom prst="rect">
            <a:avLst/>
          </a:prstGeom>
        </p:spPr>
      </p:pic>
    </p:spTree>
    <p:extLst>
      <p:ext uri="{BB962C8B-B14F-4D97-AF65-F5344CB8AC3E}">
        <p14:creationId xmlns:p14="http://schemas.microsoft.com/office/powerpoint/2010/main" val="383635785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90D5A-F929-4D29-B974-4EC9C209C7FD}"/>
              </a:ext>
            </a:extLst>
          </p:cNvPr>
          <p:cNvPicPr>
            <a:picLocks noChangeAspect="1"/>
          </p:cNvPicPr>
          <p:nvPr/>
        </p:nvPicPr>
        <p:blipFill rotWithShape="1">
          <a:blip r:embed="rId2"/>
          <a:srcRect l="39419" t="18680" r="24883" b="44729"/>
          <a:stretch/>
        </p:blipFill>
        <p:spPr>
          <a:xfrm>
            <a:off x="0" y="85060"/>
            <a:ext cx="9048307" cy="5039833"/>
          </a:xfrm>
          <a:prstGeom prst="rect">
            <a:avLst/>
          </a:prstGeom>
        </p:spPr>
      </p:pic>
      <p:sp>
        <p:nvSpPr>
          <p:cNvPr id="4" name="Arrow: Left 3">
            <a:hlinkClick r:id="rId3" action="ppaction://hlinksldjump"/>
            <a:extLst>
              <a:ext uri="{FF2B5EF4-FFF2-40B4-BE49-F238E27FC236}">
                <a16:creationId xmlns:a16="http://schemas.microsoft.com/office/drawing/2014/main" id="{A7DFC3B0-2AEA-4F42-90E6-F8C12EBF01DA}"/>
              </a:ext>
            </a:extLst>
          </p:cNvPr>
          <p:cNvSpPr/>
          <p:nvPr/>
        </p:nvSpPr>
        <p:spPr>
          <a:xfrm>
            <a:off x="0" y="5816008"/>
            <a:ext cx="701749" cy="478466"/>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extLst>
      <p:ext uri="{BB962C8B-B14F-4D97-AF65-F5344CB8AC3E}">
        <p14:creationId xmlns:p14="http://schemas.microsoft.com/office/powerpoint/2010/main" val="362039275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CB733E-433C-4291-ACD3-97EA39388EAF}"/>
              </a:ext>
            </a:extLst>
          </p:cNvPr>
          <p:cNvPicPr>
            <a:picLocks noChangeAspect="1"/>
          </p:cNvPicPr>
          <p:nvPr/>
        </p:nvPicPr>
        <p:blipFill rotWithShape="1">
          <a:blip r:embed="rId2"/>
          <a:srcRect l="40608" t="15789" r="26583" b="54155"/>
          <a:stretch/>
        </p:blipFill>
        <p:spPr>
          <a:xfrm>
            <a:off x="0" y="0"/>
            <a:ext cx="8952613" cy="4295553"/>
          </a:xfrm>
          <a:prstGeom prst="rect">
            <a:avLst/>
          </a:prstGeom>
        </p:spPr>
      </p:pic>
      <p:pic>
        <p:nvPicPr>
          <p:cNvPr id="6" name="Picture 5">
            <a:extLst>
              <a:ext uri="{FF2B5EF4-FFF2-40B4-BE49-F238E27FC236}">
                <a16:creationId xmlns:a16="http://schemas.microsoft.com/office/drawing/2014/main" id="{FB38440D-69CC-4159-A8AB-78B69AF20A3D}"/>
              </a:ext>
            </a:extLst>
          </p:cNvPr>
          <p:cNvPicPr>
            <a:picLocks noChangeAspect="1"/>
          </p:cNvPicPr>
          <p:nvPr/>
        </p:nvPicPr>
        <p:blipFill rotWithShape="1">
          <a:blip r:embed="rId3"/>
          <a:srcRect l="40521" t="15394" r="26541" b="73021"/>
          <a:stretch/>
        </p:blipFill>
        <p:spPr>
          <a:xfrm>
            <a:off x="-10633" y="4295553"/>
            <a:ext cx="8952613" cy="1765004"/>
          </a:xfrm>
          <a:prstGeom prst="rect">
            <a:avLst/>
          </a:prstGeom>
        </p:spPr>
      </p:pic>
      <p:sp>
        <p:nvSpPr>
          <p:cNvPr id="7" name="TextBox 6">
            <a:extLst>
              <a:ext uri="{FF2B5EF4-FFF2-40B4-BE49-F238E27FC236}">
                <a16:creationId xmlns:a16="http://schemas.microsoft.com/office/drawing/2014/main" id="{B6274EE3-FE40-4CDA-95B5-2BA012719ACF}"/>
              </a:ext>
            </a:extLst>
          </p:cNvPr>
          <p:cNvSpPr txBox="1"/>
          <p:nvPr/>
        </p:nvSpPr>
        <p:spPr>
          <a:xfrm>
            <a:off x="8123274" y="6475228"/>
            <a:ext cx="81870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err="1">
                <a:ln>
                  <a:noFill/>
                </a:ln>
                <a:solidFill>
                  <a:srgbClr val="000000"/>
                </a:solidFill>
                <a:effectLst/>
                <a:uFillTx/>
                <a:latin typeface="News Gothic MT"/>
                <a:ea typeface="News Gothic MT"/>
                <a:cs typeface="News Gothic MT"/>
                <a:sym typeface="News Gothic MT"/>
              </a:rPr>
              <a:t>Cont</a:t>
            </a:r>
            <a:r>
              <a:rPr kumimoji="0" lang="en-US" sz="1600" b="1" i="0" u="none" strike="noStrike" cap="none" spc="0" normalizeH="0" baseline="0" dirty="0">
                <a:ln>
                  <a:noFill/>
                </a:ln>
                <a:solidFill>
                  <a:srgbClr val="000000"/>
                </a:solidFill>
                <a:effectLst/>
                <a:uFillTx/>
                <a:latin typeface="News Gothic MT"/>
                <a:ea typeface="News Gothic MT"/>
                <a:cs typeface="News Gothic MT"/>
                <a:sym typeface="News Gothic MT"/>
              </a:rPr>
              <a:t>…</a:t>
            </a:r>
            <a:endParaRPr kumimoji="0" lang="en-IN" sz="1600" b="1" i="0" u="none" strike="noStrike" cap="none" spc="0" normalizeH="0" baseline="0" dirty="0">
              <a:ln>
                <a:noFill/>
              </a:ln>
              <a:solidFill>
                <a:srgbClr val="000000"/>
              </a:solidFill>
              <a:effectLst/>
              <a:uFillTx/>
              <a:latin typeface="News Gothic MT"/>
              <a:ea typeface="News Gothic MT"/>
              <a:cs typeface="News Gothic MT"/>
              <a:sym typeface="News Gothic MT"/>
            </a:endParaRPr>
          </a:p>
        </p:txBody>
      </p:sp>
    </p:spTree>
    <p:extLst>
      <p:ext uri="{BB962C8B-B14F-4D97-AF65-F5344CB8AC3E}">
        <p14:creationId xmlns:p14="http://schemas.microsoft.com/office/powerpoint/2010/main" val="379791659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Content Placeholder 2"/>
          <p:cNvSpPr txBox="1">
            <a:spLocks noGrp="1"/>
          </p:cNvSpPr>
          <p:nvPr>
            <p:ph type="body" idx="1"/>
          </p:nvPr>
        </p:nvSpPr>
        <p:spPr>
          <a:xfrm>
            <a:off x="666880" y="1289779"/>
            <a:ext cx="7923764" cy="5446687"/>
          </a:xfrm>
          <a:prstGeom prst="rect">
            <a:avLst/>
          </a:prstGeom>
        </p:spPr>
        <p:txBody>
          <a:bodyPr/>
          <a:lstStyle/>
          <a:p>
            <a:pPr marL="0" indent="0" algn="just">
              <a:lnSpc>
                <a:spcPct val="108000"/>
              </a:lnSpc>
              <a:buSzTx/>
              <a:buFont typeface="Wingdings 2"/>
              <a:buNone/>
              <a:defRPr sz="1800">
                <a:solidFill>
                  <a:srgbClr val="262626"/>
                </a:solidFill>
                <a:latin typeface="Arial Rounded MT Bold"/>
                <a:ea typeface="Arial Rounded MT Bold"/>
                <a:cs typeface="Arial Rounded MT Bold"/>
                <a:sym typeface="Arial Rounded MT Bold"/>
              </a:defRPr>
            </a:pPr>
            <a:r>
              <a:rPr dirty="0"/>
              <a:t>Border Fencing Zone of CPWD is involved in developing infrastructure works in state of hilly terrain of Uttarakhand,  riverine belt of Punjab, desert land of Rajasthan and </a:t>
            </a:r>
            <a:r>
              <a:rPr dirty="0" err="1"/>
              <a:t>Rann</a:t>
            </a:r>
            <a:r>
              <a:rPr dirty="0"/>
              <a:t> of K</a:t>
            </a:r>
            <a:r>
              <a:rPr lang="en-US" dirty="0"/>
              <a:t>achchh</a:t>
            </a:r>
            <a:r>
              <a:rPr dirty="0"/>
              <a:t> in Gujarat. Each state is known for its uniqueness in terms of climatic conditions, environmental severity, soil condition and other construction associated problems. Here, the focus has been kept on  deliberating  the problems related with the </a:t>
            </a:r>
            <a:r>
              <a:rPr dirty="0" err="1"/>
              <a:t>Rann</a:t>
            </a:r>
            <a:r>
              <a:rPr dirty="0"/>
              <a:t> of Kachchh area only . CPWD is having its presence since way back in the year 1990 in this area</a:t>
            </a:r>
            <a:r>
              <a:rPr sz="1900" dirty="0"/>
              <a:t>. </a:t>
            </a:r>
            <a:endParaRPr sz="2000" dirty="0"/>
          </a:p>
          <a:p>
            <a:pPr marL="736091" lvl="1" indent="-342900">
              <a:lnSpc>
                <a:spcPct val="90000"/>
              </a:lnSpc>
              <a:spcBef>
                <a:spcPts val="300"/>
              </a:spcBef>
              <a:buClr>
                <a:schemeClr val="accent1"/>
              </a:buClr>
              <a:buSzPct val="150000"/>
              <a:buFont typeface="Arial"/>
              <a:buChar char="•"/>
              <a:defRPr sz="2000">
                <a:solidFill>
                  <a:srgbClr val="262626"/>
                </a:solidFill>
                <a:latin typeface="Arial Rounded MT Bold"/>
                <a:ea typeface="Arial Rounded MT Bold"/>
                <a:cs typeface="Arial Rounded MT Bold"/>
                <a:sym typeface="Arial Rounded MT Bold"/>
              </a:defRPr>
            </a:pPr>
            <a:r>
              <a:rPr dirty="0"/>
              <a:t>C/o Road</a:t>
            </a:r>
          </a:p>
          <a:p>
            <a:pPr marL="1269111" lvl="3" indent="-342900">
              <a:lnSpc>
                <a:spcPct val="90000"/>
              </a:lnSpc>
              <a:spcBef>
                <a:spcPts val="300"/>
              </a:spcBef>
              <a:buClr>
                <a:schemeClr val="accent1"/>
              </a:buClr>
              <a:buSzPct val="150000"/>
              <a:buFont typeface="Arial"/>
              <a:buChar char="•"/>
              <a:defRPr sz="2000">
                <a:solidFill>
                  <a:srgbClr val="262626"/>
                </a:solidFill>
                <a:latin typeface="Arial Rounded MT Bold"/>
                <a:ea typeface="Arial Rounded MT Bold"/>
                <a:cs typeface="Arial Rounded MT Bold"/>
                <a:sym typeface="Arial Rounded MT Bold"/>
              </a:defRPr>
            </a:pPr>
            <a:r>
              <a:rPr dirty="0"/>
              <a:t>Border Road (</a:t>
            </a:r>
            <a:r>
              <a:rPr dirty="0">
                <a:solidFill>
                  <a:schemeClr val="accent6"/>
                </a:solidFill>
              </a:rPr>
              <a:t>22+</a:t>
            </a:r>
            <a:r>
              <a:rPr dirty="0">
                <a:solidFill>
                  <a:schemeClr val="accent2">
                    <a:lumMod val="60000"/>
                    <a:lumOff val="40000"/>
                  </a:schemeClr>
                </a:solidFill>
              </a:rPr>
              <a:t>7</a:t>
            </a:r>
            <a:r>
              <a:rPr dirty="0">
                <a:solidFill>
                  <a:schemeClr val="accent6"/>
                </a:solidFill>
              </a:rPr>
              <a:t> Km</a:t>
            </a:r>
            <a:r>
              <a:rPr dirty="0"/>
              <a:t>)</a:t>
            </a:r>
          </a:p>
          <a:p>
            <a:pPr marL="1269111" lvl="3" indent="-342900">
              <a:lnSpc>
                <a:spcPct val="90000"/>
              </a:lnSpc>
              <a:spcBef>
                <a:spcPts val="300"/>
              </a:spcBef>
              <a:buClr>
                <a:schemeClr val="accent1"/>
              </a:buClr>
              <a:buSzPct val="150000"/>
              <a:buFont typeface="Arial"/>
              <a:buChar char="•"/>
              <a:defRPr sz="2000">
                <a:solidFill>
                  <a:srgbClr val="262626"/>
                </a:solidFill>
                <a:latin typeface="Arial Rounded MT Bold"/>
                <a:ea typeface="Arial Rounded MT Bold"/>
                <a:cs typeface="Arial Rounded MT Bold"/>
                <a:sym typeface="Arial Rounded MT Bold"/>
              </a:defRPr>
            </a:pPr>
            <a:r>
              <a:rPr dirty="0"/>
              <a:t>Link Road (</a:t>
            </a:r>
            <a:r>
              <a:rPr dirty="0">
                <a:solidFill>
                  <a:schemeClr val="accent6"/>
                </a:solidFill>
              </a:rPr>
              <a:t>32Km</a:t>
            </a:r>
            <a:r>
              <a:rPr dirty="0"/>
              <a:t>)</a:t>
            </a:r>
          </a:p>
          <a:p>
            <a:pPr marL="916686" lvl="2" indent="-285750">
              <a:lnSpc>
                <a:spcPct val="90000"/>
              </a:lnSpc>
              <a:spcBef>
                <a:spcPts val="300"/>
              </a:spcBef>
              <a:buClr>
                <a:schemeClr val="accent1"/>
              </a:buClr>
              <a:buSzPct val="150000"/>
              <a:buFont typeface="Arial"/>
              <a:buChar char="•"/>
              <a:defRPr sz="1800">
                <a:solidFill>
                  <a:srgbClr val="262626"/>
                </a:solidFill>
                <a:latin typeface="Arial Rounded MT Bold"/>
                <a:ea typeface="Arial Rounded MT Bold"/>
                <a:cs typeface="Arial Rounded MT Bold"/>
                <a:sym typeface="Arial Rounded MT Bold"/>
              </a:defRPr>
            </a:pPr>
            <a:endParaRPr dirty="0"/>
          </a:p>
          <a:p>
            <a:pPr marL="736091" lvl="1" indent="-342900">
              <a:lnSpc>
                <a:spcPct val="90000"/>
              </a:lnSpc>
              <a:spcBef>
                <a:spcPts val="300"/>
              </a:spcBef>
              <a:buClr>
                <a:schemeClr val="accent1"/>
              </a:buClr>
              <a:buSzPct val="150000"/>
              <a:buFont typeface="Arial"/>
              <a:buChar char="•"/>
              <a:defRPr sz="2000">
                <a:solidFill>
                  <a:srgbClr val="262626"/>
                </a:solidFill>
                <a:latin typeface="Arial Rounded MT Bold"/>
                <a:ea typeface="Arial Rounded MT Bold"/>
                <a:cs typeface="Arial Rounded MT Bold"/>
                <a:sym typeface="Arial Rounded MT Bold"/>
              </a:defRPr>
            </a:pPr>
            <a:r>
              <a:rPr dirty="0"/>
              <a:t>Maintenance of border road and link road (</a:t>
            </a:r>
            <a:r>
              <a:rPr dirty="0">
                <a:solidFill>
                  <a:schemeClr val="accent6"/>
                </a:solidFill>
              </a:rPr>
              <a:t>486 Km</a:t>
            </a:r>
            <a:r>
              <a:rPr dirty="0"/>
              <a:t>)</a:t>
            </a:r>
            <a:endParaRPr sz="2300" dirty="0"/>
          </a:p>
          <a:p>
            <a:pPr marL="736091" lvl="1" indent="-342900">
              <a:lnSpc>
                <a:spcPct val="90000"/>
              </a:lnSpc>
              <a:spcBef>
                <a:spcPts val="300"/>
              </a:spcBef>
              <a:buClr>
                <a:schemeClr val="accent1"/>
              </a:buClr>
              <a:buSzPct val="150000"/>
              <a:buFont typeface="Arial"/>
              <a:buChar char="•"/>
              <a:defRPr sz="2000">
                <a:solidFill>
                  <a:srgbClr val="262626"/>
                </a:solidFill>
                <a:latin typeface="Arial Rounded MT Bold"/>
                <a:ea typeface="Arial Rounded MT Bold"/>
                <a:cs typeface="Arial Rounded MT Bold"/>
                <a:sym typeface="Arial Rounded MT Bold"/>
              </a:defRPr>
            </a:pPr>
            <a:r>
              <a:rPr dirty="0"/>
              <a:t>Strengthening of link road and border road (</a:t>
            </a:r>
            <a:r>
              <a:rPr dirty="0">
                <a:solidFill>
                  <a:schemeClr val="accent6"/>
                </a:solidFill>
              </a:rPr>
              <a:t>65 Km</a:t>
            </a:r>
            <a:r>
              <a:rPr dirty="0"/>
              <a:t>)</a:t>
            </a:r>
            <a:endParaRPr sz="2300" dirty="0"/>
          </a:p>
          <a:p>
            <a:pPr marL="736091" lvl="1" indent="-342900">
              <a:lnSpc>
                <a:spcPct val="90000"/>
              </a:lnSpc>
              <a:spcBef>
                <a:spcPts val="300"/>
              </a:spcBef>
              <a:buClr>
                <a:schemeClr val="accent1"/>
              </a:buClr>
              <a:buSzPct val="150000"/>
              <a:buFont typeface="Arial"/>
              <a:buChar char="•"/>
              <a:defRPr sz="2000">
                <a:solidFill>
                  <a:srgbClr val="262626"/>
                </a:solidFill>
                <a:latin typeface="Arial Rounded MT Bold"/>
                <a:ea typeface="Arial Rounded MT Bold"/>
                <a:cs typeface="Arial Rounded MT Bold"/>
                <a:sym typeface="Arial Rounded MT Bold"/>
              </a:defRPr>
            </a:pPr>
            <a:r>
              <a:rPr dirty="0"/>
              <a:t>New Fence (</a:t>
            </a:r>
            <a:r>
              <a:rPr dirty="0">
                <a:solidFill>
                  <a:schemeClr val="accent6"/>
                </a:solidFill>
              </a:rPr>
              <a:t>22+</a:t>
            </a:r>
            <a:r>
              <a:rPr dirty="0">
                <a:solidFill>
                  <a:schemeClr val="accent2">
                    <a:lumMod val="60000"/>
                    <a:lumOff val="40000"/>
                  </a:schemeClr>
                </a:solidFill>
              </a:rPr>
              <a:t>88</a:t>
            </a:r>
            <a:r>
              <a:rPr dirty="0">
                <a:solidFill>
                  <a:schemeClr val="accent6"/>
                </a:solidFill>
              </a:rPr>
              <a:t> Km</a:t>
            </a:r>
            <a:r>
              <a:rPr dirty="0"/>
              <a:t>)</a:t>
            </a:r>
            <a:endParaRPr sz="2300" dirty="0"/>
          </a:p>
          <a:p>
            <a:pPr marL="736091" lvl="1" indent="-342900">
              <a:lnSpc>
                <a:spcPct val="90000"/>
              </a:lnSpc>
              <a:spcBef>
                <a:spcPts val="300"/>
              </a:spcBef>
              <a:buClr>
                <a:schemeClr val="accent1"/>
              </a:buClr>
              <a:buSzPct val="150000"/>
              <a:buFont typeface="Arial"/>
              <a:buChar char="•"/>
              <a:defRPr sz="2000">
                <a:solidFill>
                  <a:srgbClr val="262626"/>
                </a:solidFill>
                <a:latin typeface="Arial Rounded MT Bold"/>
                <a:ea typeface="Arial Rounded MT Bold"/>
                <a:cs typeface="Arial Rounded MT Bold"/>
                <a:sym typeface="Arial Rounded MT Bold"/>
              </a:defRPr>
            </a:pPr>
            <a:r>
              <a:rPr dirty="0"/>
              <a:t>Replacement of Existing damaged Fence (</a:t>
            </a:r>
            <a:r>
              <a:rPr dirty="0">
                <a:solidFill>
                  <a:schemeClr val="accent6"/>
                </a:solidFill>
              </a:rPr>
              <a:t>66 Km</a:t>
            </a:r>
            <a:r>
              <a:rPr dirty="0"/>
              <a:t>) </a:t>
            </a:r>
            <a:endParaRPr sz="2300" dirty="0"/>
          </a:p>
          <a:p>
            <a:pPr marL="736091" lvl="1" indent="-342900">
              <a:lnSpc>
                <a:spcPct val="90000"/>
              </a:lnSpc>
              <a:spcBef>
                <a:spcPts val="300"/>
              </a:spcBef>
              <a:buClr>
                <a:schemeClr val="accent1"/>
              </a:buClr>
              <a:buSzPct val="150000"/>
              <a:buFont typeface="Arial"/>
              <a:buChar char="•"/>
              <a:defRPr sz="2000">
                <a:solidFill>
                  <a:srgbClr val="262626"/>
                </a:solidFill>
                <a:latin typeface="Arial Rounded MT Bold"/>
                <a:ea typeface="Arial Rounded MT Bold"/>
                <a:cs typeface="Arial Rounded MT Bold"/>
                <a:sym typeface="Arial Rounded MT Bold"/>
              </a:defRPr>
            </a:pPr>
            <a:r>
              <a:rPr dirty="0"/>
              <a:t>Border Out Post (</a:t>
            </a:r>
            <a:r>
              <a:rPr dirty="0">
                <a:solidFill>
                  <a:schemeClr val="accent6"/>
                </a:solidFill>
              </a:rPr>
              <a:t>23+</a:t>
            </a:r>
            <a:r>
              <a:rPr dirty="0">
                <a:solidFill>
                  <a:schemeClr val="accent2">
                    <a:lumMod val="60000"/>
                    <a:lumOff val="40000"/>
                  </a:schemeClr>
                </a:solidFill>
              </a:rPr>
              <a:t>5</a:t>
            </a:r>
            <a:r>
              <a:rPr dirty="0"/>
              <a:t>)</a:t>
            </a:r>
          </a:p>
        </p:txBody>
      </p:sp>
      <p:sp>
        <p:nvSpPr>
          <p:cNvPr id="123" name="Title 1"/>
          <p:cNvSpPr txBox="1">
            <a:spLocks noGrp="1"/>
          </p:cNvSpPr>
          <p:nvPr>
            <p:ph type="title"/>
          </p:nvPr>
        </p:nvSpPr>
        <p:spPr>
          <a:xfrm>
            <a:off x="666880" y="471250"/>
            <a:ext cx="6300808" cy="714358"/>
          </a:xfrm>
          <a:prstGeom prst="rect">
            <a:avLst/>
          </a:prstGeom>
        </p:spPr>
        <p:txBody>
          <a:bodyPr/>
          <a:lstStyle>
            <a:lvl1pPr algn="l" defTabSz="886967">
              <a:defRPr sz="3400">
                <a:latin typeface="Arial Black"/>
                <a:ea typeface="Arial Black"/>
                <a:cs typeface="Arial Black"/>
                <a:sym typeface="Arial Black"/>
              </a:defRPr>
            </a:lvl1pPr>
          </a:lstStyle>
          <a:p>
            <a:r>
              <a:t>Background</a:t>
            </a:r>
          </a:p>
        </p:txBody>
      </p:sp>
      <p:pic>
        <p:nvPicPr>
          <p:cNvPr id="124" name="Picture 2" descr="Picture 2"/>
          <p:cNvPicPr>
            <a:picLocks noChangeAspect="1"/>
          </p:cNvPicPr>
          <p:nvPr/>
        </p:nvPicPr>
        <p:blipFill>
          <a:blip r:embed="rId2"/>
          <a:stretch>
            <a:fillRect/>
          </a:stretch>
        </p:blipFill>
        <p:spPr>
          <a:xfrm>
            <a:off x="8164607" y="121623"/>
            <a:ext cx="852072" cy="1063984"/>
          </a:xfrm>
          <a:prstGeom prst="rect">
            <a:avLst/>
          </a:prstGeom>
          <a:ln w="12700">
            <a:miter lim="400000"/>
          </a:ln>
        </p:spPr>
      </p:pic>
      <p:sp>
        <p:nvSpPr>
          <p:cNvPr id="2" name="TextBox 1">
            <a:extLst>
              <a:ext uri="{FF2B5EF4-FFF2-40B4-BE49-F238E27FC236}">
                <a16:creationId xmlns:a16="http://schemas.microsoft.com/office/drawing/2014/main" id="{FF6E3F18-2141-4C66-8F12-54BEC27B2DFF}"/>
              </a:ext>
            </a:extLst>
          </p:cNvPr>
          <p:cNvSpPr txBox="1"/>
          <p:nvPr/>
        </p:nvSpPr>
        <p:spPr>
          <a:xfrm>
            <a:off x="8302752" y="6547104"/>
            <a:ext cx="71392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News Gothic MT"/>
                <a:ea typeface="News Gothic MT"/>
                <a:cs typeface="News Gothic MT"/>
                <a:sym typeface="News Gothic MT"/>
              </a:rPr>
              <a:t>Cont..</a:t>
            </a:r>
            <a:endParaRPr kumimoji="0" lang="en-IN" sz="1400" b="1" i="0" u="none" strike="noStrike" cap="none" spc="0" normalizeH="0" baseline="0" dirty="0">
              <a:ln>
                <a:noFill/>
              </a:ln>
              <a:solidFill>
                <a:srgbClr val="000000"/>
              </a:solidFill>
              <a:effectLst/>
              <a:uFillTx/>
              <a:latin typeface="News Gothic MT"/>
              <a:ea typeface="News Gothic MT"/>
              <a:cs typeface="News Gothic MT"/>
              <a:sym typeface="News Gothic MT"/>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ACC9C-DB20-4423-9294-18C32ED09A47}"/>
              </a:ext>
            </a:extLst>
          </p:cNvPr>
          <p:cNvPicPr>
            <a:picLocks noChangeAspect="1"/>
          </p:cNvPicPr>
          <p:nvPr/>
        </p:nvPicPr>
        <p:blipFill rotWithShape="1">
          <a:blip r:embed="rId2"/>
          <a:srcRect l="40000" t="26521" r="25930" b="5038"/>
          <a:stretch/>
        </p:blipFill>
        <p:spPr>
          <a:xfrm>
            <a:off x="85060" y="0"/>
            <a:ext cx="8984512" cy="6848205"/>
          </a:xfrm>
          <a:prstGeom prst="rect">
            <a:avLst/>
          </a:prstGeom>
        </p:spPr>
      </p:pic>
      <p:sp>
        <p:nvSpPr>
          <p:cNvPr id="5" name="Arrow: Left 4">
            <a:hlinkClick r:id="rId3" action="ppaction://hlinksldjump"/>
            <a:extLst>
              <a:ext uri="{FF2B5EF4-FFF2-40B4-BE49-F238E27FC236}">
                <a16:creationId xmlns:a16="http://schemas.microsoft.com/office/drawing/2014/main" id="{DF9288A0-E665-49DE-A9DB-4F3F1F4910A1}"/>
              </a:ext>
            </a:extLst>
          </p:cNvPr>
          <p:cNvSpPr/>
          <p:nvPr/>
        </p:nvSpPr>
        <p:spPr>
          <a:xfrm>
            <a:off x="74428" y="5943600"/>
            <a:ext cx="733646" cy="361507"/>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extLst>
      <p:ext uri="{BB962C8B-B14F-4D97-AF65-F5344CB8AC3E}">
        <p14:creationId xmlns:p14="http://schemas.microsoft.com/office/powerpoint/2010/main" val="92347870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3AE282-1F0D-4005-BD73-57AB92619BE9}"/>
              </a:ext>
            </a:extLst>
          </p:cNvPr>
          <p:cNvPicPr>
            <a:picLocks noChangeAspect="1"/>
          </p:cNvPicPr>
          <p:nvPr/>
        </p:nvPicPr>
        <p:blipFill rotWithShape="1">
          <a:blip r:embed="rId2"/>
          <a:srcRect l="3492" t="2340" r="3903" b="9574"/>
          <a:stretch/>
        </p:blipFill>
        <p:spPr>
          <a:xfrm>
            <a:off x="1024128" y="246888"/>
            <a:ext cx="6784848" cy="3995928"/>
          </a:xfrm>
          <a:prstGeom prst="rect">
            <a:avLst/>
          </a:prstGeom>
        </p:spPr>
      </p:pic>
      <p:pic>
        <p:nvPicPr>
          <p:cNvPr id="6" name="Picture 5">
            <a:extLst>
              <a:ext uri="{FF2B5EF4-FFF2-40B4-BE49-F238E27FC236}">
                <a16:creationId xmlns:a16="http://schemas.microsoft.com/office/drawing/2014/main" id="{B28AD48B-5C63-43BF-8D61-090B924E9768}"/>
              </a:ext>
            </a:extLst>
          </p:cNvPr>
          <p:cNvPicPr>
            <a:picLocks noChangeAspect="1"/>
          </p:cNvPicPr>
          <p:nvPr/>
        </p:nvPicPr>
        <p:blipFill rotWithShape="1">
          <a:blip r:embed="rId3"/>
          <a:srcRect l="1266" t="1600" r="4037" b="67200"/>
          <a:stretch/>
        </p:blipFill>
        <p:spPr>
          <a:xfrm>
            <a:off x="950975" y="4224528"/>
            <a:ext cx="6807005" cy="2304288"/>
          </a:xfrm>
          <a:prstGeom prst="rect">
            <a:avLst/>
          </a:prstGeom>
        </p:spPr>
      </p:pic>
      <p:sp>
        <p:nvSpPr>
          <p:cNvPr id="2" name="TextBox 1">
            <a:extLst>
              <a:ext uri="{FF2B5EF4-FFF2-40B4-BE49-F238E27FC236}">
                <a16:creationId xmlns:a16="http://schemas.microsoft.com/office/drawing/2014/main" id="{600CAFA1-78A7-4089-8A09-FED0D8E2FD0A}"/>
              </a:ext>
            </a:extLst>
          </p:cNvPr>
          <p:cNvSpPr txBox="1"/>
          <p:nvPr/>
        </p:nvSpPr>
        <p:spPr>
          <a:xfrm>
            <a:off x="7918704" y="649224"/>
            <a:ext cx="841248"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News Gothic MT"/>
                <a:ea typeface="News Gothic MT"/>
                <a:cs typeface="News Gothic MT"/>
                <a:sym typeface="News Gothic MT"/>
              </a:rPr>
              <a:t>IRC:116 (2018)</a:t>
            </a:r>
            <a:endParaRPr kumimoji="0" lang="en-IN" sz="1400" b="1" i="0" u="none" strike="noStrike" cap="none" spc="0" normalizeH="0" baseline="0" dirty="0">
              <a:ln>
                <a:noFill/>
              </a:ln>
              <a:solidFill>
                <a:srgbClr val="000000"/>
              </a:solidFill>
              <a:effectLst/>
              <a:uFillTx/>
              <a:latin typeface="News Gothic MT"/>
              <a:ea typeface="News Gothic MT"/>
              <a:cs typeface="News Gothic MT"/>
              <a:sym typeface="News Gothic MT"/>
            </a:endParaRPr>
          </a:p>
        </p:txBody>
      </p:sp>
      <p:sp>
        <p:nvSpPr>
          <p:cNvPr id="3" name="TextBox 2">
            <a:extLst>
              <a:ext uri="{FF2B5EF4-FFF2-40B4-BE49-F238E27FC236}">
                <a16:creationId xmlns:a16="http://schemas.microsoft.com/office/drawing/2014/main" id="{4B21F771-CC1F-493B-A48A-C1A64F95CF3A}"/>
              </a:ext>
            </a:extLst>
          </p:cNvPr>
          <p:cNvSpPr txBox="1"/>
          <p:nvPr/>
        </p:nvSpPr>
        <p:spPr>
          <a:xfrm>
            <a:off x="8174736" y="6254496"/>
            <a:ext cx="969264"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err="1">
                <a:ln>
                  <a:noFill/>
                </a:ln>
                <a:solidFill>
                  <a:srgbClr val="000000"/>
                </a:solidFill>
                <a:effectLst/>
                <a:uFillTx/>
                <a:latin typeface="News Gothic MT"/>
                <a:ea typeface="News Gothic MT"/>
                <a:cs typeface="News Gothic MT"/>
                <a:sym typeface="News Gothic MT"/>
              </a:rPr>
              <a:t>Cont</a:t>
            </a:r>
            <a:r>
              <a:rPr kumimoji="0" lang="en-US" sz="1600" b="1" i="0" u="none" strike="noStrike" cap="none" spc="0" normalizeH="0" baseline="0" dirty="0">
                <a:ln>
                  <a:noFill/>
                </a:ln>
                <a:solidFill>
                  <a:srgbClr val="000000"/>
                </a:solidFill>
                <a:effectLst/>
                <a:uFillTx/>
                <a:latin typeface="News Gothic MT"/>
                <a:ea typeface="News Gothic MT"/>
                <a:cs typeface="News Gothic MT"/>
                <a:sym typeface="News Gothic MT"/>
              </a:rPr>
              <a:t>…</a:t>
            </a:r>
            <a:endParaRPr kumimoji="0" lang="en-IN" sz="1600" b="1" i="0" u="none" strike="noStrike" cap="none" spc="0" normalizeH="0" baseline="0" dirty="0">
              <a:ln>
                <a:noFill/>
              </a:ln>
              <a:solidFill>
                <a:srgbClr val="000000"/>
              </a:solidFill>
              <a:effectLst/>
              <a:uFillTx/>
              <a:latin typeface="News Gothic MT"/>
              <a:ea typeface="News Gothic MT"/>
              <a:cs typeface="News Gothic MT"/>
              <a:sym typeface="News Gothic MT"/>
            </a:endParaRPr>
          </a:p>
        </p:txBody>
      </p:sp>
    </p:spTree>
    <p:extLst>
      <p:ext uri="{BB962C8B-B14F-4D97-AF65-F5344CB8AC3E}">
        <p14:creationId xmlns:p14="http://schemas.microsoft.com/office/powerpoint/2010/main" val="229501334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0C32BF-7B34-4787-ADAF-3A521AAB7941}"/>
              </a:ext>
            </a:extLst>
          </p:cNvPr>
          <p:cNvPicPr>
            <a:picLocks noChangeAspect="1"/>
          </p:cNvPicPr>
          <p:nvPr/>
        </p:nvPicPr>
        <p:blipFill rotWithShape="1">
          <a:blip r:embed="rId2"/>
          <a:srcRect t="32000"/>
          <a:stretch/>
        </p:blipFill>
        <p:spPr>
          <a:xfrm>
            <a:off x="608076" y="73152"/>
            <a:ext cx="7927848" cy="4663440"/>
          </a:xfrm>
          <a:prstGeom prst="rect">
            <a:avLst/>
          </a:prstGeom>
        </p:spPr>
      </p:pic>
      <p:pic>
        <p:nvPicPr>
          <p:cNvPr id="13" name="Picture 12">
            <a:extLst>
              <a:ext uri="{FF2B5EF4-FFF2-40B4-BE49-F238E27FC236}">
                <a16:creationId xmlns:a16="http://schemas.microsoft.com/office/drawing/2014/main" id="{832D222F-322E-4192-B61A-C6B3C7DBC982}"/>
              </a:ext>
            </a:extLst>
          </p:cNvPr>
          <p:cNvPicPr>
            <a:picLocks noChangeAspect="1"/>
          </p:cNvPicPr>
          <p:nvPr/>
        </p:nvPicPr>
        <p:blipFill rotWithShape="1">
          <a:blip r:embed="rId3"/>
          <a:srcRect l="21102" t="47333" r="29915" b="37378"/>
          <a:stretch/>
        </p:blipFill>
        <p:spPr>
          <a:xfrm>
            <a:off x="594360" y="4736592"/>
            <a:ext cx="7914132" cy="1517904"/>
          </a:xfrm>
          <a:prstGeom prst="rect">
            <a:avLst/>
          </a:prstGeom>
        </p:spPr>
      </p:pic>
      <p:sp>
        <p:nvSpPr>
          <p:cNvPr id="4" name="TextBox 3">
            <a:extLst>
              <a:ext uri="{FF2B5EF4-FFF2-40B4-BE49-F238E27FC236}">
                <a16:creationId xmlns:a16="http://schemas.microsoft.com/office/drawing/2014/main" id="{A5518501-0D40-4916-AB8B-86B27282F4ED}"/>
              </a:ext>
            </a:extLst>
          </p:cNvPr>
          <p:cNvSpPr txBox="1"/>
          <p:nvPr/>
        </p:nvSpPr>
        <p:spPr>
          <a:xfrm>
            <a:off x="8174736" y="6254496"/>
            <a:ext cx="969264"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err="1">
                <a:ln>
                  <a:noFill/>
                </a:ln>
                <a:solidFill>
                  <a:srgbClr val="000000"/>
                </a:solidFill>
                <a:effectLst/>
                <a:uFillTx/>
                <a:latin typeface="News Gothic MT"/>
                <a:ea typeface="News Gothic MT"/>
                <a:cs typeface="News Gothic MT"/>
                <a:sym typeface="News Gothic MT"/>
              </a:rPr>
              <a:t>Cont</a:t>
            </a:r>
            <a:r>
              <a:rPr kumimoji="0" lang="en-US" sz="1600" b="1" i="0" u="none" strike="noStrike" cap="none" spc="0" normalizeH="0" baseline="0" dirty="0">
                <a:ln>
                  <a:noFill/>
                </a:ln>
                <a:solidFill>
                  <a:srgbClr val="000000"/>
                </a:solidFill>
                <a:effectLst/>
                <a:uFillTx/>
                <a:latin typeface="News Gothic MT"/>
                <a:ea typeface="News Gothic MT"/>
                <a:cs typeface="News Gothic MT"/>
                <a:sym typeface="News Gothic MT"/>
              </a:rPr>
              <a:t>…</a:t>
            </a:r>
            <a:endParaRPr kumimoji="0" lang="en-IN" sz="1600" b="1" i="0" u="none" strike="noStrike" cap="none" spc="0" normalizeH="0" baseline="0" dirty="0">
              <a:ln>
                <a:noFill/>
              </a:ln>
              <a:solidFill>
                <a:srgbClr val="000000"/>
              </a:solidFill>
              <a:effectLst/>
              <a:uFillTx/>
              <a:latin typeface="News Gothic MT"/>
              <a:ea typeface="News Gothic MT"/>
              <a:cs typeface="News Gothic MT"/>
              <a:sym typeface="News Gothic MT"/>
            </a:endParaRPr>
          </a:p>
        </p:txBody>
      </p:sp>
      <p:cxnSp>
        <p:nvCxnSpPr>
          <p:cNvPr id="3" name="Straight Connector 2">
            <a:extLst>
              <a:ext uri="{FF2B5EF4-FFF2-40B4-BE49-F238E27FC236}">
                <a16:creationId xmlns:a16="http://schemas.microsoft.com/office/drawing/2014/main" id="{F748AF7E-31BD-4B95-A109-73AC0A7874E6}"/>
              </a:ext>
            </a:extLst>
          </p:cNvPr>
          <p:cNvCxnSpPr/>
          <p:nvPr/>
        </p:nvCxnSpPr>
        <p:spPr>
          <a:xfrm>
            <a:off x="758952" y="740664"/>
            <a:ext cx="1719072"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16260499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EA3201-466F-470C-A9C2-25AF9B094D6A}"/>
              </a:ext>
            </a:extLst>
          </p:cNvPr>
          <p:cNvPicPr>
            <a:picLocks noChangeAspect="1"/>
          </p:cNvPicPr>
          <p:nvPr/>
        </p:nvPicPr>
        <p:blipFill>
          <a:blip r:embed="rId2"/>
          <a:stretch>
            <a:fillRect/>
          </a:stretch>
        </p:blipFill>
        <p:spPr>
          <a:xfrm>
            <a:off x="658368" y="91440"/>
            <a:ext cx="7946136" cy="2359152"/>
          </a:xfrm>
          <a:prstGeom prst="rect">
            <a:avLst/>
          </a:prstGeom>
        </p:spPr>
      </p:pic>
      <p:pic>
        <p:nvPicPr>
          <p:cNvPr id="7" name="Picture 6">
            <a:extLst>
              <a:ext uri="{FF2B5EF4-FFF2-40B4-BE49-F238E27FC236}">
                <a16:creationId xmlns:a16="http://schemas.microsoft.com/office/drawing/2014/main" id="{44B2B4A1-C274-411E-B49F-691D3ECFA95C}"/>
              </a:ext>
            </a:extLst>
          </p:cNvPr>
          <p:cNvPicPr>
            <a:picLocks noChangeAspect="1"/>
          </p:cNvPicPr>
          <p:nvPr/>
        </p:nvPicPr>
        <p:blipFill rotWithShape="1">
          <a:blip r:embed="rId3"/>
          <a:srcRect t="1405"/>
          <a:stretch/>
        </p:blipFill>
        <p:spPr>
          <a:xfrm>
            <a:off x="566928" y="2130552"/>
            <a:ext cx="7991856" cy="3849624"/>
          </a:xfrm>
          <a:prstGeom prst="rect">
            <a:avLst/>
          </a:prstGeom>
        </p:spPr>
      </p:pic>
      <p:sp>
        <p:nvSpPr>
          <p:cNvPr id="2" name="Arrow: Left 1">
            <a:hlinkClick r:id="rId4" action="ppaction://hlinksldjump"/>
            <a:extLst>
              <a:ext uri="{FF2B5EF4-FFF2-40B4-BE49-F238E27FC236}">
                <a16:creationId xmlns:a16="http://schemas.microsoft.com/office/drawing/2014/main" id="{2C2CC30E-BF9C-4692-BCF6-E0CF2EFF91D4}"/>
              </a:ext>
            </a:extLst>
          </p:cNvPr>
          <p:cNvSpPr/>
          <p:nvPr/>
        </p:nvSpPr>
        <p:spPr>
          <a:xfrm>
            <a:off x="0" y="5984748"/>
            <a:ext cx="676656" cy="347472"/>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extLst>
      <p:ext uri="{BB962C8B-B14F-4D97-AF65-F5344CB8AC3E}">
        <p14:creationId xmlns:p14="http://schemas.microsoft.com/office/powerpoint/2010/main" val="223167582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4A9AB1-C253-4132-B238-43AAF85FAE01}"/>
              </a:ext>
            </a:extLst>
          </p:cNvPr>
          <p:cNvPicPr>
            <a:picLocks noChangeAspect="1"/>
          </p:cNvPicPr>
          <p:nvPr/>
        </p:nvPicPr>
        <p:blipFill>
          <a:blip r:embed="rId2"/>
          <a:stretch>
            <a:fillRect/>
          </a:stretch>
        </p:blipFill>
        <p:spPr>
          <a:xfrm>
            <a:off x="127321" y="121623"/>
            <a:ext cx="4392168" cy="3307377"/>
          </a:xfrm>
          <a:prstGeom prst="rect">
            <a:avLst/>
          </a:prstGeom>
          <a:ln w="3175"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61608AB7-F4E7-482A-B9C4-C9A8BDBC9EB8}"/>
              </a:ext>
            </a:extLst>
          </p:cNvPr>
          <p:cNvPicPr>
            <a:picLocks noChangeAspect="1"/>
          </p:cNvPicPr>
          <p:nvPr/>
        </p:nvPicPr>
        <p:blipFill>
          <a:blip r:embed="rId3"/>
          <a:stretch>
            <a:fillRect/>
          </a:stretch>
        </p:blipFill>
        <p:spPr>
          <a:xfrm>
            <a:off x="4572697" y="3538728"/>
            <a:ext cx="4443982" cy="3197649"/>
          </a:xfrm>
          <a:prstGeom prst="rect">
            <a:avLst/>
          </a:prstGeom>
          <a:ln w="3175" cap="sq" cmpd="thickThin">
            <a:solidFill>
              <a:srgbClr val="000000"/>
            </a:solidFill>
            <a:prstDash val="solid"/>
            <a:miter lim="800000"/>
          </a:ln>
          <a:effectLst>
            <a:innerShdw blurRad="76200">
              <a:srgbClr val="000000"/>
            </a:innerShdw>
          </a:effectLst>
        </p:spPr>
      </p:pic>
      <p:pic>
        <p:nvPicPr>
          <p:cNvPr id="10" name="Picture 2" descr="Picture 2">
            <a:extLst>
              <a:ext uri="{FF2B5EF4-FFF2-40B4-BE49-F238E27FC236}">
                <a16:creationId xmlns:a16="http://schemas.microsoft.com/office/drawing/2014/main" id="{F68CDBD9-EDAE-45D1-ADCA-30C6F4E51ACD}"/>
              </a:ext>
            </a:extLst>
          </p:cNvPr>
          <p:cNvPicPr>
            <a:picLocks noChangeAspect="1"/>
          </p:cNvPicPr>
          <p:nvPr/>
        </p:nvPicPr>
        <p:blipFill>
          <a:blip r:embed="rId4"/>
          <a:stretch>
            <a:fillRect/>
          </a:stretch>
        </p:blipFill>
        <p:spPr>
          <a:xfrm>
            <a:off x="8164607" y="121623"/>
            <a:ext cx="852072" cy="1063984"/>
          </a:xfrm>
          <a:prstGeom prst="rect">
            <a:avLst/>
          </a:prstGeom>
          <a:ln w="12700">
            <a:miter lim="400000"/>
          </a:ln>
        </p:spPr>
      </p:pic>
      <p:sp>
        <p:nvSpPr>
          <p:cNvPr id="2" name="Arrow: Left 1">
            <a:hlinkClick r:id="rId5" action="ppaction://hlinksldjump"/>
            <a:extLst>
              <a:ext uri="{FF2B5EF4-FFF2-40B4-BE49-F238E27FC236}">
                <a16:creationId xmlns:a16="http://schemas.microsoft.com/office/drawing/2014/main" id="{F49A50A1-33CA-41DE-8093-7C98A8DD677A}"/>
              </a:ext>
            </a:extLst>
          </p:cNvPr>
          <p:cNvSpPr/>
          <p:nvPr/>
        </p:nvSpPr>
        <p:spPr>
          <a:xfrm>
            <a:off x="0" y="5934456"/>
            <a:ext cx="777240" cy="384048"/>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extLst>
      <p:ext uri="{BB962C8B-B14F-4D97-AF65-F5344CB8AC3E}">
        <p14:creationId xmlns:p14="http://schemas.microsoft.com/office/powerpoint/2010/main" val="225349425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4" name="Table 4"/>
          <p:cNvGraphicFramePr/>
          <p:nvPr/>
        </p:nvGraphicFramePr>
        <p:xfrm>
          <a:off x="71404" y="5232105"/>
          <a:ext cx="8929716" cy="1554480"/>
        </p:xfrm>
        <a:graphic>
          <a:graphicData uri="http://schemas.openxmlformats.org/drawingml/2006/table">
            <a:tbl>
              <a:tblPr firstRow="1" bandRow="1">
                <a:tableStyleId>{4C3C2611-4C71-4FC5-86AE-919BDF0F9419}</a:tableStyleId>
              </a:tblPr>
              <a:tblGrid>
                <a:gridCol w="751556">
                  <a:extLst>
                    <a:ext uri="{9D8B030D-6E8A-4147-A177-3AD203B41FA5}">
                      <a16:colId xmlns:a16="http://schemas.microsoft.com/office/drawing/2014/main" val="20000"/>
                    </a:ext>
                  </a:extLst>
                </a:gridCol>
                <a:gridCol w="686279">
                  <a:extLst>
                    <a:ext uri="{9D8B030D-6E8A-4147-A177-3AD203B41FA5}">
                      <a16:colId xmlns:a16="http://schemas.microsoft.com/office/drawing/2014/main" val="20001"/>
                    </a:ext>
                  </a:extLst>
                </a:gridCol>
                <a:gridCol w="681080">
                  <a:extLst>
                    <a:ext uri="{9D8B030D-6E8A-4147-A177-3AD203B41FA5}">
                      <a16:colId xmlns:a16="http://schemas.microsoft.com/office/drawing/2014/main" val="20002"/>
                    </a:ext>
                  </a:extLst>
                </a:gridCol>
                <a:gridCol w="605404">
                  <a:extLst>
                    <a:ext uri="{9D8B030D-6E8A-4147-A177-3AD203B41FA5}">
                      <a16:colId xmlns:a16="http://schemas.microsoft.com/office/drawing/2014/main" val="20003"/>
                    </a:ext>
                  </a:extLst>
                </a:gridCol>
                <a:gridCol w="681080">
                  <a:extLst>
                    <a:ext uri="{9D8B030D-6E8A-4147-A177-3AD203B41FA5}">
                      <a16:colId xmlns:a16="http://schemas.microsoft.com/office/drawing/2014/main" val="20004"/>
                    </a:ext>
                  </a:extLst>
                </a:gridCol>
                <a:gridCol w="756755">
                  <a:extLst>
                    <a:ext uri="{9D8B030D-6E8A-4147-A177-3AD203B41FA5}">
                      <a16:colId xmlns:a16="http://schemas.microsoft.com/office/drawing/2014/main" val="20005"/>
                    </a:ext>
                  </a:extLst>
                </a:gridCol>
                <a:gridCol w="756755">
                  <a:extLst>
                    <a:ext uri="{9D8B030D-6E8A-4147-A177-3AD203B41FA5}">
                      <a16:colId xmlns:a16="http://schemas.microsoft.com/office/drawing/2014/main" val="20006"/>
                    </a:ext>
                  </a:extLst>
                </a:gridCol>
                <a:gridCol w="681080">
                  <a:extLst>
                    <a:ext uri="{9D8B030D-6E8A-4147-A177-3AD203B41FA5}">
                      <a16:colId xmlns:a16="http://schemas.microsoft.com/office/drawing/2014/main" val="20007"/>
                    </a:ext>
                  </a:extLst>
                </a:gridCol>
                <a:gridCol w="756755">
                  <a:extLst>
                    <a:ext uri="{9D8B030D-6E8A-4147-A177-3AD203B41FA5}">
                      <a16:colId xmlns:a16="http://schemas.microsoft.com/office/drawing/2014/main" val="20008"/>
                    </a:ext>
                  </a:extLst>
                </a:gridCol>
                <a:gridCol w="756755">
                  <a:extLst>
                    <a:ext uri="{9D8B030D-6E8A-4147-A177-3AD203B41FA5}">
                      <a16:colId xmlns:a16="http://schemas.microsoft.com/office/drawing/2014/main" val="20009"/>
                    </a:ext>
                  </a:extLst>
                </a:gridCol>
                <a:gridCol w="681080">
                  <a:extLst>
                    <a:ext uri="{9D8B030D-6E8A-4147-A177-3AD203B41FA5}">
                      <a16:colId xmlns:a16="http://schemas.microsoft.com/office/drawing/2014/main" val="20010"/>
                    </a:ext>
                  </a:extLst>
                </a:gridCol>
                <a:gridCol w="1135137">
                  <a:extLst>
                    <a:ext uri="{9D8B030D-6E8A-4147-A177-3AD203B41FA5}">
                      <a16:colId xmlns:a16="http://schemas.microsoft.com/office/drawing/2014/main" val="20011"/>
                    </a:ext>
                  </a:extLst>
                </a:gridCol>
              </a:tblGrid>
              <a:tr h="519546">
                <a:tc>
                  <a:txBody>
                    <a:bodyPr/>
                    <a:lstStyle/>
                    <a:p>
                      <a:pPr algn="ctr">
                        <a:defRPr sz="1800" b="0"/>
                      </a:pPr>
                      <a:r>
                        <a:rPr b="1">
                          <a:solidFill>
                            <a:srgbClr val="E0FCE1"/>
                          </a:solidFill>
                        </a:rPr>
                        <a:t>B X H</a:t>
                      </a:r>
                    </a:p>
                  </a:txBody>
                  <a:tcPr marL="45720" marR="45720" anchor="ctr" horzOverflow="overflow">
                    <a:lnL w="12700">
                      <a:solidFill>
                        <a:srgbClr val="E0FCE1"/>
                      </a:solidFill>
                    </a:lnL>
                    <a:lnR w="12700">
                      <a:solidFill>
                        <a:srgbClr val="E0FCE1"/>
                      </a:solidFill>
                    </a:lnR>
                    <a:lnT w="12700">
                      <a:solidFill>
                        <a:srgbClr val="E0FCE1"/>
                      </a:solidFill>
                    </a:lnT>
                    <a:lnB w="38100">
                      <a:solidFill>
                        <a:srgbClr val="E0FCE1"/>
                      </a:solidFill>
                    </a:lnB>
                    <a:solidFill>
                      <a:schemeClr val="accent6"/>
                    </a:solidFill>
                  </a:tcPr>
                </a:tc>
                <a:tc>
                  <a:txBody>
                    <a:bodyPr/>
                    <a:lstStyle/>
                    <a:p>
                      <a:pPr algn="ctr">
                        <a:defRPr sz="1800" b="0"/>
                      </a:pPr>
                      <a:r>
                        <a:rPr b="1">
                          <a:solidFill>
                            <a:srgbClr val="E0FCE1"/>
                          </a:solidFill>
                        </a:rPr>
                        <a:t>B</a:t>
                      </a:r>
                    </a:p>
                  </a:txBody>
                  <a:tcPr marL="45720" marR="45720" anchor="ctr" horzOverflow="overflow">
                    <a:lnL w="12700">
                      <a:solidFill>
                        <a:srgbClr val="E0FCE1"/>
                      </a:solidFill>
                    </a:lnL>
                    <a:lnR w="12700">
                      <a:solidFill>
                        <a:srgbClr val="E0FCE1"/>
                      </a:solidFill>
                    </a:lnR>
                    <a:lnT w="12700">
                      <a:solidFill>
                        <a:srgbClr val="E0FCE1"/>
                      </a:solidFill>
                    </a:lnT>
                    <a:lnB w="38100">
                      <a:solidFill>
                        <a:srgbClr val="E0FCE1"/>
                      </a:solidFill>
                    </a:lnB>
                    <a:solidFill>
                      <a:schemeClr val="accent6"/>
                    </a:solidFill>
                  </a:tcPr>
                </a:tc>
                <a:tc>
                  <a:txBody>
                    <a:bodyPr/>
                    <a:lstStyle/>
                    <a:p>
                      <a:pPr algn="ctr">
                        <a:defRPr sz="1800" b="0"/>
                      </a:pPr>
                      <a:r>
                        <a:rPr b="1">
                          <a:solidFill>
                            <a:srgbClr val="E0FCE1"/>
                          </a:solidFill>
                        </a:rPr>
                        <a:t>B1</a:t>
                      </a:r>
                    </a:p>
                  </a:txBody>
                  <a:tcPr marL="45720" marR="45720" anchor="ctr" horzOverflow="overflow">
                    <a:lnL w="12700">
                      <a:solidFill>
                        <a:srgbClr val="E0FCE1"/>
                      </a:solidFill>
                    </a:lnL>
                    <a:lnR w="12700">
                      <a:solidFill>
                        <a:srgbClr val="E0FCE1"/>
                      </a:solidFill>
                    </a:lnR>
                    <a:lnT w="12700">
                      <a:solidFill>
                        <a:srgbClr val="E0FCE1"/>
                      </a:solidFill>
                    </a:lnT>
                    <a:lnB w="38100">
                      <a:solidFill>
                        <a:srgbClr val="E0FCE1"/>
                      </a:solidFill>
                    </a:lnB>
                    <a:solidFill>
                      <a:schemeClr val="accent6"/>
                    </a:solidFill>
                  </a:tcPr>
                </a:tc>
                <a:tc>
                  <a:txBody>
                    <a:bodyPr/>
                    <a:lstStyle/>
                    <a:p>
                      <a:pPr algn="ctr">
                        <a:defRPr sz="1800" b="0"/>
                      </a:pPr>
                      <a:r>
                        <a:rPr b="1">
                          <a:solidFill>
                            <a:srgbClr val="E0FCE1"/>
                          </a:solidFill>
                        </a:rPr>
                        <a:t>H</a:t>
                      </a:r>
                    </a:p>
                  </a:txBody>
                  <a:tcPr marL="45720" marR="45720" anchor="ctr" horzOverflow="overflow">
                    <a:lnL w="12700">
                      <a:solidFill>
                        <a:srgbClr val="E0FCE1"/>
                      </a:solidFill>
                    </a:lnL>
                    <a:lnR w="12700">
                      <a:solidFill>
                        <a:srgbClr val="E0FCE1"/>
                      </a:solidFill>
                    </a:lnR>
                    <a:lnT w="12700">
                      <a:solidFill>
                        <a:srgbClr val="E0FCE1"/>
                      </a:solidFill>
                    </a:lnT>
                    <a:lnB w="38100">
                      <a:solidFill>
                        <a:srgbClr val="E0FCE1"/>
                      </a:solidFill>
                    </a:lnB>
                    <a:solidFill>
                      <a:schemeClr val="accent6"/>
                    </a:solidFill>
                  </a:tcPr>
                </a:tc>
                <a:tc>
                  <a:txBody>
                    <a:bodyPr/>
                    <a:lstStyle/>
                    <a:p>
                      <a:pPr algn="ctr">
                        <a:defRPr sz="1800" b="0"/>
                      </a:pPr>
                      <a:r>
                        <a:rPr b="1">
                          <a:solidFill>
                            <a:srgbClr val="E0FCE1"/>
                          </a:solidFill>
                        </a:rPr>
                        <a:t>H1</a:t>
                      </a:r>
                    </a:p>
                  </a:txBody>
                  <a:tcPr marL="45720" marR="45720" anchor="ctr" horzOverflow="overflow">
                    <a:lnL w="12700">
                      <a:solidFill>
                        <a:srgbClr val="E0FCE1"/>
                      </a:solidFill>
                    </a:lnL>
                    <a:lnR w="12700">
                      <a:solidFill>
                        <a:srgbClr val="E0FCE1"/>
                      </a:solidFill>
                    </a:lnR>
                    <a:lnT w="12700">
                      <a:solidFill>
                        <a:srgbClr val="E0FCE1"/>
                      </a:solidFill>
                    </a:lnT>
                    <a:lnB w="38100">
                      <a:solidFill>
                        <a:srgbClr val="E0FCE1"/>
                      </a:solidFill>
                    </a:lnB>
                    <a:solidFill>
                      <a:schemeClr val="accent6"/>
                    </a:solidFill>
                  </a:tcPr>
                </a:tc>
                <a:tc>
                  <a:txBody>
                    <a:bodyPr/>
                    <a:lstStyle/>
                    <a:p>
                      <a:pPr algn="ctr">
                        <a:defRPr sz="1800" b="0"/>
                      </a:pPr>
                      <a:r>
                        <a:rPr b="1">
                          <a:solidFill>
                            <a:srgbClr val="E0FCE1"/>
                          </a:solidFill>
                        </a:rPr>
                        <a:t>L</a:t>
                      </a:r>
                    </a:p>
                  </a:txBody>
                  <a:tcPr marL="45720" marR="45720" anchor="ctr" horzOverflow="overflow">
                    <a:lnL w="12700">
                      <a:solidFill>
                        <a:srgbClr val="E0FCE1"/>
                      </a:solidFill>
                    </a:lnL>
                    <a:lnR w="12700">
                      <a:solidFill>
                        <a:srgbClr val="E0FCE1"/>
                      </a:solidFill>
                    </a:lnR>
                    <a:lnT w="12700">
                      <a:solidFill>
                        <a:srgbClr val="E0FCE1"/>
                      </a:solidFill>
                    </a:lnT>
                    <a:lnB w="38100">
                      <a:solidFill>
                        <a:srgbClr val="E0FCE1"/>
                      </a:solidFill>
                    </a:lnB>
                    <a:solidFill>
                      <a:schemeClr val="accent6"/>
                    </a:solidFill>
                  </a:tcPr>
                </a:tc>
                <a:tc>
                  <a:txBody>
                    <a:bodyPr/>
                    <a:lstStyle/>
                    <a:p>
                      <a:pPr algn="ctr">
                        <a:defRPr sz="1800">
                          <a:solidFill>
                            <a:srgbClr val="E0FCE1"/>
                          </a:solidFill>
                        </a:defRPr>
                      </a:pPr>
                      <a:r>
                        <a:t>T</a:t>
                      </a:r>
                      <a:r>
                        <a:rPr sz="1100"/>
                        <a:t>s</a:t>
                      </a:r>
                    </a:p>
                  </a:txBody>
                  <a:tcPr marL="45720" marR="45720" anchor="ctr" horzOverflow="overflow">
                    <a:lnL w="12700">
                      <a:solidFill>
                        <a:srgbClr val="E0FCE1"/>
                      </a:solidFill>
                    </a:lnL>
                    <a:lnR w="12700">
                      <a:solidFill>
                        <a:srgbClr val="E0FCE1"/>
                      </a:solidFill>
                    </a:lnR>
                    <a:lnT w="12700">
                      <a:solidFill>
                        <a:srgbClr val="E0FCE1"/>
                      </a:solidFill>
                    </a:lnT>
                    <a:lnB w="38100">
                      <a:solidFill>
                        <a:srgbClr val="E0FCE1"/>
                      </a:solidFill>
                    </a:lnB>
                    <a:solidFill>
                      <a:schemeClr val="accent6"/>
                    </a:solidFill>
                  </a:tcPr>
                </a:tc>
                <a:tc>
                  <a:txBody>
                    <a:bodyPr/>
                    <a:lstStyle/>
                    <a:p>
                      <a:pPr algn="ctr">
                        <a:defRPr sz="1800">
                          <a:solidFill>
                            <a:srgbClr val="E0FCE1"/>
                          </a:solidFill>
                        </a:defRPr>
                      </a:pPr>
                      <a:r>
                        <a:t>T</a:t>
                      </a:r>
                      <a:r>
                        <a:rPr sz="900"/>
                        <a:t>w</a:t>
                      </a:r>
                    </a:p>
                  </a:txBody>
                  <a:tcPr marL="45720" marR="45720" anchor="ctr" horzOverflow="overflow">
                    <a:lnL w="12700">
                      <a:solidFill>
                        <a:srgbClr val="E0FCE1"/>
                      </a:solidFill>
                    </a:lnL>
                    <a:lnR w="12700">
                      <a:solidFill>
                        <a:srgbClr val="E0FCE1"/>
                      </a:solidFill>
                    </a:lnR>
                    <a:lnT w="12700">
                      <a:solidFill>
                        <a:srgbClr val="E0FCE1"/>
                      </a:solidFill>
                    </a:lnT>
                    <a:lnB w="38100">
                      <a:solidFill>
                        <a:srgbClr val="E0FCE1"/>
                      </a:solidFill>
                    </a:lnB>
                    <a:solidFill>
                      <a:schemeClr val="accent6"/>
                    </a:solidFill>
                  </a:tcPr>
                </a:tc>
                <a:tc>
                  <a:txBody>
                    <a:bodyPr/>
                    <a:lstStyle/>
                    <a:p>
                      <a:pPr algn="ctr">
                        <a:defRPr sz="1800" b="0"/>
                      </a:pPr>
                      <a:r>
                        <a:rPr b="1">
                          <a:solidFill>
                            <a:srgbClr val="E0FCE1"/>
                          </a:solidFill>
                        </a:rPr>
                        <a:t>C</a:t>
                      </a:r>
                    </a:p>
                  </a:txBody>
                  <a:tcPr marL="45720" marR="45720" anchor="ctr" horzOverflow="overflow">
                    <a:lnL w="12700">
                      <a:solidFill>
                        <a:srgbClr val="E0FCE1"/>
                      </a:solidFill>
                    </a:lnL>
                    <a:lnR w="12700">
                      <a:solidFill>
                        <a:srgbClr val="E0FCE1"/>
                      </a:solidFill>
                    </a:lnR>
                    <a:lnT w="12700">
                      <a:solidFill>
                        <a:srgbClr val="E0FCE1"/>
                      </a:solidFill>
                    </a:lnT>
                    <a:lnB w="38100">
                      <a:solidFill>
                        <a:srgbClr val="E0FCE1"/>
                      </a:solidFill>
                    </a:lnB>
                    <a:solidFill>
                      <a:schemeClr val="accent6"/>
                    </a:solidFill>
                  </a:tcPr>
                </a:tc>
                <a:tc>
                  <a:txBody>
                    <a:bodyPr/>
                    <a:lstStyle/>
                    <a:p>
                      <a:pPr algn="ctr">
                        <a:defRPr sz="1800" b="0"/>
                      </a:pPr>
                      <a:r>
                        <a:rPr b="1">
                          <a:solidFill>
                            <a:srgbClr val="E0FCE1"/>
                          </a:solidFill>
                        </a:rPr>
                        <a:t>d1</a:t>
                      </a:r>
                    </a:p>
                  </a:txBody>
                  <a:tcPr marL="45720" marR="45720" anchor="ctr" horzOverflow="overflow">
                    <a:lnL w="12700">
                      <a:solidFill>
                        <a:srgbClr val="E0FCE1"/>
                      </a:solidFill>
                    </a:lnL>
                    <a:lnR w="12700">
                      <a:solidFill>
                        <a:srgbClr val="E0FCE1"/>
                      </a:solidFill>
                    </a:lnR>
                    <a:lnT w="12700">
                      <a:solidFill>
                        <a:srgbClr val="E0FCE1"/>
                      </a:solidFill>
                    </a:lnT>
                    <a:lnB w="38100">
                      <a:solidFill>
                        <a:srgbClr val="E0FCE1"/>
                      </a:solidFill>
                    </a:lnB>
                    <a:solidFill>
                      <a:schemeClr val="accent6"/>
                    </a:solidFill>
                  </a:tcPr>
                </a:tc>
                <a:tc>
                  <a:txBody>
                    <a:bodyPr/>
                    <a:lstStyle/>
                    <a:p>
                      <a:pPr algn="ctr">
                        <a:defRPr sz="1800" b="0"/>
                      </a:pPr>
                      <a:r>
                        <a:rPr b="1">
                          <a:solidFill>
                            <a:srgbClr val="E0FCE1"/>
                          </a:solidFill>
                        </a:rPr>
                        <a:t>D2</a:t>
                      </a:r>
                    </a:p>
                  </a:txBody>
                  <a:tcPr marL="45720" marR="45720" anchor="ctr" horzOverflow="overflow">
                    <a:lnL w="12700">
                      <a:solidFill>
                        <a:srgbClr val="E0FCE1"/>
                      </a:solidFill>
                    </a:lnL>
                    <a:lnR w="12700">
                      <a:solidFill>
                        <a:srgbClr val="E0FCE1"/>
                      </a:solidFill>
                    </a:lnR>
                    <a:lnT w="12700">
                      <a:solidFill>
                        <a:srgbClr val="E0FCE1"/>
                      </a:solidFill>
                    </a:lnT>
                    <a:lnB w="38100">
                      <a:solidFill>
                        <a:srgbClr val="E0FCE1"/>
                      </a:solidFill>
                    </a:lnB>
                    <a:solidFill>
                      <a:schemeClr val="accent6"/>
                    </a:solidFill>
                  </a:tcPr>
                </a:tc>
                <a:tc>
                  <a:txBody>
                    <a:bodyPr/>
                    <a:lstStyle/>
                    <a:p>
                      <a:pPr algn="ctr">
                        <a:defRPr sz="1800" b="0"/>
                      </a:pPr>
                      <a:r>
                        <a:rPr b="1">
                          <a:solidFill>
                            <a:srgbClr val="E0FCE1"/>
                          </a:solidFill>
                        </a:rPr>
                        <a:t>Ref. Wt. (Kg)</a:t>
                      </a:r>
                    </a:p>
                  </a:txBody>
                  <a:tcPr marL="45720" marR="45720" anchor="ctr" horzOverflow="overflow">
                    <a:lnL w="12700">
                      <a:solidFill>
                        <a:srgbClr val="E0FCE1"/>
                      </a:solidFill>
                    </a:lnL>
                    <a:lnR w="12700">
                      <a:solidFill>
                        <a:srgbClr val="E0FCE1"/>
                      </a:solidFill>
                    </a:lnR>
                    <a:lnT w="12700">
                      <a:solidFill>
                        <a:srgbClr val="E0FCE1"/>
                      </a:solidFill>
                    </a:lnT>
                    <a:lnB w="38100">
                      <a:solidFill>
                        <a:srgbClr val="E0FCE1"/>
                      </a:solidFill>
                    </a:lnB>
                    <a:solidFill>
                      <a:schemeClr val="accent6"/>
                    </a:solidFill>
                  </a:tcPr>
                </a:tc>
                <a:extLst>
                  <a:ext uri="{0D108BD9-81ED-4DB2-BD59-A6C34878D82A}">
                    <a16:rowId xmlns:a16="http://schemas.microsoft.com/office/drawing/2014/main" val="10000"/>
                  </a:ext>
                </a:extLst>
              </a:tr>
              <a:tr h="704590">
                <a:tc>
                  <a:txBody>
                    <a:bodyPr/>
                    <a:lstStyle/>
                    <a:p>
                      <a:pPr algn="ctr">
                        <a:defRPr sz="1800"/>
                      </a:pPr>
                      <a:r>
                        <a:t>2500 X 2500</a:t>
                      </a:r>
                    </a:p>
                  </a:txBody>
                  <a:tcPr marL="45720" marR="45720" anchor="ctr" horzOverflow="overflow">
                    <a:lnL w="12700">
                      <a:solidFill>
                        <a:srgbClr val="E0FCE1"/>
                      </a:solidFill>
                    </a:lnL>
                    <a:lnR w="12700">
                      <a:solidFill>
                        <a:srgbClr val="E0FCE1"/>
                      </a:solidFill>
                    </a:lnR>
                    <a:lnT w="38100">
                      <a:solidFill>
                        <a:srgbClr val="E0FCE1"/>
                      </a:solidFill>
                    </a:lnT>
                    <a:lnB w="12700">
                      <a:solidFill>
                        <a:srgbClr val="E0FCE1"/>
                      </a:solidFill>
                    </a:lnB>
                    <a:solidFill>
                      <a:srgbClr val="D1DBE5"/>
                    </a:solidFill>
                  </a:tcPr>
                </a:tc>
                <a:tc>
                  <a:txBody>
                    <a:bodyPr/>
                    <a:lstStyle/>
                    <a:p>
                      <a:pPr algn="ctr">
                        <a:defRPr sz="1800"/>
                      </a:pPr>
                      <a:r>
                        <a:t>2500</a:t>
                      </a:r>
                    </a:p>
                  </a:txBody>
                  <a:tcPr marL="45720" marR="45720" anchor="ctr" horzOverflow="overflow">
                    <a:lnL w="12700">
                      <a:solidFill>
                        <a:srgbClr val="E0FCE1"/>
                      </a:solidFill>
                    </a:lnL>
                    <a:lnR w="12700">
                      <a:solidFill>
                        <a:srgbClr val="E0FCE1"/>
                      </a:solidFill>
                    </a:lnR>
                    <a:lnT w="38100">
                      <a:solidFill>
                        <a:srgbClr val="E0FCE1"/>
                      </a:solidFill>
                    </a:lnT>
                    <a:lnB w="12700">
                      <a:solidFill>
                        <a:srgbClr val="E0FCE1"/>
                      </a:solidFill>
                    </a:lnB>
                    <a:solidFill>
                      <a:srgbClr val="D1DBE5"/>
                    </a:solidFill>
                  </a:tcPr>
                </a:tc>
                <a:tc>
                  <a:txBody>
                    <a:bodyPr/>
                    <a:lstStyle/>
                    <a:p>
                      <a:pPr algn="ctr">
                        <a:defRPr sz="1800"/>
                      </a:pPr>
                      <a:r>
                        <a:t>2900</a:t>
                      </a:r>
                    </a:p>
                  </a:txBody>
                  <a:tcPr marL="45720" marR="45720" anchor="ctr" horzOverflow="overflow">
                    <a:lnL w="12700">
                      <a:solidFill>
                        <a:srgbClr val="E0FCE1"/>
                      </a:solidFill>
                    </a:lnL>
                    <a:lnR w="12700">
                      <a:solidFill>
                        <a:srgbClr val="E0FCE1"/>
                      </a:solidFill>
                    </a:lnR>
                    <a:lnT w="38100">
                      <a:solidFill>
                        <a:srgbClr val="E0FCE1"/>
                      </a:solidFill>
                    </a:lnT>
                    <a:lnB w="12700">
                      <a:solidFill>
                        <a:srgbClr val="E0FCE1"/>
                      </a:solidFill>
                    </a:lnB>
                    <a:solidFill>
                      <a:srgbClr val="D1DBE5"/>
                    </a:solidFill>
                  </a:tcPr>
                </a:tc>
                <a:tc>
                  <a:txBody>
                    <a:bodyPr/>
                    <a:lstStyle/>
                    <a:p>
                      <a:pPr algn="ctr">
                        <a:defRPr sz="1800"/>
                      </a:pPr>
                      <a:r>
                        <a:t>2500</a:t>
                      </a:r>
                    </a:p>
                  </a:txBody>
                  <a:tcPr marL="45720" marR="45720" anchor="ctr" horzOverflow="overflow">
                    <a:lnL w="12700">
                      <a:solidFill>
                        <a:srgbClr val="E0FCE1"/>
                      </a:solidFill>
                    </a:lnL>
                    <a:lnR w="12700">
                      <a:solidFill>
                        <a:srgbClr val="E0FCE1"/>
                      </a:solidFill>
                    </a:lnR>
                    <a:lnT w="38100">
                      <a:solidFill>
                        <a:srgbClr val="E0FCE1"/>
                      </a:solidFill>
                    </a:lnT>
                    <a:lnB w="12700">
                      <a:solidFill>
                        <a:srgbClr val="E0FCE1"/>
                      </a:solidFill>
                    </a:lnB>
                    <a:solidFill>
                      <a:srgbClr val="D1DBE5"/>
                    </a:solidFill>
                  </a:tcPr>
                </a:tc>
                <a:tc>
                  <a:txBody>
                    <a:bodyPr/>
                    <a:lstStyle/>
                    <a:p>
                      <a:pPr algn="ctr">
                        <a:defRPr sz="1800"/>
                      </a:pPr>
                      <a:r>
                        <a:t>2940</a:t>
                      </a:r>
                    </a:p>
                  </a:txBody>
                  <a:tcPr marL="45720" marR="45720" anchor="ctr" horzOverflow="overflow">
                    <a:lnL w="12700">
                      <a:solidFill>
                        <a:srgbClr val="E0FCE1"/>
                      </a:solidFill>
                    </a:lnL>
                    <a:lnR w="12700">
                      <a:solidFill>
                        <a:srgbClr val="E0FCE1"/>
                      </a:solidFill>
                    </a:lnR>
                    <a:lnT w="38100">
                      <a:solidFill>
                        <a:srgbClr val="E0FCE1"/>
                      </a:solidFill>
                    </a:lnT>
                    <a:lnB w="12700">
                      <a:solidFill>
                        <a:srgbClr val="E0FCE1"/>
                      </a:solidFill>
                    </a:lnB>
                    <a:solidFill>
                      <a:srgbClr val="D1DBE5"/>
                    </a:solidFill>
                  </a:tcPr>
                </a:tc>
                <a:tc>
                  <a:txBody>
                    <a:bodyPr/>
                    <a:lstStyle/>
                    <a:p>
                      <a:pPr algn="ctr">
                        <a:defRPr sz="1800"/>
                      </a:pPr>
                      <a:r>
                        <a:t>1500</a:t>
                      </a:r>
                    </a:p>
                  </a:txBody>
                  <a:tcPr marL="45720" marR="45720" anchor="ctr" horzOverflow="overflow">
                    <a:lnL w="12700">
                      <a:solidFill>
                        <a:srgbClr val="E0FCE1"/>
                      </a:solidFill>
                    </a:lnL>
                    <a:lnR w="12700">
                      <a:solidFill>
                        <a:srgbClr val="E0FCE1"/>
                      </a:solidFill>
                    </a:lnR>
                    <a:lnT w="38100">
                      <a:solidFill>
                        <a:srgbClr val="E0FCE1"/>
                      </a:solidFill>
                    </a:lnT>
                    <a:lnB w="12700">
                      <a:solidFill>
                        <a:srgbClr val="E0FCE1"/>
                      </a:solidFill>
                    </a:lnB>
                    <a:solidFill>
                      <a:srgbClr val="D1DBE5"/>
                    </a:solidFill>
                  </a:tcPr>
                </a:tc>
                <a:tc>
                  <a:txBody>
                    <a:bodyPr/>
                    <a:lstStyle/>
                    <a:p>
                      <a:pPr algn="ctr">
                        <a:defRPr sz="1800"/>
                      </a:pPr>
                      <a:r>
                        <a:t>220</a:t>
                      </a:r>
                    </a:p>
                  </a:txBody>
                  <a:tcPr marL="45720" marR="45720" anchor="ctr" horzOverflow="overflow">
                    <a:lnL w="12700">
                      <a:solidFill>
                        <a:srgbClr val="E0FCE1"/>
                      </a:solidFill>
                    </a:lnL>
                    <a:lnR w="12700">
                      <a:solidFill>
                        <a:srgbClr val="E0FCE1"/>
                      </a:solidFill>
                    </a:lnR>
                    <a:lnT w="38100">
                      <a:solidFill>
                        <a:srgbClr val="E0FCE1"/>
                      </a:solidFill>
                    </a:lnT>
                    <a:lnB w="12700">
                      <a:solidFill>
                        <a:srgbClr val="E0FCE1"/>
                      </a:solidFill>
                    </a:lnB>
                    <a:solidFill>
                      <a:srgbClr val="D1DBE5"/>
                    </a:solidFill>
                  </a:tcPr>
                </a:tc>
                <a:tc>
                  <a:txBody>
                    <a:bodyPr/>
                    <a:lstStyle/>
                    <a:p>
                      <a:pPr algn="ctr">
                        <a:defRPr sz="1800"/>
                      </a:pPr>
                      <a:r>
                        <a:t>200</a:t>
                      </a:r>
                    </a:p>
                  </a:txBody>
                  <a:tcPr marL="45720" marR="45720" anchor="ctr" horzOverflow="overflow">
                    <a:lnL w="12700">
                      <a:solidFill>
                        <a:srgbClr val="E0FCE1"/>
                      </a:solidFill>
                    </a:lnL>
                    <a:lnR w="12700">
                      <a:solidFill>
                        <a:srgbClr val="E0FCE1"/>
                      </a:solidFill>
                    </a:lnR>
                    <a:lnT w="38100">
                      <a:solidFill>
                        <a:srgbClr val="E0FCE1"/>
                      </a:solidFill>
                    </a:lnT>
                    <a:lnB w="12700">
                      <a:solidFill>
                        <a:srgbClr val="E0FCE1"/>
                      </a:solidFill>
                    </a:lnB>
                    <a:solidFill>
                      <a:srgbClr val="D1DBE5"/>
                    </a:solidFill>
                  </a:tcPr>
                </a:tc>
                <a:tc>
                  <a:txBody>
                    <a:bodyPr/>
                    <a:lstStyle/>
                    <a:p>
                      <a:pPr algn="ctr">
                        <a:defRPr sz="1800"/>
                      </a:pPr>
                      <a:r>
                        <a:t>200</a:t>
                      </a:r>
                    </a:p>
                  </a:txBody>
                  <a:tcPr marL="45720" marR="45720" anchor="ctr" horzOverflow="overflow">
                    <a:lnL w="12700">
                      <a:solidFill>
                        <a:srgbClr val="E0FCE1"/>
                      </a:solidFill>
                    </a:lnL>
                    <a:lnR w="12700">
                      <a:solidFill>
                        <a:srgbClr val="E0FCE1"/>
                      </a:solidFill>
                    </a:lnR>
                    <a:lnT w="38100">
                      <a:solidFill>
                        <a:srgbClr val="E0FCE1"/>
                      </a:solidFill>
                    </a:lnT>
                    <a:lnB w="12700">
                      <a:solidFill>
                        <a:srgbClr val="E0FCE1"/>
                      </a:solidFill>
                    </a:lnB>
                    <a:solidFill>
                      <a:srgbClr val="D1DBE5"/>
                    </a:solidFill>
                  </a:tcPr>
                </a:tc>
                <a:tc>
                  <a:txBody>
                    <a:bodyPr/>
                    <a:lstStyle/>
                    <a:p>
                      <a:pPr algn="ctr">
                        <a:defRPr sz="1800"/>
                      </a:pPr>
                      <a:r>
                        <a:t>80</a:t>
                      </a:r>
                    </a:p>
                  </a:txBody>
                  <a:tcPr marL="45720" marR="45720" anchor="ctr" horzOverflow="overflow">
                    <a:lnL w="12700">
                      <a:solidFill>
                        <a:srgbClr val="E0FCE1"/>
                      </a:solidFill>
                    </a:lnL>
                    <a:lnR w="12700">
                      <a:solidFill>
                        <a:srgbClr val="E0FCE1"/>
                      </a:solidFill>
                    </a:lnR>
                    <a:lnT w="38100">
                      <a:solidFill>
                        <a:srgbClr val="E0FCE1"/>
                      </a:solidFill>
                    </a:lnT>
                    <a:lnB w="12700">
                      <a:solidFill>
                        <a:srgbClr val="E0FCE1"/>
                      </a:solidFill>
                    </a:lnB>
                    <a:solidFill>
                      <a:srgbClr val="D1DBE5"/>
                    </a:solidFill>
                  </a:tcPr>
                </a:tc>
                <a:tc>
                  <a:txBody>
                    <a:bodyPr/>
                    <a:lstStyle/>
                    <a:p>
                      <a:pPr algn="ctr">
                        <a:defRPr sz="1800"/>
                      </a:pPr>
                      <a:r>
                        <a:t>80</a:t>
                      </a:r>
                    </a:p>
                  </a:txBody>
                  <a:tcPr marL="45720" marR="45720" anchor="ctr" horzOverflow="overflow">
                    <a:lnL w="12700">
                      <a:solidFill>
                        <a:srgbClr val="E0FCE1"/>
                      </a:solidFill>
                    </a:lnL>
                    <a:lnR w="12700">
                      <a:solidFill>
                        <a:srgbClr val="E0FCE1"/>
                      </a:solidFill>
                    </a:lnR>
                    <a:lnT w="38100">
                      <a:solidFill>
                        <a:srgbClr val="E0FCE1"/>
                      </a:solidFill>
                    </a:lnT>
                    <a:lnB w="12700">
                      <a:solidFill>
                        <a:srgbClr val="E0FCE1"/>
                      </a:solidFill>
                    </a:lnB>
                    <a:solidFill>
                      <a:srgbClr val="D1DBE5"/>
                    </a:solidFill>
                  </a:tcPr>
                </a:tc>
                <a:tc>
                  <a:txBody>
                    <a:bodyPr/>
                    <a:lstStyle/>
                    <a:p>
                      <a:pPr algn="ctr">
                        <a:defRPr sz="1800"/>
                      </a:pPr>
                      <a:r>
                        <a:rPr dirty="0"/>
                        <a:t>8840</a:t>
                      </a:r>
                    </a:p>
                  </a:txBody>
                  <a:tcPr marL="45720" marR="45720" anchor="ctr" horzOverflow="overflow">
                    <a:lnL w="12700">
                      <a:solidFill>
                        <a:srgbClr val="E0FCE1"/>
                      </a:solidFill>
                    </a:lnL>
                    <a:lnR w="12700">
                      <a:solidFill>
                        <a:srgbClr val="E0FCE1"/>
                      </a:solidFill>
                    </a:lnR>
                    <a:lnT w="38100">
                      <a:solidFill>
                        <a:srgbClr val="E0FCE1"/>
                      </a:solidFill>
                    </a:lnT>
                    <a:lnB w="12700">
                      <a:solidFill>
                        <a:srgbClr val="E0FCE1"/>
                      </a:solidFill>
                    </a:lnB>
                    <a:solidFill>
                      <a:srgbClr val="D1DBE5"/>
                    </a:solidFill>
                  </a:tcPr>
                </a:tc>
                <a:extLst>
                  <a:ext uri="{0D108BD9-81ED-4DB2-BD59-A6C34878D82A}">
                    <a16:rowId xmlns:a16="http://schemas.microsoft.com/office/drawing/2014/main" val="10001"/>
                  </a:ext>
                </a:extLst>
              </a:tr>
            </a:tbl>
          </a:graphicData>
        </a:graphic>
      </p:graphicFrame>
      <p:pic>
        <p:nvPicPr>
          <p:cNvPr id="435" name="Picture 2" descr="Picture 2"/>
          <p:cNvPicPr>
            <a:picLocks noChangeAspect="1"/>
          </p:cNvPicPr>
          <p:nvPr/>
        </p:nvPicPr>
        <p:blipFill>
          <a:blip r:embed="rId2"/>
          <a:stretch>
            <a:fillRect/>
          </a:stretch>
        </p:blipFill>
        <p:spPr>
          <a:xfrm>
            <a:off x="1475654" y="52404"/>
            <a:ext cx="6336707" cy="5162552"/>
          </a:xfrm>
          <a:prstGeom prst="rect">
            <a:avLst/>
          </a:prstGeom>
          <a:ln w="12700">
            <a:miter lim="400000"/>
          </a:ln>
        </p:spPr>
      </p:pic>
      <p:pic>
        <p:nvPicPr>
          <p:cNvPr id="436" name="Picture 2" descr="Picture 2"/>
          <p:cNvPicPr>
            <a:picLocks noChangeAspect="1"/>
          </p:cNvPicPr>
          <p:nvPr/>
        </p:nvPicPr>
        <p:blipFill>
          <a:blip r:embed="rId3"/>
          <a:stretch>
            <a:fillRect/>
          </a:stretch>
        </p:blipFill>
        <p:spPr>
          <a:xfrm>
            <a:off x="8164607" y="121623"/>
            <a:ext cx="852072" cy="1063984"/>
          </a:xfrm>
          <a:prstGeom prst="rect">
            <a:avLst/>
          </a:prstGeom>
          <a:ln w="12700">
            <a:miter lim="400000"/>
          </a:ln>
        </p:spPr>
      </p:pic>
      <p:sp>
        <p:nvSpPr>
          <p:cNvPr id="2" name="Arrow: Left 1">
            <a:hlinkClick r:id="rId4" action="ppaction://hlinksldjump"/>
            <a:extLst>
              <a:ext uri="{FF2B5EF4-FFF2-40B4-BE49-F238E27FC236}">
                <a16:creationId xmlns:a16="http://schemas.microsoft.com/office/drawing/2014/main" id="{C8EBFB7D-2472-496F-B3F2-C0F05265999F}"/>
              </a:ext>
            </a:extLst>
          </p:cNvPr>
          <p:cNvSpPr/>
          <p:nvPr/>
        </p:nvSpPr>
        <p:spPr>
          <a:xfrm>
            <a:off x="71404" y="4645152"/>
            <a:ext cx="705836" cy="393192"/>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Left 1">
            <a:hlinkClick r:id="rId2" action="ppaction://hlinksldjump"/>
            <a:extLst>
              <a:ext uri="{FF2B5EF4-FFF2-40B4-BE49-F238E27FC236}">
                <a16:creationId xmlns:a16="http://schemas.microsoft.com/office/drawing/2014/main" id="{194FA671-1993-469B-B86F-4F3EA77E6BE6}"/>
              </a:ext>
            </a:extLst>
          </p:cNvPr>
          <p:cNvSpPr/>
          <p:nvPr/>
        </p:nvSpPr>
        <p:spPr>
          <a:xfrm>
            <a:off x="91440" y="6144768"/>
            <a:ext cx="621792" cy="329184"/>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extLst>
      <p:ext uri="{BB962C8B-B14F-4D97-AF65-F5344CB8AC3E}">
        <p14:creationId xmlns:p14="http://schemas.microsoft.com/office/powerpoint/2010/main" val="152507269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5365" t="16667" r="16276" b="11111"/>
          <a:stretch>
            <a:fillRect/>
          </a:stretch>
        </p:blipFill>
        <p:spPr bwMode="auto">
          <a:xfrm>
            <a:off x="0" y="571480"/>
            <a:ext cx="9144000" cy="5362710"/>
          </a:xfrm>
          <a:prstGeom prst="rect">
            <a:avLst/>
          </a:prstGeom>
          <a:ln>
            <a:headEnd/>
            <a:tailEnd/>
          </a:ln>
        </p:spPr>
        <p:style>
          <a:lnRef idx="0">
            <a:schemeClr val="accent4"/>
          </a:lnRef>
          <a:fillRef idx="3">
            <a:schemeClr val="accent4"/>
          </a:fillRef>
          <a:effectRef idx="3">
            <a:schemeClr val="accent4"/>
          </a:effectRef>
          <a:fontRef idx="minor">
            <a:schemeClr val="lt1"/>
          </a:fontRef>
        </p:style>
      </p:pic>
      <p:cxnSp>
        <p:nvCxnSpPr>
          <p:cNvPr id="6" name="Straight Connector 5"/>
          <p:cNvCxnSpPr/>
          <p:nvPr/>
        </p:nvCxnSpPr>
        <p:spPr>
          <a:xfrm rot="5400000">
            <a:off x="3964777" y="2250273"/>
            <a:ext cx="500066" cy="285752"/>
          </a:xfrm>
          <a:prstGeom prst="line">
            <a:avLst/>
          </a:prstGeom>
        </p:spPr>
        <p:style>
          <a:lnRef idx="3">
            <a:schemeClr val="accent1"/>
          </a:lnRef>
          <a:fillRef idx="0">
            <a:schemeClr val="accent1"/>
          </a:fillRef>
          <a:effectRef idx="2">
            <a:schemeClr val="accent1"/>
          </a:effectRef>
          <a:fontRef idx="minor">
            <a:schemeClr val="tx1"/>
          </a:fontRef>
        </p:style>
      </p:cxnSp>
      <p:cxnSp>
        <p:nvCxnSpPr>
          <p:cNvPr id="28" name="Straight Connector 27"/>
          <p:cNvCxnSpPr/>
          <p:nvPr/>
        </p:nvCxnSpPr>
        <p:spPr>
          <a:xfrm rot="16200000" flipH="1">
            <a:off x="3643306" y="2214554"/>
            <a:ext cx="428628" cy="428628"/>
          </a:xfrm>
          <a:prstGeom prst="line">
            <a:avLst/>
          </a:prstGeom>
        </p:spPr>
        <p:style>
          <a:lnRef idx="3">
            <a:schemeClr val="accent3"/>
          </a:lnRef>
          <a:fillRef idx="0">
            <a:schemeClr val="accent3"/>
          </a:fillRef>
          <a:effectRef idx="2">
            <a:schemeClr val="accent3"/>
          </a:effectRef>
          <a:fontRef idx="minor">
            <a:schemeClr val="tx1"/>
          </a:fontRef>
        </p:style>
      </p:cxnSp>
      <p:cxnSp>
        <p:nvCxnSpPr>
          <p:cNvPr id="35" name="Straight Connector 34"/>
          <p:cNvCxnSpPr/>
          <p:nvPr/>
        </p:nvCxnSpPr>
        <p:spPr>
          <a:xfrm rot="16200000" flipH="1">
            <a:off x="3428992" y="2000240"/>
            <a:ext cx="285752" cy="142876"/>
          </a:xfrm>
          <a:prstGeom prst="line">
            <a:avLst/>
          </a:prstGeom>
        </p:spPr>
        <p:style>
          <a:lnRef idx="3">
            <a:schemeClr val="accent3"/>
          </a:lnRef>
          <a:fillRef idx="0">
            <a:schemeClr val="accent3"/>
          </a:fillRef>
          <a:effectRef idx="2">
            <a:schemeClr val="accent3"/>
          </a:effectRef>
          <a:fontRef idx="minor">
            <a:schemeClr val="tx1"/>
          </a:fontRef>
        </p:style>
      </p:cxnSp>
      <p:sp>
        <p:nvSpPr>
          <p:cNvPr id="9" name="Flowchart: Connector 8"/>
          <p:cNvSpPr/>
          <p:nvPr/>
        </p:nvSpPr>
        <p:spPr>
          <a:xfrm flipH="1">
            <a:off x="1571604" y="2643182"/>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0" name="Flowchart: Connector 9"/>
          <p:cNvSpPr/>
          <p:nvPr/>
        </p:nvSpPr>
        <p:spPr>
          <a:xfrm flipH="1">
            <a:off x="1714480" y="2643182"/>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1" name="Flowchart: Connector 10"/>
          <p:cNvSpPr/>
          <p:nvPr/>
        </p:nvSpPr>
        <p:spPr>
          <a:xfrm flipH="1">
            <a:off x="1857356" y="2643182"/>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2" name="Flowchart: Connector 11"/>
          <p:cNvSpPr/>
          <p:nvPr/>
        </p:nvSpPr>
        <p:spPr>
          <a:xfrm flipH="1">
            <a:off x="2000232" y="2643182"/>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 name="Flowchart: Connector 13"/>
          <p:cNvSpPr/>
          <p:nvPr/>
        </p:nvSpPr>
        <p:spPr>
          <a:xfrm flipH="1">
            <a:off x="2000232" y="2428868"/>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5" name="Flowchart: Connector 14"/>
          <p:cNvSpPr/>
          <p:nvPr/>
        </p:nvSpPr>
        <p:spPr>
          <a:xfrm flipH="1">
            <a:off x="7143768" y="1857364"/>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6" name="Flowchart: Connector 15"/>
          <p:cNvSpPr/>
          <p:nvPr/>
        </p:nvSpPr>
        <p:spPr>
          <a:xfrm flipH="1">
            <a:off x="2393141" y="1931364"/>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8" name="Flowchart: Connector 17"/>
          <p:cNvSpPr/>
          <p:nvPr/>
        </p:nvSpPr>
        <p:spPr>
          <a:xfrm flipH="1">
            <a:off x="3643306" y="2214554"/>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9" name="Flowchart: Connector 18"/>
          <p:cNvSpPr/>
          <p:nvPr/>
        </p:nvSpPr>
        <p:spPr>
          <a:xfrm flipH="1">
            <a:off x="2250265" y="2081097"/>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0" name="Freeform 19"/>
          <p:cNvSpPr/>
          <p:nvPr/>
        </p:nvSpPr>
        <p:spPr>
          <a:xfrm>
            <a:off x="2285984" y="1858009"/>
            <a:ext cx="214314" cy="213669"/>
          </a:xfrm>
          <a:custGeom>
            <a:avLst/>
            <a:gdLst>
              <a:gd name="connsiteX0" fmla="*/ 0 w 182880"/>
              <a:gd name="connsiteY0" fmla="*/ 283210 h 283210"/>
              <a:gd name="connsiteX1" fmla="*/ 76200 w 182880"/>
              <a:gd name="connsiteY1" fmla="*/ 39370 h 283210"/>
              <a:gd name="connsiteX2" fmla="*/ 144780 w 182880"/>
              <a:gd name="connsiteY2" fmla="*/ 46990 h 283210"/>
              <a:gd name="connsiteX3" fmla="*/ 152400 w 182880"/>
              <a:gd name="connsiteY3" fmla="*/ 54610 h 283210"/>
              <a:gd name="connsiteX4" fmla="*/ 167640 w 182880"/>
              <a:gd name="connsiteY4" fmla="*/ 69850 h 283210"/>
              <a:gd name="connsiteX5" fmla="*/ 182880 w 182880"/>
              <a:gd name="connsiteY5" fmla="*/ 62230 h 28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 h="283210">
                <a:moveTo>
                  <a:pt x="0" y="283210"/>
                </a:moveTo>
                <a:cubicBezTo>
                  <a:pt x="26035" y="180975"/>
                  <a:pt x="52070" y="78740"/>
                  <a:pt x="76200" y="39370"/>
                </a:cubicBezTo>
                <a:cubicBezTo>
                  <a:pt x="100330" y="0"/>
                  <a:pt x="132080" y="44450"/>
                  <a:pt x="144780" y="46990"/>
                </a:cubicBezTo>
                <a:cubicBezTo>
                  <a:pt x="157480" y="49530"/>
                  <a:pt x="152400" y="54610"/>
                  <a:pt x="152400" y="54610"/>
                </a:cubicBezTo>
                <a:cubicBezTo>
                  <a:pt x="156210" y="58420"/>
                  <a:pt x="162560" y="68580"/>
                  <a:pt x="167640" y="69850"/>
                </a:cubicBezTo>
                <a:cubicBezTo>
                  <a:pt x="172720" y="71120"/>
                  <a:pt x="177800" y="66675"/>
                  <a:pt x="182880" y="6223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cxnSp>
        <p:nvCxnSpPr>
          <p:cNvPr id="3" name="Straight Connector 2">
            <a:extLst>
              <a:ext uri="{FF2B5EF4-FFF2-40B4-BE49-F238E27FC236}">
                <a16:creationId xmlns:a16="http://schemas.microsoft.com/office/drawing/2014/main" id="{E7E91125-8CEF-4F0D-A9C0-5E121ECA08CA}"/>
              </a:ext>
            </a:extLst>
          </p:cNvPr>
          <p:cNvCxnSpPr>
            <a:endCxn id="20" idx="0"/>
          </p:cNvCxnSpPr>
          <p:nvPr/>
        </p:nvCxnSpPr>
        <p:spPr>
          <a:xfrm>
            <a:off x="2071670" y="2071678"/>
            <a:ext cx="214314" cy="1588"/>
          </a:xfrm>
          <a:prstGeom prst="line">
            <a:avLst/>
          </a:prstGeom>
        </p:spPr>
        <p:style>
          <a:lnRef idx="3">
            <a:schemeClr val="accent3"/>
          </a:lnRef>
          <a:fillRef idx="0">
            <a:schemeClr val="accent3"/>
          </a:fillRef>
          <a:effectRef idx="2">
            <a:schemeClr val="accent3"/>
          </a:effectRef>
          <a:fontRef idx="minor">
            <a:schemeClr val="tx1"/>
          </a:fontRef>
        </p:style>
      </p:cxnSp>
      <p:sp>
        <p:nvSpPr>
          <p:cNvPr id="27" name="Flowchart: Connector 26"/>
          <p:cNvSpPr/>
          <p:nvPr/>
        </p:nvSpPr>
        <p:spPr>
          <a:xfrm flipH="1">
            <a:off x="2000232" y="2000240"/>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9" name="Flowchart: Connector 28"/>
          <p:cNvSpPr/>
          <p:nvPr/>
        </p:nvSpPr>
        <p:spPr>
          <a:xfrm flipH="1">
            <a:off x="1571604" y="4000504"/>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0" name="Flowchart: Connector 29"/>
          <p:cNvSpPr/>
          <p:nvPr/>
        </p:nvSpPr>
        <p:spPr>
          <a:xfrm flipH="1">
            <a:off x="1643042" y="3929066"/>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1" name="Flowchart: Connector 30"/>
          <p:cNvSpPr/>
          <p:nvPr/>
        </p:nvSpPr>
        <p:spPr>
          <a:xfrm flipH="1">
            <a:off x="1714480" y="4000504"/>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2" name="Flowchart: Connector 31"/>
          <p:cNvSpPr/>
          <p:nvPr/>
        </p:nvSpPr>
        <p:spPr>
          <a:xfrm flipH="1">
            <a:off x="1785918" y="4000504"/>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3" name="Flowchart: Connector 32"/>
          <p:cNvSpPr/>
          <p:nvPr/>
        </p:nvSpPr>
        <p:spPr>
          <a:xfrm flipH="1">
            <a:off x="1785918" y="4071942"/>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4" name="Flowchart: Connector 33"/>
          <p:cNvSpPr/>
          <p:nvPr/>
        </p:nvSpPr>
        <p:spPr>
          <a:xfrm flipH="1">
            <a:off x="1857356" y="4143380"/>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6" name="Flowchart: Connector 35"/>
          <p:cNvSpPr/>
          <p:nvPr/>
        </p:nvSpPr>
        <p:spPr>
          <a:xfrm flipH="1">
            <a:off x="1785918" y="4214818"/>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7" name="Flowchart: Connector 36"/>
          <p:cNvSpPr/>
          <p:nvPr/>
        </p:nvSpPr>
        <p:spPr>
          <a:xfrm flipH="1">
            <a:off x="1857356" y="4214818"/>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8" name="Flowchart: Connector 37"/>
          <p:cNvSpPr/>
          <p:nvPr/>
        </p:nvSpPr>
        <p:spPr>
          <a:xfrm flipH="1">
            <a:off x="1857356" y="4286256"/>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9" name="Flowchart: Connector 38"/>
          <p:cNvSpPr/>
          <p:nvPr/>
        </p:nvSpPr>
        <p:spPr>
          <a:xfrm flipH="1">
            <a:off x="1857356" y="4357694"/>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40" name="Flowchart: Connector 39"/>
          <p:cNvSpPr/>
          <p:nvPr/>
        </p:nvSpPr>
        <p:spPr>
          <a:xfrm flipH="1">
            <a:off x="1571604" y="3857628"/>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41" name="Flowchart: Connector 40"/>
          <p:cNvSpPr/>
          <p:nvPr/>
        </p:nvSpPr>
        <p:spPr>
          <a:xfrm flipH="1">
            <a:off x="1724004" y="4010028"/>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42" name="Flowchart: Connector 41"/>
          <p:cNvSpPr/>
          <p:nvPr/>
        </p:nvSpPr>
        <p:spPr>
          <a:xfrm flipH="1">
            <a:off x="1876404" y="4162428"/>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44" name="Flowchart: Connector 43"/>
          <p:cNvSpPr/>
          <p:nvPr/>
        </p:nvSpPr>
        <p:spPr>
          <a:xfrm flipH="1">
            <a:off x="1724004" y="4152904"/>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45" name="Flowchart: Connector 44"/>
          <p:cNvSpPr/>
          <p:nvPr/>
        </p:nvSpPr>
        <p:spPr>
          <a:xfrm flipH="1">
            <a:off x="1876404" y="4305304"/>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46" name="Flowchart: Connector 45"/>
          <p:cNvSpPr/>
          <p:nvPr/>
        </p:nvSpPr>
        <p:spPr>
          <a:xfrm flipH="1">
            <a:off x="1785918" y="4429132"/>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47" name="Flowchart: Connector 46"/>
          <p:cNvSpPr/>
          <p:nvPr/>
        </p:nvSpPr>
        <p:spPr>
          <a:xfrm flipH="1">
            <a:off x="1643042" y="4000504"/>
            <a:ext cx="71438" cy="71438"/>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48" name="Flowchart: Connector 47"/>
          <p:cNvSpPr/>
          <p:nvPr/>
        </p:nvSpPr>
        <p:spPr>
          <a:xfrm flipH="1">
            <a:off x="1071538" y="3214686"/>
            <a:ext cx="71438" cy="71438"/>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49" name="Flowchart: Connector 48"/>
          <p:cNvSpPr/>
          <p:nvPr/>
        </p:nvSpPr>
        <p:spPr>
          <a:xfrm flipH="1">
            <a:off x="1428728" y="3357562"/>
            <a:ext cx="71438" cy="71438"/>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IN"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43" name="Picture 2" descr="Picture 2">
            <a:extLst>
              <a:ext uri="{FF2B5EF4-FFF2-40B4-BE49-F238E27FC236}">
                <a16:creationId xmlns:a16="http://schemas.microsoft.com/office/drawing/2014/main" id="{18718DF6-0DC1-454E-86C6-8F5F94FE8776}"/>
              </a:ext>
            </a:extLst>
          </p:cNvPr>
          <p:cNvPicPr>
            <a:picLocks noChangeAspect="1"/>
          </p:cNvPicPr>
          <p:nvPr/>
        </p:nvPicPr>
        <p:blipFill>
          <a:blip r:embed="rId3" cstate="print"/>
          <a:stretch>
            <a:fillRect/>
          </a:stretch>
        </p:blipFill>
        <p:spPr>
          <a:xfrm>
            <a:off x="8421623" y="2751"/>
            <a:ext cx="649919" cy="600753"/>
          </a:xfrm>
          <a:prstGeom prst="rect">
            <a:avLst/>
          </a:prstGeom>
          <a:ln w="12700">
            <a:miter lim="400000"/>
          </a:ln>
        </p:spPr>
      </p:pic>
      <p:sp>
        <p:nvSpPr>
          <p:cNvPr id="50" name="TextBox 49">
            <a:extLst>
              <a:ext uri="{FF2B5EF4-FFF2-40B4-BE49-F238E27FC236}">
                <a16:creationId xmlns:a16="http://schemas.microsoft.com/office/drawing/2014/main" id="{E21F8B77-BDF6-436E-88AE-C65F524954B6}"/>
              </a:ext>
            </a:extLst>
          </p:cNvPr>
          <p:cNvSpPr txBox="1"/>
          <p:nvPr/>
        </p:nvSpPr>
        <p:spPr>
          <a:xfrm>
            <a:off x="8302752" y="6547104"/>
            <a:ext cx="71392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News Gothic MT"/>
                <a:ea typeface="News Gothic MT"/>
                <a:cs typeface="News Gothic MT"/>
                <a:sym typeface="News Gothic MT"/>
              </a:rPr>
              <a:t>Cont..</a:t>
            </a:r>
            <a:endParaRPr kumimoji="0" lang="en-IN" sz="1400" b="1" i="0" u="none" strike="noStrike" cap="none" spc="0" normalizeH="0" baseline="0" dirty="0">
              <a:ln>
                <a:noFill/>
              </a:ln>
              <a:solidFill>
                <a:srgbClr val="000000"/>
              </a:solidFill>
              <a:effectLst/>
              <a:uFillTx/>
              <a:latin typeface="News Gothic MT"/>
              <a:ea typeface="News Gothic MT"/>
              <a:cs typeface="News Gothic MT"/>
              <a:sym typeface="News Gothic M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nodeType="withEffect">
                                  <p:stCondLst>
                                    <p:cond delay="0"/>
                                  </p:stCondLst>
                                  <p:endCondLst>
                                    <p:cond evt="onNext" delay="0">
                                      <p:tgtEl>
                                        <p:sldTgt/>
                                      </p:tgtEl>
                                    </p:cond>
                                  </p:endCondLst>
                                  <p:childTnLst>
                                    <p:animClr clrSpc="hsl" dir="cw">
                                      <p:cBhvr override="childStyle">
                                        <p:cTn id="6" dur="500" fill="hold"/>
                                        <p:tgtEl>
                                          <p:spTgt spid="6"/>
                                        </p:tgtEl>
                                        <p:attrNameLst>
                                          <p:attrName>style.color</p:attrName>
                                        </p:attrNameLst>
                                      </p:cBhvr>
                                      <p:by>
                                        <p:hsl h="10842353" s="0" l="0"/>
                                      </p:by>
                                    </p:animClr>
                                    <p:animClr clrSpc="hsl" dir="cw">
                                      <p:cBhvr>
                                        <p:cTn id="7" dur="500" fill="hold"/>
                                        <p:tgtEl>
                                          <p:spTgt spid="6"/>
                                        </p:tgtEl>
                                        <p:attrNameLst>
                                          <p:attrName>fillcolor</p:attrName>
                                        </p:attrNameLst>
                                      </p:cBhvr>
                                      <p:by>
                                        <p:hsl h="10842353" s="0" l="0"/>
                                      </p:by>
                                    </p:animClr>
                                    <p:animClr clrSpc="hsl" dir="cw">
                                      <p:cBhvr>
                                        <p:cTn id="8" dur="500" fill="hold"/>
                                        <p:tgtEl>
                                          <p:spTgt spid="6"/>
                                        </p:tgtEl>
                                        <p:attrNameLst>
                                          <p:attrName>stroke.color</p:attrName>
                                        </p:attrNameLst>
                                      </p:cBhvr>
                                      <p:by>
                                        <p:hsl h="10842353" s="0" l="0"/>
                                      </p:by>
                                    </p:animClr>
                                    <p:set>
                                      <p:cBhvr>
                                        <p:cTn id="9" dur="500" fill="hold"/>
                                        <p:tgtEl>
                                          <p:spTgt spid="6"/>
                                        </p:tgtEl>
                                        <p:attrNameLst>
                                          <p:attrName>fill.type</p:attrName>
                                        </p:attrNameLst>
                                      </p:cBhvr>
                                      <p:to>
                                        <p:strVal val="solid"/>
                                      </p:to>
                                    </p:set>
                                  </p:childTnLst>
                                  <p:subTnLst>
                                    <p:animClr clrSpc="rgb" dir="cw">
                                      <p:cBhvr override="childStyle">
                                        <p:cTn dur="1" fill="hold" display="0" masterRel="nextClick" afterEffect="1"/>
                                        <p:tgtEl>
                                          <p:spTgt spid="6"/>
                                        </p:tgtEl>
                                        <p:attrNameLst>
                                          <p:attrName>ppt_c</p:attrName>
                                        </p:attrNameLst>
                                      </p:cBhvr>
                                      <p:to>
                                        <a:schemeClr val="accent1"/>
                                      </p:to>
                                    </p:animClr>
                                  </p:subTnLst>
                                </p:cTn>
                              </p:par>
                              <p:par>
                                <p:cTn id="10" presetID="21" presetClass="emph" presetSubtype="0" repeatCount="indefinite" nodeType="withEffect">
                                  <p:stCondLst>
                                    <p:cond delay="0"/>
                                  </p:stCondLst>
                                  <p:endCondLst>
                                    <p:cond evt="onNext" delay="0">
                                      <p:tgtEl>
                                        <p:sldTgt/>
                                      </p:tgtEl>
                                    </p:cond>
                                  </p:endCondLst>
                                  <p:childTnLst>
                                    <p:animClr clrSpc="hsl" dir="cw">
                                      <p:cBhvr override="childStyle">
                                        <p:cTn id="11" dur="500" fill="hold"/>
                                        <p:tgtEl>
                                          <p:spTgt spid="28"/>
                                        </p:tgtEl>
                                        <p:attrNameLst>
                                          <p:attrName>style.color</p:attrName>
                                        </p:attrNameLst>
                                      </p:cBhvr>
                                      <p:by>
                                        <p:hsl h="7200000" s="0" l="0"/>
                                      </p:by>
                                    </p:animClr>
                                    <p:animClr clrSpc="hsl" dir="cw">
                                      <p:cBhvr>
                                        <p:cTn id="12" dur="500" fill="hold"/>
                                        <p:tgtEl>
                                          <p:spTgt spid="28"/>
                                        </p:tgtEl>
                                        <p:attrNameLst>
                                          <p:attrName>fillcolor</p:attrName>
                                        </p:attrNameLst>
                                      </p:cBhvr>
                                      <p:by>
                                        <p:hsl h="7200000" s="0" l="0"/>
                                      </p:by>
                                    </p:animClr>
                                    <p:animClr clrSpc="hsl" dir="cw">
                                      <p:cBhvr>
                                        <p:cTn id="13" dur="500" fill="hold"/>
                                        <p:tgtEl>
                                          <p:spTgt spid="28"/>
                                        </p:tgtEl>
                                        <p:attrNameLst>
                                          <p:attrName>stroke.color</p:attrName>
                                        </p:attrNameLst>
                                      </p:cBhvr>
                                      <p:by>
                                        <p:hsl h="7200000" s="0" l="0"/>
                                      </p:by>
                                    </p:animClr>
                                    <p:set>
                                      <p:cBhvr>
                                        <p:cTn id="14" dur="500" fill="hold"/>
                                        <p:tgtEl>
                                          <p:spTgt spid="28"/>
                                        </p:tgtEl>
                                        <p:attrNameLst>
                                          <p:attrName>fill.type</p:attrName>
                                        </p:attrNameLst>
                                      </p:cBhvr>
                                      <p:to>
                                        <p:strVal val="solid"/>
                                      </p:to>
                                    </p:set>
                                  </p:childTnLst>
                                  <p:subTnLst>
                                    <p:animClr clrSpc="rgb" dir="cw">
                                      <p:cBhvr override="childStyle">
                                        <p:cTn dur="1" fill="hold" display="0" masterRel="nextClick" afterEffect="1"/>
                                        <p:tgtEl>
                                          <p:spTgt spid="28"/>
                                        </p:tgtEl>
                                        <p:attrNameLst>
                                          <p:attrName>ppt_c</p:attrName>
                                        </p:attrNameLst>
                                      </p:cBhvr>
                                      <p:to>
                                        <a:srgbClr val="FF0066"/>
                                      </p:to>
                                    </p:animClr>
                                  </p:subTnLst>
                                </p:cTn>
                              </p:par>
                              <p:par>
                                <p:cTn id="15" presetID="22" presetClass="emph" presetSubtype="0" repeatCount="indefinite" nodeType="withEffect">
                                  <p:stCondLst>
                                    <p:cond delay="0"/>
                                  </p:stCondLst>
                                  <p:endCondLst>
                                    <p:cond evt="onNext" delay="0">
                                      <p:tgtEl>
                                        <p:sldTgt/>
                                      </p:tgtEl>
                                    </p:cond>
                                  </p:endCondLst>
                                  <p:childTnLst>
                                    <p:animClr clrSpc="hsl" dir="cw">
                                      <p:cBhvr override="childStyle">
                                        <p:cTn id="16" dur="500" fill="hold"/>
                                        <p:tgtEl>
                                          <p:spTgt spid="35"/>
                                        </p:tgtEl>
                                        <p:attrNameLst>
                                          <p:attrName>style.color</p:attrName>
                                        </p:attrNameLst>
                                      </p:cBhvr>
                                      <p:by>
                                        <p:hsl h="-7200000" s="0" l="0"/>
                                      </p:by>
                                    </p:animClr>
                                    <p:animClr clrSpc="hsl" dir="cw">
                                      <p:cBhvr>
                                        <p:cTn id="17" dur="500" fill="hold"/>
                                        <p:tgtEl>
                                          <p:spTgt spid="35"/>
                                        </p:tgtEl>
                                        <p:attrNameLst>
                                          <p:attrName>fillcolor</p:attrName>
                                        </p:attrNameLst>
                                      </p:cBhvr>
                                      <p:by>
                                        <p:hsl h="-7200000" s="0" l="0"/>
                                      </p:by>
                                    </p:animClr>
                                    <p:animClr clrSpc="hsl" dir="cw">
                                      <p:cBhvr>
                                        <p:cTn id="18" dur="500" fill="hold"/>
                                        <p:tgtEl>
                                          <p:spTgt spid="35"/>
                                        </p:tgtEl>
                                        <p:attrNameLst>
                                          <p:attrName>stroke.color</p:attrName>
                                        </p:attrNameLst>
                                      </p:cBhvr>
                                      <p:by>
                                        <p:hsl h="-7200000" s="0" l="0"/>
                                      </p:by>
                                    </p:animClr>
                                    <p:set>
                                      <p:cBhvr>
                                        <p:cTn id="19"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bg2"/>
                                      </p:to>
                                    </p:animClr>
                                  </p:subTnLst>
                                </p:cTn>
                              </p:par>
                              <p:par>
                                <p:cTn id="20" presetID="35" presetClass="emph" presetSubtype="0" repeatCount="indefinite" fill="hold" grpId="0" nodeType="withEffect">
                                  <p:stCondLst>
                                    <p:cond delay="0"/>
                                  </p:stCondLst>
                                  <p:endCondLst>
                                    <p:cond evt="onNext" delay="0">
                                      <p:tgtEl>
                                        <p:sldTgt/>
                                      </p:tgtEl>
                                    </p:cond>
                                  </p:end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cTn>
                              </p:par>
                              <p:par>
                                <p:cTn id="22" presetID="35" presetClass="emph" presetSubtype="0" repeatCount="indefinite" fill="hold" grpId="0" nodeType="withEffect">
                                  <p:stCondLst>
                                    <p:cond delay="0"/>
                                  </p:stCondLst>
                                  <p:endCondLst>
                                    <p:cond evt="onNext" delay="0">
                                      <p:tgtEl>
                                        <p:sldTgt/>
                                      </p:tgtEl>
                                    </p:cond>
                                  </p:endCondLst>
                                  <p:childTnLst>
                                    <p:anim calcmode="discrete" valueType="str">
                                      <p:cBhvr>
                                        <p:cTn id="23" dur="500" fill="hold"/>
                                        <p:tgtEl>
                                          <p:spTgt spid="10"/>
                                        </p:tgtEl>
                                        <p:attrNameLst>
                                          <p:attrName>style.visibility</p:attrName>
                                        </p:attrNameLst>
                                      </p:cBhvr>
                                      <p:tavLst>
                                        <p:tav tm="0">
                                          <p:val>
                                            <p:strVal val="hidden"/>
                                          </p:val>
                                        </p:tav>
                                        <p:tav tm="50000">
                                          <p:val>
                                            <p:strVal val="visible"/>
                                          </p:val>
                                        </p:tav>
                                      </p:tavLst>
                                    </p:anim>
                                  </p:childTnLst>
                                </p:cTn>
                              </p:par>
                              <p:par>
                                <p:cTn id="24" presetID="35" presetClass="emph" presetSubtype="0" repeatCount="indefinite" fill="hold" grpId="0" nodeType="withEffect">
                                  <p:stCondLst>
                                    <p:cond delay="0"/>
                                  </p:stCondLst>
                                  <p:endCondLst>
                                    <p:cond evt="onNext" delay="0">
                                      <p:tgtEl>
                                        <p:sldTgt/>
                                      </p:tgtEl>
                                    </p:cond>
                                  </p:endCondLst>
                                  <p:childTnLst>
                                    <p:anim calcmode="discrete" valueType="str">
                                      <p:cBhvr>
                                        <p:cTn id="25" dur="500" fill="hold"/>
                                        <p:tgtEl>
                                          <p:spTgt spid="11"/>
                                        </p:tgtEl>
                                        <p:attrNameLst>
                                          <p:attrName>style.visibility</p:attrName>
                                        </p:attrNameLst>
                                      </p:cBhvr>
                                      <p:tavLst>
                                        <p:tav tm="0">
                                          <p:val>
                                            <p:strVal val="hidden"/>
                                          </p:val>
                                        </p:tav>
                                        <p:tav tm="50000">
                                          <p:val>
                                            <p:strVal val="visible"/>
                                          </p:val>
                                        </p:tav>
                                      </p:tavLst>
                                    </p:anim>
                                  </p:childTnLst>
                                </p:cTn>
                              </p:par>
                              <p:par>
                                <p:cTn id="26" presetID="35" presetClass="emph" presetSubtype="0" repeatCount="indefinite" fill="hold" grpId="0" nodeType="withEffect">
                                  <p:stCondLst>
                                    <p:cond delay="0"/>
                                  </p:stCondLst>
                                  <p:endCondLst>
                                    <p:cond evt="onNext" delay="0">
                                      <p:tgtEl>
                                        <p:sldTgt/>
                                      </p:tgtEl>
                                    </p:cond>
                                  </p:end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grpId="0" nodeType="withEffect">
                                  <p:stCondLst>
                                    <p:cond delay="0"/>
                                  </p:stCondLst>
                                  <p:endCondLst>
                                    <p:cond evt="onNext" delay="0">
                                      <p:tgtEl>
                                        <p:sldTgt/>
                                      </p:tgtEl>
                                    </p:cond>
                                  </p:endCondLst>
                                  <p:childTnLst>
                                    <p:anim calcmode="discrete" valueType="str">
                                      <p:cBhvr>
                                        <p:cTn id="29" dur="500" fill="hold"/>
                                        <p:tgtEl>
                                          <p:spTgt spid="14"/>
                                        </p:tgtEl>
                                        <p:attrNameLst>
                                          <p:attrName>style.visibility</p:attrName>
                                        </p:attrNameLst>
                                      </p:cBhvr>
                                      <p:tavLst>
                                        <p:tav tm="0">
                                          <p:val>
                                            <p:strVal val="hidden"/>
                                          </p:val>
                                        </p:tav>
                                        <p:tav tm="50000">
                                          <p:val>
                                            <p:strVal val="visible"/>
                                          </p:val>
                                        </p:tav>
                                      </p:tavLst>
                                    </p:anim>
                                  </p:childTnLst>
                                </p:cTn>
                              </p:par>
                              <p:par>
                                <p:cTn id="30" presetID="35" presetClass="emph" presetSubtype="0" repeatCount="indefinite" fill="hold" grpId="0" nodeType="withEffect">
                                  <p:stCondLst>
                                    <p:cond delay="0"/>
                                  </p:stCondLst>
                                  <p:endCondLst>
                                    <p:cond evt="onNext" delay="0">
                                      <p:tgtEl>
                                        <p:sldTgt/>
                                      </p:tgtEl>
                                    </p:cond>
                                  </p:endCondLst>
                                  <p:childTnLst>
                                    <p:anim calcmode="discrete" valueType="str">
                                      <p:cBhvr>
                                        <p:cTn id="31" dur="500" fill="hold"/>
                                        <p:tgtEl>
                                          <p:spTgt spid="15"/>
                                        </p:tgtEl>
                                        <p:attrNameLst>
                                          <p:attrName>style.visibility</p:attrName>
                                        </p:attrNameLst>
                                      </p:cBhvr>
                                      <p:tavLst>
                                        <p:tav tm="0">
                                          <p:val>
                                            <p:strVal val="hidden"/>
                                          </p:val>
                                        </p:tav>
                                        <p:tav tm="50000">
                                          <p:val>
                                            <p:strVal val="visible"/>
                                          </p:val>
                                        </p:tav>
                                      </p:tavLst>
                                    </p:anim>
                                  </p:childTnLst>
                                </p:cTn>
                              </p:par>
                              <p:par>
                                <p:cTn id="32" presetID="35" presetClass="emph" presetSubtype="0" repeatCount="indefinite" fill="hold" grpId="0" nodeType="withEffect">
                                  <p:stCondLst>
                                    <p:cond delay="0"/>
                                  </p:stCondLst>
                                  <p:endCondLst>
                                    <p:cond evt="onNext" delay="0">
                                      <p:tgtEl>
                                        <p:sldTgt/>
                                      </p:tgtEl>
                                    </p:cond>
                                  </p:endCondLst>
                                  <p:childTnLst>
                                    <p:anim calcmode="discrete" valueType="str">
                                      <p:cBhvr>
                                        <p:cTn id="33" dur="500" fill="hold"/>
                                        <p:tgtEl>
                                          <p:spTgt spid="16"/>
                                        </p:tgtEl>
                                        <p:attrNameLst>
                                          <p:attrName>style.visibility</p:attrName>
                                        </p:attrNameLst>
                                      </p:cBhvr>
                                      <p:tavLst>
                                        <p:tav tm="0">
                                          <p:val>
                                            <p:strVal val="hidden"/>
                                          </p:val>
                                        </p:tav>
                                        <p:tav tm="50000">
                                          <p:val>
                                            <p:strVal val="visible"/>
                                          </p:val>
                                        </p:tav>
                                      </p:tavLst>
                                    </p:anim>
                                  </p:childTnLst>
                                </p:cTn>
                              </p:par>
                              <p:par>
                                <p:cTn id="34" presetID="35" presetClass="emph" presetSubtype="0" repeatCount="indefinite" fill="hold" grpId="0" nodeType="withEffect">
                                  <p:stCondLst>
                                    <p:cond delay="0"/>
                                  </p:stCondLst>
                                  <p:endCondLst>
                                    <p:cond evt="onNext" delay="0">
                                      <p:tgtEl>
                                        <p:sldTgt/>
                                      </p:tgtEl>
                                    </p:cond>
                                  </p:endCondLst>
                                  <p:childTnLst>
                                    <p:anim calcmode="discrete" valueType="str">
                                      <p:cBhvr>
                                        <p:cTn id="35" dur="500" fill="hold"/>
                                        <p:tgtEl>
                                          <p:spTgt spid="18"/>
                                        </p:tgtEl>
                                        <p:attrNameLst>
                                          <p:attrName>style.visibility</p:attrName>
                                        </p:attrNameLst>
                                      </p:cBhvr>
                                      <p:tavLst>
                                        <p:tav tm="0">
                                          <p:val>
                                            <p:strVal val="hidden"/>
                                          </p:val>
                                        </p:tav>
                                        <p:tav tm="50000">
                                          <p:val>
                                            <p:strVal val="visible"/>
                                          </p:val>
                                        </p:tav>
                                      </p:tavLst>
                                    </p:anim>
                                  </p:childTnLst>
                                </p:cTn>
                              </p:par>
                              <p:par>
                                <p:cTn id="36" presetID="35" presetClass="emph" presetSubtype="0" repeatCount="indefinite" fill="hold" grpId="0" nodeType="withEffect">
                                  <p:stCondLst>
                                    <p:cond delay="0"/>
                                  </p:stCondLst>
                                  <p:endCondLst>
                                    <p:cond evt="onNext" delay="0">
                                      <p:tgtEl>
                                        <p:sldTgt/>
                                      </p:tgtEl>
                                    </p:cond>
                                  </p:endCondLst>
                                  <p:childTnLst>
                                    <p:anim calcmode="discrete" valueType="str">
                                      <p:cBhvr>
                                        <p:cTn id="37" dur="500" fill="hold"/>
                                        <p:tgtEl>
                                          <p:spTgt spid="19"/>
                                        </p:tgtEl>
                                        <p:attrNameLst>
                                          <p:attrName>style.visibility</p:attrName>
                                        </p:attrNameLst>
                                      </p:cBhvr>
                                      <p:tavLst>
                                        <p:tav tm="0">
                                          <p:val>
                                            <p:strVal val="hidden"/>
                                          </p:val>
                                        </p:tav>
                                        <p:tav tm="50000">
                                          <p:val>
                                            <p:strVal val="visible"/>
                                          </p:val>
                                        </p:tav>
                                      </p:tavLst>
                                    </p:anim>
                                  </p:childTnLst>
                                </p:cTn>
                              </p:par>
                              <p:par>
                                <p:cTn id="38"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39" dur="500" fill="hold"/>
                                        <p:tgtEl>
                                          <p:spTgt spid="20"/>
                                        </p:tgtEl>
                                        <p:attrNameLst>
                                          <p:attrName>style.color</p:attrName>
                                        </p:attrNameLst>
                                      </p:cBhvr>
                                      <p:by>
                                        <p:hsl h="0" s="12549" l="25098"/>
                                      </p:by>
                                    </p:animClr>
                                    <p:animClr clrSpc="hsl" dir="cw">
                                      <p:cBhvr>
                                        <p:cTn id="40" dur="500" fill="hold"/>
                                        <p:tgtEl>
                                          <p:spTgt spid="20"/>
                                        </p:tgtEl>
                                        <p:attrNameLst>
                                          <p:attrName>fillcolor</p:attrName>
                                        </p:attrNameLst>
                                      </p:cBhvr>
                                      <p:by>
                                        <p:hsl h="0" s="12549" l="25098"/>
                                      </p:by>
                                    </p:animClr>
                                    <p:animClr clrSpc="hsl" dir="cw">
                                      <p:cBhvr>
                                        <p:cTn id="41" dur="500" fill="hold"/>
                                        <p:tgtEl>
                                          <p:spTgt spid="20"/>
                                        </p:tgtEl>
                                        <p:attrNameLst>
                                          <p:attrName>stroke.color</p:attrName>
                                        </p:attrNameLst>
                                      </p:cBhvr>
                                      <p:by>
                                        <p:hsl h="0" s="12549" l="25098"/>
                                      </p:by>
                                    </p:animClr>
                                    <p:set>
                                      <p:cBhvr>
                                        <p:cTn id="42" dur="500" fill="hold"/>
                                        <p:tgtEl>
                                          <p:spTgt spid="20"/>
                                        </p:tgtEl>
                                        <p:attrNameLst>
                                          <p:attrName>fill.type</p:attrName>
                                        </p:attrNameLst>
                                      </p:cBhvr>
                                      <p:to>
                                        <p:strVal val="solid"/>
                                      </p:to>
                                    </p:set>
                                  </p:childTnLst>
                                </p:cTn>
                              </p:par>
                              <p:par>
                                <p:cTn id="43" presetID="21" presetClass="emph" presetSubtype="0" repeatCount="indefinite" fill="hold" nodeType="withEffect">
                                  <p:stCondLst>
                                    <p:cond delay="0"/>
                                  </p:stCondLst>
                                  <p:endCondLst>
                                    <p:cond evt="onNext" delay="0">
                                      <p:tgtEl>
                                        <p:sldTgt/>
                                      </p:tgtEl>
                                    </p:cond>
                                  </p:endCondLst>
                                  <p:childTnLst>
                                    <p:animClr clrSpc="hsl" dir="cw">
                                      <p:cBhvr override="childStyle">
                                        <p:cTn id="44" dur="500" fill="hold"/>
                                        <p:tgtEl>
                                          <p:spTgt spid="3"/>
                                        </p:tgtEl>
                                        <p:attrNameLst>
                                          <p:attrName>style.color</p:attrName>
                                        </p:attrNameLst>
                                      </p:cBhvr>
                                      <p:by>
                                        <p:hsl h="7200000" s="0" l="0"/>
                                      </p:by>
                                    </p:animClr>
                                    <p:animClr clrSpc="hsl" dir="cw">
                                      <p:cBhvr>
                                        <p:cTn id="45" dur="500" fill="hold"/>
                                        <p:tgtEl>
                                          <p:spTgt spid="3"/>
                                        </p:tgtEl>
                                        <p:attrNameLst>
                                          <p:attrName>fillcolor</p:attrName>
                                        </p:attrNameLst>
                                      </p:cBhvr>
                                      <p:by>
                                        <p:hsl h="7200000" s="0" l="0"/>
                                      </p:by>
                                    </p:animClr>
                                    <p:animClr clrSpc="hsl" dir="cw">
                                      <p:cBhvr>
                                        <p:cTn id="46" dur="500" fill="hold"/>
                                        <p:tgtEl>
                                          <p:spTgt spid="3"/>
                                        </p:tgtEl>
                                        <p:attrNameLst>
                                          <p:attrName>stroke.color</p:attrName>
                                        </p:attrNameLst>
                                      </p:cBhvr>
                                      <p:by>
                                        <p:hsl h="7200000" s="0" l="0"/>
                                      </p:by>
                                    </p:animClr>
                                    <p:set>
                                      <p:cBhvr>
                                        <p:cTn id="47" dur="500" fill="hold"/>
                                        <p:tgtEl>
                                          <p:spTgt spid="3"/>
                                        </p:tgtEl>
                                        <p:attrNameLst>
                                          <p:attrName>fill.type</p:attrName>
                                        </p:attrNameLst>
                                      </p:cBhvr>
                                      <p:to>
                                        <p:strVal val="solid"/>
                                      </p:to>
                                    </p:set>
                                  </p:childTnLst>
                                </p:cTn>
                              </p:par>
                              <p:par>
                                <p:cTn id="48" presetID="35" presetClass="emph" presetSubtype="0" repeatCount="indefinite" fill="hold" grpId="0" nodeType="withEffect">
                                  <p:stCondLst>
                                    <p:cond delay="0"/>
                                  </p:stCondLst>
                                  <p:endCondLst>
                                    <p:cond evt="onNext" delay="0">
                                      <p:tgtEl>
                                        <p:sldTgt/>
                                      </p:tgtEl>
                                    </p:cond>
                                  </p:endCondLst>
                                  <p:childTnLst>
                                    <p:anim calcmode="discrete" valueType="str">
                                      <p:cBhvr>
                                        <p:cTn id="49" dur="500" fill="hold"/>
                                        <p:tgtEl>
                                          <p:spTgt spid="27"/>
                                        </p:tgtEl>
                                        <p:attrNameLst>
                                          <p:attrName>style.visibility</p:attrName>
                                        </p:attrNameLst>
                                      </p:cBhvr>
                                      <p:tavLst>
                                        <p:tav tm="0">
                                          <p:val>
                                            <p:strVal val="hidden"/>
                                          </p:val>
                                        </p:tav>
                                        <p:tav tm="50000">
                                          <p:val>
                                            <p:strVal val="visible"/>
                                          </p:val>
                                        </p:tav>
                                      </p:tavLst>
                                    </p:anim>
                                  </p:childTnLst>
                                </p:cTn>
                              </p:par>
                              <p:par>
                                <p:cTn id="50" presetID="35" presetClass="emph" presetSubtype="0" repeatCount="indefinite" fill="hold" grpId="0" nodeType="withEffect">
                                  <p:stCondLst>
                                    <p:cond delay="0"/>
                                  </p:stCondLst>
                                  <p:endCondLst>
                                    <p:cond evt="onNext" delay="0">
                                      <p:tgtEl>
                                        <p:sldTgt/>
                                      </p:tgtEl>
                                    </p:cond>
                                  </p:endCondLst>
                                  <p:childTnLst>
                                    <p:anim calcmode="discrete" valueType="str">
                                      <p:cBhvr>
                                        <p:cTn id="51" dur="500" fill="hold"/>
                                        <p:tgtEl>
                                          <p:spTgt spid="29"/>
                                        </p:tgtEl>
                                        <p:attrNameLst>
                                          <p:attrName>style.visibility</p:attrName>
                                        </p:attrNameLst>
                                      </p:cBhvr>
                                      <p:tavLst>
                                        <p:tav tm="0">
                                          <p:val>
                                            <p:strVal val="hidden"/>
                                          </p:val>
                                        </p:tav>
                                        <p:tav tm="50000">
                                          <p:val>
                                            <p:strVal val="visible"/>
                                          </p:val>
                                        </p:tav>
                                      </p:tavLst>
                                    </p:anim>
                                  </p:childTnLst>
                                </p:cTn>
                              </p:par>
                              <p:par>
                                <p:cTn id="52" presetID="35" presetClass="emph" presetSubtype="0" repeatCount="indefinite" fill="hold" grpId="0" nodeType="withEffect">
                                  <p:stCondLst>
                                    <p:cond delay="0"/>
                                  </p:stCondLst>
                                  <p:endCondLst>
                                    <p:cond evt="onNext" delay="0">
                                      <p:tgtEl>
                                        <p:sldTgt/>
                                      </p:tgtEl>
                                    </p:cond>
                                  </p:endCondLst>
                                  <p:childTnLst>
                                    <p:anim calcmode="discrete" valueType="str">
                                      <p:cBhvr>
                                        <p:cTn id="53" dur="500" fill="hold"/>
                                        <p:tgtEl>
                                          <p:spTgt spid="30"/>
                                        </p:tgtEl>
                                        <p:attrNameLst>
                                          <p:attrName>style.visibility</p:attrName>
                                        </p:attrNameLst>
                                      </p:cBhvr>
                                      <p:tavLst>
                                        <p:tav tm="0">
                                          <p:val>
                                            <p:strVal val="hidden"/>
                                          </p:val>
                                        </p:tav>
                                        <p:tav tm="50000">
                                          <p:val>
                                            <p:strVal val="visible"/>
                                          </p:val>
                                        </p:tav>
                                      </p:tavLst>
                                    </p:anim>
                                  </p:childTnLst>
                                </p:cTn>
                              </p:par>
                              <p:par>
                                <p:cTn id="54" presetID="35" presetClass="emph" presetSubtype="0" repeatCount="indefinite" fill="hold" grpId="0" nodeType="withEffect">
                                  <p:stCondLst>
                                    <p:cond delay="0"/>
                                  </p:stCondLst>
                                  <p:endCondLst>
                                    <p:cond evt="onNext" delay="0">
                                      <p:tgtEl>
                                        <p:sldTgt/>
                                      </p:tgtEl>
                                    </p:cond>
                                  </p:endCondLst>
                                  <p:childTnLst>
                                    <p:anim calcmode="discrete" valueType="str">
                                      <p:cBhvr>
                                        <p:cTn id="55" dur="500" fill="hold"/>
                                        <p:tgtEl>
                                          <p:spTgt spid="31"/>
                                        </p:tgtEl>
                                        <p:attrNameLst>
                                          <p:attrName>style.visibility</p:attrName>
                                        </p:attrNameLst>
                                      </p:cBhvr>
                                      <p:tavLst>
                                        <p:tav tm="0">
                                          <p:val>
                                            <p:strVal val="hidden"/>
                                          </p:val>
                                        </p:tav>
                                        <p:tav tm="50000">
                                          <p:val>
                                            <p:strVal val="visible"/>
                                          </p:val>
                                        </p:tav>
                                      </p:tavLst>
                                    </p:anim>
                                  </p:childTnLst>
                                </p:cTn>
                              </p:par>
                              <p:par>
                                <p:cTn id="56" presetID="35" presetClass="emph" presetSubtype="0" repeatCount="indefinite" fill="hold" grpId="0" nodeType="withEffect">
                                  <p:stCondLst>
                                    <p:cond delay="0"/>
                                  </p:stCondLst>
                                  <p:endCondLst>
                                    <p:cond evt="onNext" delay="0">
                                      <p:tgtEl>
                                        <p:sldTgt/>
                                      </p:tgtEl>
                                    </p:cond>
                                  </p:endCondLst>
                                  <p:childTnLst>
                                    <p:anim calcmode="discrete" valueType="str">
                                      <p:cBhvr>
                                        <p:cTn id="57" dur="500" fill="hold"/>
                                        <p:tgtEl>
                                          <p:spTgt spid="32"/>
                                        </p:tgtEl>
                                        <p:attrNameLst>
                                          <p:attrName>style.visibility</p:attrName>
                                        </p:attrNameLst>
                                      </p:cBhvr>
                                      <p:tavLst>
                                        <p:tav tm="0">
                                          <p:val>
                                            <p:strVal val="hidden"/>
                                          </p:val>
                                        </p:tav>
                                        <p:tav tm="50000">
                                          <p:val>
                                            <p:strVal val="visible"/>
                                          </p:val>
                                        </p:tav>
                                      </p:tavLst>
                                    </p:anim>
                                  </p:childTnLst>
                                </p:cTn>
                              </p:par>
                              <p:par>
                                <p:cTn id="58" presetID="35" presetClass="emph" presetSubtype="0" repeatCount="indefinite" fill="hold" grpId="0" nodeType="withEffect">
                                  <p:stCondLst>
                                    <p:cond delay="0"/>
                                  </p:stCondLst>
                                  <p:endCondLst>
                                    <p:cond evt="onNext" delay="0">
                                      <p:tgtEl>
                                        <p:sldTgt/>
                                      </p:tgtEl>
                                    </p:cond>
                                  </p:endCondLst>
                                  <p:childTnLst>
                                    <p:anim calcmode="discrete" valueType="str">
                                      <p:cBhvr>
                                        <p:cTn id="59" dur="500" fill="hold"/>
                                        <p:tgtEl>
                                          <p:spTgt spid="33"/>
                                        </p:tgtEl>
                                        <p:attrNameLst>
                                          <p:attrName>style.visibility</p:attrName>
                                        </p:attrNameLst>
                                      </p:cBhvr>
                                      <p:tavLst>
                                        <p:tav tm="0">
                                          <p:val>
                                            <p:strVal val="hidden"/>
                                          </p:val>
                                        </p:tav>
                                        <p:tav tm="50000">
                                          <p:val>
                                            <p:strVal val="visible"/>
                                          </p:val>
                                        </p:tav>
                                      </p:tavLst>
                                    </p:anim>
                                  </p:childTnLst>
                                </p:cTn>
                              </p:par>
                              <p:par>
                                <p:cTn id="60" presetID="35" presetClass="emph" presetSubtype="0" repeatCount="indefinite" fill="hold" grpId="0" nodeType="withEffect">
                                  <p:stCondLst>
                                    <p:cond delay="0"/>
                                  </p:stCondLst>
                                  <p:endCondLst>
                                    <p:cond evt="onNext" delay="0">
                                      <p:tgtEl>
                                        <p:sldTgt/>
                                      </p:tgtEl>
                                    </p:cond>
                                  </p:endCondLst>
                                  <p:childTnLst>
                                    <p:anim calcmode="discrete" valueType="str">
                                      <p:cBhvr>
                                        <p:cTn id="61" dur="500" fill="hold"/>
                                        <p:tgtEl>
                                          <p:spTgt spid="34"/>
                                        </p:tgtEl>
                                        <p:attrNameLst>
                                          <p:attrName>style.visibility</p:attrName>
                                        </p:attrNameLst>
                                      </p:cBhvr>
                                      <p:tavLst>
                                        <p:tav tm="0">
                                          <p:val>
                                            <p:strVal val="hidden"/>
                                          </p:val>
                                        </p:tav>
                                        <p:tav tm="50000">
                                          <p:val>
                                            <p:strVal val="visible"/>
                                          </p:val>
                                        </p:tav>
                                      </p:tavLst>
                                    </p:anim>
                                  </p:childTnLst>
                                </p:cTn>
                              </p:par>
                              <p:par>
                                <p:cTn id="62" presetID="35" presetClass="emph" presetSubtype="0" repeatCount="indefinite" fill="hold" grpId="0" nodeType="withEffect">
                                  <p:stCondLst>
                                    <p:cond delay="0"/>
                                  </p:stCondLst>
                                  <p:endCondLst>
                                    <p:cond evt="onNext" delay="0">
                                      <p:tgtEl>
                                        <p:sldTgt/>
                                      </p:tgtEl>
                                    </p:cond>
                                  </p:endCondLst>
                                  <p:childTnLst>
                                    <p:anim calcmode="discrete" valueType="str">
                                      <p:cBhvr>
                                        <p:cTn id="63" dur="500" fill="hold"/>
                                        <p:tgtEl>
                                          <p:spTgt spid="36"/>
                                        </p:tgtEl>
                                        <p:attrNameLst>
                                          <p:attrName>style.visibility</p:attrName>
                                        </p:attrNameLst>
                                      </p:cBhvr>
                                      <p:tavLst>
                                        <p:tav tm="0">
                                          <p:val>
                                            <p:strVal val="hidden"/>
                                          </p:val>
                                        </p:tav>
                                        <p:tav tm="50000">
                                          <p:val>
                                            <p:strVal val="visible"/>
                                          </p:val>
                                        </p:tav>
                                      </p:tavLst>
                                    </p:anim>
                                  </p:childTnLst>
                                </p:cTn>
                              </p:par>
                              <p:par>
                                <p:cTn id="64" presetID="35" presetClass="emph" presetSubtype="0" repeatCount="indefinite" fill="hold" grpId="0" nodeType="withEffect">
                                  <p:stCondLst>
                                    <p:cond delay="0"/>
                                  </p:stCondLst>
                                  <p:endCondLst>
                                    <p:cond evt="onNext" delay="0">
                                      <p:tgtEl>
                                        <p:sldTgt/>
                                      </p:tgtEl>
                                    </p:cond>
                                  </p:endCondLst>
                                  <p:childTnLst>
                                    <p:anim calcmode="discrete" valueType="str">
                                      <p:cBhvr>
                                        <p:cTn id="65" dur="500" fill="hold"/>
                                        <p:tgtEl>
                                          <p:spTgt spid="37"/>
                                        </p:tgtEl>
                                        <p:attrNameLst>
                                          <p:attrName>style.visibility</p:attrName>
                                        </p:attrNameLst>
                                      </p:cBhvr>
                                      <p:tavLst>
                                        <p:tav tm="0">
                                          <p:val>
                                            <p:strVal val="hidden"/>
                                          </p:val>
                                        </p:tav>
                                        <p:tav tm="50000">
                                          <p:val>
                                            <p:strVal val="visible"/>
                                          </p:val>
                                        </p:tav>
                                      </p:tavLst>
                                    </p:anim>
                                  </p:childTnLst>
                                </p:cTn>
                              </p:par>
                              <p:par>
                                <p:cTn id="66" presetID="35" presetClass="emph" presetSubtype="0" repeatCount="indefinite" fill="hold" grpId="0" nodeType="withEffect">
                                  <p:stCondLst>
                                    <p:cond delay="0"/>
                                  </p:stCondLst>
                                  <p:endCondLst>
                                    <p:cond evt="onNext" delay="0">
                                      <p:tgtEl>
                                        <p:sldTgt/>
                                      </p:tgtEl>
                                    </p:cond>
                                  </p:endCondLst>
                                  <p:childTnLst>
                                    <p:anim calcmode="discrete" valueType="str">
                                      <p:cBhvr>
                                        <p:cTn id="67" dur="500" fill="hold"/>
                                        <p:tgtEl>
                                          <p:spTgt spid="38"/>
                                        </p:tgtEl>
                                        <p:attrNameLst>
                                          <p:attrName>style.visibility</p:attrName>
                                        </p:attrNameLst>
                                      </p:cBhvr>
                                      <p:tavLst>
                                        <p:tav tm="0">
                                          <p:val>
                                            <p:strVal val="hidden"/>
                                          </p:val>
                                        </p:tav>
                                        <p:tav tm="50000">
                                          <p:val>
                                            <p:strVal val="visible"/>
                                          </p:val>
                                        </p:tav>
                                      </p:tavLst>
                                    </p:anim>
                                  </p:childTnLst>
                                </p:cTn>
                              </p:par>
                              <p:par>
                                <p:cTn id="68" presetID="35" presetClass="emph" presetSubtype="0" repeatCount="indefinite" fill="hold" grpId="0" nodeType="withEffect">
                                  <p:stCondLst>
                                    <p:cond delay="0"/>
                                  </p:stCondLst>
                                  <p:endCondLst>
                                    <p:cond evt="onNext" delay="0">
                                      <p:tgtEl>
                                        <p:sldTgt/>
                                      </p:tgtEl>
                                    </p:cond>
                                  </p:endCondLst>
                                  <p:childTnLst>
                                    <p:anim calcmode="discrete" valueType="str">
                                      <p:cBhvr>
                                        <p:cTn id="69" dur="500" fill="hold"/>
                                        <p:tgtEl>
                                          <p:spTgt spid="39"/>
                                        </p:tgtEl>
                                        <p:attrNameLst>
                                          <p:attrName>style.visibility</p:attrName>
                                        </p:attrNameLst>
                                      </p:cBhvr>
                                      <p:tavLst>
                                        <p:tav tm="0">
                                          <p:val>
                                            <p:strVal val="hidden"/>
                                          </p:val>
                                        </p:tav>
                                        <p:tav tm="50000">
                                          <p:val>
                                            <p:strVal val="visible"/>
                                          </p:val>
                                        </p:tav>
                                      </p:tavLst>
                                    </p:anim>
                                  </p:childTnLst>
                                </p:cTn>
                              </p:par>
                              <p:par>
                                <p:cTn id="70" presetID="35" presetClass="emph" presetSubtype="0" repeatCount="indefinite" fill="hold" grpId="0" nodeType="withEffect">
                                  <p:stCondLst>
                                    <p:cond delay="0"/>
                                  </p:stCondLst>
                                  <p:endCondLst>
                                    <p:cond evt="onNext" delay="0">
                                      <p:tgtEl>
                                        <p:sldTgt/>
                                      </p:tgtEl>
                                    </p:cond>
                                  </p:endCondLst>
                                  <p:childTnLst>
                                    <p:anim calcmode="discrete" valueType="str">
                                      <p:cBhvr>
                                        <p:cTn id="71" dur="500" fill="hold"/>
                                        <p:tgtEl>
                                          <p:spTgt spid="40"/>
                                        </p:tgtEl>
                                        <p:attrNameLst>
                                          <p:attrName>style.visibility</p:attrName>
                                        </p:attrNameLst>
                                      </p:cBhvr>
                                      <p:tavLst>
                                        <p:tav tm="0">
                                          <p:val>
                                            <p:strVal val="hidden"/>
                                          </p:val>
                                        </p:tav>
                                        <p:tav tm="50000">
                                          <p:val>
                                            <p:strVal val="visible"/>
                                          </p:val>
                                        </p:tav>
                                      </p:tavLst>
                                    </p:anim>
                                  </p:childTnLst>
                                </p:cTn>
                              </p:par>
                              <p:par>
                                <p:cTn id="72" presetID="35" presetClass="emph" presetSubtype="0" repeatCount="indefinite" fill="hold" grpId="0" nodeType="withEffect">
                                  <p:stCondLst>
                                    <p:cond delay="0"/>
                                  </p:stCondLst>
                                  <p:endCondLst>
                                    <p:cond evt="onNext" delay="0">
                                      <p:tgtEl>
                                        <p:sldTgt/>
                                      </p:tgtEl>
                                    </p:cond>
                                  </p:endCondLst>
                                  <p:childTnLst>
                                    <p:anim calcmode="discrete" valueType="str">
                                      <p:cBhvr>
                                        <p:cTn id="73" dur="500" fill="hold"/>
                                        <p:tgtEl>
                                          <p:spTgt spid="41"/>
                                        </p:tgtEl>
                                        <p:attrNameLst>
                                          <p:attrName>style.visibility</p:attrName>
                                        </p:attrNameLst>
                                      </p:cBhvr>
                                      <p:tavLst>
                                        <p:tav tm="0">
                                          <p:val>
                                            <p:strVal val="hidden"/>
                                          </p:val>
                                        </p:tav>
                                        <p:tav tm="50000">
                                          <p:val>
                                            <p:strVal val="visible"/>
                                          </p:val>
                                        </p:tav>
                                      </p:tavLst>
                                    </p:anim>
                                  </p:childTnLst>
                                </p:cTn>
                              </p:par>
                              <p:par>
                                <p:cTn id="74" presetID="35" presetClass="emph" presetSubtype="0" repeatCount="indefinite" fill="hold" grpId="0" nodeType="withEffect">
                                  <p:stCondLst>
                                    <p:cond delay="0"/>
                                  </p:stCondLst>
                                  <p:endCondLst>
                                    <p:cond evt="onNext" delay="0">
                                      <p:tgtEl>
                                        <p:sldTgt/>
                                      </p:tgtEl>
                                    </p:cond>
                                  </p:endCondLst>
                                  <p:childTnLst>
                                    <p:anim calcmode="discrete" valueType="str">
                                      <p:cBhvr>
                                        <p:cTn id="75" dur="500" fill="hold"/>
                                        <p:tgtEl>
                                          <p:spTgt spid="42"/>
                                        </p:tgtEl>
                                        <p:attrNameLst>
                                          <p:attrName>style.visibility</p:attrName>
                                        </p:attrNameLst>
                                      </p:cBhvr>
                                      <p:tavLst>
                                        <p:tav tm="0">
                                          <p:val>
                                            <p:strVal val="hidden"/>
                                          </p:val>
                                        </p:tav>
                                        <p:tav tm="50000">
                                          <p:val>
                                            <p:strVal val="visible"/>
                                          </p:val>
                                        </p:tav>
                                      </p:tavLst>
                                    </p:anim>
                                  </p:childTnLst>
                                </p:cTn>
                              </p:par>
                              <p:par>
                                <p:cTn id="76" presetID="35" presetClass="emph" presetSubtype="0" repeatCount="indefinite" fill="hold" grpId="0" nodeType="withEffect">
                                  <p:stCondLst>
                                    <p:cond delay="0"/>
                                  </p:stCondLst>
                                  <p:endCondLst>
                                    <p:cond evt="onNext" delay="0">
                                      <p:tgtEl>
                                        <p:sldTgt/>
                                      </p:tgtEl>
                                    </p:cond>
                                  </p:endCondLst>
                                  <p:childTnLst>
                                    <p:anim calcmode="discrete" valueType="str">
                                      <p:cBhvr>
                                        <p:cTn id="77" dur="500" fill="hold"/>
                                        <p:tgtEl>
                                          <p:spTgt spid="44"/>
                                        </p:tgtEl>
                                        <p:attrNameLst>
                                          <p:attrName>style.visibility</p:attrName>
                                        </p:attrNameLst>
                                      </p:cBhvr>
                                      <p:tavLst>
                                        <p:tav tm="0">
                                          <p:val>
                                            <p:strVal val="hidden"/>
                                          </p:val>
                                        </p:tav>
                                        <p:tav tm="50000">
                                          <p:val>
                                            <p:strVal val="visible"/>
                                          </p:val>
                                        </p:tav>
                                      </p:tavLst>
                                    </p:anim>
                                  </p:childTnLst>
                                </p:cTn>
                              </p:par>
                              <p:par>
                                <p:cTn id="78" presetID="35" presetClass="emph" presetSubtype="0" repeatCount="indefinite" fill="hold" grpId="0" nodeType="withEffect">
                                  <p:stCondLst>
                                    <p:cond delay="0"/>
                                  </p:stCondLst>
                                  <p:endCondLst>
                                    <p:cond evt="onNext" delay="0">
                                      <p:tgtEl>
                                        <p:sldTgt/>
                                      </p:tgtEl>
                                    </p:cond>
                                  </p:endCondLst>
                                  <p:childTnLst>
                                    <p:anim calcmode="discrete" valueType="str">
                                      <p:cBhvr>
                                        <p:cTn id="79" dur="500" fill="hold"/>
                                        <p:tgtEl>
                                          <p:spTgt spid="45"/>
                                        </p:tgtEl>
                                        <p:attrNameLst>
                                          <p:attrName>style.visibility</p:attrName>
                                        </p:attrNameLst>
                                      </p:cBhvr>
                                      <p:tavLst>
                                        <p:tav tm="0">
                                          <p:val>
                                            <p:strVal val="hidden"/>
                                          </p:val>
                                        </p:tav>
                                        <p:tav tm="50000">
                                          <p:val>
                                            <p:strVal val="visible"/>
                                          </p:val>
                                        </p:tav>
                                      </p:tavLst>
                                    </p:anim>
                                  </p:childTnLst>
                                </p:cTn>
                              </p:par>
                              <p:par>
                                <p:cTn id="80" presetID="35" presetClass="emph" presetSubtype="0" repeatCount="indefinite" fill="hold" grpId="0" nodeType="withEffect">
                                  <p:stCondLst>
                                    <p:cond delay="0"/>
                                  </p:stCondLst>
                                  <p:endCondLst>
                                    <p:cond evt="onNext" delay="0">
                                      <p:tgtEl>
                                        <p:sldTgt/>
                                      </p:tgtEl>
                                    </p:cond>
                                  </p:endCondLst>
                                  <p:childTnLst>
                                    <p:anim calcmode="discrete" valueType="str">
                                      <p:cBhvr>
                                        <p:cTn id="81" dur="500" fill="hold"/>
                                        <p:tgtEl>
                                          <p:spTgt spid="46"/>
                                        </p:tgtEl>
                                        <p:attrNameLst>
                                          <p:attrName>style.visibility</p:attrName>
                                        </p:attrNameLst>
                                      </p:cBhvr>
                                      <p:tavLst>
                                        <p:tav tm="0">
                                          <p:val>
                                            <p:strVal val="hidden"/>
                                          </p:val>
                                        </p:tav>
                                        <p:tav tm="50000">
                                          <p:val>
                                            <p:strVal val="visible"/>
                                          </p:val>
                                        </p:tav>
                                      </p:tavLst>
                                    </p:anim>
                                  </p:childTnLst>
                                </p:cTn>
                              </p:par>
                              <p:par>
                                <p:cTn id="82" presetID="35" presetClass="emph" presetSubtype="0" repeatCount="indefinite" fill="hold" grpId="0" nodeType="withEffect">
                                  <p:stCondLst>
                                    <p:cond delay="0"/>
                                  </p:stCondLst>
                                  <p:endCondLst>
                                    <p:cond evt="onNext" delay="0">
                                      <p:tgtEl>
                                        <p:sldTgt/>
                                      </p:tgtEl>
                                    </p:cond>
                                  </p:endCondLst>
                                  <p:childTnLst>
                                    <p:anim calcmode="discrete" valueType="str">
                                      <p:cBhvr>
                                        <p:cTn id="83" dur="500" fill="hold"/>
                                        <p:tgtEl>
                                          <p:spTgt spid="47"/>
                                        </p:tgtEl>
                                        <p:attrNameLst>
                                          <p:attrName>style.visibility</p:attrName>
                                        </p:attrNameLst>
                                      </p:cBhvr>
                                      <p:tavLst>
                                        <p:tav tm="0">
                                          <p:val>
                                            <p:strVal val="hidden"/>
                                          </p:val>
                                        </p:tav>
                                        <p:tav tm="50000">
                                          <p:val>
                                            <p:strVal val="visible"/>
                                          </p:val>
                                        </p:tav>
                                      </p:tavLst>
                                    </p:anim>
                                  </p:childTnLst>
                                </p:cTn>
                              </p:par>
                              <p:par>
                                <p:cTn id="84" presetID="35" presetClass="emph" presetSubtype="0" repeatCount="indefinite" fill="hold" grpId="0" nodeType="withEffect">
                                  <p:stCondLst>
                                    <p:cond delay="0"/>
                                  </p:stCondLst>
                                  <p:endCondLst>
                                    <p:cond evt="onNext" delay="0">
                                      <p:tgtEl>
                                        <p:sldTgt/>
                                      </p:tgtEl>
                                    </p:cond>
                                  </p:endCondLst>
                                  <p:childTnLst>
                                    <p:anim calcmode="discrete" valueType="str">
                                      <p:cBhvr>
                                        <p:cTn id="85" dur="500" fill="hold"/>
                                        <p:tgtEl>
                                          <p:spTgt spid="48"/>
                                        </p:tgtEl>
                                        <p:attrNameLst>
                                          <p:attrName>style.visibility</p:attrName>
                                        </p:attrNameLst>
                                      </p:cBhvr>
                                      <p:tavLst>
                                        <p:tav tm="0">
                                          <p:val>
                                            <p:strVal val="hidden"/>
                                          </p:val>
                                        </p:tav>
                                        <p:tav tm="50000">
                                          <p:val>
                                            <p:strVal val="visible"/>
                                          </p:val>
                                        </p:tav>
                                      </p:tavLst>
                                    </p:anim>
                                  </p:childTnLst>
                                </p:cTn>
                              </p:par>
                              <p:par>
                                <p:cTn id="86" presetID="35" presetClass="emph" presetSubtype="0" repeatCount="indefinite" fill="hold" grpId="0" nodeType="withEffect">
                                  <p:stCondLst>
                                    <p:cond delay="0"/>
                                  </p:stCondLst>
                                  <p:endCondLst>
                                    <p:cond evt="onNext" delay="0">
                                      <p:tgtEl>
                                        <p:sldTgt/>
                                      </p:tgtEl>
                                    </p:cond>
                                  </p:endCondLst>
                                  <p:childTnLst>
                                    <p:anim calcmode="discrete" valueType="str">
                                      <p:cBhvr>
                                        <p:cTn id="87" dur="500" fill="hold"/>
                                        <p:tgtEl>
                                          <p:spTgt spid="4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16" grpId="0" animBg="1"/>
      <p:bldP spid="18" grpId="0" animBg="1"/>
      <p:bldP spid="19" grpId="0" animBg="1"/>
      <p:bldP spid="20" grpId="0" animBg="1"/>
      <p:bldP spid="27" grpId="0" animBg="1"/>
      <p:bldP spid="29" grpId="0" animBg="1"/>
      <p:bldP spid="30" grpId="0" animBg="1"/>
      <p:bldP spid="31" grpId="0" animBg="1"/>
      <p:bldP spid="32" grpId="0" animBg="1"/>
      <p:bldP spid="33" grpId="0" animBg="1"/>
      <p:bldP spid="34" grpId="0" animBg="1"/>
      <p:bldP spid="36" grpId="0" animBg="1"/>
      <p:bldP spid="37" grpId="0" animBg="1"/>
      <p:bldP spid="38" grpId="0" animBg="1"/>
      <p:bldP spid="39" grpId="0" animBg="1"/>
      <p:bldP spid="40" grpId="0" animBg="1"/>
      <p:bldP spid="41" grpId="0" animBg="1"/>
      <p:bldP spid="42" grpId="0" animBg="1"/>
      <p:bldP spid="44" grpId="0" animBg="1"/>
      <p:bldP spid="45" grpId="0" animBg="1"/>
      <p:bldP spid="46" grpId="0" animBg="1"/>
      <p:bldP spid="47" grpId="0" animBg="1"/>
      <p:bldP spid="48" grpId="0" animBg="1"/>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icture 3" descr="Picture 3"/>
          <p:cNvPicPr>
            <a:picLocks noChangeAspect="1"/>
          </p:cNvPicPr>
          <p:nvPr/>
        </p:nvPicPr>
        <p:blipFill>
          <a:blip r:embed="rId2"/>
          <a:srcRect l="3551" t="2999" r="1452" b="2973"/>
          <a:stretch>
            <a:fillRect/>
          </a:stretch>
        </p:blipFill>
        <p:spPr>
          <a:xfrm>
            <a:off x="245384" y="838007"/>
            <a:ext cx="8686800" cy="5760720"/>
          </a:xfrm>
          <a:prstGeom prst="rect">
            <a:avLst/>
          </a:prstGeom>
          <a:ln w="12700">
            <a:miter lim="400000"/>
          </a:ln>
        </p:spPr>
      </p:pic>
      <p:pic>
        <p:nvPicPr>
          <p:cNvPr id="164" name="Picture 2" descr="Picture 2"/>
          <p:cNvPicPr>
            <a:picLocks noChangeAspect="1"/>
          </p:cNvPicPr>
          <p:nvPr/>
        </p:nvPicPr>
        <p:blipFill>
          <a:blip r:embed="rId3"/>
          <a:stretch>
            <a:fillRect/>
          </a:stretch>
        </p:blipFill>
        <p:spPr>
          <a:xfrm>
            <a:off x="8173751" y="0"/>
            <a:ext cx="852072" cy="832104"/>
          </a:xfrm>
          <a:prstGeom prst="rect">
            <a:avLst/>
          </a:prstGeom>
          <a:ln w="12700">
            <a:miter lim="400000"/>
          </a:ln>
        </p:spPr>
      </p:pic>
      <p:sp>
        <p:nvSpPr>
          <p:cNvPr id="2" name="Arrow: Left 1">
            <a:hlinkClick r:id="rId4" action="ppaction://hlinksldjump"/>
            <a:extLst>
              <a:ext uri="{FF2B5EF4-FFF2-40B4-BE49-F238E27FC236}">
                <a16:creationId xmlns:a16="http://schemas.microsoft.com/office/drawing/2014/main" id="{C3FE5355-9CD3-4203-9888-7F92996151CD}"/>
              </a:ext>
            </a:extLst>
          </p:cNvPr>
          <p:cNvSpPr/>
          <p:nvPr/>
        </p:nvSpPr>
        <p:spPr>
          <a:xfrm>
            <a:off x="3068" y="6345357"/>
            <a:ext cx="484632" cy="259273"/>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itle 1"/>
          <p:cNvSpPr txBox="1">
            <a:spLocks noGrp="1"/>
          </p:cNvSpPr>
          <p:nvPr>
            <p:ph type="title"/>
          </p:nvPr>
        </p:nvSpPr>
        <p:spPr>
          <a:xfrm>
            <a:off x="499751" y="465524"/>
            <a:ext cx="7886701" cy="720083"/>
          </a:xfrm>
          <a:prstGeom prst="rect">
            <a:avLst/>
          </a:prstGeom>
        </p:spPr>
        <p:txBody>
          <a:bodyPr/>
          <a:lstStyle>
            <a:lvl1pPr algn="l">
              <a:defRPr sz="3200">
                <a:latin typeface="Arial Black"/>
                <a:ea typeface="Arial Black"/>
                <a:cs typeface="Arial Black"/>
                <a:sym typeface="Arial Black"/>
              </a:defRPr>
            </a:lvl1pPr>
          </a:lstStyle>
          <a:p>
            <a:r>
              <a:t>Runn of Kachchh at a Glance</a:t>
            </a:r>
          </a:p>
        </p:txBody>
      </p:sp>
      <p:graphicFrame>
        <p:nvGraphicFramePr>
          <p:cNvPr id="167" name="Table 6"/>
          <p:cNvGraphicFramePr/>
          <p:nvPr>
            <p:extLst>
              <p:ext uri="{D42A27DB-BD31-4B8C-83A1-F6EECF244321}">
                <p14:modId xmlns:p14="http://schemas.microsoft.com/office/powerpoint/2010/main" val="1636233722"/>
              </p:ext>
            </p:extLst>
          </p:nvPr>
        </p:nvGraphicFramePr>
        <p:xfrm>
          <a:off x="499750" y="1379378"/>
          <a:ext cx="8186211" cy="5017776"/>
        </p:xfrm>
        <a:graphic>
          <a:graphicData uri="http://schemas.openxmlformats.org/drawingml/2006/table">
            <a:tbl>
              <a:tblPr>
                <a:tableStyleId>{2D5ABB26-0587-4C30-8999-92F81FD0307C}</a:tableStyleId>
              </a:tblPr>
              <a:tblGrid>
                <a:gridCol w="1691366">
                  <a:extLst>
                    <a:ext uri="{9D8B030D-6E8A-4147-A177-3AD203B41FA5}">
                      <a16:colId xmlns:a16="http://schemas.microsoft.com/office/drawing/2014/main" val="20000"/>
                    </a:ext>
                  </a:extLst>
                </a:gridCol>
                <a:gridCol w="6494845">
                  <a:extLst>
                    <a:ext uri="{9D8B030D-6E8A-4147-A177-3AD203B41FA5}">
                      <a16:colId xmlns:a16="http://schemas.microsoft.com/office/drawing/2014/main" val="20001"/>
                    </a:ext>
                  </a:extLst>
                </a:gridCol>
              </a:tblGrid>
              <a:tr h="656592">
                <a:tc>
                  <a:txBody>
                    <a:bodyPr/>
                    <a:lstStyle/>
                    <a:p>
                      <a:pPr algn="just">
                        <a:defRPr sz="2000">
                          <a:latin typeface="Arial Rounded MT Bold"/>
                          <a:ea typeface="Arial Rounded MT Bold"/>
                          <a:cs typeface="Arial Rounded MT Bold"/>
                          <a:sym typeface="Arial Rounded MT Bold"/>
                        </a:defRPr>
                      </a:pPr>
                      <a:r>
                        <a:rPr sz="1800" b="0" u="none" strike="noStrike" cap="none" spc="0" baseline="0">
                          <a:solidFill>
                            <a:schemeClr val="tx1"/>
                          </a:solidFill>
                          <a:uFillTx/>
                          <a:latin typeface="Arial Rounded MT Bold" panose="020F0704030504030204" pitchFamily="34" charset="0"/>
                          <a:cs typeface="Arial" panose="020B0604020202020204" pitchFamily="34" charset="0"/>
                          <a:sym typeface="News Gothic MT"/>
                        </a:rPr>
                        <a:t>Katchchh </a:t>
                      </a:r>
                      <a:endParaRPr sz="1800" b="0" i="0" u="none" strike="noStrike" cap="none" spc="0" baseline="0">
                        <a:solidFill>
                          <a:schemeClr val="tx1"/>
                        </a:solidFill>
                        <a:uFillTx/>
                        <a:latin typeface="Arial Rounded MT Bold" panose="020F0704030504030204" pitchFamily="34" charset="0"/>
                        <a:cs typeface="Arial" panose="020B0604020202020204" pitchFamily="34" charset="0"/>
                        <a:sym typeface="News Gothic MT"/>
                      </a:endParaRPr>
                    </a:p>
                  </a:txBody>
                  <a:tcPr marL="45720" marR="45720" horzOverflow="overflow"/>
                </a:tc>
                <a:tc>
                  <a:txBody>
                    <a:bodyPr/>
                    <a:lstStyle/>
                    <a:p>
                      <a:pPr algn="just">
                        <a:defRPr sz="1800"/>
                      </a:pPr>
                      <a:r>
                        <a:rPr sz="1800" b="0" u="none" strike="noStrike" cap="none" spc="0" baseline="0" dirty="0">
                          <a:solidFill>
                            <a:schemeClr val="tx1"/>
                          </a:solidFill>
                          <a:uFillTx/>
                          <a:latin typeface="Arial Rounded MT Bold" panose="020F0704030504030204" pitchFamily="34" charset="0"/>
                          <a:cs typeface="Arial" panose="020B0604020202020204" pitchFamily="34" charset="0"/>
                          <a:sym typeface="Arial Rounded MT Bold"/>
                        </a:rPr>
                        <a:t>Ancient land with history since antiquity times and deriving its name from geographical characteristics and topographical features resembling a Tortoise ‘</a:t>
                      </a:r>
                      <a:r>
                        <a:rPr sz="1800" b="0" u="none" strike="noStrike" cap="none" spc="0" baseline="0" dirty="0" err="1">
                          <a:solidFill>
                            <a:schemeClr val="tx1"/>
                          </a:solidFill>
                          <a:uFillTx/>
                          <a:latin typeface="Arial Rounded MT Bold" panose="020F0704030504030204" pitchFamily="34" charset="0"/>
                          <a:cs typeface="Arial" panose="020B0604020202020204" pitchFamily="34" charset="0"/>
                          <a:sym typeface="Arial Rounded MT Bold"/>
                        </a:rPr>
                        <a:t>kachchh</a:t>
                      </a:r>
                      <a:r>
                        <a:rPr sz="1800" b="0" u="none" strike="noStrike" cap="none" spc="0" baseline="0" dirty="0">
                          <a:solidFill>
                            <a:schemeClr val="tx1"/>
                          </a:solidFill>
                          <a:uFillTx/>
                          <a:latin typeface="Arial Rounded MT Bold" panose="020F0704030504030204" pitchFamily="34" charset="0"/>
                          <a:cs typeface="Arial" panose="020B0604020202020204" pitchFamily="34" charset="0"/>
                          <a:sym typeface="Arial Rounded MT Bold"/>
                        </a:rPr>
                        <a:t>’</a:t>
                      </a:r>
                      <a:endParaRPr sz="1800" b="0" i="0" u="none" strike="noStrike" cap="none" spc="0" baseline="0" dirty="0">
                        <a:solidFill>
                          <a:schemeClr val="tx1"/>
                        </a:solidFill>
                        <a:uFillTx/>
                        <a:latin typeface="Arial Rounded MT Bold" panose="020F0704030504030204" pitchFamily="34" charset="0"/>
                        <a:ea typeface="Arial Rounded MT Bold"/>
                        <a:cs typeface="Arial" panose="020B0604020202020204" pitchFamily="34" charset="0"/>
                        <a:sym typeface="Arial Rounded MT Bold"/>
                      </a:endParaRPr>
                    </a:p>
                  </a:txBody>
                  <a:tcPr marL="45720" marR="45720" horzOverflow="overflow"/>
                </a:tc>
                <a:extLst>
                  <a:ext uri="{0D108BD9-81ED-4DB2-BD59-A6C34878D82A}">
                    <a16:rowId xmlns:a16="http://schemas.microsoft.com/office/drawing/2014/main" val="10000"/>
                  </a:ext>
                </a:extLst>
              </a:tr>
              <a:tr h="656592">
                <a:tc>
                  <a:txBody>
                    <a:bodyPr/>
                    <a:lstStyle/>
                    <a:p>
                      <a:pPr algn="just">
                        <a:defRPr sz="1800"/>
                      </a:pPr>
                      <a:r>
                        <a:rPr sz="1800" b="0" u="none" strike="noStrike" cap="none" spc="0" baseline="0">
                          <a:solidFill>
                            <a:schemeClr val="tx1"/>
                          </a:solidFill>
                          <a:uFillTx/>
                          <a:latin typeface="Arial Rounded MT Bold" panose="020F0704030504030204" pitchFamily="34" charset="0"/>
                          <a:cs typeface="Arial" panose="020B0604020202020204" pitchFamily="34" charset="0"/>
                          <a:sym typeface="Arial Rounded MT Bold"/>
                        </a:rPr>
                        <a:t>Latitude</a:t>
                      </a:r>
                      <a:endParaRPr sz="1800" b="0" i="0" u="none" strike="noStrike" cap="none" spc="0" baseline="0">
                        <a:solidFill>
                          <a:schemeClr val="tx1"/>
                        </a:solidFill>
                        <a:uFillTx/>
                        <a:latin typeface="Arial Rounded MT Bold" panose="020F0704030504030204" pitchFamily="34" charset="0"/>
                        <a:ea typeface="Arial Rounded MT Bold"/>
                        <a:cs typeface="Arial" panose="020B0604020202020204" pitchFamily="34" charset="0"/>
                        <a:sym typeface="Arial Rounded MT Bold"/>
                      </a:endParaRPr>
                    </a:p>
                  </a:txBody>
                  <a:tcPr marL="45720" marR="45720" horzOverflow="overflow"/>
                </a:tc>
                <a:tc>
                  <a:txBody>
                    <a:bodyPr/>
                    <a:lstStyle/>
                    <a:p>
                      <a:pPr algn="just">
                        <a:defRPr sz="1800"/>
                      </a:pPr>
                      <a:r>
                        <a:rPr sz="1800" b="0" u="none" strike="noStrike" cap="none" spc="0" baseline="0">
                          <a:solidFill>
                            <a:schemeClr val="tx1"/>
                          </a:solidFill>
                          <a:uFillTx/>
                          <a:latin typeface="Arial Rounded MT Bold" panose="020F0704030504030204" pitchFamily="34" charset="0"/>
                          <a:cs typeface="Arial" panose="020B0604020202020204" pitchFamily="34" charset="0"/>
                          <a:sym typeface="Arial Rounded MT Bold"/>
                        </a:rPr>
                        <a:t>22 ⁰ 44’11”- 24 ⁰ 41’25” N</a:t>
                      </a:r>
                      <a:endParaRPr sz="1800" b="0" i="0" u="none" strike="noStrike" cap="none" spc="0" baseline="0">
                        <a:solidFill>
                          <a:schemeClr val="tx1"/>
                        </a:solidFill>
                        <a:uFillTx/>
                        <a:latin typeface="Arial Rounded MT Bold" panose="020F0704030504030204" pitchFamily="34" charset="0"/>
                        <a:ea typeface="Arial Rounded MT Bold"/>
                        <a:cs typeface="Arial" panose="020B0604020202020204" pitchFamily="34" charset="0"/>
                        <a:sym typeface="Arial Rounded MT Bold"/>
                      </a:endParaRPr>
                    </a:p>
                  </a:txBody>
                  <a:tcPr marL="45720" marR="45720" horzOverflow="overflow"/>
                </a:tc>
                <a:extLst>
                  <a:ext uri="{0D108BD9-81ED-4DB2-BD59-A6C34878D82A}">
                    <a16:rowId xmlns:a16="http://schemas.microsoft.com/office/drawing/2014/main" val="10001"/>
                  </a:ext>
                </a:extLst>
              </a:tr>
              <a:tr h="656592">
                <a:tc>
                  <a:txBody>
                    <a:bodyPr/>
                    <a:lstStyle/>
                    <a:p>
                      <a:pPr algn="just">
                        <a:defRPr sz="1800"/>
                      </a:pPr>
                      <a:r>
                        <a:rPr sz="1800" b="0" u="none" strike="noStrike" cap="none" spc="0" baseline="0">
                          <a:solidFill>
                            <a:schemeClr val="tx1"/>
                          </a:solidFill>
                          <a:uFillTx/>
                          <a:latin typeface="Arial Rounded MT Bold" panose="020F0704030504030204" pitchFamily="34" charset="0"/>
                          <a:cs typeface="Arial" panose="020B0604020202020204" pitchFamily="34" charset="0"/>
                          <a:sym typeface="Arial Rounded MT Bold"/>
                        </a:rPr>
                        <a:t>Longitude</a:t>
                      </a:r>
                      <a:endParaRPr sz="1800" b="0" i="0" u="none" strike="noStrike" cap="none" spc="0" baseline="0">
                        <a:solidFill>
                          <a:schemeClr val="tx1"/>
                        </a:solidFill>
                        <a:uFillTx/>
                        <a:latin typeface="Arial Rounded MT Bold" panose="020F0704030504030204" pitchFamily="34" charset="0"/>
                        <a:ea typeface="Arial Rounded MT Bold"/>
                        <a:cs typeface="Arial" panose="020B0604020202020204" pitchFamily="34" charset="0"/>
                        <a:sym typeface="Arial Rounded MT Bold"/>
                      </a:endParaRPr>
                    </a:p>
                  </a:txBody>
                  <a:tcPr marL="45720" marR="45720" horzOverflow="overflow"/>
                </a:tc>
                <a:tc>
                  <a:txBody>
                    <a:bodyPr/>
                    <a:lstStyle/>
                    <a:p>
                      <a:pPr algn="just">
                        <a:defRPr sz="1800"/>
                      </a:pPr>
                      <a:r>
                        <a:rPr sz="1800" b="0" u="none" strike="noStrike" cap="none" spc="0" baseline="0">
                          <a:solidFill>
                            <a:schemeClr val="tx1"/>
                          </a:solidFill>
                          <a:uFillTx/>
                          <a:latin typeface="Arial Rounded MT Bold" panose="020F0704030504030204" pitchFamily="34" charset="0"/>
                          <a:cs typeface="Arial" panose="020B0604020202020204" pitchFamily="34" charset="0"/>
                          <a:sym typeface="Arial Rounded MT Bold"/>
                        </a:rPr>
                        <a:t>68 ⁰ 09’46”-71 ⁰ 54’47” E</a:t>
                      </a:r>
                      <a:endParaRPr sz="1800" b="0" i="0" u="none" strike="noStrike" cap="none" spc="0" baseline="0">
                        <a:solidFill>
                          <a:schemeClr val="tx1"/>
                        </a:solidFill>
                        <a:uFillTx/>
                        <a:latin typeface="Arial Rounded MT Bold" panose="020F0704030504030204" pitchFamily="34" charset="0"/>
                        <a:ea typeface="Arial Rounded MT Bold"/>
                        <a:cs typeface="Arial" panose="020B0604020202020204" pitchFamily="34" charset="0"/>
                        <a:sym typeface="Arial Rounded MT Bold"/>
                      </a:endParaRPr>
                    </a:p>
                  </a:txBody>
                  <a:tcPr marL="45720" marR="45720" horzOverflow="overflow"/>
                </a:tc>
                <a:extLst>
                  <a:ext uri="{0D108BD9-81ED-4DB2-BD59-A6C34878D82A}">
                    <a16:rowId xmlns:a16="http://schemas.microsoft.com/office/drawing/2014/main" val="10002"/>
                  </a:ext>
                </a:extLst>
              </a:tr>
              <a:tr h="656592">
                <a:tc>
                  <a:txBody>
                    <a:bodyPr/>
                    <a:lstStyle/>
                    <a:p>
                      <a:pPr algn="just">
                        <a:defRPr sz="1800"/>
                      </a:pPr>
                      <a:r>
                        <a:rPr sz="1800" b="0" u="none" strike="noStrike" cap="none" spc="0" baseline="0">
                          <a:solidFill>
                            <a:schemeClr val="tx1"/>
                          </a:solidFill>
                          <a:uFillTx/>
                          <a:latin typeface="Arial Rounded MT Bold" panose="020F0704030504030204" pitchFamily="34" charset="0"/>
                          <a:cs typeface="Arial" panose="020B0604020202020204" pitchFamily="34" charset="0"/>
                          <a:sym typeface="Arial Rounded MT Bold"/>
                        </a:rPr>
                        <a:t>Coast line</a:t>
                      </a:r>
                      <a:endParaRPr sz="1800" b="0" i="0" u="none" strike="noStrike" cap="none" spc="0" baseline="0">
                        <a:solidFill>
                          <a:schemeClr val="tx1"/>
                        </a:solidFill>
                        <a:uFillTx/>
                        <a:latin typeface="Arial Rounded MT Bold" panose="020F0704030504030204" pitchFamily="34" charset="0"/>
                        <a:ea typeface="Arial Rounded MT Bold"/>
                        <a:cs typeface="Arial" panose="020B0604020202020204" pitchFamily="34" charset="0"/>
                        <a:sym typeface="Arial Rounded MT Bold"/>
                      </a:endParaRPr>
                    </a:p>
                  </a:txBody>
                  <a:tcPr marL="45720" marR="45720" horzOverflow="overflow"/>
                </a:tc>
                <a:tc>
                  <a:txBody>
                    <a:bodyPr/>
                    <a:lstStyle/>
                    <a:p>
                      <a:pPr algn="just">
                        <a:defRPr sz="1800"/>
                      </a:pPr>
                      <a:r>
                        <a:rPr sz="1800" b="0" u="none" strike="noStrike" cap="none" spc="0" baseline="0">
                          <a:solidFill>
                            <a:schemeClr val="tx1"/>
                          </a:solidFill>
                          <a:uFillTx/>
                          <a:latin typeface="Arial Rounded MT Bold" panose="020F0704030504030204" pitchFamily="34" charset="0"/>
                          <a:cs typeface="Arial" panose="020B0604020202020204" pitchFamily="34" charset="0"/>
                          <a:sym typeface="Arial Rounded MT Bold"/>
                        </a:rPr>
                        <a:t>406 Km</a:t>
                      </a:r>
                      <a:endParaRPr sz="1800" b="0" i="0" u="none" strike="noStrike" cap="none" spc="0" baseline="0">
                        <a:solidFill>
                          <a:schemeClr val="tx1"/>
                        </a:solidFill>
                        <a:uFillTx/>
                        <a:latin typeface="Arial Rounded MT Bold" panose="020F0704030504030204" pitchFamily="34" charset="0"/>
                        <a:ea typeface="Arial Rounded MT Bold"/>
                        <a:cs typeface="Arial" panose="020B0604020202020204" pitchFamily="34" charset="0"/>
                        <a:sym typeface="Arial Rounded MT Bold"/>
                      </a:endParaRPr>
                    </a:p>
                  </a:txBody>
                  <a:tcPr marL="45720" marR="45720" horzOverflow="overflow"/>
                </a:tc>
                <a:extLst>
                  <a:ext uri="{0D108BD9-81ED-4DB2-BD59-A6C34878D82A}">
                    <a16:rowId xmlns:a16="http://schemas.microsoft.com/office/drawing/2014/main" val="10003"/>
                  </a:ext>
                </a:extLst>
              </a:tr>
              <a:tr h="362922">
                <a:tc>
                  <a:txBody>
                    <a:bodyPr/>
                    <a:lstStyle/>
                    <a:p>
                      <a:pPr algn="just">
                        <a:defRPr sz="1800"/>
                      </a:pPr>
                      <a:r>
                        <a:rPr sz="1800" b="0" u="none" strike="noStrike" cap="none" spc="0" baseline="0" dirty="0">
                          <a:solidFill>
                            <a:schemeClr val="tx1"/>
                          </a:solidFill>
                          <a:uFillTx/>
                          <a:latin typeface="Arial Rounded MT Bold" panose="020F0704030504030204" pitchFamily="34" charset="0"/>
                          <a:cs typeface="Arial" panose="020B0604020202020204" pitchFamily="34" charset="0"/>
                          <a:sym typeface="Arial Rounded MT Bold"/>
                        </a:rPr>
                        <a:t>Temperatu</a:t>
                      </a:r>
                      <a:r>
                        <a:rPr lang="en-US" sz="1800" b="0" u="none" strike="noStrike" cap="none" spc="0" baseline="0" dirty="0">
                          <a:solidFill>
                            <a:schemeClr val="tx1"/>
                          </a:solidFill>
                          <a:uFillTx/>
                          <a:latin typeface="Arial Rounded MT Bold" panose="020F0704030504030204" pitchFamily="34" charset="0"/>
                          <a:cs typeface="Arial" panose="020B0604020202020204" pitchFamily="34" charset="0"/>
                          <a:sym typeface="Arial Rounded MT Bold"/>
                        </a:rPr>
                        <a:t>r</a:t>
                      </a:r>
                      <a:r>
                        <a:rPr sz="1800" b="0" u="none" strike="noStrike" cap="none" spc="0" baseline="0" dirty="0">
                          <a:solidFill>
                            <a:schemeClr val="tx1"/>
                          </a:solidFill>
                          <a:uFillTx/>
                          <a:latin typeface="Arial Rounded MT Bold" panose="020F0704030504030204" pitchFamily="34" charset="0"/>
                          <a:cs typeface="Arial" panose="020B0604020202020204" pitchFamily="34" charset="0"/>
                          <a:sym typeface="Arial Rounded MT Bold"/>
                        </a:rPr>
                        <a:t>e </a:t>
                      </a:r>
                      <a:endParaRPr sz="1800" b="0" i="0" u="none" strike="noStrike" cap="none" spc="0" baseline="0" dirty="0">
                        <a:solidFill>
                          <a:schemeClr val="tx1"/>
                        </a:solidFill>
                        <a:uFillTx/>
                        <a:latin typeface="Arial Rounded MT Bold" panose="020F0704030504030204" pitchFamily="34" charset="0"/>
                        <a:ea typeface="Arial Rounded MT Bold"/>
                        <a:cs typeface="Arial" panose="020B0604020202020204" pitchFamily="34" charset="0"/>
                        <a:sym typeface="Arial Rounded MT Bold"/>
                      </a:endParaRPr>
                    </a:p>
                  </a:txBody>
                  <a:tcPr marL="45720" marR="45720" horzOverflow="overflow"/>
                </a:tc>
                <a:tc>
                  <a:txBody>
                    <a:bodyPr/>
                    <a:lstStyle/>
                    <a:p>
                      <a:pPr algn="just">
                        <a:defRPr sz="1800"/>
                      </a:pPr>
                      <a:r>
                        <a:rPr sz="1800" b="0" u="none" strike="noStrike" cap="none" spc="0" baseline="0" dirty="0">
                          <a:solidFill>
                            <a:schemeClr val="tx1"/>
                          </a:solidFill>
                          <a:uFillTx/>
                          <a:latin typeface="Arial Rounded MT Bold" panose="020F0704030504030204" pitchFamily="34" charset="0"/>
                          <a:cs typeface="Arial" panose="020B0604020202020204" pitchFamily="34" charset="0"/>
                          <a:sym typeface="Arial Rounded MT Bold"/>
                        </a:rPr>
                        <a:t>0-50 ⁰ C</a:t>
                      </a:r>
                      <a:endParaRPr sz="1800" b="0" i="0" u="none" strike="noStrike" cap="none" spc="0" baseline="0" dirty="0">
                        <a:solidFill>
                          <a:schemeClr val="tx1"/>
                        </a:solidFill>
                        <a:uFillTx/>
                        <a:latin typeface="Arial Rounded MT Bold" panose="020F0704030504030204" pitchFamily="34" charset="0"/>
                        <a:ea typeface="Arial Rounded MT Bold"/>
                        <a:cs typeface="Arial" panose="020B0604020202020204" pitchFamily="34" charset="0"/>
                        <a:sym typeface="Arial Rounded MT Bold"/>
                      </a:endParaRPr>
                    </a:p>
                  </a:txBody>
                  <a:tcPr marL="45720" marR="45720" horzOverflow="overflow"/>
                </a:tc>
                <a:extLst>
                  <a:ext uri="{0D108BD9-81ED-4DB2-BD59-A6C34878D82A}">
                    <a16:rowId xmlns:a16="http://schemas.microsoft.com/office/drawing/2014/main" val="10004"/>
                  </a:ext>
                </a:extLst>
              </a:tr>
              <a:tr h="656592">
                <a:tc>
                  <a:txBody>
                    <a:bodyPr/>
                    <a:lstStyle/>
                    <a:p>
                      <a:pPr marL="0" marR="0" indent="0" algn="just" defTabSz="914400" rtl="0" latinLnBrk="0">
                        <a:lnSpc>
                          <a:spcPct val="100000"/>
                        </a:lnSpc>
                        <a:spcBef>
                          <a:spcPts val="0"/>
                        </a:spcBef>
                        <a:spcAft>
                          <a:spcPts val="0"/>
                        </a:spcAft>
                        <a:buClrTx/>
                        <a:buSzTx/>
                        <a:buFontTx/>
                        <a:buNone/>
                        <a:tabLst/>
                        <a:defRPr sz="2000">
                          <a:latin typeface="Arial Rounded MT Bold"/>
                          <a:ea typeface="Arial Rounded MT Bold"/>
                          <a:cs typeface="Arial Rounded MT Bold"/>
                          <a:sym typeface="Arial Rounded MT Bold"/>
                        </a:defRPr>
                      </a:pPr>
                      <a:r>
                        <a:rPr sz="1800" b="0" u="none" strike="noStrike" cap="none" spc="0" baseline="0" dirty="0">
                          <a:solidFill>
                            <a:schemeClr val="tx1"/>
                          </a:solidFill>
                          <a:uFillTx/>
                          <a:sym typeface="Arial Rounded MT Bold"/>
                        </a:rPr>
                        <a:t>Rainfall</a:t>
                      </a:r>
                      <a:endParaRPr sz="1800" b="0" i="0" u="none" strike="noStrike" cap="none" spc="0" baseline="0" dirty="0">
                        <a:solidFill>
                          <a:schemeClr val="tx1"/>
                        </a:solidFill>
                        <a:uFillTx/>
                        <a:latin typeface="Arial Rounded MT Bold"/>
                        <a:ea typeface="Arial Rounded MT Bold"/>
                        <a:cs typeface="Arial Rounded MT Bold"/>
                        <a:sym typeface="Arial Rounded MT Bold"/>
                      </a:endParaRPr>
                    </a:p>
                  </a:txBody>
                  <a:tcPr marL="45720" marR="45720" horzOverflow="overflow"/>
                </a:tc>
                <a:tc>
                  <a:txBody>
                    <a:bodyPr/>
                    <a:lstStyle/>
                    <a:p>
                      <a:pPr algn="just">
                        <a:defRPr sz="1800">
                          <a:latin typeface="Arial Rounded MT Bold"/>
                          <a:ea typeface="Arial Rounded MT Bold"/>
                          <a:cs typeface="Arial Rounded MT Bold"/>
                          <a:sym typeface="Arial Rounded MT Bold"/>
                        </a:defRPr>
                      </a:pPr>
                      <a:r>
                        <a:rPr sz="1800" b="0" u="none" strike="noStrike" cap="none" spc="0" baseline="0" dirty="0">
                          <a:solidFill>
                            <a:schemeClr val="tx1"/>
                          </a:solidFill>
                          <a:uFillTx/>
                          <a:sym typeface="News Gothic MT"/>
                        </a:rPr>
                        <a:t>Annual average 382 mm. Total annual rainfall varies from 2 mm to maximum </a:t>
                      </a:r>
                      <a:r>
                        <a:rPr dirty="0"/>
                        <a:t>of </a:t>
                      </a:r>
                      <a:r>
                        <a:rPr lang="en-US" dirty="0"/>
                        <a:t>8</a:t>
                      </a:r>
                      <a:r>
                        <a:rPr dirty="0"/>
                        <a:t>40 mm. </a:t>
                      </a:r>
                      <a:r>
                        <a:rPr dirty="0">
                          <a:solidFill>
                            <a:srgbClr val="1B66B6"/>
                          </a:solidFill>
                        </a:rPr>
                        <a:t>Even though rainfall is scanty sometimes heavy rain 100 mm to 250 mm in a day are recorded.</a:t>
                      </a:r>
                      <a:r>
                        <a:rPr dirty="0">
                          <a:solidFill>
                            <a:srgbClr val="3366FF"/>
                          </a:solidFill>
                        </a:rPr>
                        <a:t> </a:t>
                      </a:r>
                      <a:r>
                        <a:rPr dirty="0"/>
                        <a:t>Short rainy season, frequent failure   of   monsoon, high rate of evaporation (2400 mm annual) Freak cyclone storm with high local wind</a:t>
                      </a:r>
                      <a:r>
                        <a:rPr sz="2000" dirty="0"/>
                        <a:t>s</a:t>
                      </a:r>
                    </a:p>
                  </a:txBody>
                  <a:tcPr marL="45720" marR="45720" horzOverflow="overflow"/>
                </a:tc>
                <a:extLst>
                  <a:ext uri="{0D108BD9-81ED-4DB2-BD59-A6C34878D82A}">
                    <a16:rowId xmlns:a16="http://schemas.microsoft.com/office/drawing/2014/main" val="10005"/>
                  </a:ext>
                </a:extLst>
              </a:tr>
            </a:tbl>
          </a:graphicData>
        </a:graphic>
      </p:graphicFrame>
      <p:pic>
        <p:nvPicPr>
          <p:cNvPr id="168" name="Picture 2" descr="Picture 2"/>
          <p:cNvPicPr>
            <a:picLocks noChangeAspect="1"/>
          </p:cNvPicPr>
          <p:nvPr/>
        </p:nvPicPr>
        <p:blipFill>
          <a:blip r:embed="rId2"/>
          <a:stretch>
            <a:fillRect/>
          </a:stretch>
        </p:blipFill>
        <p:spPr>
          <a:xfrm>
            <a:off x="8164607" y="121623"/>
            <a:ext cx="852072" cy="1063984"/>
          </a:xfrm>
          <a:prstGeom prst="rect">
            <a:avLst/>
          </a:prstGeom>
          <a:ln w="12700">
            <a:miter lim="400000"/>
          </a:ln>
        </p:spPr>
      </p:pic>
      <p:sp>
        <p:nvSpPr>
          <p:cNvPr id="5" name="TextBox 4">
            <a:extLst>
              <a:ext uri="{FF2B5EF4-FFF2-40B4-BE49-F238E27FC236}">
                <a16:creationId xmlns:a16="http://schemas.microsoft.com/office/drawing/2014/main" id="{567621EB-8321-4647-A36B-A80E76C81CD7}"/>
              </a:ext>
            </a:extLst>
          </p:cNvPr>
          <p:cNvSpPr txBox="1"/>
          <p:nvPr/>
        </p:nvSpPr>
        <p:spPr>
          <a:xfrm>
            <a:off x="8302752" y="6547104"/>
            <a:ext cx="71392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News Gothic MT"/>
                <a:ea typeface="News Gothic MT"/>
                <a:cs typeface="News Gothic MT"/>
                <a:sym typeface="News Gothic MT"/>
              </a:rPr>
              <a:t>Cont..</a:t>
            </a:r>
            <a:endParaRPr kumimoji="0" lang="en-IN" sz="1400" b="1" i="0" u="none" strike="noStrike" cap="none" spc="0" normalizeH="0" baseline="0" dirty="0">
              <a:ln>
                <a:noFill/>
              </a:ln>
              <a:solidFill>
                <a:srgbClr val="000000"/>
              </a:solidFill>
              <a:effectLst/>
              <a:uFillTx/>
              <a:latin typeface="News Gothic MT"/>
              <a:ea typeface="News Gothic MT"/>
              <a:cs typeface="News Gothic MT"/>
              <a:sym typeface="News Gothic MT"/>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0" name="Table 6"/>
          <p:cNvGraphicFramePr/>
          <p:nvPr>
            <p:extLst>
              <p:ext uri="{D42A27DB-BD31-4B8C-83A1-F6EECF244321}">
                <p14:modId xmlns:p14="http://schemas.microsoft.com/office/powerpoint/2010/main" val="4057370446"/>
              </p:ext>
            </p:extLst>
          </p:nvPr>
        </p:nvGraphicFramePr>
        <p:xfrm>
          <a:off x="553660" y="1430361"/>
          <a:ext cx="8115778" cy="4982012"/>
        </p:xfrm>
        <a:graphic>
          <a:graphicData uri="http://schemas.openxmlformats.org/drawingml/2006/table">
            <a:tbl>
              <a:tblPr>
                <a:tableStyleId>{2D5ABB26-0587-4C30-8999-92F81FD0307C}</a:tableStyleId>
              </a:tblPr>
              <a:tblGrid>
                <a:gridCol w="1884400">
                  <a:extLst>
                    <a:ext uri="{9D8B030D-6E8A-4147-A177-3AD203B41FA5}">
                      <a16:colId xmlns:a16="http://schemas.microsoft.com/office/drawing/2014/main" val="20000"/>
                    </a:ext>
                  </a:extLst>
                </a:gridCol>
                <a:gridCol w="6231378">
                  <a:extLst>
                    <a:ext uri="{9D8B030D-6E8A-4147-A177-3AD203B41FA5}">
                      <a16:colId xmlns:a16="http://schemas.microsoft.com/office/drawing/2014/main" val="20001"/>
                    </a:ext>
                  </a:extLst>
                </a:gridCol>
              </a:tblGrid>
              <a:tr h="1979174">
                <a:tc>
                  <a:txBody>
                    <a:bodyPr/>
                    <a:lstStyle/>
                    <a:p>
                      <a:pPr algn="just">
                        <a:defRPr sz="1800"/>
                      </a:pPr>
                      <a:r>
                        <a:rPr sz="1800" b="0" i="0" u="none" strike="noStrike" cap="none" spc="0" baseline="0" dirty="0">
                          <a:solidFill>
                            <a:schemeClr val="tx1"/>
                          </a:solidFill>
                          <a:uFillTx/>
                          <a:latin typeface="Arial Rounded MT Bold"/>
                          <a:ea typeface="+mn-ea"/>
                          <a:cs typeface="+mn-cs"/>
                          <a:sym typeface="Arial Rounded MT Bold"/>
                        </a:rPr>
                        <a:t>Climate </a:t>
                      </a:r>
                    </a:p>
                  </a:txBody>
                  <a:tcPr marL="45720" marR="45720" horzOverflow="overflow"/>
                </a:tc>
                <a:tc>
                  <a:txBody>
                    <a:bodyPr/>
                    <a:lstStyle/>
                    <a:p>
                      <a:pPr algn="just">
                        <a:defRPr sz="1800"/>
                      </a:pPr>
                      <a:r>
                        <a:rPr sz="1800" b="0" i="0" u="none" strike="noStrike" cap="none" spc="0" baseline="0" dirty="0">
                          <a:solidFill>
                            <a:schemeClr val="tx1"/>
                          </a:solidFill>
                          <a:uFillTx/>
                          <a:latin typeface="Arial Rounded MT Bold"/>
                          <a:sym typeface="Arial Rounded MT Bold"/>
                        </a:rPr>
                        <a:t>It falls within great tropical desert belt stretching from Sahara to Thar. Summer sun is vertical and intensively hot. Winters are comparatively cool and particularly  following failure of monsoon rains</a:t>
                      </a:r>
                      <a:r>
                        <a:rPr lang="en-US" sz="1800" b="0" i="0" u="none" strike="noStrike" cap="none" spc="0" baseline="0" dirty="0">
                          <a:solidFill>
                            <a:schemeClr val="tx1"/>
                          </a:solidFill>
                          <a:uFillTx/>
                          <a:latin typeface="Arial Rounded MT Bold"/>
                          <a:sym typeface="Arial Rounded MT Bold"/>
                        </a:rPr>
                        <a:t>,</a:t>
                      </a:r>
                      <a:r>
                        <a:rPr sz="1800" b="0" i="0" u="none" strike="noStrike" cap="none" spc="0" baseline="0" dirty="0">
                          <a:solidFill>
                            <a:schemeClr val="tx1"/>
                          </a:solidFill>
                          <a:uFillTx/>
                          <a:latin typeface="Arial Rounded MT Bold"/>
                          <a:sym typeface="Arial Rounded MT Bold"/>
                        </a:rPr>
                        <a:t> the dry land becomes extremely cold. No vegetation cover but High radiation.</a:t>
                      </a:r>
                      <a:endParaRPr sz="1800" b="0" i="0" u="none" strike="noStrike" cap="none" spc="0" baseline="0" dirty="0">
                        <a:solidFill>
                          <a:schemeClr val="tx1"/>
                        </a:solidFill>
                        <a:uFillTx/>
                        <a:latin typeface="Arial Rounded MT Bold"/>
                        <a:ea typeface="Arial Rounded MT Bold"/>
                        <a:cs typeface="Arial Rounded MT Bold"/>
                        <a:sym typeface="Arial Rounded MT Bold"/>
                      </a:endParaRPr>
                    </a:p>
                  </a:txBody>
                  <a:tcPr marL="45720" marR="45720" horzOverflow="overflow"/>
                </a:tc>
                <a:extLst>
                  <a:ext uri="{0D108BD9-81ED-4DB2-BD59-A6C34878D82A}">
                    <a16:rowId xmlns:a16="http://schemas.microsoft.com/office/drawing/2014/main" val="10000"/>
                  </a:ext>
                </a:extLst>
              </a:tr>
              <a:tr h="991756">
                <a:tc>
                  <a:txBody>
                    <a:bodyPr/>
                    <a:lstStyle/>
                    <a:p>
                      <a:pPr algn="just">
                        <a:defRPr sz="1800"/>
                      </a:pPr>
                      <a:r>
                        <a:rPr sz="1800" b="0" i="0" u="none" strike="noStrike" cap="none" spc="0" baseline="0" dirty="0">
                          <a:solidFill>
                            <a:schemeClr val="tx1"/>
                          </a:solidFill>
                          <a:uFillTx/>
                          <a:latin typeface="Arial Rounded MT Bold"/>
                          <a:ea typeface="+mn-ea"/>
                          <a:cs typeface="+mn-cs"/>
                          <a:sym typeface="Arial Rounded MT Bold"/>
                        </a:rPr>
                        <a:t>Wind </a:t>
                      </a:r>
                    </a:p>
                  </a:txBody>
                  <a:tcPr marL="45720" marR="45720" horzOverflow="overflow"/>
                </a:tc>
                <a:tc>
                  <a:txBody>
                    <a:bodyPr/>
                    <a:lstStyle/>
                    <a:p>
                      <a:pPr algn="just">
                        <a:defRPr sz="1800">
                          <a:latin typeface="Arial Rounded MT Bold"/>
                          <a:ea typeface="Arial Rounded MT Bold"/>
                          <a:cs typeface="Arial Rounded MT Bold"/>
                          <a:sym typeface="Arial Rounded MT Bold"/>
                        </a:defRPr>
                      </a:pPr>
                      <a:r>
                        <a:rPr dirty="0"/>
                        <a:t>Strong prevailing winds. During cool months it blows N-E. Basic Wind speed as much high as 50 m/s</a:t>
                      </a:r>
                    </a:p>
                  </a:txBody>
                  <a:tcPr marL="45720" marR="45720" horzOverflow="overflow"/>
                </a:tc>
                <a:extLst>
                  <a:ext uri="{0D108BD9-81ED-4DB2-BD59-A6C34878D82A}">
                    <a16:rowId xmlns:a16="http://schemas.microsoft.com/office/drawing/2014/main" val="10001"/>
                  </a:ext>
                </a:extLst>
              </a:tr>
              <a:tr h="1289282">
                <a:tc>
                  <a:txBody>
                    <a:bodyPr/>
                    <a:lstStyle/>
                    <a:p>
                      <a:pPr marL="0" marR="0" indent="0" algn="just" defTabSz="914400" rtl="0" latinLnBrk="0">
                        <a:lnSpc>
                          <a:spcPct val="100000"/>
                        </a:lnSpc>
                        <a:spcBef>
                          <a:spcPts val="0"/>
                        </a:spcBef>
                        <a:spcAft>
                          <a:spcPts val="0"/>
                        </a:spcAft>
                        <a:buClrTx/>
                        <a:buSzTx/>
                        <a:buFontTx/>
                        <a:buNone/>
                        <a:tabLst/>
                        <a:defRPr sz="1800"/>
                      </a:pPr>
                      <a:r>
                        <a:rPr sz="1800" b="0" i="0" u="none" strike="noStrike" cap="none" spc="0" baseline="0" dirty="0">
                          <a:solidFill>
                            <a:schemeClr val="tx1"/>
                          </a:solidFill>
                          <a:uFillTx/>
                          <a:latin typeface="Arial Rounded MT Bold"/>
                          <a:ea typeface="+mn-ea"/>
                          <a:cs typeface="+mn-cs"/>
                          <a:sym typeface="Arial Rounded MT Bold"/>
                        </a:rPr>
                        <a:t>Topography</a:t>
                      </a:r>
                    </a:p>
                  </a:txBody>
                  <a:tcPr marL="45720" marR="45720" horzOverflow="overflow"/>
                </a:tc>
                <a:tc>
                  <a:txBody>
                    <a:bodyPr/>
                    <a:lstStyle/>
                    <a:p>
                      <a:pPr algn="just">
                        <a:defRPr sz="1800">
                          <a:latin typeface="Arial Rounded MT Bold"/>
                          <a:ea typeface="Arial Rounded MT Bold"/>
                          <a:cs typeface="Arial Rounded MT Bold"/>
                          <a:sym typeface="Arial Rounded MT Bold"/>
                        </a:defRPr>
                      </a:pPr>
                      <a:r>
                        <a:rPr dirty="0"/>
                        <a:t>Flat, sea water ingress and regress due to tidal variations land area remains marshy. The depth of tidal water varies from 1.8 m to 2.1 m</a:t>
                      </a:r>
                    </a:p>
                  </a:txBody>
                  <a:tcPr marL="45720" marR="45720" horzOverflow="overflow"/>
                </a:tc>
                <a:extLst>
                  <a:ext uri="{0D108BD9-81ED-4DB2-BD59-A6C34878D82A}">
                    <a16:rowId xmlns:a16="http://schemas.microsoft.com/office/drawing/2014/main" val="10002"/>
                  </a:ext>
                </a:extLst>
              </a:tr>
              <a:tr h="721800">
                <a:tc>
                  <a:txBody>
                    <a:bodyPr/>
                    <a:lstStyle/>
                    <a:p>
                      <a:pPr marL="0" marR="0" indent="0" algn="just" defTabSz="914400" rtl="0" latinLnBrk="0">
                        <a:lnSpc>
                          <a:spcPct val="100000"/>
                        </a:lnSpc>
                        <a:spcBef>
                          <a:spcPts val="0"/>
                        </a:spcBef>
                        <a:spcAft>
                          <a:spcPts val="0"/>
                        </a:spcAft>
                        <a:buClrTx/>
                        <a:buSzTx/>
                        <a:buFontTx/>
                        <a:buNone/>
                        <a:tabLst/>
                        <a:defRPr sz="1800"/>
                      </a:pPr>
                      <a:r>
                        <a:rPr sz="1800" b="0" i="0" u="none" strike="noStrike" cap="none" spc="0" baseline="0" dirty="0">
                          <a:solidFill>
                            <a:schemeClr val="tx1"/>
                          </a:solidFill>
                          <a:uFillTx/>
                          <a:latin typeface="Arial Rounded MT Bold"/>
                          <a:ea typeface="+mn-ea"/>
                          <a:cs typeface="+mn-cs"/>
                          <a:sym typeface="Arial Rounded MT Bold"/>
                        </a:rPr>
                        <a:t>Seismicity</a:t>
                      </a:r>
                    </a:p>
                  </a:txBody>
                  <a:tcPr marL="45720" marR="45720" horzOverflow="overflow"/>
                </a:tc>
                <a:tc>
                  <a:txBody>
                    <a:bodyPr/>
                    <a:lstStyle/>
                    <a:p>
                      <a:pPr marL="0" marR="0" indent="0" algn="just" defTabSz="914400" rtl="0" latinLnBrk="0">
                        <a:lnSpc>
                          <a:spcPct val="100000"/>
                        </a:lnSpc>
                        <a:spcBef>
                          <a:spcPts val="0"/>
                        </a:spcBef>
                        <a:spcAft>
                          <a:spcPts val="0"/>
                        </a:spcAft>
                        <a:buClrTx/>
                        <a:buSzTx/>
                        <a:buFontTx/>
                        <a:buNone/>
                        <a:tabLst/>
                        <a:defRPr sz="1800"/>
                      </a:pPr>
                      <a:r>
                        <a:rPr sz="1800" b="0" i="0" u="none" strike="noStrike" cap="none" spc="0" baseline="0" dirty="0">
                          <a:solidFill>
                            <a:schemeClr val="tx1"/>
                          </a:solidFill>
                          <a:uFillTx/>
                          <a:latin typeface="Arial Rounded MT Bold"/>
                          <a:ea typeface="+mn-ea"/>
                          <a:cs typeface="+mn-cs"/>
                          <a:sym typeface="Arial Rounded MT Bold"/>
                        </a:rPr>
                        <a:t>Seismologically very active (Zone-V)</a:t>
                      </a:r>
                    </a:p>
                  </a:txBody>
                  <a:tcPr marL="45720" marR="45720" horzOverflow="overflow"/>
                </a:tc>
                <a:extLst>
                  <a:ext uri="{0D108BD9-81ED-4DB2-BD59-A6C34878D82A}">
                    <a16:rowId xmlns:a16="http://schemas.microsoft.com/office/drawing/2014/main" val="10003"/>
                  </a:ext>
                </a:extLst>
              </a:tr>
            </a:tbl>
          </a:graphicData>
        </a:graphic>
      </p:graphicFrame>
      <p:pic>
        <p:nvPicPr>
          <p:cNvPr id="171" name="Picture 2" descr="Picture 2"/>
          <p:cNvPicPr>
            <a:picLocks noChangeAspect="1"/>
          </p:cNvPicPr>
          <p:nvPr/>
        </p:nvPicPr>
        <p:blipFill>
          <a:blip r:embed="rId2"/>
          <a:stretch>
            <a:fillRect/>
          </a:stretch>
        </p:blipFill>
        <p:spPr>
          <a:xfrm>
            <a:off x="8164607" y="121623"/>
            <a:ext cx="852072" cy="1063984"/>
          </a:xfrm>
          <a:prstGeom prst="rect">
            <a:avLst/>
          </a:prstGeom>
          <a:ln w="12700">
            <a:miter lim="400000"/>
          </a:ln>
        </p:spPr>
      </p:pic>
      <p:sp>
        <p:nvSpPr>
          <p:cNvPr id="4" name="Arrow: Left 3">
            <a:hlinkClick r:id="rId3" action="ppaction://hlinksldjump"/>
            <a:extLst>
              <a:ext uri="{FF2B5EF4-FFF2-40B4-BE49-F238E27FC236}">
                <a16:creationId xmlns:a16="http://schemas.microsoft.com/office/drawing/2014/main" id="{B552BCE8-F615-475C-9106-0F855BC79391}"/>
              </a:ext>
            </a:extLst>
          </p:cNvPr>
          <p:cNvSpPr/>
          <p:nvPr/>
        </p:nvSpPr>
        <p:spPr>
          <a:xfrm>
            <a:off x="3068" y="6345357"/>
            <a:ext cx="484632" cy="259273"/>
          </a:xfrm>
          <a:prstGeom prst="leftArrow">
            <a:avLst/>
          </a:prstGeom>
          <a:solidFill>
            <a:srgbClr val="FFFFFF"/>
          </a:solidFill>
          <a:ln w="25400" cap="flat">
            <a:solidFill>
              <a:schemeClr val="accent1"/>
            </a:solidFill>
            <a:prstDash val="solid"/>
            <a:round/>
          </a:ln>
          <a:effectLst>
            <a:outerShdw blurRad="63500" dist="254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800" b="0" i="0" u="none" strike="noStrike" cap="none" spc="0" normalizeH="0" baseline="0">
              <a:ln>
                <a:noFill/>
              </a:ln>
              <a:solidFill>
                <a:srgbClr val="000000"/>
              </a:solidFill>
              <a:effectLst/>
              <a:uFillTx/>
              <a:latin typeface="News Gothic MT"/>
              <a:ea typeface="News Gothic MT"/>
              <a:cs typeface="News Gothic MT"/>
              <a:sym typeface="News Gothic MT"/>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 descr="Picture 1"/>
          <p:cNvPicPr>
            <a:picLocks noChangeAspect="1"/>
          </p:cNvPicPr>
          <p:nvPr/>
        </p:nvPicPr>
        <p:blipFill>
          <a:blip r:embed="rId2"/>
          <a:stretch>
            <a:fillRect/>
          </a:stretch>
        </p:blipFill>
        <p:spPr>
          <a:xfrm>
            <a:off x="4925290" y="3357562"/>
            <a:ext cx="4126863" cy="3000398"/>
          </a:xfrm>
          <a:prstGeom prst="rect">
            <a:avLst/>
          </a:prstGeom>
          <a:ln w="6350" cap="sq">
            <a:solidFill>
              <a:srgbClr val="000000"/>
            </a:solidFill>
            <a:miter/>
          </a:ln>
          <a:effectLst>
            <a:outerShdw blurRad="50800" dist="38100" dir="2700000" rotWithShape="0">
              <a:srgbClr val="000000">
                <a:alpha val="43000"/>
              </a:srgbClr>
            </a:outerShdw>
          </a:effectLst>
        </p:spPr>
      </p:pic>
      <p:pic>
        <p:nvPicPr>
          <p:cNvPr id="177" name="Picture 3" descr="Picture 3"/>
          <p:cNvPicPr>
            <a:picLocks noChangeAspect="1"/>
          </p:cNvPicPr>
          <p:nvPr/>
        </p:nvPicPr>
        <p:blipFill>
          <a:blip r:embed="rId3"/>
          <a:stretch>
            <a:fillRect/>
          </a:stretch>
        </p:blipFill>
        <p:spPr>
          <a:xfrm>
            <a:off x="4929189" y="68889"/>
            <a:ext cx="4143405" cy="2788607"/>
          </a:xfrm>
          <a:prstGeom prst="rect">
            <a:avLst/>
          </a:prstGeom>
          <a:ln w="3175" cap="sq">
            <a:solidFill>
              <a:srgbClr val="000000"/>
            </a:solidFill>
            <a:miter/>
          </a:ln>
          <a:effectLst>
            <a:outerShdw blurRad="50800" dist="38100" dir="2700000" rotWithShape="0">
              <a:srgbClr val="000000">
                <a:alpha val="43000"/>
              </a:srgbClr>
            </a:outerShdw>
          </a:effectLst>
        </p:spPr>
      </p:pic>
      <p:pic>
        <p:nvPicPr>
          <p:cNvPr id="178" name="Picture 2" descr="Picture 2"/>
          <p:cNvPicPr>
            <a:picLocks noChangeAspect="1"/>
          </p:cNvPicPr>
          <p:nvPr/>
        </p:nvPicPr>
        <p:blipFill>
          <a:blip r:embed="rId4"/>
          <a:stretch>
            <a:fillRect/>
          </a:stretch>
        </p:blipFill>
        <p:spPr>
          <a:xfrm>
            <a:off x="80267" y="47821"/>
            <a:ext cx="4206442" cy="2783055"/>
          </a:xfrm>
          <a:prstGeom prst="rect">
            <a:avLst/>
          </a:prstGeom>
          <a:ln w="3175" cap="sq">
            <a:solidFill>
              <a:srgbClr val="000000"/>
            </a:solidFill>
            <a:miter/>
          </a:ln>
          <a:effectLst>
            <a:outerShdw blurRad="50800" dist="38100" dir="2700000" rotWithShape="0">
              <a:srgbClr val="000000">
                <a:alpha val="43000"/>
              </a:srgbClr>
            </a:outerShdw>
          </a:effectLst>
        </p:spPr>
      </p:pic>
      <p:sp>
        <p:nvSpPr>
          <p:cNvPr id="179" name="Rectangle 3"/>
          <p:cNvSpPr txBox="1"/>
          <p:nvPr/>
        </p:nvSpPr>
        <p:spPr>
          <a:xfrm>
            <a:off x="2306205" y="6405703"/>
            <a:ext cx="4531589" cy="376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201" tIns="42201" rIns="42201" bIns="42201" anchor="ctr">
            <a:spAutoFit/>
          </a:bodyPr>
          <a:lstStyle/>
          <a:p>
            <a:pPr algn="ctr" defTabSz="844082">
              <a:defRPr sz="2000">
                <a:latin typeface="Arial"/>
                <a:ea typeface="Arial"/>
                <a:cs typeface="Arial"/>
                <a:sym typeface="Arial"/>
              </a:defRPr>
            </a:pPr>
            <a:r>
              <a:rPr dirty="0"/>
              <a:t> </a:t>
            </a:r>
            <a:r>
              <a:rPr dirty="0">
                <a:latin typeface="Arial Rounded MT Bold"/>
                <a:ea typeface="Arial Rounded MT Bold"/>
                <a:cs typeface="Arial Rounded MT Bold"/>
                <a:sym typeface="Arial Rounded MT Bold"/>
              </a:rPr>
              <a:t>BP 1175 to G17 pillar</a:t>
            </a:r>
          </a:p>
        </p:txBody>
      </p:sp>
      <p:sp>
        <p:nvSpPr>
          <p:cNvPr id="181" name="Right Arrow 8"/>
          <p:cNvSpPr/>
          <p:nvPr/>
        </p:nvSpPr>
        <p:spPr>
          <a:xfrm>
            <a:off x="4286248" y="1285859"/>
            <a:ext cx="639042" cy="362742"/>
          </a:xfrm>
          <a:prstGeom prst="rightArrow">
            <a:avLst>
              <a:gd name="adj1" fmla="val 50000"/>
              <a:gd name="adj2" fmla="val 83426"/>
            </a:avLst>
          </a:prstGeom>
          <a:solidFill>
            <a:schemeClr val="accent1"/>
          </a:solidFill>
          <a:ln w="54999">
            <a:solidFill>
              <a:srgbClr val="0F3661"/>
            </a:solidFill>
          </a:ln>
        </p:spPr>
        <p:txBody>
          <a:bodyPr lIns="45719" rIns="45719" anchor="ctr"/>
          <a:lstStyle/>
          <a:p>
            <a:pPr algn="ctr">
              <a:defRPr>
                <a:solidFill>
                  <a:srgbClr val="E0FCE1"/>
                </a:solidFill>
              </a:defRPr>
            </a:pPr>
            <a:endParaRPr/>
          </a:p>
        </p:txBody>
      </p:sp>
      <p:sp>
        <p:nvSpPr>
          <p:cNvPr id="182" name="Left Arrow 10"/>
          <p:cNvSpPr/>
          <p:nvPr/>
        </p:nvSpPr>
        <p:spPr>
          <a:xfrm>
            <a:off x="4286708" y="4714883"/>
            <a:ext cx="638584" cy="417331"/>
          </a:xfrm>
          <a:prstGeom prst="leftArrow">
            <a:avLst>
              <a:gd name="adj1" fmla="val 50000"/>
              <a:gd name="adj2" fmla="val 75889"/>
            </a:avLst>
          </a:prstGeom>
          <a:solidFill>
            <a:schemeClr val="accent1"/>
          </a:solidFill>
          <a:ln w="54999">
            <a:solidFill>
              <a:srgbClr val="0F3661"/>
            </a:solidFill>
          </a:ln>
        </p:spPr>
        <p:txBody>
          <a:bodyPr lIns="45719" rIns="45719" anchor="ctr"/>
          <a:lstStyle/>
          <a:p>
            <a:pPr algn="ctr">
              <a:defRPr>
                <a:solidFill>
                  <a:srgbClr val="E0FCE1"/>
                </a:solidFill>
              </a:defRPr>
            </a:pPr>
            <a:endParaRPr/>
          </a:p>
        </p:txBody>
      </p:sp>
      <p:sp>
        <p:nvSpPr>
          <p:cNvPr id="183" name="Right Arrow 8"/>
          <p:cNvSpPr/>
          <p:nvPr/>
        </p:nvSpPr>
        <p:spPr>
          <a:xfrm rot="5400000">
            <a:off x="6753169" y="2902794"/>
            <a:ext cx="430205" cy="339606"/>
          </a:xfrm>
          <a:prstGeom prst="rightArrow">
            <a:avLst>
              <a:gd name="adj1" fmla="val 50000"/>
              <a:gd name="adj2" fmla="val 57635"/>
            </a:avLst>
          </a:prstGeom>
          <a:solidFill>
            <a:schemeClr val="accent1"/>
          </a:solidFill>
          <a:ln w="54999">
            <a:solidFill>
              <a:srgbClr val="0F3661"/>
            </a:solidFill>
          </a:ln>
        </p:spPr>
        <p:txBody>
          <a:bodyPr lIns="45719" rIns="45719" anchor="ctr"/>
          <a:lstStyle/>
          <a:p>
            <a:pPr algn="ctr">
              <a:defRPr>
                <a:solidFill>
                  <a:srgbClr val="E0FCE1"/>
                </a:solidFill>
              </a:defRPr>
            </a:pPr>
            <a:endParaRPr/>
          </a:p>
        </p:txBody>
      </p:sp>
      <p:pic>
        <p:nvPicPr>
          <p:cNvPr id="10" name="Picture 5" descr="Picture 5">
            <a:extLst>
              <a:ext uri="{FF2B5EF4-FFF2-40B4-BE49-F238E27FC236}">
                <a16:creationId xmlns:a16="http://schemas.microsoft.com/office/drawing/2014/main" id="{F002AFF0-158C-4022-A7C1-64EF3D7643F4}"/>
              </a:ext>
            </a:extLst>
          </p:cNvPr>
          <p:cNvPicPr>
            <a:picLocks noChangeAspect="1"/>
          </p:cNvPicPr>
          <p:nvPr/>
        </p:nvPicPr>
        <p:blipFill>
          <a:blip r:embed="rId5"/>
          <a:stretch>
            <a:fillRect/>
          </a:stretch>
        </p:blipFill>
        <p:spPr>
          <a:xfrm>
            <a:off x="105969" y="3357561"/>
            <a:ext cx="4112742" cy="3000399"/>
          </a:xfrm>
          <a:prstGeom prst="rect">
            <a:avLst/>
          </a:prstGeom>
          <a:ln w="3175" cap="sq">
            <a:solidFill>
              <a:srgbClr val="000000"/>
            </a:solidFill>
            <a:miter/>
          </a:ln>
          <a:effectLst>
            <a:outerShdw blurRad="50800" dist="38100" dir="2700000" rotWithShape="0">
              <a:srgbClr val="000000">
                <a:alpha val="43000"/>
              </a:srgbClr>
            </a:outerShdw>
          </a:effectLst>
        </p:spPr>
      </p:pic>
      <p:sp>
        <p:nvSpPr>
          <p:cNvPr id="11" name="TextBox 10">
            <a:extLst>
              <a:ext uri="{FF2B5EF4-FFF2-40B4-BE49-F238E27FC236}">
                <a16:creationId xmlns:a16="http://schemas.microsoft.com/office/drawing/2014/main" id="{C0339801-C0C9-491B-B8E6-A891567C53A4}"/>
              </a:ext>
            </a:extLst>
          </p:cNvPr>
          <p:cNvSpPr txBox="1"/>
          <p:nvPr/>
        </p:nvSpPr>
        <p:spPr>
          <a:xfrm>
            <a:off x="8302752" y="6547104"/>
            <a:ext cx="71392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News Gothic MT"/>
                <a:ea typeface="News Gothic MT"/>
                <a:cs typeface="News Gothic MT"/>
                <a:sym typeface="News Gothic MT"/>
              </a:rPr>
              <a:t>Cont..</a:t>
            </a:r>
            <a:endParaRPr kumimoji="0" lang="en-IN" sz="1400" b="1" i="0" u="none" strike="noStrike" cap="none" spc="0" normalizeH="0" baseline="0" dirty="0">
              <a:ln>
                <a:noFill/>
              </a:ln>
              <a:solidFill>
                <a:srgbClr val="000000"/>
              </a:solidFill>
              <a:effectLst/>
              <a:uFillTx/>
              <a:latin typeface="News Gothic MT"/>
              <a:ea typeface="News Gothic MT"/>
              <a:cs typeface="News Gothic MT"/>
              <a:sym typeface="News Gothic MT"/>
            </a:endParaRPr>
          </a:p>
        </p:txBody>
      </p:sp>
      <p:sp>
        <p:nvSpPr>
          <p:cNvPr id="2" name="TextBox 1">
            <a:extLst>
              <a:ext uri="{FF2B5EF4-FFF2-40B4-BE49-F238E27FC236}">
                <a16:creationId xmlns:a16="http://schemas.microsoft.com/office/drawing/2014/main" id="{82B9ED49-005C-4258-B3AB-8E8D3AA38F1E}"/>
              </a:ext>
            </a:extLst>
          </p:cNvPr>
          <p:cNvSpPr txBox="1"/>
          <p:nvPr/>
        </p:nvSpPr>
        <p:spPr>
          <a:xfrm>
            <a:off x="1579984" y="104656"/>
            <a:ext cx="192938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News Gothic MT"/>
                <a:ea typeface="News Gothic MT"/>
                <a:cs typeface="News Gothic MT"/>
                <a:sym typeface="News Gothic MT"/>
              </a:rPr>
              <a:t>May to July</a:t>
            </a:r>
            <a:endParaRPr kumimoji="0" lang="en-IN" sz="1200" b="1" i="0" u="none" strike="noStrike" cap="none" spc="0" normalizeH="0" baseline="0" dirty="0">
              <a:ln>
                <a:noFill/>
              </a:ln>
              <a:solidFill>
                <a:srgbClr val="000000"/>
              </a:solidFill>
              <a:effectLst/>
              <a:uFillTx/>
              <a:latin typeface="News Gothic MT"/>
              <a:ea typeface="News Gothic MT"/>
              <a:cs typeface="News Gothic MT"/>
              <a:sym typeface="News Gothic MT"/>
            </a:endParaRPr>
          </a:p>
        </p:txBody>
      </p:sp>
      <p:sp>
        <p:nvSpPr>
          <p:cNvPr id="3" name="TextBox 2">
            <a:extLst>
              <a:ext uri="{FF2B5EF4-FFF2-40B4-BE49-F238E27FC236}">
                <a16:creationId xmlns:a16="http://schemas.microsoft.com/office/drawing/2014/main" id="{A8E2E24D-CCD9-4AB4-B6F7-C1B11D7FDB2C}"/>
              </a:ext>
            </a:extLst>
          </p:cNvPr>
          <p:cNvSpPr txBox="1"/>
          <p:nvPr/>
        </p:nvSpPr>
        <p:spPr>
          <a:xfrm>
            <a:off x="6492240" y="145598"/>
            <a:ext cx="282549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200" b="1" dirty="0"/>
              <a:t>August to September</a:t>
            </a:r>
            <a:endParaRPr lang="en-IN" sz="1200" b="1" dirty="0"/>
          </a:p>
        </p:txBody>
      </p:sp>
      <p:sp>
        <p:nvSpPr>
          <p:cNvPr id="13" name="TextBox 12">
            <a:extLst>
              <a:ext uri="{FF2B5EF4-FFF2-40B4-BE49-F238E27FC236}">
                <a16:creationId xmlns:a16="http://schemas.microsoft.com/office/drawing/2014/main" id="{05FC6010-AF0A-4032-8C00-880F90B332D5}"/>
              </a:ext>
            </a:extLst>
          </p:cNvPr>
          <p:cNvSpPr txBox="1"/>
          <p:nvPr/>
        </p:nvSpPr>
        <p:spPr>
          <a:xfrm>
            <a:off x="6318504" y="3429000"/>
            <a:ext cx="282549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200" b="1" dirty="0"/>
              <a:t>October to November</a:t>
            </a:r>
            <a:endParaRPr lang="en-IN" sz="1200" b="1" dirty="0"/>
          </a:p>
        </p:txBody>
      </p:sp>
      <p:sp>
        <p:nvSpPr>
          <p:cNvPr id="14" name="TextBox 13">
            <a:extLst>
              <a:ext uri="{FF2B5EF4-FFF2-40B4-BE49-F238E27FC236}">
                <a16:creationId xmlns:a16="http://schemas.microsoft.com/office/drawing/2014/main" id="{4D38BFEF-071A-4713-83B6-D580B3AD1CFB}"/>
              </a:ext>
            </a:extLst>
          </p:cNvPr>
          <p:cNvSpPr txBox="1"/>
          <p:nvPr/>
        </p:nvSpPr>
        <p:spPr>
          <a:xfrm>
            <a:off x="110327" y="5966336"/>
            <a:ext cx="160212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200" b="1" dirty="0"/>
              <a:t>December to April</a:t>
            </a:r>
            <a:endParaRPr lang="en-IN" sz="1200" b="1" dirty="0"/>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theme/theme1.xml><?xml version="1.0" encoding="utf-8"?>
<a:theme xmlns:a="http://schemas.openxmlformats.org/drawingml/2006/main" name="Breeze">
  <a:themeElements>
    <a:clrScheme name="Breeze">
      <a:dk1>
        <a:srgbClr val="000000"/>
      </a:dk1>
      <a:lt1>
        <a:srgbClr val="FFFFFF"/>
      </a:lt1>
      <a:dk2>
        <a:srgbClr val="A7A7A7"/>
      </a:dk2>
      <a:lt2>
        <a:srgbClr val="535353"/>
      </a:lt2>
      <a:accent1>
        <a:srgbClr val="2C7C9F"/>
      </a:accent1>
      <a:accent2>
        <a:srgbClr val="244A58"/>
      </a:accent2>
      <a:accent3>
        <a:srgbClr val="E2751D"/>
      </a:accent3>
      <a:accent4>
        <a:srgbClr val="FFB400"/>
      </a:accent4>
      <a:accent5>
        <a:srgbClr val="7EB606"/>
      </a:accent5>
      <a:accent6>
        <a:srgbClr val="C00000"/>
      </a:accent6>
      <a:hlink>
        <a:srgbClr val="0000FF"/>
      </a:hlink>
      <a:folHlink>
        <a:srgbClr val="FF00FF"/>
      </a:folHlink>
    </a:clrScheme>
    <a:fontScheme name="Breeze">
      <a:majorFont>
        <a:latin typeface="Helvetica"/>
        <a:ea typeface="Helvetica"/>
        <a:cs typeface="Helvetica"/>
      </a:majorFont>
      <a:minorFont>
        <a:latin typeface="Lucida Sans Unicode"/>
        <a:ea typeface="Lucida Sans Unicode"/>
        <a:cs typeface="Lucida Sans Unicode"/>
      </a:minorFont>
    </a:fontScheme>
    <a:fmtScheme name="Breez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0000"/>
              </a:srgbClr>
            </a:outerShdw>
          </a:effectLst>
        </a:effectStyle>
        <a:effectStyle>
          <a:effectLst>
            <a:outerShdw blurRad="63500" dist="25400" dir="5400000" rotWithShape="0">
              <a:srgbClr val="000000">
                <a:alpha val="4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63500" dist="25400" dir="5400000" rotWithShape="0">
            <a:srgbClr val="000000">
              <a:alpha val="4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reeze">
  <a:themeElements>
    <a:clrScheme name="Breeze">
      <a:dk1>
        <a:srgbClr val="000000"/>
      </a:dk1>
      <a:lt1>
        <a:srgbClr val="FFFFFF"/>
      </a:lt1>
      <a:dk2>
        <a:srgbClr val="A7A7A7"/>
      </a:dk2>
      <a:lt2>
        <a:srgbClr val="535353"/>
      </a:lt2>
      <a:accent1>
        <a:srgbClr val="2C7C9F"/>
      </a:accent1>
      <a:accent2>
        <a:srgbClr val="244A58"/>
      </a:accent2>
      <a:accent3>
        <a:srgbClr val="E2751D"/>
      </a:accent3>
      <a:accent4>
        <a:srgbClr val="FFB400"/>
      </a:accent4>
      <a:accent5>
        <a:srgbClr val="7EB606"/>
      </a:accent5>
      <a:accent6>
        <a:srgbClr val="C00000"/>
      </a:accent6>
      <a:hlink>
        <a:srgbClr val="0000FF"/>
      </a:hlink>
      <a:folHlink>
        <a:srgbClr val="FF00FF"/>
      </a:folHlink>
    </a:clrScheme>
    <a:fontScheme name="Breeze">
      <a:majorFont>
        <a:latin typeface="Helvetica"/>
        <a:ea typeface="Helvetica"/>
        <a:cs typeface="Helvetica"/>
      </a:majorFont>
      <a:minorFont>
        <a:latin typeface="Lucida Sans Unicode"/>
        <a:ea typeface="Lucida Sans Unicode"/>
        <a:cs typeface="Lucida Sans Unicode"/>
      </a:minorFont>
    </a:fontScheme>
    <a:fmtScheme name="Breez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0000"/>
              </a:srgbClr>
            </a:outerShdw>
          </a:effectLst>
        </a:effectStyle>
        <a:effectStyle>
          <a:effectLst>
            <a:outerShdw blurRad="63500" dist="25400" dir="5400000" rotWithShape="0">
              <a:srgbClr val="000000">
                <a:alpha val="4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63500" dist="25400" dir="5400000" rotWithShape="0">
            <a:srgbClr val="000000">
              <a:alpha val="4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1423</TotalTime>
  <Words>1866</Words>
  <Application>Microsoft Office PowerPoint</Application>
  <PresentationFormat>On-screen Show (4:3)</PresentationFormat>
  <Paragraphs>288</Paragraphs>
  <Slides>46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Abadi MT Condensed Extra Bold</vt:lpstr>
      <vt:lpstr>Apple SD 산돌고딕 Neo 무거운</vt:lpstr>
      <vt:lpstr>Arial</vt:lpstr>
      <vt:lpstr>Arial Black</vt:lpstr>
      <vt:lpstr>Arial Rounded MT Bold</vt:lpstr>
      <vt:lpstr>Calibri</vt:lpstr>
      <vt:lpstr>Lucida Sans Unicode</vt:lpstr>
      <vt:lpstr>News Gothic MT</vt:lpstr>
      <vt:lpstr>Wingdings 2</vt:lpstr>
      <vt:lpstr>Breeze</vt:lpstr>
      <vt:lpstr>PowerPoint Presentation</vt:lpstr>
      <vt:lpstr>PowerPoint Presentation</vt:lpstr>
      <vt:lpstr>PowerPoint Presentation</vt:lpstr>
      <vt:lpstr>Background</vt:lpstr>
      <vt:lpstr>PowerPoint Presentation</vt:lpstr>
      <vt:lpstr>PowerPoint Presentation</vt:lpstr>
      <vt:lpstr>Runn of Kachchh at a Glance</vt:lpstr>
      <vt:lpstr>PowerPoint Presentation</vt:lpstr>
      <vt:lpstr>PowerPoint Presentation</vt:lpstr>
      <vt:lpstr>PowerPoint Presentation</vt:lpstr>
      <vt:lpstr>PowerPoint Presentation</vt:lpstr>
      <vt:lpstr>Observations</vt:lpstr>
      <vt:lpstr>PowerPoint Presentation</vt:lpstr>
      <vt:lpstr>PowerPoint Presentation</vt:lpstr>
      <vt:lpstr>PowerPoint Presentation</vt:lpstr>
      <vt:lpstr>PowerPoint Presentation</vt:lpstr>
      <vt:lpstr>Direction of movement of Rain &amp; Tidal Water</vt:lpstr>
      <vt:lpstr>Sub Soil Engineering Properties</vt:lpstr>
      <vt:lpstr>Chemical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Ajay Kumar</cp:lastModifiedBy>
  <cp:revision>190</cp:revision>
  <cp:lastPrinted>2021-07-06T10:13:44Z</cp:lastPrinted>
  <dcterms:modified xsi:type="dcterms:W3CDTF">2021-07-10T08:40:19Z</dcterms:modified>
</cp:coreProperties>
</file>