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notesMasterIdLst>
    <p:notesMasterId r:id="rId31"/>
  </p:notesMasterIdLst>
  <p:sldIdLst>
    <p:sldId id="278" r:id="rId4"/>
    <p:sldId id="272" r:id="rId5"/>
    <p:sldId id="258" r:id="rId6"/>
    <p:sldId id="259" r:id="rId7"/>
    <p:sldId id="283" r:id="rId8"/>
    <p:sldId id="260" r:id="rId9"/>
    <p:sldId id="285" r:id="rId10"/>
    <p:sldId id="273" r:id="rId11"/>
    <p:sldId id="270" r:id="rId12"/>
    <p:sldId id="296" r:id="rId13"/>
    <p:sldId id="291" r:id="rId14"/>
    <p:sldId id="267" r:id="rId15"/>
    <p:sldId id="292" r:id="rId16"/>
    <p:sldId id="265" r:id="rId17"/>
    <p:sldId id="271" r:id="rId18"/>
    <p:sldId id="284" r:id="rId19"/>
    <p:sldId id="274" r:id="rId20"/>
    <p:sldId id="275" r:id="rId21"/>
    <p:sldId id="276" r:id="rId22"/>
    <p:sldId id="261" r:id="rId23"/>
    <p:sldId id="266" r:id="rId24"/>
    <p:sldId id="262" r:id="rId25"/>
    <p:sldId id="295" r:id="rId26"/>
    <p:sldId id="294" r:id="rId27"/>
    <p:sldId id="293" r:id="rId28"/>
    <p:sldId id="279" r:id="rId29"/>
    <p:sldId id="26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urali"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789" autoAdjust="0"/>
  </p:normalViewPr>
  <p:slideViewPr>
    <p:cSldViewPr>
      <p:cViewPr varScale="1">
        <p:scale>
          <a:sx n="114" d="100"/>
          <a:sy n="114" d="100"/>
        </p:scale>
        <p:origin x="1524" y="13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p:scale>
          <a:sx n="112" d="100"/>
          <a:sy n="112" d="100"/>
        </p:scale>
        <p:origin x="1650" y="-6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9488FC-D1FB-4DF1-AA09-8DA48238C165}" type="datetimeFigureOut">
              <a:rPr lang="en-IN" smtClean="0"/>
              <a:t>10-07-2021</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8C0E3-8C20-4498-B977-92EC224B728A}" type="slidenum">
              <a:rPr lang="en-IN" smtClean="0"/>
              <a:t>‹#›</a:t>
            </a:fld>
            <a:endParaRPr lang="en-IN"/>
          </a:p>
        </p:txBody>
      </p:sp>
    </p:spTree>
    <p:extLst>
      <p:ext uri="{BB962C8B-B14F-4D97-AF65-F5344CB8AC3E}">
        <p14:creationId xmlns:p14="http://schemas.microsoft.com/office/powerpoint/2010/main" val="2451041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N" sz="2000" dirty="0"/>
              <a:t>We all have undergone a very traumatic year and a half in which we have lost so many friends and relatives. This has jolted all of us from within. During this period of great crisis, I have thought of revisiting our built environment and apply the learning during </a:t>
            </a:r>
            <a:r>
              <a:rPr lang="en-IN" sz="2000" dirty="0" err="1"/>
              <a:t>covid</a:t>
            </a:r>
            <a:r>
              <a:rPr lang="en-IN" sz="2000" dirty="0"/>
              <a:t> period to construction sector. Namaskar and very warm wishes for the CPWD day to one and all. I am </a:t>
            </a:r>
            <a:r>
              <a:rPr lang="en-IN" sz="2000" dirty="0" err="1"/>
              <a:t>C.K.Varma</a:t>
            </a:r>
            <a:r>
              <a:rPr lang="en-IN" sz="2000" dirty="0"/>
              <a:t>, ADG Region Chennai. Together with my Chief Architect Mr. </a:t>
            </a:r>
            <a:r>
              <a:rPr lang="en-IN" sz="2000" dirty="0" err="1"/>
              <a:t>K.Lingeswaran</a:t>
            </a:r>
            <a:r>
              <a:rPr lang="en-IN" sz="2000" dirty="0"/>
              <a:t>, I will sail you through few slides which will govern our future habitat.</a:t>
            </a:r>
          </a:p>
        </p:txBody>
      </p:sp>
      <p:sp>
        <p:nvSpPr>
          <p:cNvPr id="4" name="Slide Number Placeholder 3"/>
          <p:cNvSpPr>
            <a:spLocks noGrp="1"/>
          </p:cNvSpPr>
          <p:nvPr>
            <p:ph type="sldNum" sz="quarter" idx="10"/>
          </p:nvPr>
        </p:nvSpPr>
        <p:spPr/>
        <p:txBody>
          <a:bodyPr/>
          <a:lstStyle/>
          <a:p>
            <a:fld id="{F4C8C0E3-8C20-4498-B977-92EC224B728A}" type="slidenum">
              <a:rPr lang="en-IN" smtClean="0"/>
              <a:t>1</a:t>
            </a:fld>
            <a:endParaRPr lang="en-IN"/>
          </a:p>
        </p:txBody>
      </p:sp>
    </p:spTree>
    <p:extLst>
      <p:ext uri="{BB962C8B-B14F-4D97-AF65-F5344CB8AC3E}">
        <p14:creationId xmlns:p14="http://schemas.microsoft.com/office/powerpoint/2010/main" val="2002567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4000" dirty="0"/>
              <a:t>Building materials will have to be carefully chosen to have these properties.</a:t>
            </a:r>
          </a:p>
        </p:txBody>
      </p:sp>
      <p:sp>
        <p:nvSpPr>
          <p:cNvPr id="4" name="Slide Number Placeholder 3"/>
          <p:cNvSpPr>
            <a:spLocks noGrp="1"/>
          </p:cNvSpPr>
          <p:nvPr>
            <p:ph type="sldNum" sz="quarter" idx="10"/>
          </p:nvPr>
        </p:nvSpPr>
        <p:spPr/>
        <p:txBody>
          <a:bodyPr/>
          <a:lstStyle/>
          <a:p>
            <a:fld id="{F4C8C0E3-8C20-4498-B977-92EC224B728A}" type="slidenum">
              <a:rPr lang="en-IN" smtClean="0"/>
              <a:t>10</a:t>
            </a:fld>
            <a:endParaRPr lang="en-IN" dirty="0"/>
          </a:p>
        </p:txBody>
      </p:sp>
    </p:spTree>
    <p:extLst>
      <p:ext uri="{BB962C8B-B14F-4D97-AF65-F5344CB8AC3E}">
        <p14:creationId xmlns:p14="http://schemas.microsoft.com/office/powerpoint/2010/main" val="594795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4000" dirty="0"/>
              <a:t>Virus has least probability to stick to copper which is also lead free.</a:t>
            </a:r>
          </a:p>
        </p:txBody>
      </p:sp>
      <p:sp>
        <p:nvSpPr>
          <p:cNvPr id="4" name="Slide Number Placeholder 3"/>
          <p:cNvSpPr>
            <a:spLocks noGrp="1"/>
          </p:cNvSpPr>
          <p:nvPr>
            <p:ph type="sldNum" sz="quarter" idx="10"/>
          </p:nvPr>
        </p:nvSpPr>
        <p:spPr/>
        <p:txBody>
          <a:bodyPr/>
          <a:lstStyle/>
          <a:p>
            <a:fld id="{F4C8C0E3-8C20-4498-B977-92EC224B728A}" type="slidenum">
              <a:rPr lang="en-IN" smtClean="0"/>
              <a:t>11</a:t>
            </a:fld>
            <a:endParaRPr lang="en-IN" dirty="0"/>
          </a:p>
        </p:txBody>
      </p:sp>
    </p:spTree>
    <p:extLst>
      <p:ext uri="{BB962C8B-B14F-4D97-AF65-F5344CB8AC3E}">
        <p14:creationId xmlns:p14="http://schemas.microsoft.com/office/powerpoint/2010/main" val="362628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3600" dirty="0"/>
              <a:t>Health care design need an upgrade too. “The biggest thing to come to light during this period is the inability for hospitals to accommodate the large number of sick people. </a:t>
            </a:r>
          </a:p>
        </p:txBody>
      </p:sp>
      <p:sp>
        <p:nvSpPr>
          <p:cNvPr id="4" name="Slide Number Placeholder 3"/>
          <p:cNvSpPr>
            <a:spLocks noGrp="1"/>
          </p:cNvSpPr>
          <p:nvPr>
            <p:ph type="sldNum" sz="quarter" idx="10"/>
          </p:nvPr>
        </p:nvSpPr>
        <p:spPr/>
        <p:txBody>
          <a:bodyPr/>
          <a:lstStyle/>
          <a:p>
            <a:fld id="{F4C8C0E3-8C20-4498-B977-92EC224B728A}" type="slidenum">
              <a:rPr lang="en-IN" smtClean="0"/>
              <a:t>12</a:t>
            </a:fld>
            <a:endParaRPr lang="en-IN"/>
          </a:p>
        </p:txBody>
      </p:sp>
    </p:spTree>
    <p:extLst>
      <p:ext uri="{BB962C8B-B14F-4D97-AF65-F5344CB8AC3E}">
        <p14:creationId xmlns:p14="http://schemas.microsoft.com/office/powerpoint/2010/main" val="76941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2606"/>
            <a:ext cx="5486400" cy="4114800"/>
          </a:xfrm>
        </p:spPr>
        <p:txBody>
          <a:bodyPr/>
          <a:lstStyle/>
          <a:p>
            <a:r>
              <a:rPr lang="en-IN" sz="3600" dirty="0"/>
              <a:t>A space with enough daylight, ventilation, electrical gadgets  and comfortable sitting will be the new norm in dwelling units.</a:t>
            </a:r>
          </a:p>
        </p:txBody>
      </p:sp>
      <p:sp>
        <p:nvSpPr>
          <p:cNvPr id="4" name="Slide Number Placeholder 3"/>
          <p:cNvSpPr>
            <a:spLocks noGrp="1"/>
          </p:cNvSpPr>
          <p:nvPr>
            <p:ph type="sldNum" sz="quarter" idx="10"/>
          </p:nvPr>
        </p:nvSpPr>
        <p:spPr/>
        <p:txBody>
          <a:bodyPr/>
          <a:lstStyle/>
          <a:p>
            <a:fld id="{F4C8C0E3-8C20-4498-B977-92EC224B728A}" type="slidenum">
              <a:rPr lang="en-IN" smtClean="0"/>
              <a:t>13</a:t>
            </a:fld>
            <a:endParaRPr lang="en-IN"/>
          </a:p>
        </p:txBody>
      </p:sp>
    </p:spTree>
    <p:extLst>
      <p:ext uri="{BB962C8B-B14F-4D97-AF65-F5344CB8AC3E}">
        <p14:creationId xmlns:p14="http://schemas.microsoft.com/office/powerpoint/2010/main" val="3136432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4000" dirty="0"/>
              <a:t>More open spaces within the built environment will be helpful to people within to maintain social distance. </a:t>
            </a:r>
          </a:p>
          <a:p>
            <a:endParaRPr lang="en-IN" dirty="0"/>
          </a:p>
        </p:txBody>
      </p:sp>
      <p:sp>
        <p:nvSpPr>
          <p:cNvPr id="4" name="Slide Number Placeholder 3"/>
          <p:cNvSpPr>
            <a:spLocks noGrp="1"/>
          </p:cNvSpPr>
          <p:nvPr>
            <p:ph type="sldNum" sz="quarter" idx="10"/>
          </p:nvPr>
        </p:nvSpPr>
        <p:spPr/>
        <p:txBody>
          <a:bodyPr/>
          <a:lstStyle/>
          <a:p>
            <a:fld id="{F4C8C0E3-8C20-4498-B977-92EC224B728A}" type="slidenum">
              <a:rPr lang="en-IN" smtClean="0"/>
              <a:t>14</a:t>
            </a:fld>
            <a:endParaRPr lang="en-IN"/>
          </a:p>
        </p:txBody>
      </p:sp>
    </p:spTree>
    <p:extLst>
      <p:ext uri="{BB962C8B-B14F-4D97-AF65-F5344CB8AC3E}">
        <p14:creationId xmlns:p14="http://schemas.microsoft.com/office/powerpoint/2010/main" val="2555563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3600" dirty="0"/>
              <a:t>Large parking spaces in every public utility building can turn into </a:t>
            </a:r>
            <a:r>
              <a:rPr lang="en-IN" sz="3600" dirty="0" err="1"/>
              <a:t>covid</a:t>
            </a:r>
            <a:r>
              <a:rPr lang="en-IN" sz="3600" dirty="0"/>
              <a:t> hospital as the need arises.</a:t>
            </a:r>
          </a:p>
          <a:p>
            <a:endParaRPr lang="en-IN" dirty="0"/>
          </a:p>
        </p:txBody>
      </p:sp>
      <p:sp>
        <p:nvSpPr>
          <p:cNvPr id="4" name="Slide Number Placeholder 3"/>
          <p:cNvSpPr>
            <a:spLocks noGrp="1"/>
          </p:cNvSpPr>
          <p:nvPr>
            <p:ph type="sldNum" sz="quarter" idx="10"/>
          </p:nvPr>
        </p:nvSpPr>
        <p:spPr/>
        <p:txBody>
          <a:bodyPr/>
          <a:lstStyle/>
          <a:p>
            <a:fld id="{F4C8C0E3-8C20-4498-B977-92EC224B728A}" type="slidenum">
              <a:rPr lang="en-IN" smtClean="0"/>
              <a:t>15</a:t>
            </a:fld>
            <a:endParaRPr lang="en-IN"/>
          </a:p>
        </p:txBody>
      </p:sp>
    </p:spTree>
    <p:extLst>
      <p:ext uri="{BB962C8B-B14F-4D97-AF65-F5344CB8AC3E}">
        <p14:creationId xmlns:p14="http://schemas.microsoft.com/office/powerpoint/2010/main" val="3669645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4000" dirty="0"/>
              <a:t>Now a few suggestions on engineering side</a:t>
            </a:r>
          </a:p>
        </p:txBody>
      </p:sp>
      <p:sp>
        <p:nvSpPr>
          <p:cNvPr id="4" name="Slide Number Placeholder 3"/>
          <p:cNvSpPr>
            <a:spLocks noGrp="1"/>
          </p:cNvSpPr>
          <p:nvPr>
            <p:ph type="sldNum" sz="quarter" idx="10"/>
          </p:nvPr>
        </p:nvSpPr>
        <p:spPr/>
        <p:txBody>
          <a:bodyPr/>
          <a:lstStyle/>
          <a:p>
            <a:fld id="{F4C8C0E3-8C20-4498-B977-92EC224B728A}" type="slidenum">
              <a:rPr lang="en-IN" smtClean="0"/>
              <a:t>16</a:t>
            </a:fld>
            <a:endParaRPr lang="en-IN"/>
          </a:p>
        </p:txBody>
      </p:sp>
    </p:spTree>
    <p:extLst>
      <p:ext uri="{BB962C8B-B14F-4D97-AF65-F5344CB8AC3E}">
        <p14:creationId xmlns:p14="http://schemas.microsoft.com/office/powerpoint/2010/main" val="1511250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3600" dirty="0"/>
              <a:t>Automation can facilitate touchless entry and exit into the built spaces giving more freedom from pathogens.</a:t>
            </a:r>
          </a:p>
        </p:txBody>
      </p:sp>
      <p:sp>
        <p:nvSpPr>
          <p:cNvPr id="4" name="Slide Number Placeholder 3"/>
          <p:cNvSpPr>
            <a:spLocks noGrp="1"/>
          </p:cNvSpPr>
          <p:nvPr>
            <p:ph type="sldNum" sz="quarter" idx="10"/>
          </p:nvPr>
        </p:nvSpPr>
        <p:spPr/>
        <p:txBody>
          <a:bodyPr/>
          <a:lstStyle/>
          <a:p>
            <a:fld id="{F4C8C0E3-8C20-4498-B977-92EC224B728A}" type="slidenum">
              <a:rPr lang="en-IN" smtClean="0"/>
              <a:t>17</a:t>
            </a:fld>
            <a:endParaRPr lang="en-IN"/>
          </a:p>
        </p:txBody>
      </p:sp>
    </p:spTree>
    <p:extLst>
      <p:ext uri="{BB962C8B-B14F-4D97-AF65-F5344CB8AC3E}">
        <p14:creationId xmlns:p14="http://schemas.microsoft.com/office/powerpoint/2010/main" val="2631776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3200" dirty="0"/>
              <a:t>Elevators had been a much debated facility in multi-storey buildings. Using pen or key is not a good choice. Instead App based destination control or no touch sensor switch can be a better option.</a:t>
            </a:r>
          </a:p>
        </p:txBody>
      </p:sp>
      <p:sp>
        <p:nvSpPr>
          <p:cNvPr id="4" name="Slide Number Placeholder 3"/>
          <p:cNvSpPr>
            <a:spLocks noGrp="1"/>
          </p:cNvSpPr>
          <p:nvPr>
            <p:ph type="sldNum" sz="quarter" idx="10"/>
          </p:nvPr>
        </p:nvSpPr>
        <p:spPr/>
        <p:txBody>
          <a:bodyPr/>
          <a:lstStyle/>
          <a:p>
            <a:fld id="{F4C8C0E3-8C20-4498-B977-92EC224B728A}" type="slidenum">
              <a:rPr lang="en-IN" smtClean="0"/>
              <a:t>18</a:t>
            </a:fld>
            <a:endParaRPr lang="en-IN"/>
          </a:p>
        </p:txBody>
      </p:sp>
    </p:spTree>
    <p:extLst>
      <p:ext uri="{BB962C8B-B14F-4D97-AF65-F5344CB8AC3E}">
        <p14:creationId xmlns:p14="http://schemas.microsoft.com/office/powerpoint/2010/main" val="1949708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4000" dirty="0"/>
              <a:t>Why use fingers to touch switches . Instead lights and fans can be operated through either a remote or voice activated device.</a:t>
            </a:r>
          </a:p>
        </p:txBody>
      </p:sp>
      <p:sp>
        <p:nvSpPr>
          <p:cNvPr id="4" name="Slide Number Placeholder 3"/>
          <p:cNvSpPr>
            <a:spLocks noGrp="1"/>
          </p:cNvSpPr>
          <p:nvPr>
            <p:ph type="sldNum" sz="quarter" idx="10"/>
          </p:nvPr>
        </p:nvSpPr>
        <p:spPr/>
        <p:txBody>
          <a:bodyPr/>
          <a:lstStyle/>
          <a:p>
            <a:fld id="{F4C8C0E3-8C20-4498-B977-92EC224B728A}" type="slidenum">
              <a:rPr lang="en-IN" smtClean="0"/>
              <a:t>19</a:t>
            </a:fld>
            <a:endParaRPr lang="en-IN"/>
          </a:p>
        </p:txBody>
      </p:sp>
    </p:spTree>
    <p:extLst>
      <p:ext uri="{BB962C8B-B14F-4D97-AF65-F5344CB8AC3E}">
        <p14:creationId xmlns:p14="http://schemas.microsoft.com/office/powerpoint/2010/main" val="2694535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2800" dirty="0"/>
              <a:t>The Corona virus did not merely exposed the gaps in our health care system, but also left question marks about how we build our habitat. A matter of  serious design thinking</a:t>
            </a:r>
            <a:r>
              <a:rPr lang="en-IN" sz="2800" baseline="0" dirty="0"/>
              <a:t> </a:t>
            </a:r>
            <a:r>
              <a:rPr lang="en-IN" sz="2800" dirty="0"/>
              <a:t>on the part of builders of the Nation i.e. CPWD the premier construction arm of Government of India.</a:t>
            </a:r>
          </a:p>
        </p:txBody>
      </p:sp>
      <p:sp>
        <p:nvSpPr>
          <p:cNvPr id="4" name="Slide Number Placeholder 3"/>
          <p:cNvSpPr>
            <a:spLocks noGrp="1"/>
          </p:cNvSpPr>
          <p:nvPr>
            <p:ph type="sldNum" sz="quarter" idx="5"/>
          </p:nvPr>
        </p:nvSpPr>
        <p:spPr/>
        <p:txBody>
          <a:bodyPr/>
          <a:lstStyle/>
          <a:p>
            <a:fld id="{F4C8C0E3-8C20-4498-B977-92EC224B728A}" type="slidenum">
              <a:rPr lang="en-IN" smtClean="0"/>
              <a:t>2</a:t>
            </a:fld>
            <a:endParaRPr lang="en-IN" dirty="0"/>
          </a:p>
        </p:txBody>
      </p:sp>
    </p:spTree>
    <p:extLst>
      <p:ext uri="{BB962C8B-B14F-4D97-AF65-F5344CB8AC3E}">
        <p14:creationId xmlns:p14="http://schemas.microsoft.com/office/powerpoint/2010/main" val="1976470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3600" dirty="0"/>
              <a:t>At least one UV Light should be installed in every space to provide disinfection of usable surfaces. </a:t>
            </a:r>
          </a:p>
          <a:p>
            <a:endParaRPr lang="en-IN" dirty="0"/>
          </a:p>
        </p:txBody>
      </p:sp>
      <p:sp>
        <p:nvSpPr>
          <p:cNvPr id="4" name="Slide Number Placeholder 3"/>
          <p:cNvSpPr>
            <a:spLocks noGrp="1"/>
          </p:cNvSpPr>
          <p:nvPr>
            <p:ph type="sldNum" sz="quarter" idx="10"/>
          </p:nvPr>
        </p:nvSpPr>
        <p:spPr/>
        <p:txBody>
          <a:bodyPr/>
          <a:lstStyle/>
          <a:p>
            <a:fld id="{F4C8C0E3-8C20-4498-B977-92EC224B728A}" type="slidenum">
              <a:rPr lang="en-IN" smtClean="0"/>
              <a:t>20</a:t>
            </a:fld>
            <a:endParaRPr lang="en-IN"/>
          </a:p>
        </p:txBody>
      </p:sp>
    </p:spTree>
    <p:extLst>
      <p:ext uri="{BB962C8B-B14F-4D97-AF65-F5344CB8AC3E}">
        <p14:creationId xmlns:p14="http://schemas.microsoft.com/office/powerpoint/2010/main" val="3970592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4000" dirty="0"/>
              <a:t>Air flow when gets sanitised through Ultra violet rays will provide people safe air with requisite comfort .</a:t>
            </a:r>
          </a:p>
          <a:p>
            <a:endParaRPr lang="en-IN" dirty="0"/>
          </a:p>
        </p:txBody>
      </p:sp>
      <p:sp>
        <p:nvSpPr>
          <p:cNvPr id="4" name="Slide Number Placeholder 3"/>
          <p:cNvSpPr>
            <a:spLocks noGrp="1"/>
          </p:cNvSpPr>
          <p:nvPr>
            <p:ph type="sldNum" sz="quarter" idx="10"/>
          </p:nvPr>
        </p:nvSpPr>
        <p:spPr/>
        <p:txBody>
          <a:bodyPr/>
          <a:lstStyle/>
          <a:p>
            <a:fld id="{F4C8C0E3-8C20-4498-B977-92EC224B728A}" type="slidenum">
              <a:rPr lang="en-IN" smtClean="0"/>
              <a:t>21</a:t>
            </a:fld>
            <a:endParaRPr lang="en-IN"/>
          </a:p>
        </p:txBody>
      </p:sp>
    </p:spTree>
    <p:extLst>
      <p:ext uri="{BB962C8B-B14F-4D97-AF65-F5344CB8AC3E}">
        <p14:creationId xmlns:p14="http://schemas.microsoft.com/office/powerpoint/2010/main" val="2427186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3200" dirty="0"/>
              <a:t>Mixing of return air should be totally eliminated. 100% Fresh air intake and exhaust should be the new norms in HVAC Design to avoid any infection through air draft.</a:t>
            </a:r>
          </a:p>
          <a:p>
            <a:endParaRPr lang="en-IN" sz="3200" dirty="0"/>
          </a:p>
        </p:txBody>
      </p:sp>
      <p:sp>
        <p:nvSpPr>
          <p:cNvPr id="4" name="Slide Number Placeholder 3"/>
          <p:cNvSpPr>
            <a:spLocks noGrp="1"/>
          </p:cNvSpPr>
          <p:nvPr>
            <p:ph type="sldNum" sz="quarter" idx="10"/>
          </p:nvPr>
        </p:nvSpPr>
        <p:spPr/>
        <p:txBody>
          <a:bodyPr/>
          <a:lstStyle/>
          <a:p>
            <a:fld id="{F4C8C0E3-8C20-4498-B977-92EC224B728A}" type="slidenum">
              <a:rPr lang="en-IN" smtClean="0"/>
              <a:t>22</a:t>
            </a:fld>
            <a:endParaRPr lang="en-IN"/>
          </a:p>
        </p:txBody>
      </p:sp>
    </p:spTree>
    <p:extLst>
      <p:ext uri="{BB962C8B-B14F-4D97-AF65-F5344CB8AC3E}">
        <p14:creationId xmlns:p14="http://schemas.microsoft.com/office/powerpoint/2010/main" val="3344301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4000" dirty="0"/>
              <a:t>Density Management within built space will be controlled by   suitable Algorithm based on Artificial Intelligence.</a:t>
            </a:r>
          </a:p>
          <a:p>
            <a:endParaRPr lang="en-IN" sz="4000" dirty="0"/>
          </a:p>
        </p:txBody>
      </p:sp>
      <p:sp>
        <p:nvSpPr>
          <p:cNvPr id="4" name="Slide Number Placeholder 3"/>
          <p:cNvSpPr>
            <a:spLocks noGrp="1"/>
          </p:cNvSpPr>
          <p:nvPr>
            <p:ph type="sldNum" sz="quarter" idx="10"/>
          </p:nvPr>
        </p:nvSpPr>
        <p:spPr/>
        <p:txBody>
          <a:bodyPr/>
          <a:lstStyle/>
          <a:p>
            <a:fld id="{F4C8C0E3-8C20-4498-B977-92EC224B728A}" type="slidenum">
              <a:rPr lang="en-IN" smtClean="0"/>
              <a:t>23</a:t>
            </a:fld>
            <a:endParaRPr lang="en-IN"/>
          </a:p>
        </p:txBody>
      </p:sp>
    </p:spTree>
    <p:extLst>
      <p:ext uri="{BB962C8B-B14F-4D97-AF65-F5344CB8AC3E}">
        <p14:creationId xmlns:p14="http://schemas.microsoft.com/office/powerpoint/2010/main" val="467949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3600" dirty="0"/>
              <a:t>More waste, more convertors to follow zero waste policy. Plasma convertor will be the ultimate to convert entire waste into useful products.</a:t>
            </a:r>
          </a:p>
        </p:txBody>
      </p:sp>
      <p:sp>
        <p:nvSpPr>
          <p:cNvPr id="4" name="Slide Number Placeholder 3"/>
          <p:cNvSpPr>
            <a:spLocks noGrp="1"/>
          </p:cNvSpPr>
          <p:nvPr>
            <p:ph type="sldNum" sz="quarter" idx="10"/>
          </p:nvPr>
        </p:nvSpPr>
        <p:spPr/>
        <p:txBody>
          <a:bodyPr/>
          <a:lstStyle/>
          <a:p>
            <a:fld id="{F4C8C0E3-8C20-4498-B977-92EC224B728A}" type="slidenum">
              <a:rPr lang="en-IN" smtClean="0"/>
              <a:t>24</a:t>
            </a:fld>
            <a:endParaRPr lang="en-IN"/>
          </a:p>
        </p:txBody>
      </p:sp>
    </p:spTree>
    <p:extLst>
      <p:ext uri="{BB962C8B-B14F-4D97-AF65-F5344CB8AC3E}">
        <p14:creationId xmlns:p14="http://schemas.microsoft.com/office/powerpoint/2010/main" val="1778366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4000" dirty="0"/>
              <a:t>Its applicability will be felt more in housing societies as well as office gates.</a:t>
            </a:r>
          </a:p>
          <a:p>
            <a:endParaRPr lang="en-IN" sz="4000" dirty="0"/>
          </a:p>
        </p:txBody>
      </p:sp>
      <p:sp>
        <p:nvSpPr>
          <p:cNvPr id="4" name="Slide Number Placeholder 3"/>
          <p:cNvSpPr>
            <a:spLocks noGrp="1"/>
          </p:cNvSpPr>
          <p:nvPr>
            <p:ph type="sldNum" sz="quarter" idx="10"/>
          </p:nvPr>
        </p:nvSpPr>
        <p:spPr/>
        <p:txBody>
          <a:bodyPr/>
          <a:lstStyle/>
          <a:p>
            <a:fld id="{F4C8C0E3-8C20-4498-B977-92EC224B728A}" type="slidenum">
              <a:rPr lang="en-IN" smtClean="0"/>
              <a:t>25</a:t>
            </a:fld>
            <a:endParaRPr lang="en-IN"/>
          </a:p>
        </p:txBody>
      </p:sp>
    </p:spTree>
    <p:extLst>
      <p:ext uri="{BB962C8B-B14F-4D97-AF65-F5344CB8AC3E}">
        <p14:creationId xmlns:p14="http://schemas.microsoft.com/office/powerpoint/2010/main" val="129989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4800" dirty="0"/>
              <a:t>The Philosophy to be adopted now</a:t>
            </a:r>
          </a:p>
        </p:txBody>
      </p:sp>
      <p:sp>
        <p:nvSpPr>
          <p:cNvPr id="4" name="Slide Number Placeholder 3"/>
          <p:cNvSpPr>
            <a:spLocks noGrp="1"/>
          </p:cNvSpPr>
          <p:nvPr>
            <p:ph type="sldNum" sz="quarter" idx="10"/>
          </p:nvPr>
        </p:nvSpPr>
        <p:spPr/>
        <p:txBody>
          <a:bodyPr/>
          <a:lstStyle/>
          <a:p>
            <a:fld id="{F4C8C0E3-8C20-4498-B977-92EC224B728A}" type="slidenum">
              <a:rPr lang="en-IN" smtClean="0"/>
              <a:t>26</a:t>
            </a:fld>
            <a:endParaRPr lang="en-IN"/>
          </a:p>
        </p:txBody>
      </p:sp>
    </p:spTree>
    <p:extLst>
      <p:ext uri="{BB962C8B-B14F-4D97-AF65-F5344CB8AC3E}">
        <p14:creationId xmlns:p14="http://schemas.microsoft.com/office/powerpoint/2010/main" val="2783545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4000" dirty="0"/>
              <a:t>Please like share and prescribe these suggestions if you are convinced.</a:t>
            </a:r>
          </a:p>
        </p:txBody>
      </p:sp>
      <p:sp>
        <p:nvSpPr>
          <p:cNvPr id="4" name="Slide Number Placeholder 3"/>
          <p:cNvSpPr>
            <a:spLocks noGrp="1"/>
          </p:cNvSpPr>
          <p:nvPr>
            <p:ph type="sldNum" sz="quarter" idx="5"/>
          </p:nvPr>
        </p:nvSpPr>
        <p:spPr/>
        <p:txBody>
          <a:bodyPr/>
          <a:lstStyle/>
          <a:p>
            <a:fld id="{F4C8C0E3-8C20-4498-B977-92EC224B728A}" type="slidenum">
              <a:rPr lang="en-IN" smtClean="0"/>
              <a:t>27</a:t>
            </a:fld>
            <a:endParaRPr lang="en-IN"/>
          </a:p>
        </p:txBody>
      </p:sp>
    </p:spTree>
    <p:extLst>
      <p:ext uri="{BB962C8B-B14F-4D97-AF65-F5344CB8AC3E}">
        <p14:creationId xmlns:p14="http://schemas.microsoft.com/office/powerpoint/2010/main" val="188411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800" dirty="0"/>
              <a:t>The built environment should necessarily include more open spaces, touchless services, sanitisation sprinklers, automatic doors with thermal imaging ,</a:t>
            </a:r>
            <a:r>
              <a:rPr lang="en-US" sz="2800" dirty="0"/>
              <a:t> social distancing norms, separate entry and exit points , proper shielding between people etc.</a:t>
            </a:r>
            <a:endParaRPr lang="en-IN" sz="2800" dirty="0"/>
          </a:p>
        </p:txBody>
      </p:sp>
      <p:sp>
        <p:nvSpPr>
          <p:cNvPr id="4" name="Slide Number Placeholder 3"/>
          <p:cNvSpPr>
            <a:spLocks noGrp="1"/>
          </p:cNvSpPr>
          <p:nvPr>
            <p:ph type="sldNum" sz="quarter" idx="10"/>
          </p:nvPr>
        </p:nvSpPr>
        <p:spPr/>
        <p:txBody>
          <a:bodyPr/>
          <a:lstStyle/>
          <a:p>
            <a:fld id="{F4C8C0E3-8C20-4498-B977-92EC224B728A}" type="slidenum">
              <a:rPr lang="en-IN" smtClean="0"/>
              <a:t>3</a:t>
            </a:fld>
            <a:endParaRPr lang="en-IN"/>
          </a:p>
        </p:txBody>
      </p:sp>
    </p:spTree>
    <p:extLst>
      <p:ext uri="{BB962C8B-B14F-4D97-AF65-F5344CB8AC3E}">
        <p14:creationId xmlns:p14="http://schemas.microsoft.com/office/powerpoint/2010/main" val="2975389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8200" y="4343400"/>
            <a:ext cx="5486400" cy="4114800"/>
          </a:xfrm>
        </p:spPr>
        <p:txBody>
          <a:bodyPr/>
          <a:lstStyle/>
          <a:p>
            <a:r>
              <a:rPr lang="en-IN" sz="3600" dirty="0"/>
              <a:t>Translation of basic Covid protocols into building norms.</a:t>
            </a:r>
          </a:p>
        </p:txBody>
      </p:sp>
      <p:sp>
        <p:nvSpPr>
          <p:cNvPr id="4" name="Slide Number Placeholder 3"/>
          <p:cNvSpPr>
            <a:spLocks noGrp="1"/>
          </p:cNvSpPr>
          <p:nvPr>
            <p:ph type="sldNum" sz="quarter" idx="5"/>
          </p:nvPr>
        </p:nvSpPr>
        <p:spPr/>
        <p:txBody>
          <a:bodyPr/>
          <a:lstStyle/>
          <a:p>
            <a:fld id="{F4C8C0E3-8C20-4498-B977-92EC224B728A}" type="slidenum">
              <a:rPr lang="en-IN" smtClean="0"/>
              <a:t>4</a:t>
            </a:fld>
            <a:endParaRPr lang="en-IN" dirty="0"/>
          </a:p>
        </p:txBody>
      </p:sp>
    </p:spTree>
    <p:extLst>
      <p:ext uri="{BB962C8B-B14F-4D97-AF65-F5344CB8AC3E}">
        <p14:creationId xmlns:p14="http://schemas.microsoft.com/office/powerpoint/2010/main" val="184780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343400"/>
            <a:ext cx="5486400" cy="4114800"/>
          </a:xfrm>
        </p:spPr>
        <p:txBody>
          <a:bodyPr/>
          <a:lstStyle/>
          <a:p>
            <a:r>
              <a:rPr lang="en-IN" sz="3600" dirty="0"/>
              <a:t>A few suggestions on building design side</a:t>
            </a:r>
          </a:p>
        </p:txBody>
      </p:sp>
      <p:sp>
        <p:nvSpPr>
          <p:cNvPr id="4" name="Slide Number Placeholder 3"/>
          <p:cNvSpPr>
            <a:spLocks noGrp="1"/>
          </p:cNvSpPr>
          <p:nvPr>
            <p:ph type="sldNum" sz="quarter" idx="10"/>
          </p:nvPr>
        </p:nvSpPr>
        <p:spPr/>
        <p:txBody>
          <a:bodyPr/>
          <a:lstStyle/>
          <a:p>
            <a:fld id="{F4C8C0E3-8C20-4498-B977-92EC224B728A}" type="slidenum">
              <a:rPr lang="en-IN" smtClean="0"/>
              <a:t>5</a:t>
            </a:fld>
            <a:endParaRPr lang="en-IN" dirty="0"/>
          </a:p>
        </p:txBody>
      </p:sp>
    </p:spTree>
    <p:extLst>
      <p:ext uri="{BB962C8B-B14F-4D97-AF65-F5344CB8AC3E}">
        <p14:creationId xmlns:p14="http://schemas.microsoft.com/office/powerpoint/2010/main" val="4233990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5536"/>
            <a:ext cx="5486400" cy="4114800"/>
          </a:xfrm>
        </p:spPr>
        <p:txBody>
          <a:bodyPr/>
          <a:lstStyle/>
          <a:p>
            <a:r>
              <a:rPr lang="en-IN" sz="3200" dirty="0"/>
              <a:t>Separate entry and exit will prevent mixing of people entering the building and leaving the building physically  thus maintaining social distance.</a:t>
            </a:r>
          </a:p>
        </p:txBody>
      </p:sp>
      <p:sp>
        <p:nvSpPr>
          <p:cNvPr id="4" name="Slide Number Placeholder 3"/>
          <p:cNvSpPr>
            <a:spLocks noGrp="1"/>
          </p:cNvSpPr>
          <p:nvPr>
            <p:ph type="sldNum" sz="quarter" idx="10"/>
          </p:nvPr>
        </p:nvSpPr>
        <p:spPr/>
        <p:txBody>
          <a:bodyPr/>
          <a:lstStyle/>
          <a:p>
            <a:fld id="{F4C8C0E3-8C20-4498-B977-92EC224B728A}" type="slidenum">
              <a:rPr lang="en-IN" smtClean="0"/>
              <a:t>6</a:t>
            </a:fld>
            <a:endParaRPr lang="en-IN" dirty="0"/>
          </a:p>
        </p:txBody>
      </p:sp>
    </p:spTree>
    <p:extLst>
      <p:ext uri="{BB962C8B-B14F-4D97-AF65-F5344CB8AC3E}">
        <p14:creationId xmlns:p14="http://schemas.microsoft.com/office/powerpoint/2010/main" val="2303434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Our Chennai team has developed a typical building  layout which incorporates thermal scanner built-in in the wall at the entrance, sanitization chamber, separate entry and exit points</a:t>
            </a:r>
            <a:endParaRPr lang="en-IN" sz="3200" dirty="0"/>
          </a:p>
        </p:txBody>
      </p:sp>
      <p:sp>
        <p:nvSpPr>
          <p:cNvPr id="4" name="Slide Number Placeholder 3"/>
          <p:cNvSpPr>
            <a:spLocks noGrp="1"/>
          </p:cNvSpPr>
          <p:nvPr>
            <p:ph type="sldNum" sz="quarter" idx="10"/>
          </p:nvPr>
        </p:nvSpPr>
        <p:spPr/>
        <p:txBody>
          <a:bodyPr/>
          <a:lstStyle/>
          <a:p>
            <a:fld id="{F4C8C0E3-8C20-4498-B977-92EC224B728A}" type="slidenum">
              <a:rPr lang="en-IN" smtClean="0"/>
              <a:t>7</a:t>
            </a:fld>
            <a:endParaRPr lang="en-IN" dirty="0"/>
          </a:p>
        </p:txBody>
      </p:sp>
    </p:spTree>
    <p:extLst>
      <p:ext uri="{BB962C8B-B14F-4D97-AF65-F5344CB8AC3E}">
        <p14:creationId xmlns:p14="http://schemas.microsoft.com/office/powerpoint/2010/main" val="3025741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3600" dirty="0"/>
              <a:t>By carefully redesigning the interiors with staggered layout and with shielded furniture, close contact with another person in the vicinity can be prevented.</a:t>
            </a:r>
          </a:p>
        </p:txBody>
      </p:sp>
      <p:sp>
        <p:nvSpPr>
          <p:cNvPr id="4" name="Slide Number Placeholder 3"/>
          <p:cNvSpPr>
            <a:spLocks noGrp="1"/>
          </p:cNvSpPr>
          <p:nvPr>
            <p:ph type="sldNum" sz="quarter" idx="10"/>
          </p:nvPr>
        </p:nvSpPr>
        <p:spPr/>
        <p:txBody>
          <a:bodyPr/>
          <a:lstStyle/>
          <a:p>
            <a:fld id="{F4C8C0E3-8C20-4498-B977-92EC224B728A}" type="slidenum">
              <a:rPr lang="en-IN" smtClean="0"/>
              <a:t>8</a:t>
            </a:fld>
            <a:endParaRPr lang="en-IN" dirty="0"/>
          </a:p>
        </p:txBody>
      </p:sp>
    </p:spTree>
    <p:extLst>
      <p:ext uri="{BB962C8B-B14F-4D97-AF65-F5344CB8AC3E}">
        <p14:creationId xmlns:p14="http://schemas.microsoft.com/office/powerpoint/2010/main" val="1305351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4000" dirty="0"/>
              <a:t>Future should consist of such types of fabrics as shown for draping, wall covering and carpet etc.</a:t>
            </a:r>
          </a:p>
          <a:p>
            <a:endParaRPr lang="en-IN" sz="4000" dirty="0"/>
          </a:p>
        </p:txBody>
      </p:sp>
      <p:sp>
        <p:nvSpPr>
          <p:cNvPr id="4" name="Slide Number Placeholder 3"/>
          <p:cNvSpPr>
            <a:spLocks noGrp="1"/>
          </p:cNvSpPr>
          <p:nvPr>
            <p:ph type="sldNum" sz="quarter" idx="10"/>
          </p:nvPr>
        </p:nvSpPr>
        <p:spPr/>
        <p:txBody>
          <a:bodyPr/>
          <a:lstStyle/>
          <a:p>
            <a:fld id="{F4C8C0E3-8C20-4498-B977-92EC224B728A}" type="slidenum">
              <a:rPr lang="en-IN" smtClean="0"/>
              <a:t>9</a:t>
            </a:fld>
            <a:endParaRPr lang="en-IN" dirty="0"/>
          </a:p>
        </p:txBody>
      </p:sp>
    </p:spTree>
    <p:extLst>
      <p:ext uri="{BB962C8B-B14F-4D97-AF65-F5344CB8AC3E}">
        <p14:creationId xmlns:p14="http://schemas.microsoft.com/office/powerpoint/2010/main" val="1437167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1B439F-0D0B-40B5-8807-23287F64315F}" type="datetime1">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6D89F-8406-427B-B630-6A11D1483408}" type="datetime1">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8BB24-31A9-4499-8927-2C1A4EDB3E6B}" type="datetime1">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E0952ECE-041C-4CFC-A69F-FE08594F2715}" type="datetimeFigureOut">
              <a:rPr lang="en-IN" smtClean="0"/>
              <a:t>10-07-2021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2DC3358-3FB2-4E5A-9E4A-B5B545A005FD}" type="slidenum">
              <a:rPr lang="en-IN" smtClean="0"/>
              <a:t>‹#›</a:t>
            </a:fld>
            <a:endParaRPr lang="en-IN"/>
          </a:p>
        </p:txBody>
      </p:sp>
    </p:spTree>
    <p:extLst>
      <p:ext uri="{BB962C8B-B14F-4D97-AF65-F5344CB8AC3E}">
        <p14:creationId xmlns:p14="http://schemas.microsoft.com/office/powerpoint/2010/main" val="2908376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E0952ECE-041C-4CFC-A69F-FE08594F2715}" type="datetimeFigureOut">
              <a:rPr lang="en-IN" smtClean="0"/>
              <a:t>10-07-2021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2DC3358-3FB2-4E5A-9E4A-B5B545A005FD}" type="slidenum">
              <a:rPr lang="en-IN" smtClean="0"/>
              <a:t>‹#›</a:t>
            </a:fld>
            <a:endParaRPr lang="en-IN"/>
          </a:p>
        </p:txBody>
      </p:sp>
    </p:spTree>
    <p:extLst>
      <p:ext uri="{BB962C8B-B14F-4D97-AF65-F5344CB8AC3E}">
        <p14:creationId xmlns:p14="http://schemas.microsoft.com/office/powerpoint/2010/main" val="3825739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952ECE-041C-4CFC-A69F-FE08594F2715}" type="datetimeFigureOut">
              <a:rPr lang="en-IN" smtClean="0"/>
              <a:t>10-07-2021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2DC3358-3FB2-4E5A-9E4A-B5B545A005FD}" type="slidenum">
              <a:rPr lang="en-IN" smtClean="0"/>
              <a:t>‹#›</a:t>
            </a:fld>
            <a:endParaRPr lang="en-IN"/>
          </a:p>
        </p:txBody>
      </p:sp>
    </p:spTree>
    <p:extLst>
      <p:ext uri="{BB962C8B-B14F-4D97-AF65-F5344CB8AC3E}">
        <p14:creationId xmlns:p14="http://schemas.microsoft.com/office/powerpoint/2010/main" val="2817770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E0952ECE-041C-4CFC-A69F-FE08594F2715}" type="datetimeFigureOut">
              <a:rPr lang="en-IN" smtClean="0"/>
              <a:t>10-07-2021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2DC3358-3FB2-4E5A-9E4A-B5B545A005FD}" type="slidenum">
              <a:rPr lang="en-IN" smtClean="0"/>
              <a:t>‹#›</a:t>
            </a:fld>
            <a:endParaRPr lang="en-IN"/>
          </a:p>
        </p:txBody>
      </p:sp>
    </p:spTree>
    <p:extLst>
      <p:ext uri="{BB962C8B-B14F-4D97-AF65-F5344CB8AC3E}">
        <p14:creationId xmlns:p14="http://schemas.microsoft.com/office/powerpoint/2010/main" val="1362877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E0952ECE-041C-4CFC-A69F-FE08594F2715}" type="datetimeFigureOut">
              <a:rPr lang="en-IN" smtClean="0"/>
              <a:t>10-07-2021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82DC3358-3FB2-4E5A-9E4A-B5B545A005FD}" type="slidenum">
              <a:rPr lang="en-IN" smtClean="0"/>
              <a:t>‹#›</a:t>
            </a:fld>
            <a:endParaRPr lang="en-IN"/>
          </a:p>
        </p:txBody>
      </p:sp>
    </p:spTree>
    <p:extLst>
      <p:ext uri="{BB962C8B-B14F-4D97-AF65-F5344CB8AC3E}">
        <p14:creationId xmlns:p14="http://schemas.microsoft.com/office/powerpoint/2010/main" val="88269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E0952ECE-041C-4CFC-A69F-FE08594F2715}" type="datetimeFigureOut">
              <a:rPr lang="en-IN" smtClean="0"/>
              <a:t>10-07-2021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82DC3358-3FB2-4E5A-9E4A-B5B545A005FD}" type="slidenum">
              <a:rPr lang="en-IN" smtClean="0"/>
              <a:t>‹#›</a:t>
            </a:fld>
            <a:endParaRPr lang="en-IN"/>
          </a:p>
        </p:txBody>
      </p:sp>
    </p:spTree>
    <p:extLst>
      <p:ext uri="{BB962C8B-B14F-4D97-AF65-F5344CB8AC3E}">
        <p14:creationId xmlns:p14="http://schemas.microsoft.com/office/powerpoint/2010/main" val="2908693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52ECE-041C-4CFC-A69F-FE08594F2715}" type="datetimeFigureOut">
              <a:rPr lang="en-IN" smtClean="0"/>
              <a:t>10-07-2021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2DC3358-3FB2-4E5A-9E4A-B5B545A005FD}" type="slidenum">
              <a:rPr lang="en-IN" smtClean="0"/>
              <a:t>‹#›</a:t>
            </a:fld>
            <a:endParaRPr lang="en-IN"/>
          </a:p>
        </p:txBody>
      </p:sp>
    </p:spTree>
    <p:extLst>
      <p:ext uri="{BB962C8B-B14F-4D97-AF65-F5344CB8AC3E}">
        <p14:creationId xmlns:p14="http://schemas.microsoft.com/office/powerpoint/2010/main" val="3263577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952ECE-041C-4CFC-A69F-FE08594F2715}" type="datetimeFigureOut">
              <a:rPr lang="en-IN" smtClean="0"/>
              <a:t>10-07-2021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2DC3358-3FB2-4E5A-9E4A-B5B545A005FD}" type="slidenum">
              <a:rPr lang="en-IN" smtClean="0"/>
              <a:t>‹#›</a:t>
            </a:fld>
            <a:endParaRPr lang="en-IN"/>
          </a:p>
        </p:txBody>
      </p:sp>
    </p:spTree>
    <p:extLst>
      <p:ext uri="{BB962C8B-B14F-4D97-AF65-F5344CB8AC3E}">
        <p14:creationId xmlns:p14="http://schemas.microsoft.com/office/powerpoint/2010/main" val="1686277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164D00-A582-42E2-B34B-F197DD2E86CB}" type="datetime1">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952ECE-041C-4CFC-A69F-FE08594F2715}" type="datetimeFigureOut">
              <a:rPr lang="en-IN" smtClean="0"/>
              <a:t>10-07-2021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2DC3358-3FB2-4E5A-9E4A-B5B545A005FD}" type="slidenum">
              <a:rPr lang="en-IN" smtClean="0"/>
              <a:t>‹#›</a:t>
            </a:fld>
            <a:endParaRPr lang="en-IN"/>
          </a:p>
        </p:txBody>
      </p:sp>
    </p:spTree>
    <p:extLst>
      <p:ext uri="{BB962C8B-B14F-4D97-AF65-F5344CB8AC3E}">
        <p14:creationId xmlns:p14="http://schemas.microsoft.com/office/powerpoint/2010/main" val="3991361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E0952ECE-041C-4CFC-A69F-FE08594F2715}" type="datetimeFigureOut">
              <a:rPr lang="en-IN" smtClean="0"/>
              <a:t>10-07-2021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2DC3358-3FB2-4E5A-9E4A-B5B545A005FD}" type="slidenum">
              <a:rPr lang="en-IN" smtClean="0"/>
              <a:t>‹#›</a:t>
            </a:fld>
            <a:endParaRPr lang="en-IN"/>
          </a:p>
        </p:txBody>
      </p:sp>
    </p:spTree>
    <p:extLst>
      <p:ext uri="{BB962C8B-B14F-4D97-AF65-F5344CB8AC3E}">
        <p14:creationId xmlns:p14="http://schemas.microsoft.com/office/powerpoint/2010/main" val="751898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E0952ECE-041C-4CFC-A69F-FE08594F2715}" type="datetimeFigureOut">
              <a:rPr lang="en-IN" smtClean="0"/>
              <a:t>10-07-2021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2DC3358-3FB2-4E5A-9E4A-B5B545A005FD}" type="slidenum">
              <a:rPr lang="en-IN" smtClean="0"/>
              <a:t>‹#›</a:t>
            </a:fld>
            <a:endParaRPr lang="en-IN"/>
          </a:p>
        </p:txBody>
      </p:sp>
    </p:spTree>
    <p:extLst>
      <p:ext uri="{BB962C8B-B14F-4D97-AF65-F5344CB8AC3E}">
        <p14:creationId xmlns:p14="http://schemas.microsoft.com/office/powerpoint/2010/main" val="104787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B6F31D5E-5C6A-4BC3-8E19-559D17372BAE}" type="datetimeFigureOut">
              <a:rPr lang="en-IN" smtClean="0"/>
              <a:t>10-07-2021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9BD4761-E11E-481A-AC6C-5AEC91330D59}" type="slidenum">
              <a:rPr lang="en-IN" smtClean="0"/>
              <a:t>‹#›</a:t>
            </a:fld>
            <a:endParaRPr lang="en-IN"/>
          </a:p>
        </p:txBody>
      </p:sp>
    </p:spTree>
    <p:extLst>
      <p:ext uri="{BB962C8B-B14F-4D97-AF65-F5344CB8AC3E}">
        <p14:creationId xmlns:p14="http://schemas.microsoft.com/office/powerpoint/2010/main" val="17520781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6F31D5E-5C6A-4BC3-8E19-559D17372BAE}" type="datetimeFigureOut">
              <a:rPr lang="en-IN" smtClean="0"/>
              <a:t>10-07-2021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9BD4761-E11E-481A-AC6C-5AEC91330D59}" type="slidenum">
              <a:rPr lang="en-IN" smtClean="0"/>
              <a:t>‹#›</a:t>
            </a:fld>
            <a:endParaRPr lang="en-IN"/>
          </a:p>
        </p:txBody>
      </p:sp>
    </p:spTree>
    <p:extLst>
      <p:ext uri="{BB962C8B-B14F-4D97-AF65-F5344CB8AC3E}">
        <p14:creationId xmlns:p14="http://schemas.microsoft.com/office/powerpoint/2010/main" val="3532519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F31D5E-5C6A-4BC3-8E19-559D17372BAE}" type="datetimeFigureOut">
              <a:rPr lang="en-IN" smtClean="0"/>
              <a:t>10-07-2021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9BD4761-E11E-481A-AC6C-5AEC91330D59}" type="slidenum">
              <a:rPr lang="en-IN" smtClean="0"/>
              <a:t>‹#›</a:t>
            </a:fld>
            <a:endParaRPr lang="en-IN"/>
          </a:p>
        </p:txBody>
      </p:sp>
    </p:spTree>
    <p:extLst>
      <p:ext uri="{BB962C8B-B14F-4D97-AF65-F5344CB8AC3E}">
        <p14:creationId xmlns:p14="http://schemas.microsoft.com/office/powerpoint/2010/main" val="3968462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B6F31D5E-5C6A-4BC3-8E19-559D17372BAE}" type="datetimeFigureOut">
              <a:rPr lang="en-IN" smtClean="0"/>
              <a:t>10-07-2021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9BD4761-E11E-481A-AC6C-5AEC91330D59}" type="slidenum">
              <a:rPr lang="en-IN" smtClean="0"/>
              <a:t>‹#›</a:t>
            </a:fld>
            <a:endParaRPr lang="en-IN"/>
          </a:p>
        </p:txBody>
      </p:sp>
    </p:spTree>
    <p:extLst>
      <p:ext uri="{BB962C8B-B14F-4D97-AF65-F5344CB8AC3E}">
        <p14:creationId xmlns:p14="http://schemas.microsoft.com/office/powerpoint/2010/main" val="1465900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B6F31D5E-5C6A-4BC3-8E19-559D17372BAE}" type="datetimeFigureOut">
              <a:rPr lang="en-IN" smtClean="0"/>
              <a:t>10-07-2021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9BD4761-E11E-481A-AC6C-5AEC91330D59}" type="slidenum">
              <a:rPr lang="en-IN" smtClean="0"/>
              <a:t>‹#›</a:t>
            </a:fld>
            <a:endParaRPr lang="en-IN"/>
          </a:p>
        </p:txBody>
      </p:sp>
    </p:spTree>
    <p:extLst>
      <p:ext uri="{BB962C8B-B14F-4D97-AF65-F5344CB8AC3E}">
        <p14:creationId xmlns:p14="http://schemas.microsoft.com/office/powerpoint/2010/main" val="13249200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B6F31D5E-5C6A-4BC3-8E19-559D17372BAE}" type="datetimeFigureOut">
              <a:rPr lang="en-IN" smtClean="0"/>
              <a:t>10-07-2021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9BD4761-E11E-481A-AC6C-5AEC91330D59}" type="slidenum">
              <a:rPr lang="en-IN" smtClean="0"/>
              <a:t>‹#›</a:t>
            </a:fld>
            <a:endParaRPr lang="en-IN"/>
          </a:p>
        </p:txBody>
      </p:sp>
    </p:spTree>
    <p:extLst>
      <p:ext uri="{BB962C8B-B14F-4D97-AF65-F5344CB8AC3E}">
        <p14:creationId xmlns:p14="http://schemas.microsoft.com/office/powerpoint/2010/main" val="2058295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F31D5E-5C6A-4BC3-8E19-559D17372BAE}" type="datetimeFigureOut">
              <a:rPr lang="en-IN" smtClean="0"/>
              <a:t>10-07-2021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9BD4761-E11E-481A-AC6C-5AEC91330D59}" type="slidenum">
              <a:rPr lang="en-IN" smtClean="0"/>
              <a:t>‹#›</a:t>
            </a:fld>
            <a:endParaRPr lang="en-IN"/>
          </a:p>
        </p:txBody>
      </p:sp>
    </p:spTree>
    <p:extLst>
      <p:ext uri="{BB962C8B-B14F-4D97-AF65-F5344CB8AC3E}">
        <p14:creationId xmlns:p14="http://schemas.microsoft.com/office/powerpoint/2010/main" val="414219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F18458-70FB-4E4F-88D9-6A1447058729}" type="datetime1">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F31D5E-5C6A-4BC3-8E19-559D17372BAE}" type="datetimeFigureOut">
              <a:rPr lang="en-IN" smtClean="0"/>
              <a:t>10-07-2021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9BD4761-E11E-481A-AC6C-5AEC91330D59}" type="slidenum">
              <a:rPr lang="en-IN" smtClean="0"/>
              <a:t>‹#›</a:t>
            </a:fld>
            <a:endParaRPr lang="en-IN"/>
          </a:p>
        </p:txBody>
      </p:sp>
    </p:spTree>
    <p:extLst>
      <p:ext uri="{BB962C8B-B14F-4D97-AF65-F5344CB8AC3E}">
        <p14:creationId xmlns:p14="http://schemas.microsoft.com/office/powerpoint/2010/main" val="3844721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F31D5E-5C6A-4BC3-8E19-559D17372BAE}" type="datetimeFigureOut">
              <a:rPr lang="en-IN" smtClean="0"/>
              <a:t>10-07-2021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9BD4761-E11E-481A-AC6C-5AEC91330D59}" type="slidenum">
              <a:rPr lang="en-IN" smtClean="0"/>
              <a:t>‹#›</a:t>
            </a:fld>
            <a:endParaRPr lang="en-IN"/>
          </a:p>
        </p:txBody>
      </p:sp>
    </p:spTree>
    <p:extLst>
      <p:ext uri="{BB962C8B-B14F-4D97-AF65-F5344CB8AC3E}">
        <p14:creationId xmlns:p14="http://schemas.microsoft.com/office/powerpoint/2010/main" val="2683609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6F31D5E-5C6A-4BC3-8E19-559D17372BAE}" type="datetimeFigureOut">
              <a:rPr lang="en-IN" smtClean="0"/>
              <a:t>10-07-2021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9BD4761-E11E-481A-AC6C-5AEC91330D59}" type="slidenum">
              <a:rPr lang="en-IN" smtClean="0"/>
              <a:t>‹#›</a:t>
            </a:fld>
            <a:endParaRPr lang="en-IN"/>
          </a:p>
        </p:txBody>
      </p:sp>
    </p:spTree>
    <p:extLst>
      <p:ext uri="{BB962C8B-B14F-4D97-AF65-F5344CB8AC3E}">
        <p14:creationId xmlns:p14="http://schemas.microsoft.com/office/powerpoint/2010/main" val="5968767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6F31D5E-5C6A-4BC3-8E19-559D17372BAE}" type="datetimeFigureOut">
              <a:rPr lang="en-IN" smtClean="0"/>
              <a:t>10-07-2021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9BD4761-E11E-481A-AC6C-5AEC91330D59}" type="slidenum">
              <a:rPr lang="en-IN" smtClean="0"/>
              <a:t>‹#›</a:t>
            </a:fld>
            <a:endParaRPr lang="en-IN"/>
          </a:p>
        </p:txBody>
      </p:sp>
    </p:spTree>
    <p:extLst>
      <p:ext uri="{BB962C8B-B14F-4D97-AF65-F5344CB8AC3E}">
        <p14:creationId xmlns:p14="http://schemas.microsoft.com/office/powerpoint/2010/main" val="3201309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DAAE5F-7B6D-4EA1-90AC-CC3EEBA3C78F}" type="datetime1">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FE4031-3D73-4D41-AA06-C4B5BAFAA955}" type="datetime1">
              <a:rPr lang="en-US" smtClean="0"/>
              <a:t>7/10/2021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4DC05E-880E-4A04-80F5-0DAB51E1B784}" type="datetime1">
              <a:rPr lang="en-US" smtClean="0"/>
              <a:t>7/10/2021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FCE037-7F4C-4DEC-8A5A-291673A69E06}" type="datetime1">
              <a:rPr lang="en-US" smtClean="0"/>
              <a:t>7/10/2021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45AE10-304A-4E4E-BBB8-DA1779C66F3F}" type="datetime1">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568EE1-0A70-44AA-9486-B1621D98BD5D}" type="datetime1">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64544B-188E-4143-9DA2-49F6E5F83964}" type="datetime1">
              <a:rPr lang="en-US" smtClean="0"/>
              <a:t>7/10/2021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952ECE-041C-4CFC-A69F-FE08594F2715}" type="datetimeFigureOut">
              <a:rPr lang="en-IN" smtClean="0"/>
              <a:t>10-07-2021</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C3358-3FB2-4E5A-9E4A-B5B545A005FD}" type="slidenum">
              <a:rPr lang="en-IN" smtClean="0"/>
              <a:t>‹#›</a:t>
            </a:fld>
            <a:endParaRPr lang="en-IN"/>
          </a:p>
        </p:txBody>
      </p:sp>
    </p:spTree>
    <p:extLst>
      <p:ext uri="{BB962C8B-B14F-4D97-AF65-F5344CB8AC3E}">
        <p14:creationId xmlns:p14="http://schemas.microsoft.com/office/powerpoint/2010/main" val="25350837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31D5E-5C6A-4BC3-8E19-559D17372BAE}" type="datetimeFigureOut">
              <a:rPr lang="en-IN" smtClean="0"/>
              <a:t>10-07-2021</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D4761-E11E-481A-AC6C-5AEC91330D59}" type="slidenum">
              <a:rPr lang="en-IN" smtClean="0"/>
              <a:t>‹#›</a:t>
            </a:fld>
            <a:endParaRPr lang="en-IN"/>
          </a:p>
        </p:txBody>
      </p:sp>
    </p:spTree>
    <p:extLst>
      <p:ext uri="{BB962C8B-B14F-4D97-AF65-F5344CB8AC3E}">
        <p14:creationId xmlns:p14="http://schemas.microsoft.com/office/powerpoint/2010/main" val="2030132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2080"/>
            <a:ext cx="8229600" cy="1706562"/>
          </a:xfrm>
        </p:spPr>
        <p:txBody>
          <a:bodyPr>
            <a:normAutofit/>
          </a:bodyPr>
          <a:lstStyle/>
          <a:p>
            <a:r>
              <a:rPr lang="en-IN" sz="3600" b="1" dirty="0"/>
              <a:t>Revisiting the Built Environment in Post Covid Era</a:t>
            </a:r>
          </a:p>
        </p:txBody>
      </p:sp>
      <p:sp>
        <p:nvSpPr>
          <p:cNvPr id="4" name="TextBox 3"/>
          <p:cNvSpPr txBox="1"/>
          <p:nvPr/>
        </p:nvSpPr>
        <p:spPr>
          <a:xfrm>
            <a:off x="4038600" y="5240916"/>
            <a:ext cx="4395788" cy="1200329"/>
          </a:xfrm>
          <a:prstGeom prst="rect">
            <a:avLst/>
          </a:prstGeom>
          <a:noFill/>
        </p:spPr>
        <p:txBody>
          <a:bodyPr wrap="square" rtlCol="0">
            <a:spAutoFit/>
          </a:bodyPr>
          <a:lstStyle/>
          <a:p>
            <a:pPr algn="r"/>
            <a:r>
              <a:rPr lang="en-IN" dirty="0"/>
              <a:t>            </a:t>
            </a:r>
          </a:p>
          <a:p>
            <a:pPr algn="r"/>
            <a:r>
              <a:rPr lang="en-IN" dirty="0"/>
              <a:t>C. K. Varma, ADG(Region Chennai)</a:t>
            </a:r>
          </a:p>
          <a:p>
            <a:pPr algn="ctr"/>
            <a:r>
              <a:rPr lang="en-IN" dirty="0"/>
              <a:t>                                          &amp; </a:t>
            </a:r>
          </a:p>
          <a:p>
            <a:pPr algn="r"/>
            <a:r>
              <a:rPr lang="en-IN" dirty="0"/>
              <a:t>       K. </a:t>
            </a:r>
            <a:r>
              <a:rPr lang="en-IN" dirty="0" err="1"/>
              <a:t>Lingeswaran</a:t>
            </a:r>
            <a:r>
              <a:rPr lang="en-IN" dirty="0"/>
              <a:t> CA(Region Chennai)  </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a:t>
            </a:fld>
            <a:endParaRPr lang="en-US" dirty="0"/>
          </a:p>
        </p:txBody>
      </p:sp>
      <p:pic>
        <p:nvPicPr>
          <p:cNvPr id="6" name="Picture 2" descr="C:\Users\ABDUL SALEEM\Desktop\CPWD DAY\chennai-tamil-nadu-lockdown-1366x768.jpg">
            <a:extLst>
              <a:ext uri="{FF2B5EF4-FFF2-40B4-BE49-F238E27FC236}">
                <a16:creationId xmlns:a16="http://schemas.microsoft.com/office/drawing/2014/main" id="{8F2C051A-9409-4CD4-B639-0062C6CFCF64}"/>
              </a:ext>
            </a:extLst>
          </p:cNvPr>
          <p:cNvPicPr>
            <a:picLocks noChangeAspect="1" noChangeArrowheads="1"/>
          </p:cNvPicPr>
          <p:nvPr/>
        </p:nvPicPr>
        <p:blipFill>
          <a:blip r:embed="rId3"/>
          <a:srcRect/>
          <a:stretch>
            <a:fillRect/>
          </a:stretch>
        </p:blipFill>
        <p:spPr bwMode="auto">
          <a:xfrm>
            <a:off x="1401213" y="1752600"/>
            <a:ext cx="6341573" cy="3565394"/>
          </a:xfrm>
          <a:prstGeom prst="rect">
            <a:avLst/>
          </a:prstGeom>
          <a:noFill/>
        </p:spPr>
      </p:pic>
    </p:spTree>
    <p:extLst>
      <p:ext uri="{BB962C8B-B14F-4D97-AF65-F5344CB8AC3E}">
        <p14:creationId xmlns:p14="http://schemas.microsoft.com/office/powerpoint/2010/main" val="786009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IN" dirty="0"/>
              <a:t>Post Covid  Building Materials</a:t>
            </a:r>
            <a:br>
              <a:rPr lang="en-IN" dirty="0"/>
            </a:br>
            <a:endParaRPr lang="en-IN" dirty="0"/>
          </a:p>
        </p:txBody>
      </p:sp>
      <p:sp>
        <p:nvSpPr>
          <p:cNvPr id="7" name="Content Placeholder 6"/>
          <p:cNvSpPr>
            <a:spLocks noGrp="1"/>
          </p:cNvSpPr>
          <p:nvPr>
            <p:ph idx="1"/>
          </p:nvPr>
        </p:nvSpPr>
        <p:spPr>
          <a:xfrm>
            <a:off x="457200" y="1417638"/>
            <a:ext cx="8229600" cy="4525963"/>
          </a:xfrm>
        </p:spPr>
        <p:txBody>
          <a:bodyPr>
            <a:normAutofit fontScale="92500" lnSpcReduction="10000"/>
          </a:bodyPr>
          <a:lstStyle/>
          <a:p>
            <a:r>
              <a:rPr lang="en-IN" dirty="0"/>
              <a:t>Easy to clean building materials  with non-porous surfaces and Antimicrobial Technology</a:t>
            </a:r>
          </a:p>
          <a:p>
            <a:r>
              <a:rPr lang="en-IN" dirty="0"/>
              <a:t>Wall treatment using microbicide wall paint</a:t>
            </a:r>
          </a:p>
          <a:p>
            <a:pPr fontAlgn="base">
              <a:spcBef>
                <a:spcPts val="0"/>
              </a:spcBef>
            </a:pPr>
            <a:r>
              <a:rPr lang="en-US" dirty="0"/>
              <a:t>Floor treatment –</a:t>
            </a:r>
            <a:r>
              <a:rPr lang="en-IN" dirty="0"/>
              <a:t> Granite and other natural stone countertop surfaces allow for moisture, food particles, and microbial spores to accumulate so should be avoided. </a:t>
            </a:r>
            <a:r>
              <a:rPr lang="en-US" b="0" i="0" dirty="0">
                <a:solidFill>
                  <a:srgbClr val="2B2B2B"/>
                </a:solidFill>
                <a:effectLst/>
                <a:latin typeface="CrimsonText"/>
              </a:rPr>
              <a:t>The flooring materials include bamboo and cork which comprise natural, anti-fungal agents that prevent growth of bacteria and other microorganisms.</a:t>
            </a:r>
            <a:endParaRPr lang="en-IN"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10</a:t>
            </a:fld>
            <a:endParaRPr lang="en-US" dirty="0"/>
          </a:p>
        </p:txBody>
      </p:sp>
    </p:spTree>
    <p:extLst>
      <p:ext uri="{BB962C8B-B14F-4D97-AF65-F5344CB8AC3E}">
        <p14:creationId xmlns:p14="http://schemas.microsoft.com/office/powerpoint/2010/main" val="4172341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274638"/>
            <a:ext cx="7467600" cy="1143000"/>
          </a:xfrm>
        </p:spPr>
        <p:txBody>
          <a:bodyPr>
            <a:normAutofit/>
          </a:bodyPr>
          <a:lstStyle/>
          <a:p>
            <a:r>
              <a:rPr lang="en-IN" sz="2400" dirty="0"/>
              <a:t>Lead free Copper will be the new material trend for Kitchen &amp; Bathroom fixtures</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18" t="31332" r="2849"/>
          <a:stretch/>
        </p:blipFill>
        <p:spPr bwMode="auto">
          <a:xfrm>
            <a:off x="1066800" y="2362199"/>
            <a:ext cx="33528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6491"/>
          <a:stretch/>
        </p:blipFill>
        <p:spPr bwMode="auto">
          <a:xfrm>
            <a:off x="4419600" y="2362200"/>
            <a:ext cx="3954584"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838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Autofit/>
          </a:bodyPr>
          <a:lstStyle/>
          <a:p>
            <a:r>
              <a:rPr lang="en-IN" sz="2000" dirty="0"/>
              <a:t> From design perspective,  a normal patient room should be more flexible to increase capacity or be easily converted into an ICU.</a:t>
            </a: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76400" y="2133600"/>
            <a:ext cx="5552518" cy="368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dirty="0"/>
          </a:p>
        </p:txBody>
      </p:sp>
      <p:sp>
        <p:nvSpPr>
          <p:cNvPr id="6" name="Left Arrow 5"/>
          <p:cNvSpPr/>
          <p:nvPr/>
        </p:nvSpPr>
        <p:spPr>
          <a:xfrm>
            <a:off x="5257800" y="461314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Box 6"/>
          <p:cNvSpPr txBox="1"/>
          <p:nvPr/>
        </p:nvSpPr>
        <p:spPr>
          <a:xfrm>
            <a:off x="6477000" y="4613148"/>
            <a:ext cx="1828800" cy="1200329"/>
          </a:xfrm>
          <a:prstGeom prst="rect">
            <a:avLst/>
          </a:prstGeom>
          <a:noFill/>
        </p:spPr>
        <p:txBody>
          <a:bodyPr wrap="square" rtlCol="0">
            <a:spAutoFit/>
          </a:bodyPr>
          <a:lstStyle/>
          <a:p>
            <a:r>
              <a:rPr lang="en-IN" dirty="0">
                <a:solidFill>
                  <a:srgbClr val="FF0000"/>
                </a:solidFill>
              </a:rPr>
              <a:t>One bed space converted into ICU by required Add- </a:t>
            </a:r>
            <a:r>
              <a:rPr lang="en-IN" dirty="0" err="1">
                <a:solidFill>
                  <a:srgbClr val="FF0000"/>
                </a:solidFill>
              </a:rPr>
              <a:t>Ons</a:t>
            </a:r>
            <a:endParaRPr lang="en-IN" dirty="0">
              <a:solidFill>
                <a:srgbClr val="FF0000"/>
              </a:solidFill>
            </a:endParaRPr>
          </a:p>
        </p:txBody>
      </p:sp>
    </p:spTree>
    <p:extLst>
      <p:ext uri="{BB962C8B-B14F-4D97-AF65-F5344CB8AC3E}">
        <p14:creationId xmlns:p14="http://schemas.microsoft.com/office/powerpoint/2010/main" val="774524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IN" sz="2400" dirty="0"/>
              <a:t>Work From Home is the new trend</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13</a:t>
            </a:fld>
            <a:endParaRPr lang="en-US"/>
          </a:p>
        </p:txBody>
      </p:sp>
      <p:pic>
        <p:nvPicPr>
          <p:cNvPr id="2" name="Picture 1">
            <a:extLst>
              <a:ext uri="{FF2B5EF4-FFF2-40B4-BE49-F238E27FC236}">
                <a16:creationId xmlns:a16="http://schemas.microsoft.com/office/drawing/2014/main" id="{C3324190-5104-47A3-BFAB-F4E4D9488AAF}"/>
              </a:ext>
            </a:extLst>
          </p:cNvPr>
          <p:cNvPicPr>
            <a:picLocks noChangeAspect="1"/>
          </p:cNvPicPr>
          <p:nvPr/>
        </p:nvPicPr>
        <p:blipFill>
          <a:blip r:embed="rId3"/>
          <a:stretch>
            <a:fillRect/>
          </a:stretch>
        </p:blipFill>
        <p:spPr>
          <a:xfrm>
            <a:off x="1447800" y="1570038"/>
            <a:ext cx="6038850" cy="4068762"/>
          </a:xfrm>
          <a:prstGeom prst="rect">
            <a:avLst/>
          </a:prstGeom>
        </p:spPr>
      </p:pic>
    </p:spTree>
    <p:extLst>
      <p:ext uri="{BB962C8B-B14F-4D97-AF65-F5344CB8AC3E}">
        <p14:creationId xmlns:p14="http://schemas.microsoft.com/office/powerpoint/2010/main" val="2691268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315200" cy="1143000"/>
          </a:xfrm>
        </p:spPr>
        <p:txBody>
          <a:bodyPr>
            <a:noAutofit/>
          </a:bodyPr>
          <a:lstStyle/>
          <a:p>
            <a:r>
              <a:rPr lang="en-IN" sz="2600" dirty="0"/>
              <a:t>Concerns about future viruses might require more open spaces for enabling people to spread out.</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52600"/>
            <a:ext cx="73152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7553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600" dirty="0"/>
              <a:t>Even Parking spaces need to have the flexibility to turn into critical care units / quarantine spaces.</a:t>
            </a:r>
          </a:p>
        </p:txBody>
      </p:sp>
      <p:pic>
        <p:nvPicPr>
          <p:cNvPr id="307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18896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3108880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667000"/>
            <a:ext cx="8229600" cy="1143000"/>
          </a:xfrm>
        </p:spPr>
        <p:txBody>
          <a:bodyPr/>
          <a:lstStyle/>
          <a:p>
            <a:r>
              <a:rPr lang="en-IN" dirty="0"/>
              <a:t>Engineering Controls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3214494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229600" cy="1143000"/>
          </a:xfrm>
        </p:spPr>
        <p:txBody>
          <a:bodyPr>
            <a:normAutofit/>
          </a:bodyPr>
          <a:lstStyle/>
          <a:p>
            <a:r>
              <a:rPr lang="en-IN" sz="2400" dirty="0"/>
              <a:t>Doors can be automatic to avoid any surface touching</a:t>
            </a:r>
          </a:p>
        </p:txBody>
      </p:sp>
      <p:sp>
        <p:nvSpPr>
          <p:cNvPr id="3" name="Content Placeholder 2"/>
          <p:cNvSpPr>
            <a:spLocks noGrp="1"/>
          </p:cNvSpPr>
          <p:nvPr>
            <p:ph idx="1"/>
          </p:nvPr>
        </p:nvSpPr>
        <p:spPr/>
        <p:txBody>
          <a:bodyPr/>
          <a:lstStyle/>
          <a:p>
            <a:endParaRPr lang="en-IN" dirty="0"/>
          </a:p>
          <a:p>
            <a:endParaRPr lang="en-IN"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490" y="2057399"/>
            <a:ext cx="3028950" cy="1642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0490" y="3882890"/>
            <a:ext cx="3028950" cy="1642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107943"/>
            <a:ext cx="272732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3890705"/>
            <a:ext cx="2752725" cy="1651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1166249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a:t>Touchless/App Based Elevators</a:t>
            </a:r>
          </a:p>
        </p:txBody>
      </p:sp>
      <p:pic>
        <p:nvPicPr>
          <p:cNvPr id="5122"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385294" y="3752850"/>
            <a:ext cx="3768106"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3790"/>
          <a:stretch/>
        </p:blipFill>
        <p:spPr bwMode="auto">
          <a:xfrm>
            <a:off x="4385293" y="1600200"/>
            <a:ext cx="3922899" cy="189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398" y="1600200"/>
            <a:ext cx="2625107"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3032" y="3733800"/>
            <a:ext cx="265747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18</a:t>
            </a:fld>
            <a:endParaRPr lang="en-US" dirty="0"/>
          </a:p>
        </p:txBody>
      </p:sp>
      <p:cxnSp>
        <p:nvCxnSpPr>
          <p:cNvPr id="6" name="Straight Connector 5">
            <a:extLst>
              <a:ext uri="{FF2B5EF4-FFF2-40B4-BE49-F238E27FC236}">
                <a16:creationId xmlns:a16="http://schemas.microsoft.com/office/drawing/2014/main" id="{BAB14793-EABB-4DF2-A16F-8A84F2801919}"/>
              </a:ext>
            </a:extLst>
          </p:cNvPr>
          <p:cNvCxnSpPr>
            <a:cxnSpLocks/>
          </p:cNvCxnSpPr>
          <p:nvPr/>
        </p:nvCxnSpPr>
        <p:spPr>
          <a:xfrm>
            <a:off x="1294311" y="1617663"/>
            <a:ext cx="2626196" cy="1876425"/>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111DCD-3D65-4E9D-8667-8CC8F1106C46}"/>
              </a:ext>
            </a:extLst>
          </p:cNvPr>
          <p:cNvCxnSpPr>
            <a:cxnSpLocks/>
          </p:cNvCxnSpPr>
          <p:nvPr/>
        </p:nvCxnSpPr>
        <p:spPr>
          <a:xfrm>
            <a:off x="1278671" y="1657350"/>
            <a:ext cx="2626196" cy="1876425"/>
          </a:xfrm>
          <a:prstGeom prst="line">
            <a:avLst/>
          </a:prstGeom>
          <a:ln w="38100">
            <a:solidFill>
              <a:srgbClr val="FF0000"/>
            </a:solidFill>
            <a:prstDash val="dash"/>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259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IN" sz="2400" dirty="0"/>
              <a:t>Remote/voice  operated switches for room lights &amp; Fan</a:t>
            </a:r>
          </a:p>
        </p:txBody>
      </p:sp>
      <p:pic>
        <p:nvPicPr>
          <p:cNvPr id="614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143000" y="1828799"/>
            <a:ext cx="3124200" cy="2119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2" y="1828799"/>
            <a:ext cx="2697894" cy="2119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pic>
        <p:nvPicPr>
          <p:cNvPr id="3" name="Picture 2">
            <a:extLst>
              <a:ext uri="{FF2B5EF4-FFF2-40B4-BE49-F238E27FC236}">
                <a16:creationId xmlns:a16="http://schemas.microsoft.com/office/drawing/2014/main" id="{3E388ADD-9841-496F-819C-C18D3111BBFE}"/>
              </a:ext>
            </a:extLst>
          </p:cNvPr>
          <p:cNvPicPr>
            <a:picLocks noChangeAspect="1"/>
          </p:cNvPicPr>
          <p:nvPr/>
        </p:nvPicPr>
        <p:blipFill>
          <a:blip r:embed="rId5"/>
          <a:stretch>
            <a:fillRect/>
          </a:stretch>
        </p:blipFill>
        <p:spPr>
          <a:xfrm>
            <a:off x="1143000" y="4190999"/>
            <a:ext cx="2133600" cy="2133600"/>
          </a:xfrm>
          <a:prstGeom prst="rect">
            <a:avLst/>
          </a:prstGeom>
        </p:spPr>
      </p:pic>
      <p:pic>
        <p:nvPicPr>
          <p:cNvPr id="5" name="Picture 4">
            <a:extLst>
              <a:ext uri="{FF2B5EF4-FFF2-40B4-BE49-F238E27FC236}">
                <a16:creationId xmlns:a16="http://schemas.microsoft.com/office/drawing/2014/main" id="{06F62CAD-2372-4ECD-93AB-FCAF3D73D373}"/>
              </a:ext>
            </a:extLst>
          </p:cNvPr>
          <p:cNvPicPr>
            <a:picLocks noChangeAspect="1"/>
          </p:cNvPicPr>
          <p:nvPr/>
        </p:nvPicPr>
        <p:blipFill>
          <a:blip r:embed="rId6"/>
          <a:stretch>
            <a:fillRect/>
          </a:stretch>
        </p:blipFill>
        <p:spPr>
          <a:xfrm>
            <a:off x="4191000" y="4412346"/>
            <a:ext cx="3657600" cy="1988454"/>
          </a:xfrm>
          <a:prstGeom prst="rect">
            <a:avLst/>
          </a:prstGeom>
        </p:spPr>
      </p:pic>
    </p:spTree>
    <p:extLst>
      <p:ext uri="{BB962C8B-B14F-4D97-AF65-F5344CB8AC3E}">
        <p14:creationId xmlns:p14="http://schemas.microsoft.com/office/powerpoint/2010/main" val="315340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2400" dirty="0"/>
              <a:t>The virus isn’t simply a health crisis; it is also a design problem.</a:t>
            </a:r>
            <a:br>
              <a:rPr lang="en-IN" sz="2400" dirty="0"/>
            </a:br>
            <a:endParaRPr lang="en-IN" sz="24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1600" y="1529987"/>
            <a:ext cx="6248399" cy="403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743200"/>
            <a:ext cx="3048001" cy="181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dirty="0"/>
          </a:p>
        </p:txBody>
      </p:sp>
    </p:spTree>
    <p:extLst>
      <p:ext uri="{BB962C8B-B14F-4D97-AF65-F5344CB8AC3E}">
        <p14:creationId xmlns:p14="http://schemas.microsoft.com/office/powerpoint/2010/main" val="2664314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Autofit/>
          </a:bodyPr>
          <a:lstStyle/>
          <a:p>
            <a:r>
              <a:rPr lang="en-IN" sz="2400" dirty="0"/>
              <a:t>UV Lights should be used for sanitisation in offices and homes.</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0075" y="1295399"/>
            <a:ext cx="2371725" cy="2125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6043" y="1295399"/>
            <a:ext cx="2857500" cy="213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3543" y="1295400"/>
            <a:ext cx="2857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 y="3429001"/>
            <a:ext cx="2647950" cy="1904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8025" y="3424239"/>
            <a:ext cx="2619375" cy="1901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3543" y="3420981"/>
            <a:ext cx="286702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2218593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600" dirty="0"/>
              <a:t>UVGI (Ultraviolet germicidal irradiation) system in Air conditioning can sanitise the air in the AHU itself</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4155" y="1752600"/>
            <a:ext cx="5935689"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2419171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47700"/>
            <a:ext cx="8229600" cy="1143000"/>
          </a:xfrm>
        </p:spPr>
        <p:txBody>
          <a:bodyPr>
            <a:noAutofit/>
          </a:bodyPr>
          <a:lstStyle/>
          <a:p>
            <a:r>
              <a:rPr lang="en-IN" sz="2600" dirty="0"/>
              <a:t>The need for fresh air and more air changes in the closed spaces has obligated us to look to our present system of comfort with air conditioning and air circulatory system.</a:t>
            </a:r>
            <a:br>
              <a:rPr lang="en-IN" sz="2600" dirty="0"/>
            </a:br>
            <a:endParaRPr lang="en-IN" sz="2600"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95800" y="1905000"/>
            <a:ext cx="40386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434389"/>
            <a:ext cx="365760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81000" y="3238500"/>
            <a:ext cx="685799" cy="430887"/>
          </a:xfrm>
          <a:prstGeom prst="rect">
            <a:avLst/>
          </a:prstGeom>
          <a:noFill/>
        </p:spPr>
        <p:txBody>
          <a:bodyPr wrap="square" rtlCol="0">
            <a:spAutoFit/>
          </a:bodyPr>
          <a:lstStyle/>
          <a:p>
            <a:r>
              <a:rPr lang="en-IN" sz="1100" dirty="0"/>
              <a:t>To be stopped</a:t>
            </a:r>
          </a:p>
        </p:txBody>
      </p:sp>
      <p:cxnSp>
        <p:nvCxnSpPr>
          <p:cNvPr id="12" name="Straight Arrow Connector 11"/>
          <p:cNvCxnSpPr/>
          <p:nvPr/>
        </p:nvCxnSpPr>
        <p:spPr>
          <a:xfrm flipV="1">
            <a:off x="1066799" y="3238502"/>
            <a:ext cx="990601" cy="2154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66799" y="35052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228600" y="3238499"/>
            <a:ext cx="990600" cy="43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dirty="0"/>
              <a:t>to be stopped</a:t>
            </a:r>
          </a:p>
        </p:txBody>
      </p:sp>
    </p:spTree>
    <p:extLst>
      <p:ext uri="{BB962C8B-B14F-4D97-AF65-F5344CB8AC3E}">
        <p14:creationId xmlns:p14="http://schemas.microsoft.com/office/powerpoint/2010/main" val="1480114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IN" sz="2400" dirty="0"/>
              <a:t>Use of AI (Artificial Intelligence) in density Management within built space</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23</a:t>
            </a:fld>
            <a:endParaRPr lang="en-US"/>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6800" y="1601173"/>
            <a:ext cx="6858000" cy="3961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99FEF5E0-9B6F-4E78-B0FF-A5417EF9BC76}"/>
              </a:ext>
            </a:extLst>
          </p:cNvPr>
          <p:cNvSpPr txBox="1"/>
          <p:nvPr/>
        </p:nvSpPr>
        <p:spPr>
          <a:xfrm>
            <a:off x="1066800" y="4887494"/>
            <a:ext cx="6705600" cy="369332"/>
          </a:xfrm>
          <a:prstGeom prst="rect">
            <a:avLst/>
          </a:prstGeom>
          <a:noFill/>
        </p:spPr>
        <p:txBody>
          <a:bodyPr wrap="square" rtlCol="0">
            <a:spAutoFit/>
          </a:bodyPr>
          <a:lstStyle/>
          <a:p>
            <a:pPr algn="ctr"/>
            <a:r>
              <a:rPr lang="en-US" dirty="0"/>
              <a:t>      </a:t>
            </a:r>
            <a:endParaRPr lang="en-IN" dirty="0"/>
          </a:p>
        </p:txBody>
      </p:sp>
    </p:spTree>
    <p:extLst>
      <p:ext uri="{BB962C8B-B14F-4D97-AF65-F5344CB8AC3E}">
        <p14:creationId xmlns:p14="http://schemas.microsoft.com/office/powerpoint/2010/main" val="327747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IN" sz="2800" dirty="0"/>
              <a:t>Waste Converters</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24</a:t>
            </a:fld>
            <a:endParaRPr lang="en-US"/>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6800" y="1451769"/>
            <a:ext cx="7086600" cy="395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8165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29814" y="1600201"/>
            <a:ext cx="4379572" cy="4190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5">
            <a:extLst>
              <a:ext uri="{FF2B5EF4-FFF2-40B4-BE49-F238E27FC236}">
                <a16:creationId xmlns:a16="http://schemas.microsoft.com/office/drawing/2014/main" id="{342CA942-9298-42AB-A432-9BB5995AF034}"/>
              </a:ext>
            </a:extLst>
          </p:cNvPr>
          <p:cNvSpPr txBox="1">
            <a:spLocks/>
          </p:cNvSpPr>
          <p:nvPr/>
        </p:nvSpPr>
        <p:spPr>
          <a:xfrm>
            <a:off x="304800" y="457201"/>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2800" dirty="0"/>
              <a:t>Food transfer window</a:t>
            </a:r>
          </a:p>
        </p:txBody>
      </p:sp>
    </p:spTree>
    <p:extLst>
      <p:ext uri="{BB962C8B-B14F-4D97-AF65-F5344CB8AC3E}">
        <p14:creationId xmlns:p14="http://schemas.microsoft.com/office/powerpoint/2010/main" val="2285006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3878996"/>
          </a:xfrm>
        </p:spPr>
        <p:txBody>
          <a:bodyPr>
            <a:normAutofit lnSpcReduction="10000"/>
          </a:bodyPr>
          <a:lstStyle/>
          <a:p>
            <a:pPr marL="0" indent="0" algn="ctr">
              <a:buNone/>
            </a:pPr>
            <a:r>
              <a:rPr lang="en-IN" sz="6600" dirty="0">
                <a:solidFill>
                  <a:srgbClr val="00B050"/>
                </a:solidFill>
              </a:rPr>
              <a:t>Putting wellness</a:t>
            </a:r>
            <a:br>
              <a:rPr lang="en-IN" sz="6600" dirty="0">
                <a:solidFill>
                  <a:srgbClr val="00B050"/>
                </a:solidFill>
              </a:rPr>
            </a:br>
            <a:r>
              <a:rPr lang="en-IN" sz="6600" dirty="0">
                <a:solidFill>
                  <a:srgbClr val="00B050"/>
                </a:solidFill>
              </a:rPr>
              <a:t> at its heart by Passive and active interventions!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26</a:t>
            </a:fld>
            <a:endParaRPr lang="en-US"/>
          </a:p>
        </p:txBody>
      </p:sp>
      <p:sp>
        <p:nvSpPr>
          <p:cNvPr id="5" name="Content Placeholder 2">
            <a:extLst>
              <a:ext uri="{FF2B5EF4-FFF2-40B4-BE49-F238E27FC236}">
                <a16:creationId xmlns:a16="http://schemas.microsoft.com/office/drawing/2014/main" id="{6614759A-7491-43C9-A600-7A43FE7E5E55}"/>
              </a:ext>
            </a:extLst>
          </p:cNvPr>
          <p:cNvSpPr txBox="1">
            <a:spLocks/>
          </p:cNvSpPr>
          <p:nvPr/>
        </p:nvSpPr>
        <p:spPr>
          <a:xfrm>
            <a:off x="435708" y="457200"/>
            <a:ext cx="8229600"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IN" sz="4800" dirty="0">
                <a:solidFill>
                  <a:schemeClr val="tx2">
                    <a:lumMod val="60000"/>
                    <a:lumOff val="40000"/>
                  </a:schemeClr>
                </a:solidFill>
              </a:rPr>
              <a:t>Motto of building design </a:t>
            </a:r>
          </a:p>
        </p:txBody>
      </p:sp>
    </p:spTree>
    <p:extLst>
      <p:ext uri="{BB962C8B-B14F-4D97-AF65-F5344CB8AC3E}">
        <p14:creationId xmlns:p14="http://schemas.microsoft.com/office/powerpoint/2010/main" val="352253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96267"/>
            <a:ext cx="4114800" cy="5148385"/>
          </a:xfrm>
        </p:spPr>
        <p:txBody>
          <a:bodyPr>
            <a:normAutofit fontScale="40000" lnSpcReduction="20000"/>
          </a:bodyPr>
          <a:lstStyle/>
          <a:p>
            <a:pPr marL="0" indent="0" algn="ctr">
              <a:buNone/>
            </a:pPr>
            <a:r>
              <a:rPr lang="en-IN" sz="12000" dirty="0"/>
              <a:t>Stay Safe </a:t>
            </a:r>
          </a:p>
          <a:p>
            <a:pPr marL="0" indent="0" algn="ctr">
              <a:buNone/>
            </a:pPr>
            <a:r>
              <a:rPr lang="en-IN" sz="12000" dirty="0"/>
              <a:t> Stay Healthy </a:t>
            </a:r>
          </a:p>
          <a:p>
            <a:pPr marL="0" indent="0" algn="ctr">
              <a:buNone/>
            </a:pPr>
            <a:r>
              <a:rPr lang="en-IN" sz="12000" dirty="0"/>
              <a:t>&amp;</a:t>
            </a:r>
          </a:p>
          <a:p>
            <a:pPr marL="0" indent="0" algn="ctr">
              <a:buNone/>
            </a:pPr>
            <a:r>
              <a:rPr lang="en-IN" sz="12000" dirty="0"/>
              <a:t> Stay Negative</a:t>
            </a:r>
          </a:p>
          <a:p>
            <a:pPr marL="0" indent="0" algn="ctr">
              <a:buNone/>
            </a:pPr>
            <a:r>
              <a:rPr lang="en-IN" sz="12000" dirty="0"/>
              <a:t>  while </a:t>
            </a:r>
          </a:p>
          <a:p>
            <a:pPr marL="0" indent="0" algn="ctr">
              <a:buNone/>
            </a:pPr>
            <a:r>
              <a:rPr lang="en-IN" sz="12000" dirty="0"/>
              <a:t>being Positive</a:t>
            </a:r>
          </a:p>
          <a:p>
            <a:pPr marL="0" indent="0">
              <a:buNone/>
            </a:pPr>
            <a:endParaRPr lang="en-IN" sz="1600" dirty="0"/>
          </a:p>
          <a:p>
            <a:pPr marL="0" indent="0">
              <a:buNone/>
            </a:pPr>
            <a:endParaRPr lang="en-IN" sz="16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896267"/>
            <a:ext cx="37338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1662" y="4706267"/>
            <a:ext cx="3727938" cy="932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3710642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IN" sz="2400" dirty="0"/>
              <a:t>The second wave has triggered many changes we are now looking  towards our living and working spaces. </a:t>
            </a:r>
          </a:p>
        </p:txBody>
      </p:sp>
      <p:pic>
        <p:nvPicPr>
          <p:cNvPr id="4" name="Content Placeholder 3" descr="https://www.cannondesign.com/assets/simulation-insights.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33500" y="1756894"/>
            <a:ext cx="6477000" cy="4034306"/>
          </a:xfrm>
          <a:prstGeom prst="rect">
            <a:avLst/>
          </a:prstGeom>
          <a:noFill/>
          <a:ln>
            <a:noFill/>
          </a:ln>
        </p:spPr>
      </p:pic>
      <p:sp>
        <p:nvSpPr>
          <p:cNvPr id="5" name="Slide Number Placeholder 4"/>
          <p:cNvSpPr>
            <a:spLocks noGrp="1"/>
          </p:cNvSpPr>
          <p:nvPr>
            <p:ph type="sldNum" sz="quarter" idx="12"/>
          </p:nvPr>
        </p:nvSpPr>
        <p:spPr/>
        <p:txBody>
          <a:body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2910404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Autofit/>
          </a:bodyPr>
          <a:lstStyle/>
          <a:p>
            <a:pPr algn="just"/>
            <a:r>
              <a:rPr lang="en-IN" sz="2400" dirty="0"/>
              <a:t>If social distancing, frequent sanitisation and covering face with mask are the neo norms of the society, then these norms should also be in-built in our living spaces where we work or rest or socialise.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718" y="1776663"/>
            <a:ext cx="2247900" cy="1159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393" y="1752600"/>
            <a:ext cx="2511395" cy="1159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993" y="1752600"/>
            <a:ext cx="3200400" cy="114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0338"/>
          <a:stretch/>
        </p:blipFill>
        <p:spPr bwMode="auto">
          <a:xfrm>
            <a:off x="545896" y="4012429"/>
            <a:ext cx="2464593" cy="1702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0437" y="3969618"/>
            <a:ext cx="2103126" cy="1716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012429"/>
            <a:ext cx="2175274" cy="172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6334" y="3068134"/>
            <a:ext cx="8008065" cy="830997"/>
          </a:xfrm>
          <a:prstGeom prst="rect">
            <a:avLst/>
          </a:prstGeom>
          <a:noFill/>
        </p:spPr>
        <p:txBody>
          <a:bodyPr wrap="square" rtlCol="0">
            <a:spAutoFit/>
          </a:bodyPr>
          <a:lstStyle/>
          <a:p>
            <a:pPr algn="just"/>
            <a:r>
              <a:rPr lang="en-IN" sz="2400" dirty="0"/>
              <a:t>This can be achieved by making flexible changes in our built spaces  as depicted below:</a:t>
            </a:r>
          </a:p>
        </p:txBody>
      </p:sp>
      <p:sp>
        <p:nvSpPr>
          <p:cNvPr id="7" name="Slide Number Placeholder 6"/>
          <p:cNvSpPr>
            <a:spLocks noGrp="1"/>
          </p:cNvSpPr>
          <p:nvPr>
            <p:ph type="sldNum" sz="quarter" idx="12"/>
          </p:nvPr>
        </p:nvSpPr>
        <p:spPr/>
        <p:txBody>
          <a:bodyPr/>
          <a:lstStyle/>
          <a:p>
            <a:fld id="{B6F15528-21DE-4FAA-801E-634DDDAF4B2B}" type="slidenum">
              <a:rPr lang="en-US" smtClean="0"/>
              <a:pPr/>
              <a:t>4</a:t>
            </a:fld>
            <a:endParaRPr lang="en-US" dirty="0"/>
          </a:p>
        </p:txBody>
      </p:sp>
      <p:sp>
        <p:nvSpPr>
          <p:cNvPr id="11" name="TextBox 10">
            <a:extLst>
              <a:ext uri="{FF2B5EF4-FFF2-40B4-BE49-F238E27FC236}">
                <a16:creationId xmlns:a16="http://schemas.microsoft.com/office/drawing/2014/main" id="{0DF778B2-D6F7-4C24-BDC2-442547FDC3F1}"/>
              </a:ext>
            </a:extLst>
          </p:cNvPr>
          <p:cNvSpPr txBox="1"/>
          <p:nvPr/>
        </p:nvSpPr>
        <p:spPr>
          <a:xfrm>
            <a:off x="457201" y="5766316"/>
            <a:ext cx="2703692" cy="707886"/>
          </a:xfrm>
          <a:prstGeom prst="rect">
            <a:avLst/>
          </a:prstGeom>
          <a:noFill/>
        </p:spPr>
        <p:txBody>
          <a:bodyPr wrap="square" rtlCol="0">
            <a:spAutoFit/>
          </a:bodyPr>
          <a:lstStyle/>
          <a:p>
            <a:pPr algn="just"/>
            <a:r>
              <a:rPr lang="en-IN" sz="2000" dirty="0"/>
              <a:t>Social distance through furniture layout</a:t>
            </a:r>
          </a:p>
        </p:txBody>
      </p:sp>
      <p:sp>
        <p:nvSpPr>
          <p:cNvPr id="12" name="TextBox 11">
            <a:extLst>
              <a:ext uri="{FF2B5EF4-FFF2-40B4-BE49-F238E27FC236}">
                <a16:creationId xmlns:a16="http://schemas.microsoft.com/office/drawing/2014/main" id="{CE13503F-81ED-44C5-88C5-16355BE14124}"/>
              </a:ext>
            </a:extLst>
          </p:cNvPr>
          <p:cNvSpPr txBox="1"/>
          <p:nvPr/>
        </p:nvSpPr>
        <p:spPr>
          <a:xfrm>
            <a:off x="3338531" y="5791200"/>
            <a:ext cx="2591118" cy="400110"/>
          </a:xfrm>
          <a:prstGeom prst="rect">
            <a:avLst/>
          </a:prstGeom>
          <a:noFill/>
        </p:spPr>
        <p:txBody>
          <a:bodyPr wrap="square" rtlCol="0">
            <a:spAutoFit/>
          </a:bodyPr>
          <a:lstStyle/>
          <a:p>
            <a:pPr algn="just"/>
            <a:r>
              <a:rPr lang="en-IN" sz="2000" dirty="0"/>
              <a:t>Sanitisation Chamber</a:t>
            </a:r>
          </a:p>
        </p:txBody>
      </p:sp>
      <p:sp>
        <p:nvSpPr>
          <p:cNvPr id="13" name="TextBox 12">
            <a:extLst>
              <a:ext uri="{FF2B5EF4-FFF2-40B4-BE49-F238E27FC236}">
                <a16:creationId xmlns:a16="http://schemas.microsoft.com/office/drawing/2014/main" id="{5712B952-4AD6-41DD-8F8E-7D7E950E5C33}"/>
              </a:ext>
            </a:extLst>
          </p:cNvPr>
          <p:cNvSpPr txBox="1"/>
          <p:nvPr/>
        </p:nvSpPr>
        <p:spPr>
          <a:xfrm>
            <a:off x="6107287" y="5782007"/>
            <a:ext cx="2703692" cy="400110"/>
          </a:xfrm>
          <a:prstGeom prst="rect">
            <a:avLst/>
          </a:prstGeom>
          <a:noFill/>
        </p:spPr>
        <p:txBody>
          <a:bodyPr wrap="square" rtlCol="0">
            <a:spAutoFit/>
          </a:bodyPr>
          <a:lstStyle/>
          <a:p>
            <a:pPr algn="just"/>
            <a:r>
              <a:rPr lang="en-US" sz="2000" dirty="0"/>
              <a:t>Transparent </a:t>
            </a:r>
            <a:r>
              <a:rPr lang="en-IN" sz="2000" dirty="0"/>
              <a:t>shield </a:t>
            </a:r>
          </a:p>
        </p:txBody>
      </p:sp>
    </p:spTree>
    <p:extLst>
      <p:ext uri="{BB962C8B-B14F-4D97-AF65-F5344CB8AC3E}">
        <p14:creationId xmlns:p14="http://schemas.microsoft.com/office/powerpoint/2010/main" val="72880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lstStyle/>
          <a:p>
            <a:r>
              <a:rPr lang="en-IN" dirty="0"/>
              <a:t>Architectural Controls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dirty="0"/>
          </a:p>
        </p:txBody>
      </p:sp>
    </p:spTree>
    <p:extLst>
      <p:ext uri="{BB962C8B-B14F-4D97-AF65-F5344CB8AC3E}">
        <p14:creationId xmlns:p14="http://schemas.microsoft.com/office/powerpoint/2010/main" val="2942770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IN" sz="2800" dirty="0"/>
              <a:t>Separate entry and exit Gates</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900" y="1539240"/>
            <a:ext cx="6934200" cy="4191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B6F15528-21DE-4FAA-801E-634DDDAF4B2B}" type="slidenum">
              <a:rPr lang="en-US" smtClean="0"/>
              <a:pPr/>
              <a:t>6</a:t>
            </a:fld>
            <a:endParaRPr lang="en-US" dirty="0"/>
          </a:p>
        </p:txBody>
      </p:sp>
    </p:spTree>
    <p:extLst>
      <p:ext uri="{BB962C8B-B14F-4D97-AF65-F5344CB8AC3E}">
        <p14:creationId xmlns:p14="http://schemas.microsoft.com/office/powerpoint/2010/main" val="1214981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D22092-060E-4898-8368-885E2FB07DCE}"/>
              </a:ext>
            </a:extLst>
          </p:cNvPr>
          <p:cNvSpPr>
            <a:spLocks noGrp="1"/>
          </p:cNvSpPr>
          <p:nvPr>
            <p:ph type="sldNum" sz="quarter" idx="12"/>
          </p:nvPr>
        </p:nvSpPr>
        <p:spPr>
          <a:xfrm>
            <a:off x="5010168" y="5709466"/>
            <a:ext cx="2133600" cy="365125"/>
          </a:xfrm>
        </p:spPr>
        <p:txBody>
          <a:bodyPr/>
          <a:lstStyle/>
          <a:p>
            <a:fld id="{B6F15528-21DE-4FAA-801E-634DDDAF4B2B}" type="slidenum">
              <a:rPr lang="en-US" smtClean="0"/>
              <a:pPr/>
              <a:t>7</a:t>
            </a:fld>
            <a:endParaRPr lang="en-US" dirty="0"/>
          </a:p>
        </p:txBody>
      </p:sp>
      <p:pic>
        <p:nvPicPr>
          <p:cNvPr id="8" name="Picture 7" descr="site plan.jpg">
            <a:extLst>
              <a:ext uri="{FF2B5EF4-FFF2-40B4-BE49-F238E27FC236}">
                <a16:creationId xmlns:a16="http://schemas.microsoft.com/office/drawing/2014/main" id="{DF23F64F-8A41-42A4-B04D-908A22EFB138}"/>
              </a:ext>
            </a:extLst>
          </p:cNvPr>
          <p:cNvPicPr>
            <a:picLocks noChangeAspect="1"/>
          </p:cNvPicPr>
          <p:nvPr/>
        </p:nvPicPr>
        <p:blipFill rotWithShape="1">
          <a:blip r:embed="rId3"/>
          <a:srcRect l="26758" t="22090" r="44760" b="17808"/>
          <a:stretch/>
        </p:blipFill>
        <p:spPr>
          <a:xfrm rot="16200000">
            <a:off x="2870972" y="729592"/>
            <a:ext cx="3920210" cy="6618034"/>
          </a:xfrm>
          <a:prstGeom prst="rect">
            <a:avLst/>
          </a:prstGeom>
        </p:spPr>
      </p:pic>
      <p:sp>
        <p:nvSpPr>
          <p:cNvPr id="9" name="Bent-Up Arrow 7">
            <a:extLst>
              <a:ext uri="{FF2B5EF4-FFF2-40B4-BE49-F238E27FC236}">
                <a16:creationId xmlns:a16="http://schemas.microsoft.com/office/drawing/2014/main" id="{6BDF14AD-27EF-425C-90BE-DC82AEC6E38D}"/>
              </a:ext>
            </a:extLst>
          </p:cNvPr>
          <p:cNvSpPr/>
          <p:nvPr/>
        </p:nvSpPr>
        <p:spPr>
          <a:xfrm>
            <a:off x="1367274" y="4752989"/>
            <a:ext cx="1071570" cy="21431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Content Placeholder 2">
            <a:extLst>
              <a:ext uri="{FF2B5EF4-FFF2-40B4-BE49-F238E27FC236}">
                <a16:creationId xmlns:a16="http://schemas.microsoft.com/office/drawing/2014/main" id="{48F791B1-127A-4364-A973-315AFACB5D1C}"/>
              </a:ext>
            </a:extLst>
          </p:cNvPr>
          <p:cNvSpPr txBox="1">
            <a:spLocks/>
          </p:cNvSpPr>
          <p:nvPr/>
        </p:nvSpPr>
        <p:spPr>
          <a:xfrm>
            <a:off x="3711156" y="5998714"/>
            <a:ext cx="2714644" cy="1571636"/>
          </a:xfrm>
          <a:prstGeom prst="rect">
            <a:avLst/>
          </a:prstGeom>
        </p:spPr>
        <p:txBody>
          <a:bodyPr vert="horz">
            <a:noAutofit/>
          </a:bodyPr>
          <a:lstStyle/>
          <a:p>
            <a:pPr marL="274320" marR="0" lvl="0" indent="-274320" algn="l" defTabSz="914400" rtl="0" eaLnBrk="1" fontAlgn="auto" latinLnBrk="0" hangingPunct="1">
              <a:lnSpc>
                <a:spcPct val="100000"/>
              </a:lnSpc>
              <a:spcAft>
                <a:spcPts val="0"/>
              </a:spcAft>
              <a:buClr>
                <a:schemeClr val="accent1"/>
              </a:buClr>
              <a:buSzPct val="85000"/>
              <a:buFont typeface="Wingdings 2"/>
              <a:buNone/>
              <a:tabLst/>
              <a:defRPr/>
            </a:pPr>
            <a:r>
              <a:rPr kumimoji="0" lang="en-IN" sz="2000" b="1" i="0" u="none" strike="noStrike" kern="1200" cap="none" spc="0" normalizeH="0" noProof="0" dirty="0">
                <a:ln>
                  <a:noFill/>
                </a:ln>
                <a:solidFill>
                  <a:srgbClr val="FF0000"/>
                </a:solidFill>
                <a:effectLst/>
                <a:uLnTx/>
                <a:uFillTx/>
                <a:latin typeface="+mn-lt"/>
                <a:ea typeface="+mn-ea"/>
                <a:cs typeface="+mn-cs"/>
              </a:rPr>
              <a:t>DIFFERENT RAMPS </a:t>
            </a:r>
            <a:r>
              <a:rPr lang="en-IN" sz="2000" b="1" dirty="0">
                <a:solidFill>
                  <a:srgbClr val="FF0000"/>
                </a:solidFill>
              </a:rPr>
              <a:t> </a:t>
            </a:r>
            <a:r>
              <a:rPr kumimoji="0" lang="en-IN" sz="2000" b="1" i="0" u="none" strike="noStrike" kern="1200" cap="none" spc="0" normalizeH="0" noProof="0" dirty="0">
                <a:ln>
                  <a:noFill/>
                </a:ln>
                <a:solidFill>
                  <a:srgbClr val="FF0000"/>
                </a:solidFill>
                <a:effectLst/>
                <a:uLnTx/>
                <a:uFillTx/>
                <a:latin typeface="+mn-lt"/>
                <a:ea typeface="+mn-ea"/>
                <a:cs typeface="+mn-cs"/>
              </a:rPr>
              <a:t>FOR </a:t>
            </a:r>
          </a:p>
          <a:p>
            <a:pPr marL="274320" marR="0" lvl="0" indent="-274320" algn="l" defTabSz="914400" rtl="0" eaLnBrk="1" fontAlgn="auto" latinLnBrk="0" hangingPunct="1">
              <a:lnSpc>
                <a:spcPct val="100000"/>
              </a:lnSpc>
              <a:spcAft>
                <a:spcPts val="0"/>
              </a:spcAft>
              <a:buClr>
                <a:schemeClr val="accent1"/>
              </a:buClr>
              <a:buSzPct val="85000"/>
              <a:buFont typeface="Wingdings 2"/>
              <a:buNone/>
              <a:tabLst/>
              <a:defRPr/>
            </a:pPr>
            <a:r>
              <a:rPr kumimoji="0" lang="en-IN" sz="2000" b="1" i="0" u="none" strike="noStrike" kern="1200" cap="none" spc="0" normalizeH="0" noProof="0" dirty="0">
                <a:ln>
                  <a:noFill/>
                </a:ln>
                <a:solidFill>
                  <a:srgbClr val="FF0000"/>
                </a:solidFill>
                <a:effectLst/>
                <a:uLnTx/>
                <a:uFillTx/>
                <a:latin typeface="+mn-lt"/>
                <a:ea typeface="+mn-ea"/>
                <a:cs typeface="+mn-cs"/>
              </a:rPr>
              <a:t>DIFFERENTLLY ABLED  </a:t>
            </a:r>
            <a:endParaRPr kumimoji="0" lang="en-IN" sz="2000" b="1" i="0" u="none" strike="noStrike" kern="1200" cap="none" spc="0" normalizeH="0" baseline="0" noProof="0" dirty="0">
              <a:ln>
                <a:noFill/>
              </a:ln>
              <a:solidFill>
                <a:srgbClr val="FF0000"/>
              </a:solidFill>
              <a:effectLst/>
              <a:uLnTx/>
              <a:uFillTx/>
              <a:latin typeface="+mn-lt"/>
              <a:ea typeface="+mn-ea"/>
              <a:cs typeface="+mn-cs"/>
            </a:endParaRPr>
          </a:p>
        </p:txBody>
      </p:sp>
      <p:sp>
        <p:nvSpPr>
          <p:cNvPr id="11" name="Content Placeholder 2">
            <a:extLst>
              <a:ext uri="{FF2B5EF4-FFF2-40B4-BE49-F238E27FC236}">
                <a16:creationId xmlns:a16="http://schemas.microsoft.com/office/drawing/2014/main" id="{DF308C8A-5BDA-46C0-A54A-D3FA4740481F}"/>
              </a:ext>
            </a:extLst>
          </p:cNvPr>
          <p:cNvSpPr txBox="1">
            <a:spLocks/>
          </p:cNvSpPr>
          <p:nvPr/>
        </p:nvSpPr>
        <p:spPr>
          <a:xfrm>
            <a:off x="7329526" y="4861570"/>
            <a:ext cx="3714776" cy="1500198"/>
          </a:xfrm>
          <a:prstGeom prst="rect">
            <a:avLst/>
          </a:prstGeom>
        </p:spPr>
        <p:txBody>
          <a:bodyPr vert="horz">
            <a:no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kumimoji="0" lang="en-IN" sz="2000" b="1" i="0" u="none" strike="noStrike" kern="1200" cap="none" spc="0" normalizeH="0" noProof="0" dirty="0">
                <a:ln>
                  <a:noFill/>
                </a:ln>
                <a:solidFill>
                  <a:srgbClr val="FF0000"/>
                </a:solidFill>
                <a:effectLst/>
                <a:uLnTx/>
                <a:uFillTx/>
                <a:latin typeface="+mn-lt"/>
                <a:ea typeface="+mn-ea"/>
                <a:cs typeface="+mn-cs"/>
              </a:rPr>
              <a:t>PICK UP</a:t>
            </a:r>
            <a:endParaRPr kumimoji="0" lang="en-IN" sz="2000" b="1" i="0" u="none" strike="noStrike" kern="1200" cap="none" spc="0" normalizeH="0" baseline="0" noProof="0" dirty="0">
              <a:ln>
                <a:noFill/>
              </a:ln>
              <a:solidFill>
                <a:srgbClr val="FF0000"/>
              </a:solidFill>
              <a:effectLst/>
              <a:uLnTx/>
              <a:uFillTx/>
              <a:latin typeface="+mn-lt"/>
              <a:ea typeface="+mn-ea"/>
              <a:cs typeface="+mn-cs"/>
            </a:endParaRPr>
          </a:p>
        </p:txBody>
      </p:sp>
      <p:sp>
        <p:nvSpPr>
          <p:cNvPr id="12" name="Content Placeholder 2">
            <a:extLst>
              <a:ext uri="{FF2B5EF4-FFF2-40B4-BE49-F238E27FC236}">
                <a16:creationId xmlns:a16="http://schemas.microsoft.com/office/drawing/2014/main" id="{E732D2CA-AA26-46DE-9CC9-C815FD229E3E}"/>
              </a:ext>
            </a:extLst>
          </p:cNvPr>
          <p:cNvSpPr txBox="1">
            <a:spLocks/>
          </p:cNvSpPr>
          <p:nvPr/>
        </p:nvSpPr>
        <p:spPr>
          <a:xfrm>
            <a:off x="123080" y="4923826"/>
            <a:ext cx="2643174" cy="642942"/>
          </a:xfrm>
          <a:prstGeom prst="rect">
            <a:avLst/>
          </a:prstGeom>
        </p:spPr>
        <p:txBody>
          <a:bodyPr vert="horz">
            <a:no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kumimoji="0" lang="en-IN" sz="2000" b="1" i="0" u="none" strike="noStrike" kern="1200" cap="none" spc="0" normalizeH="0" noProof="0" dirty="0">
                <a:ln>
                  <a:noFill/>
                </a:ln>
                <a:solidFill>
                  <a:srgbClr val="FF0000"/>
                </a:solidFill>
                <a:effectLst/>
                <a:uLnTx/>
                <a:uFillTx/>
                <a:latin typeface="+mn-lt"/>
                <a:ea typeface="+mn-ea"/>
                <a:cs typeface="+mn-cs"/>
              </a:rPr>
              <a:t>DROP POINT</a:t>
            </a:r>
            <a:endParaRPr kumimoji="0" lang="en-IN" sz="2000" b="1" i="0" u="none" strike="noStrike" kern="1200" cap="none" spc="0" normalizeH="0" baseline="0" noProof="0" dirty="0">
              <a:ln>
                <a:noFill/>
              </a:ln>
              <a:solidFill>
                <a:srgbClr val="FF0000"/>
              </a:solidFill>
              <a:effectLst/>
              <a:uLnTx/>
              <a:uFillTx/>
              <a:latin typeface="+mn-lt"/>
              <a:ea typeface="+mn-ea"/>
              <a:cs typeface="+mn-cs"/>
            </a:endParaRPr>
          </a:p>
        </p:txBody>
      </p:sp>
      <p:sp>
        <p:nvSpPr>
          <p:cNvPr id="13" name="Bent-Up Arrow 13">
            <a:extLst>
              <a:ext uri="{FF2B5EF4-FFF2-40B4-BE49-F238E27FC236}">
                <a16:creationId xmlns:a16="http://schemas.microsoft.com/office/drawing/2014/main" id="{3A5F8D98-30AC-4EEB-B5CE-CEFAFCD14F66}"/>
              </a:ext>
            </a:extLst>
          </p:cNvPr>
          <p:cNvSpPr/>
          <p:nvPr/>
        </p:nvSpPr>
        <p:spPr>
          <a:xfrm>
            <a:off x="1828800" y="4103484"/>
            <a:ext cx="1467300" cy="978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Content Placeholder 2">
            <a:extLst>
              <a:ext uri="{FF2B5EF4-FFF2-40B4-BE49-F238E27FC236}">
                <a16:creationId xmlns:a16="http://schemas.microsoft.com/office/drawing/2014/main" id="{2FA861A6-B0DC-44BB-8018-F26E52FCA8C3}"/>
              </a:ext>
            </a:extLst>
          </p:cNvPr>
          <p:cNvSpPr txBox="1">
            <a:spLocks/>
          </p:cNvSpPr>
          <p:nvPr/>
        </p:nvSpPr>
        <p:spPr>
          <a:xfrm>
            <a:off x="795770" y="3399339"/>
            <a:ext cx="2500330" cy="857256"/>
          </a:xfrm>
          <a:prstGeom prst="rect">
            <a:avLst/>
          </a:prstGeom>
        </p:spPr>
        <p:txBody>
          <a:bodyPr vert="horz">
            <a:noAutofit/>
          </a:bodyPr>
          <a:lstStyle/>
          <a:p>
            <a:pPr marL="274320" marR="0" lvl="0" indent="-274320" algn="l" defTabSz="914400" rtl="0" eaLnBrk="1" fontAlgn="auto" latinLnBrk="0" hangingPunct="1">
              <a:lnSpc>
                <a:spcPct val="100000"/>
              </a:lnSpc>
              <a:spcAft>
                <a:spcPts val="0"/>
              </a:spcAft>
              <a:buClr>
                <a:schemeClr val="accent1"/>
              </a:buClr>
              <a:buSzPct val="85000"/>
              <a:buFont typeface="Wingdings 2"/>
              <a:buNone/>
              <a:tabLst/>
              <a:defRPr/>
            </a:pPr>
            <a:r>
              <a:rPr kumimoji="0" lang="en-IN" sz="2000" b="1" i="0" u="none" strike="noStrike" kern="1200" cap="none" spc="0" normalizeH="0" noProof="0" dirty="0">
                <a:ln>
                  <a:noFill/>
                </a:ln>
                <a:solidFill>
                  <a:srgbClr val="FF0000"/>
                </a:solidFill>
                <a:effectLst/>
                <a:uLnTx/>
                <a:uFillTx/>
                <a:latin typeface="+mn-lt"/>
                <a:ea typeface="+mn-ea"/>
                <a:cs typeface="+mn-cs"/>
              </a:rPr>
              <a:t>THERMAL </a:t>
            </a:r>
          </a:p>
          <a:p>
            <a:pPr marL="274320" marR="0" lvl="0" indent="-274320" algn="l" defTabSz="914400" rtl="0" eaLnBrk="1" fontAlgn="auto" latinLnBrk="0" hangingPunct="1">
              <a:lnSpc>
                <a:spcPct val="100000"/>
              </a:lnSpc>
              <a:spcAft>
                <a:spcPts val="0"/>
              </a:spcAft>
              <a:buClr>
                <a:schemeClr val="accent1"/>
              </a:buClr>
              <a:buSzPct val="85000"/>
              <a:buFont typeface="Wingdings 2"/>
              <a:buNone/>
              <a:tabLst/>
              <a:defRPr/>
            </a:pPr>
            <a:r>
              <a:rPr kumimoji="0" lang="en-IN" sz="2000" b="1" i="0" u="none" strike="noStrike" kern="1200" cap="none" spc="0" normalizeH="0" noProof="0" dirty="0">
                <a:ln>
                  <a:noFill/>
                </a:ln>
                <a:solidFill>
                  <a:srgbClr val="FF0000"/>
                </a:solidFill>
                <a:effectLst/>
                <a:uLnTx/>
                <a:uFillTx/>
                <a:latin typeface="+mn-lt"/>
                <a:ea typeface="+mn-ea"/>
                <a:cs typeface="+mn-cs"/>
              </a:rPr>
              <a:t>SCANNER </a:t>
            </a:r>
            <a:endParaRPr kumimoji="0" lang="en-IN" sz="2000" b="1" i="0" u="none" strike="noStrike" kern="1200" cap="none" spc="0" normalizeH="0" baseline="0" noProof="0" dirty="0">
              <a:ln>
                <a:noFill/>
              </a:ln>
              <a:solidFill>
                <a:srgbClr val="FF0000"/>
              </a:solidFill>
              <a:effectLst/>
              <a:uLnTx/>
              <a:uFillTx/>
              <a:latin typeface="+mn-lt"/>
              <a:ea typeface="+mn-ea"/>
              <a:cs typeface="+mn-cs"/>
            </a:endParaRPr>
          </a:p>
        </p:txBody>
      </p:sp>
      <p:sp>
        <p:nvSpPr>
          <p:cNvPr id="15" name="Right Arrow 27">
            <a:extLst>
              <a:ext uri="{FF2B5EF4-FFF2-40B4-BE49-F238E27FC236}">
                <a16:creationId xmlns:a16="http://schemas.microsoft.com/office/drawing/2014/main" id="{42672DD7-5F9A-46A7-8054-2BF13F61A543}"/>
              </a:ext>
            </a:extLst>
          </p:cNvPr>
          <p:cNvSpPr/>
          <p:nvPr/>
        </p:nvSpPr>
        <p:spPr>
          <a:xfrm flipV="1">
            <a:off x="1447800" y="4308461"/>
            <a:ext cx="2705556" cy="644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DA77F98B-02BB-4E5D-9A79-C698B59522FC}"/>
              </a:ext>
            </a:extLst>
          </p:cNvPr>
          <p:cNvSpPr txBox="1">
            <a:spLocks/>
          </p:cNvSpPr>
          <p:nvPr/>
        </p:nvSpPr>
        <p:spPr>
          <a:xfrm>
            <a:off x="3682793" y="4487056"/>
            <a:ext cx="1285884" cy="857256"/>
          </a:xfrm>
          <a:prstGeom prst="rect">
            <a:avLst/>
          </a:prstGeom>
        </p:spPr>
        <p:txBody>
          <a:bodyPr vert="horz">
            <a:no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kumimoji="0" lang="en-IN" sz="2000" b="1" i="0" u="none" strike="noStrike" kern="1200" cap="none" spc="0" normalizeH="0" noProof="0" dirty="0">
                <a:ln>
                  <a:noFill/>
                </a:ln>
                <a:solidFill>
                  <a:srgbClr val="FF0000"/>
                </a:solidFill>
                <a:effectLst/>
                <a:uLnTx/>
                <a:uFillTx/>
                <a:latin typeface="+mn-lt"/>
                <a:ea typeface="+mn-ea"/>
                <a:cs typeface="+mn-cs"/>
              </a:rPr>
              <a:t>ENTRY</a:t>
            </a:r>
            <a:endParaRPr kumimoji="0" lang="en-IN" sz="2000" b="1" i="0" u="none" strike="noStrike" kern="1200" cap="none" spc="0" normalizeH="0" baseline="0" noProof="0" dirty="0">
              <a:ln>
                <a:noFill/>
              </a:ln>
              <a:solidFill>
                <a:srgbClr val="FF0000"/>
              </a:solidFill>
              <a:effectLst/>
              <a:uLnTx/>
              <a:uFillTx/>
              <a:latin typeface="+mn-lt"/>
              <a:ea typeface="+mn-ea"/>
              <a:cs typeface="+mn-cs"/>
            </a:endParaRPr>
          </a:p>
        </p:txBody>
      </p:sp>
      <p:sp>
        <p:nvSpPr>
          <p:cNvPr id="17" name="Content Placeholder 2">
            <a:extLst>
              <a:ext uri="{FF2B5EF4-FFF2-40B4-BE49-F238E27FC236}">
                <a16:creationId xmlns:a16="http://schemas.microsoft.com/office/drawing/2014/main" id="{62DE615E-4870-4763-B9DF-470A08B14421}"/>
              </a:ext>
            </a:extLst>
          </p:cNvPr>
          <p:cNvSpPr txBox="1">
            <a:spLocks/>
          </p:cNvSpPr>
          <p:nvPr/>
        </p:nvSpPr>
        <p:spPr>
          <a:xfrm>
            <a:off x="5680031" y="4423568"/>
            <a:ext cx="1285884" cy="801718"/>
          </a:xfrm>
          <a:prstGeom prst="rect">
            <a:avLst/>
          </a:prstGeom>
        </p:spPr>
        <p:txBody>
          <a:bodyPr vert="horz">
            <a:noAutofit/>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kumimoji="0" lang="en-IN" sz="2000" b="1" i="0" u="none" strike="noStrike" kern="1200" cap="none" spc="0" normalizeH="0" noProof="0" dirty="0">
                <a:ln>
                  <a:noFill/>
                </a:ln>
                <a:solidFill>
                  <a:srgbClr val="FF0000"/>
                </a:solidFill>
                <a:effectLst/>
                <a:uLnTx/>
                <a:uFillTx/>
                <a:latin typeface="+mn-lt"/>
                <a:ea typeface="+mn-ea"/>
                <a:cs typeface="+mn-cs"/>
              </a:rPr>
              <a:t>EXIT</a:t>
            </a:r>
            <a:endParaRPr kumimoji="0" lang="en-IN" sz="2000" b="1" i="0" u="none" strike="noStrike" kern="1200" cap="none" spc="0" normalizeH="0" baseline="0" noProof="0" dirty="0">
              <a:ln>
                <a:noFill/>
              </a:ln>
              <a:solidFill>
                <a:srgbClr val="FF0000"/>
              </a:solidFill>
              <a:effectLst/>
              <a:uLnTx/>
              <a:uFillTx/>
              <a:latin typeface="+mn-lt"/>
              <a:ea typeface="+mn-ea"/>
              <a:cs typeface="+mn-cs"/>
            </a:endParaRPr>
          </a:p>
        </p:txBody>
      </p:sp>
      <p:sp>
        <p:nvSpPr>
          <p:cNvPr id="18" name="Title 1">
            <a:extLst>
              <a:ext uri="{FF2B5EF4-FFF2-40B4-BE49-F238E27FC236}">
                <a16:creationId xmlns:a16="http://schemas.microsoft.com/office/drawing/2014/main" id="{A64290B2-CCA7-4DCD-93C8-963E1B0CB917}"/>
              </a:ext>
            </a:extLst>
          </p:cNvPr>
          <p:cNvSpPr>
            <a:spLocks noGrp="1"/>
          </p:cNvSpPr>
          <p:nvPr>
            <p:ph type="title"/>
          </p:nvPr>
        </p:nvSpPr>
        <p:spPr>
          <a:xfrm>
            <a:off x="533400" y="469872"/>
            <a:ext cx="8001000" cy="1143000"/>
          </a:xfrm>
        </p:spPr>
        <p:txBody>
          <a:bodyPr>
            <a:noAutofit/>
          </a:bodyPr>
          <a:lstStyle/>
          <a:p>
            <a:r>
              <a:rPr lang="en-IN" sz="2600" dirty="0"/>
              <a:t>Wall near to entry  with built in Thermal scanner </a:t>
            </a:r>
            <a:br>
              <a:rPr lang="en-IN" sz="2600" dirty="0"/>
            </a:br>
            <a:r>
              <a:rPr lang="en-IN" sz="2600" dirty="0"/>
              <a:t>&amp;</a:t>
            </a:r>
            <a:br>
              <a:rPr lang="en-IN" sz="2600" dirty="0"/>
            </a:br>
            <a:r>
              <a:rPr lang="en-IN" sz="2600" dirty="0"/>
              <a:t>Space provisions for Sanitisation chamber at the entrance</a:t>
            </a:r>
          </a:p>
        </p:txBody>
      </p:sp>
      <p:sp>
        <p:nvSpPr>
          <p:cNvPr id="19" name="Content Placeholder 2">
            <a:extLst>
              <a:ext uri="{FF2B5EF4-FFF2-40B4-BE49-F238E27FC236}">
                <a16:creationId xmlns:a16="http://schemas.microsoft.com/office/drawing/2014/main" id="{48AC8160-751E-4094-8A66-8F7E2B818776}"/>
              </a:ext>
            </a:extLst>
          </p:cNvPr>
          <p:cNvSpPr txBox="1">
            <a:spLocks/>
          </p:cNvSpPr>
          <p:nvPr/>
        </p:nvSpPr>
        <p:spPr>
          <a:xfrm>
            <a:off x="-43156" y="4038609"/>
            <a:ext cx="2786082" cy="1000132"/>
          </a:xfrm>
          <a:prstGeom prst="rect">
            <a:avLst/>
          </a:prstGeom>
        </p:spPr>
        <p:txBody>
          <a:bodyPr vert="horz">
            <a:noAutofit/>
          </a:bodyPr>
          <a:lstStyle/>
          <a:p>
            <a:pPr marL="274320" marR="0" lvl="0" indent="-274320" algn="l" defTabSz="914400" rtl="0" eaLnBrk="1" fontAlgn="auto" latinLnBrk="0" hangingPunct="1">
              <a:lnSpc>
                <a:spcPct val="100000"/>
              </a:lnSpc>
              <a:spcAft>
                <a:spcPts val="0"/>
              </a:spcAft>
              <a:buClr>
                <a:schemeClr val="accent1"/>
              </a:buClr>
              <a:buSzPct val="85000"/>
              <a:buFont typeface="Wingdings 2"/>
              <a:buNone/>
              <a:tabLst/>
              <a:defRPr/>
            </a:pPr>
            <a:r>
              <a:rPr kumimoji="0" lang="en-IN" sz="2000" b="1" i="0" u="none" strike="noStrike" kern="1200" cap="none" spc="0" normalizeH="0" noProof="0" dirty="0">
                <a:ln>
                  <a:noFill/>
                </a:ln>
                <a:solidFill>
                  <a:srgbClr val="FF0000"/>
                </a:solidFill>
                <a:effectLst/>
                <a:uLnTx/>
                <a:uFillTx/>
                <a:latin typeface="+mn-lt"/>
                <a:ea typeface="+mn-ea"/>
                <a:cs typeface="+mn-cs"/>
              </a:rPr>
              <a:t>SANITATION </a:t>
            </a:r>
          </a:p>
          <a:p>
            <a:pPr marL="274320" marR="0" lvl="0" indent="-274320" algn="l" defTabSz="914400" rtl="0" eaLnBrk="1" fontAlgn="auto" latinLnBrk="0" hangingPunct="1">
              <a:lnSpc>
                <a:spcPct val="100000"/>
              </a:lnSpc>
              <a:spcAft>
                <a:spcPts val="0"/>
              </a:spcAft>
              <a:buClr>
                <a:schemeClr val="accent1"/>
              </a:buClr>
              <a:buSzPct val="85000"/>
              <a:buFont typeface="Wingdings 2"/>
              <a:buNone/>
              <a:tabLst/>
              <a:defRPr/>
            </a:pPr>
            <a:r>
              <a:rPr kumimoji="0" lang="en-IN" sz="2000" b="1" i="0" u="none" strike="noStrike" kern="1200" cap="none" spc="0" normalizeH="0" noProof="0" dirty="0">
                <a:ln>
                  <a:noFill/>
                </a:ln>
                <a:solidFill>
                  <a:srgbClr val="FF0000"/>
                </a:solidFill>
                <a:effectLst/>
                <a:uLnTx/>
                <a:uFillTx/>
                <a:latin typeface="+mn-lt"/>
                <a:ea typeface="+mn-ea"/>
                <a:cs typeface="+mn-cs"/>
              </a:rPr>
              <a:t>CHAMBER</a:t>
            </a:r>
            <a:endParaRPr kumimoji="0" lang="en-IN" sz="2000" b="1" i="0" u="none" strike="noStrike" kern="1200" cap="none" spc="0" normalizeH="0" baseline="0" noProof="0" dirty="0">
              <a:ln>
                <a:noFill/>
              </a:ln>
              <a:solidFill>
                <a:srgbClr val="FF0000"/>
              </a:solidFill>
              <a:effectLst/>
              <a:uLnTx/>
              <a:uFillTx/>
              <a:latin typeface="+mn-lt"/>
              <a:ea typeface="+mn-ea"/>
              <a:cs typeface="+mn-cs"/>
            </a:endParaRPr>
          </a:p>
        </p:txBody>
      </p:sp>
    </p:spTree>
    <p:extLst>
      <p:ext uri="{BB962C8B-B14F-4D97-AF65-F5344CB8AC3E}">
        <p14:creationId xmlns:p14="http://schemas.microsoft.com/office/powerpoint/2010/main" val="2165985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299"/>
            <a:ext cx="8229600" cy="1143000"/>
          </a:xfrm>
        </p:spPr>
        <p:txBody>
          <a:bodyPr>
            <a:normAutofit/>
          </a:bodyPr>
          <a:lstStyle/>
          <a:p>
            <a:r>
              <a:rPr lang="en-IN" sz="2800" dirty="0"/>
              <a:t>Furniture Layout to avoid direct facing and shielding</a:t>
            </a:r>
            <a:r>
              <a:rPr lang="en-IN" sz="3200" dirty="0"/>
              <a:t>.</a:t>
            </a:r>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22539" y="1371601"/>
            <a:ext cx="22860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538" y="1371600"/>
            <a:ext cx="24384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5032" y="1371601"/>
            <a:ext cx="259836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912" y="3962401"/>
            <a:ext cx="23050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8538" y="3963113"/>
            <a:ext cx="2438400" cy="198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2125" y="3963113"/>
            <a:ext cx="2581275" cy="198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dirty="0"/>
          </a:p>
        </p:txBody>
      </p:sp>
    </p:spTree>
    <p:extLst>
      <p:ext uri="{BB962C8B-B14F-4D97-AF65-F5344CB8AC3E}">
        <p14:creationId xmlns:p14="http://schemas.microsoft.com/office/powerpoint/2010/main" val="2343831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40214"/>
          <a:stretch/>
        </p:blipFill>
        <p:spPr bwMode="auto">
          <a:xfrm>
            <a:off x="4648200" y="1600198"/>
            <a:ext cx="4038600" cy="3505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9</a:t>
            </a:fld>
            <a:endParaRPr lang="en-US" dirty="0"/>
          </a:p>
        </p:txBody>
      </p:sp>
      <p:pic>
        <p:nvPicPr>
          <p:cNvPr id="2" name="Picture 1">
            <a:extLst>
              <a:ext uri="{FF2B5EF4-FFF2-40B4-BE49-F238E27FC236}">
                <a16:creationId xmlns:a16="http://schemas.microsoft.com/office/drawing/2014/main" id="{0501A23A-75E5-4DE1-B8A1-70D62C1FCB35}"/>
              </a:ext>
            </a:extLst>
          </p:cNvPr>
          <p:cNvPicPr>
            <a:picLocks noChangeAspect="1"/>
          </p:cNvPicPr>
          <p:nvPr/>
        </p:nvPicPr>
        <p:blipFill>
          <a:blip r:embed="rId4"/>
          <a:stretch>
            <a:fillRect/>
          </a:stretch>
        </p:blipFill>
        <p:spPr>
          <a:xfrm>
            <a:off x="609600" y="1625600"/>
            <a:ext cx="4038600" cy="3479800"/>
          </a:xfrm>
          <a:prstGeom prst="rect">
            <a:avLst/>
          </a:prstGeom>
        </p:spPr>
      </p:pic>
      <p:sp>
        <p:nvSpPr>
          <p:cNvPr id="13" name="Title 1">
            <a:extLst>
              <a:ext uri="{FF2B5EF4-FFF2-40B4-BE49-F238E27FC236}">
                <a16:creationId xmlns:a16="http://schemas.microsoft.com/office/drawing/2014/main" id="{E109898E-89C2-4E43-AA6E-71A68F89D8AE}"/>
              </a:ext>
            </a:extLst>
          </p:cNvPr>
          <p:cNvSpPr txBox="1">
            <a:spLocks/>
          </p:cNvSpPr>
          <p:nvPr/>
        </p:nvSpPr>
        <p:spPr>
          <a:xfrm>
            <a:off x="457200" y="457200"/>
            <a:ext cx="8229600" cy="6907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2400" dirty="0"/>
              <a:t>Special types of Interior Fabrics for avoiding sitting of pathogens</a:t>
            </a:r>
          </a:p>
        </p:txBody>
      </p:sp>
    </p:spTree>
    <p:extLst>
      <p:ext uri="{BB962C8B-B14F-4D97-AF65-F5344CB8AC3E}">
        <p14:creationId xmlns:p14="http://schemas.microsoft.com/office/powerpoint/2010/main" val="29325631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1667</TotalTime>
  <Words>1203</Words>
  <Application>Microsoft Office PowerPoint</Application>
  <PresentationFormat>On-screen Show (4:3)</PresentationFormat>
  <Paragraphs>139</Paragraphs>
  <Slides>27</Slides>
  <Notes>27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27</vt:i4>
      </vt:variant>
    </vt:vector>
  </HeadingPairs>
  <TitlesOfParts>
    <vt:vector size="34" baseType="lpstr">
      <vt:lpstr>Arial</vt:lpstr>
      <vt:lpstr>Calibri</vt:lpstr>
      <vt:lpstr>CrimsonText</vt:lpstr>
      <vt:lpstr>Wingdings 2</vt:lpstr>
      <vt:lpstr>Office Theme</vt:lpstr>
      <vt:lpstr>1_Custom Design</vt:lpstr>
      <vt:lpstr>Custom Design</vt:lpstr>
      <vt:lpstr>Revisiting the Built Environment in Post Covid Era</vt:lpstr>
      <vt:lpstr>The virus isn’t simply a health crisis; it is also a design problem. </vt:lpstr>
      <vt:lpstr>The second wave has triggered many changes we are now looking  towards our living and working spaces. </vt:lpstr>
      <vt:lpstr>If social distancing, frequent sanitisation and covering face with mask are the neo norms of the society, then these norms should also be in-built in our living spaces where we work or rest or socialise. </vt:lpstr>
      <vt:lpstr>Architectural Controls</vt:lpstr>
      <vt:lpstr>Separate entry and exit Gates</vt:lpstr>
      <vt:lpstr>Wall near to entry  with built in Thermal scanner  &amp; Space provisions for Sanitisation chamber at the entrance</vt:lpstr>
      <vt:lpstr>Furniture Layout to avoid direct facing and shielding.</vt:lpstr>
      <vt:lpstr>PowerPoint Presentation</vt:lpstr>
      <vt:lpstr>Post Covid  Building Materials </vt:lpstr>
      <vt:lpstr>Lead free Copper will be the new material trend for Kitchen &amp; Bathroom fixtures</vt:lpstr>
      <vt:lpstr> From design perspective,  a normal patient room should be more flexible to increase capacity or be easily converted into an ICU.</vt:lpstr>
      <vt:lpstr>Work From Home is the new trend</vt:lpstr>
      <vt:lpstr>Concerns about future viruses might require more open spaces for enabling people to spread out.</vt:lpstr>
      <vt:lpstr>Even Parking spaces need to have the flexibility to turn into critical care units / quarantine spaces.</vt:lpstr>
      <vt:lpstr>Engineering Controls</vt:lpstr>
      <vt:lpstr>Doors can be automatic to avoid any surface touching</vt:lpstr>
      <vt:lpstr>Touchless/App Based Elevators</vt:lpstr>
      <vt:lpstr>Remote/voice  operated switches for room lights &amp; Fan</vt:lpstr>
      <vt:lpstr>UV Lights should be used for sanitisation in offices and homes.</vt:lpstr>
      <vt:lpstr>UVGI (Ultraviolet germicidal irradiation) system in Air conditioning can sanitise the air in the AHU itself</vt:lpstr>
      <vt:lpstr>The need for fresh air and more air changes in the closed spaces has obligated us to look to our present system of comfort with air conditioning and air circulatory system. </vt:lpstr>
      <vt:lpstr>Use of AI (Artificial Intelligence) in density Management within built space</vt:lpstr>
      <vt:lpstr>Waste Converters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Revisiting the Built Environment in Post Covid Era</dc:title>
  <dc:creator>SE MCEC</dc:creator>
  <cp:lastModifiedBy>Ajay Kumar</cp:lastModifiedBy>
  <cp:revision>213</cp:revision>
  <dcterms:created xsi:type="dcterms:W3CDTF">2006-08-16T00:00:00Z</dcterms:created>
  <dcterms:modified xsi:type="dcterms:W3CDTF">2021-07-10T09:05:56Z</dcterms:modified>
</cp:coreProperties>
</file>