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83" r:id="rId6"/>
    <p:sldId id="286" r:id="rId7"/>
    <p:sldId id="287" r:id="rId8"/>
    <p:sldId id="288" r:id="rId9"/>
    <p:sldId id="289" r:id="rId10"/>
    <p:sldId id="291" r:id="rId11"/>
    <p:sldId id="292" r:id="rId12"/>
    <p:sldId id="293" r:id="rId13"/>
    <p:sldId id="294" r:id="rId14"/>
    <p:sldId id="295" r:id="rId15"/>
    <p:sldId id="296" r:id="rId16"/>
    <p:sldId id="297" r:id="rId17"/>
    <p:sldId id="299" r:id="rId18"/>
    <p:sldId id="300" r:id="rId19"/>
    <p:sldId id="301" r:id="rId20"/>
    <p:sldId id="302" r:id="rId21"/>
    <p:sldId id="303" r:id="rId22"/>
    <p:sldId id="304" r:id="rId23"/>
    <p:sldId id="305" r:id="rId24"/>
    <p:sldId id="306" r:id="rId25"/>
    <p:sldId id="284" r:id="rId26"/>
    <p:sldId id="307" r:id="rId27"/>
    <p:sldId id="310"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Merriweather" panose="020B060402020202020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69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21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57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66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68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33332c8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33332c8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33332c8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33332c8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03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70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30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3332c8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3332c8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17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63" name="Google Shape;6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006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127500" cy="3881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3100" dirty="0"/>
              <a:t>Emerging Medical Technologies in </a:t>
            </a:r>
            <a:endParaRPr sz="3100" dirty="0"/>
          </a:p>
          <a:p>
            <a:pPr marL="0" lvl="0" indent="0" algn="l" rtl="0">
              <a:spcBef>
                <a:spcPts val="0"/>
              </a:spcBef>
              <a:spcAft>
                <a:spcPts val="0"/>
              </a:spcAft>
              <a:buNone/>
            </a:pPr>
            <a:r>
              <a:rPr lang="en" sz="3100" dirty="0"/>
              <a:t>Healthcare Infrastructure</a:t>
            </a:r>
            <a:endParaRPr sz="3100" dirty="0"/>
          </a:p>
        </p:txBody>
      </p:sp>
      <p:sp>
        <p:nvSpPr>
          <p:cNvPr id="5" name="Google Shape;95;p17">
            <a:extLst>
              <a:ext uri="{FF2B5EF4-FFF2-40B4-BE49-F238E27FC236}">
                <a16:creationId xmlns:a16="http://schemas.microsoft.com/office/drawing/2014/main" id="{C4DF3B1E-DF32-4B8D-94C9-4C375A043D3A}"/>
              </a:ext>
            </a:extLst>
          </p:cNvPr>
          <p:cNvSpPr txBox="1"/>
          <p:nvPr/>
        </p:nvSpPr>
        <p:spPr>
          <a:xfrm>
            <a:off x="5919141" y="2352120"/>
            <a:ext cx="3224859" cy="203050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b="1" dirty="0">
                <a:solidFill>
                  <a:schemeClr val="accent6">
                    <a:lumMod val="25000"/>
                  </a:schemeClr>
                </a:solidFill>
              </a:rPr>
              <a:t>PRESENTATION BY: </a:t>
            </a:r>
          </a:p>
          <a:p>
            <a:pPr marL="0" lvl="0" indent="0" rtl="0">
              <a:spcBef>
                <a:spcPts val="0"/>
              </a:spcBef>
              <a:spcAft>
                <a:spcPts val="0"/>
              </a:spcAft>
              <a:buNone/>
            </a:pPr>
            <a:r>
              <a:rPr lang="en-US" b="1" dirty="0">
                <a:solidFill>
                  <a:schemeClr val="accent6">
                    <a:lumMod val="25000"/>
                  </a:schemeClr>
                </a:solidFill>
              </a:rPr>
              <a:t>Ar. MONIKA GUPTA</a:t>
            </a:r>
          </a:p>
          <a:p>
            <a:pPr marL="0" lvl="0" indent="0" rtl="0">
              <a:spcBef>
                <a:spcPts val="0"/>
              </a:spcBef>
              <a:spcAft>
                <a:spcPts val="0"/>
              </a:spcAft>
              <a:buNone/>
            </a:pPr>
            <a:endParaRPr lang="en-US" b="1" dirty="0">
              <a:solidFill>
                <a:schemeClr val="accent6">
                  <a:lumMod val="25000"/>
                </a:schemeClr>
              </a:solidFill>
            </a:endParaRPr>
          </a:p>
          <a:p>
            <a:pPr marL="0" lvl="0" indent="0" rtl="0">
              <a:spcBef>
                <a:spcPts val="0"/>
              </a:spcBef>
              <a:spcAft>
                <a:spcPts val="0"/>
              </a:spcAft>
              <a:buNone/>
            </a:pPr>
            <a:r>
              <a:rPr lang="en-US" sz="1200" dirty="0">
                <a:solidFill>
                  <a:schemeClr val="accent6">
                    <a:lumMod val="25000"/>
                  </a:schemeClr>
                </a:solidFill>
              </a:rPr>
              <a:t>(Healthcare Architect)</a:t>
            </a:r>
          </a:p>
          <a:p>
            <a:pPr marL="0" lvl="0" indent="0" rtl="0">
              <a:spcBef>
                <a:spcPts val="0"/>
              </a:spcBef>
              <a:spcAft>
                <a:spcPts val="0"/>
              </a:spcAft>
              <a:buNone/>
            </a:pPr>
            <a:r>
              <a:rPr lang="en-US" sz="1200" dirty="0">
                <a:solidFill>
                  <a:schemeClr val="accent6">
                    <a:lumMod val="25000"/>
                  </a:schemeClr>
                </a:solidFill>
              </a:rPr>
              <a:t>Senior Associate at M/s Sikka Associates, New Delhi</a:t>
            </a:r>
          </a:p>
          <a:p>
            <a:pPr marL="0" lvl="0" indent="0" rtl="0">
              <a:spcBef>
                <a:spcPts val="0"/>
              </a:spcBef>
              <a:spcAft>
                <a:spcPts val="0"/>
              </a:spcAft>
              <a:buNone/>
            </a:pPr>
            <a:endParaRPr lang="en-US" sz="1200" dirty="0">
              <a:solidFill>
                <a:schemeClr val="accent6">
                  <a:lumMod val="25000"/>
                </a:schemeClr>
              </a:solidFill>
            </a:endParaRPr>
          </a:p>
          <a:p>
            <a:pPr marL="0" lvl="0" indent="0" rtl="0">
              <a:spcBef>
                <a:spcPts val="0"/>
              </a:spcBef>
              <a:spcAft>
                <a:spcPts val="0"/>
              </a:spcAft>
              <a:buNone/>
            </a:pPr>
            <a:r>
              <a:rPr lang="en-US" sz="1200" dirty="0">
                <a:solidFill>
                  <a:schemeClr val="accent6">
                    <a:lumMod val="25000"/>
                  </a:schemeClr>
                </a:solidFill>
              </a:rPr>
              <a:t>12</a:t>
            </a:r>
            <a:r>
              <a:rPr lang="en-US" sz="1200" baseline="30000" dirty="0">
                <a:solidFill>
                  <a:schemeClr val="accent6">
                    <a:lumMod val="25000"/>
                  </a:schemeClr>
                </a:solidFill>
              </a:rPr>
              <a:t>th</a:t>
            </a:r>
            <a:r>
              <a:rPr lang="en-US" sz="1200" dirty="0">
                <a:solidFill>
                  <a:schemeClr val="accent6">
                    <a:lumMod val="25000"/>
                  </a:schemeClr>
                </a:solidFill>
              </a:rPr>
              <a:t> July 2021</a:t>
            </a:r>
          </a:p>
          <a:p>
            <a:pPr marL="0" lvl="0" indent="0" algn="l" rtl="0">
              <a:spcBef>
                <a:spcPts val="0"/>
              </a:spcBef>
              <a:spcAft>
                <a:spcPts val="0"/>
              </a:spcAft>
              <a:buNone/>
            </a:pPr>
            <a:endParaRPr b="1" dirty="0">
              <a:solidFill>
                <a:schemeClr val="accent6">
                  <a:lumMod val="25000"/>
                </a:schemeClr>
              </a:solidFill>
            </a:endParaRPr>
          </a:p>
          <a:p>
            <a:pPr marL="0" lvl="0" indent="0" algn="l" rtl="0">
              <a:spcBef>
                <a:spcPts val="0"/>
              </a:spcBef>
              <a:spcAft>
                <a:spcPts val="0"/>
              </a:spcAft>
              <a:buNone/>
            </a:pPr>
            <a:endParaRPr b="1" dirty="0">
              <a:solidFill>
                <a:schemeClr val="accent6">
                  <a:lumMod val="25000"/>
                </a:schemeClr>
              </a:solidFill>
            </a:endParaRPr>
          </a:p>
          <a:p>
            <a:pPr marL="0" lvl="0" indent="0" algn="l" rtl="0">
              <a:spcBef>
                <a:spcPts val="0"/>
              </a:spcBef>
              <a:spcAft>
                <a:spcPts val="0"/>
              </a:spcAft>
              <a:buNone/>
            </a:pPr>
            <a:endParaRPr b="1" dirty="0">
              <a:solidFill>
                <a:schemeClr val="accent6">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438150"/>
            <a:ext cx="4953000" cy="228909"/>
          </a:xfrm>
          <a:prstGeom prst="rect">
            <a:avLst/>
          </a:prstGeom>
        </p:spPr>
        <p:txBody>
          <a:bodyPr vert="horz" wrap="square" lIns="0" tIns="13335" rIns="0" bIns="0" rtlCol="0">
            <a:spAutoFit/>
          </a:bodyPr>
          <a:lstStyle/>
          <a:p>
            <a:pPr marL="12700" marR="8890">
              <a:lnSpc>
                <a:spcPct val="100000"/>
              </a:lnSpc>
              <a:spcBef>
                <a:spcPts val="105"/>
              </a:spcBef>
              <a:tabLst>
                <a:tab pos="910590" algn="l"/>
                <a:tab pos="1611630" algn="l"/>
                <a:tab pos="2085975" algn="l"/>
              </a:tabLst>
            </a:pPr>
            <a:r>
              <a:rPr lang="en-IN" sz="1400" b="1" spc="-5" dirty="0">
                <a:latin typeface="Arial" panose="020B0604020202020204" pitchFamily="34" charset="0"/>
                <a:cs typeface="Arial" panose="020B0604020202020204" pitchFamily="34" charset="0"/>
              </a:rPr>
              <a:t>Simple PTTS Cycle:</a:t>
            </a:r>
          </a:p>
        </p:txBody>
      </p:sp>
      <p:grpSp>
        <p:nvGrpSpPr>
          <p:cNvPr id="4" name="Group 3"/>
          <p:cNvGrpSpPr/>
          <p:nvPr/>
        </p:nvGrpSpPr>
        <p:grpSpPr>
          <a:xfrm>
            <a:off x="0" y="971550"/>
            <a:ext cx="4956108" cy="2895600"/>
            <a:chOff x="0" y="971550"/>
            <a:chExt cx="4956108" cy="2895600"/>
          </a:xfrm>
        </p:grpSpPr>
        <p:pic>
          <p:nvPicPr>
            <p:cNvPr id="7170" name="Picture 2" descr="E:\jamia\BUILDING SERVICES\PTS\how-pneumatic-transport-tubes-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1550"/>
              <a:ext cx="4727508"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428750"/>
              <a:ext cx="381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object 2">
            <a:extLst>
              <a:ext uri="{FF2B5EF4-FFF2-40B4-BE49-F238E27FC236}">
                <a16:creationId xmlns:a16="http://schemas.microsoft.com/office/drawing/2014/main" id="{E4971516-C45F-4F52-A461-45B3670D6D0F}"/>
              </a:ext>
            </a:extLst>
          </p:cNvPr>
          <p:cNvSpPr txBox="1"/>
          <p:nvPr/>
        </p:nvSpPr>
        <p:spPr>
          <a:xfrm>
            <a:off x="5410200" y="438150"/>
            <a:ext cx="3733800" cy="2180725"/>
          </a:xfrm>
          <a:prstGeom prst="rect">
            <a:avLst/>
          </a:prstGeom>
        </p:spPr>
        <p:txBody>
          <a:bodyPr vert="horz" wrap="square" lIns="0" tIns="13335" rIns="0" bIns="0" rtlCol="0">
            <a:spAutoFit/>
          </a:bodyPr>
          <a:lstStyle/>
          <a:p>
            <a:pPr marL="12700" marR="8890">
              <a:lnSpc>
                <a:spcPct val="100000"/>
              </a:lnSpc>
              <a:spcBef>
                <a:spcPts val="105"/>
              </a:spcBef>
              <a:tabLst>
                <a:tab pos="910590" algn="l"/>
                <a:tab pos="1611630" algn="l"/>
                <a:tab pos="2085975" algn="l"/>
              </a:tabLst>
            </a:pPr>
            <a:r>
              <a:rPr sz="1400" b="1" spc="-5" dirty="0">
                <a:latin typeface="Arial"/>
                <a:cs typeface="Arial"/>
              </a:rPr>
              <a:t>Pneumatic </a:t>
            </a:r>
            <a:r>
              <a:rPr sz="1400" b="1" spc="-10" dirty="0">
                <a:latin typeface="Arial"/>
                <a:cs typeface="Arial"/>
              </a:rPr>
              <a:t>Tube </a:t>
            </a:r>
            <a:r>
              <a:rPr sz="1400" b="1" spc="-5" dirty="0">
                <a:latin typeface="Arial"/>
                <a:cs typeface="Arial"/>
              </a:rPr>
              <a:t>System</a:t>
            </a:r>
            <a:r>
              <a:rPr lang="en-IN" sz="1400" b="1" spc="-5" dirty="0">
                <a:latin typeface="Arial"/>
                <a:cs typeface="Arial"/>
              </a:rPr>
              <a:t> in Healthcare:</a:t>
            </a:r>
          </a:p>
          <a:p>
            <a:pPr marL="12700" marR="8890">
              <a:lnSpc>
                <a:spcPct val="100000"/>
              </a:lnSpc>
              <a:spcBef>
                <a:spcPts val="105"/>
              </a:spcBef>
              <a:tabLst>
                <a:tab pos="910590" algn="l"/>
                <a:tab pos="1611630" algn="l"/>
                <a:tab pos="2085975" algn="l"/>
              </a:tabLst>
            </a:pPr>
            <a:endParaRPr lang="en-IN" sz="1400" b="1" spc="-5" dirty="0">
              <a:latin typeface="Arial"/>
              <a:cs typeface="Arial"/>
            </a:endParaRPr>
          </a:p>
          <a:p>
            <a:r>
              <a:rPr lang="en-IN" sz="1400" b="1" dirty="0"/>
              <a:t>• </a:t>
            </a:r>
            <a:r>
              <a:rPr lang="en-US" sz="1400" b="1" dirty="0"/>
              <a:t>Sending blood samples to laboratory </a:t>
            </a:r>
            <a:endParaRPr lang="en-US" sz="1400" b="0" dirty="0">
              <a:effectLst/>
            </a:endParaRPr>
          </a:p>
          <a:p>
            <a:r>
              <a:rPr lang="en-US" sz="1400" b="1" dirty="0"/>
              <a:t>• Blood samples/bags to blood bank </a:t>
            </a:r>
            <a:endParaRPr lang="en-US" sz="1400" b="0" dirty="0">
              <a:effectLst/>
            </a:endParaRPr>
          </a:p>
          <a:p>
            <a:r>
              <a:rPr lang="en-US" sz="1400" b="1" dirty="0"/>
              <a:t>• Pathology specimens </a:t>
            </a:r>
            <a:endParaRPr lang="en-US" sz="1400" b="0" dirty="0">
              <a:effectLst/>
            </a:endParaRPr>
          </a:p>
          <a:p>
            <a:r>
              <a:rPr lang="en-US" sz="1400" b="1" dirty="0"/>
              <a:t>• medicine from pharmacy </a:t>
            </a:r>
            <a:endParaRPr lang="en-US" sz="1400" b="0" dirty="0">
              <a:effectLst/>
            </a:endParaRPr>
          </a:p>
          <a:p>
            <a:r>
              <a:rPr lang="en-US" sz="1400" b="1" dirty="0"/>
              <a:t>• Medical reports </a:t>
            </a:r>
            <a:endParaRPr lang="en-US" sz="1400" b="0" dirty="0">
              <a:effectLst/>
            </a:endParaRPr>
          </a:p>
          <a:p>
            <a:r>
              <a:rPr lang="en-US" sz="1400" b="1" dirty="0"/>
              <a:t>• Small surgical and medical equipments</a:t>
            </a:r>
            <a:endParaRPr lang="en-US" sz="1400" b="0" dirty="0">
              <a:effectLst/>
            </a:endParaRPr>
          </a:p>
          <a:p>
            <a:br>
              <a:rPr lang="en-US" sz="1400" dirty="0"/>
            </a:br>
            <a:endParaRPr lang="en-US" sz="1400" dirty="0">
              <a:latin typeface="Arial" panose="020B0604020202020204" pitchFamily="34" charset="0"/>
              <a:cs typeface="Arial" panose="020B0604020202020204" pitchFamily="34" charset="0"/>
            </a:endParaRPr>
          </a:p>
        </p:txBody>
      </p:sp>
      <p:pic>
        <p:nvPicPr>
          <p:cNvPr id="9" name="Picture 5" descr="E:\jamia\BUILDING SERVICES\PTS\rp_bluttransport_2.jpg">
            <a:extLst>
              <a:ext uri="{FF2B5EF4-FFF2-40B4-BE49-F238E27FC236}">
                <a16:creationId xmlns:a16="http://schemas.microsoft.com/office/drawing/2014/main" id="{E11C1534-0B35-4B3A-AD9F-5AA14867F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153" y="3694938"/>
            <a:ext cx="16764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jamia\BUILDING SERVICES\PTS\Pharma_Transport.jpg">
            <a:extLst>
              <a:ext uri="{FF2B5EF4-FFF2-40B4-BE49-F238E27FC236}">
                <a16:creationId xmlns:a16="http://schemas.microsoft.com/office/drawing/2014/main" id="{FB31B3FA-8701-4FB5-BC9B-160C749E0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555" y="2361438"/>
            <a:ext cx="1621410" cy="12160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jamia\BUILDING SERVICES\PTS\rp_Bloodtransport_low_01.jpg">
            <a:extLst>
              <a:ext uri="{FF2B5EF4-FFF2-40B4-BE49-F238E27FC236}">
                <a16:creationId xmlns:a16="http://schemas.microsoft.com/office/drawing/2014/main" id="{EF584176-A5B5-4B98-9FF2-B0BF4DD65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1438"/>
            <a:ext cx="1631950" cy="121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5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242822"/>
            <a:ext cx="4953000" cy="228909"/>
          </a:xfrm>
          <a:prstGeom prst="rect">
            <a:avLst/>
          </a:prstGeom>
        </p:spPr>
        <p:txBody>
          <a:bodyPr vert="horz" wrap="square" lIns="0" tIns="13335" rIns="0" bIns="0" rtlCol="0">
            <a:spAutoFit/>
          </a:bodyPr>
          <a:lstStyle/>
          <a:p>
            <a:pPr marL="12700" marR="8890">
              <a:lnSpc>
                <a:spcPct val="100000"/>
              </a:lnSpc>
              <a:spcBef>
                <a:spcPts val="105"/>
              </a:spcBef>
              <a:tabLst>
                <a:tab pos="910590" algn="l"/>
                <a:tab pos="1611630" algn="l"/>
                <a:tab pos="2085975" algn="l"/>
              </a:tabLst>
            </a:pPr>
            <a:r>
              <a:rPr lang="en-IN" sz="1400" b="1" spc="-5" dirty="0">
                <a:latin typeface="Arial" panose="020B0604020202020204" pitchFamily="34" charset="0"/>
                <a:cs typeface="Arial" panose="020B0604020202020204" pitchFamily="34" charset="0"/>
              </a:rPr>
              <a:t>Components:</a:t>
            </a:r>
          </a:p>
        </p:txBody>
      </p:sp>
      <p:pic>
        <p:nvPicPr>
          <p:cNvPr id="7176" name="Picture 8" descr="Sumetzberger | Pneumatic Tube Systems and Transport Robots"/>
          <p:cNvPicPr>
            <a:picLocks noChangeAspect="1" noChangeArrowheads="1"/>
          </p:cNvPicPr>
          <p:nvPr/>
        </p:nvPicPr>
        <p:blipFill rotWithShape="1">
          <a:blip r:embed="rId2">
            <a:extLst>
              <a:ext uri="{28A0092B-C50C-407E-A947-70E740481C1C}">
                <a14:useLocalDpi xmlns:a14="http://schemas.microsoft.com/office/drawing/2010/main" val="0"/>
              </a:ext>
            </a:extLst>
          </a:blip>
          <a:srcRect l="7008" r="8287" b="14604"/>
          <a:stretch/>
        </p:blipFill>
        <p:spPr bwMode="auto">
          <a:xfrm>
            <a:off x="4836663" y="1105661"/>
            <a:ext cx="4307337" cy="27626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285" y="570379"/>
            <a:ext cx="4419600" cy="4634602"/>
          </a:xfrm>
          <a:prstGeom prst="rect">
            <a:avLst/>
          </a:prstGeom>
        </p:spPr>
        <p:txBody>
          <a:bodyPr wrap="square">
            <a:spAutoFit/>
          </a:bodyPr>
          <a:lstStyle/>
          <a:p>
            <a:pPr marL="298450" marR="5080" indent="-285750" algn="just">
              <a:lnSpc>
                <a:spcPct val="100000"/>
              </a:lnSpc>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Blower</a:t>
            </a:r>
            <a:r>
              <a:rPr lang="en-IN" sz="1300" dirty="0">
                <a:latin typeface="Arial" panose="020B0604020202020204" pitchFamily="34" charset="0"/>
                <a:cs typeface="Arial" panose="020B0604020202020204" pitchFamily="34" charset="0"/>
              </a:rPr>
              <a:t> –It generates the air that moves the PTS carriers via pressure or vacuum suction.</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98450" marR="5080" indent="-285750" algn="just">
              <a:lnSpc>
                <a:spcPct val="100000"/>
              </a:lnSpc>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Carrier </a:t>
            </a:r>
            <a:r>
              <a:rPr lang="en-IN" sz="1300" dirty="0">
                <a:latin typeface="Arial" panose="020B0604020202020204" pitchFamily="34" charset="0"/>
                <a:cs typeface="Arial" panose="020B0604020202020204" pitchFamily="34" charset="0"/>
              </a:rPr>
              <a:t>– A Reusable plastic containers that contains lab specimens, pharmaceuticals, blood products, etc. sent through a pneumatic tube system.</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98450" marR="5080" indent="-285750" algn="just">
              <a:lnSpc>
                <a:spcPct val="100000"/>
              </a:lnSpc>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Control Centre </a:t>
            </a:r>
            <a:r>
              <a:rPr lang="en-IN" sz="1300" dirty="0">
                <a:latin typeface="Arial" panose="020B0604020202020204" pitchFamily="34" charset="0"/>
                <a:cs typeface="Arial" panose="020B0604020202020204" pitchFamily="34" charset="0"/>
              </a:rPr>
              <a:t>– The software that controls the communication.</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98450" marR="5080" indent="-285750" algn="just">
              <a:lnSpc>
                <a:spcPct val="100000"/>
              </a:lnSpc>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Station</a:t>
            </a:r>
            <a:r>
              <a:rPr lang="en-IN" sz="1300" dirty="0">
                <a:latin typeface="Arial" panose="020B0604020202020204" pitchFamily="34" charset="0"/>
                <a:cs typeface="Arial" panose="020B0604020202020204" pitchFamily="34" charset="0"/>
              </a:rPr>
              <a:t> – The user interface which includes an interactive touch screen system for the sending or receiving of the carrier.</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98450" marR="5080" indent="-285750" algn="just">
              <a:lnSpc>
                <a:spcPct val="100000"/>
              </a:lnSpc>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Diverter</a:t>
            </a:r>
            <a:r>
              <a:rPr lang="en-IN" sz="1300" dirty="0">
                <a:latin typeface="Arial" panose="020B0604020202020204" pitchFamily="34" charset="0"/>
                <a:cs typeface="Arial" panose="020B0604020202020204" pitchFamily="34" charset="0"/>
              </a:rPr>
              <a:t> – A route switching device used at branching points within a tube network to allow a carrier to move from one path to another. </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98450" marR="5080" indent="-285750" algn="just">
              <a:spcBef>
                <a:spcPts val="105"/>
              </a:spcBef>
              <a:buFont typeface="Arial" panose="020B0604020202020204" pitchFamily="34" charset="0"/>
              <a:buChar char="•"/>
            </a:pPr>
            <a:r>
              <a:rPr lang="en-IN" sz="1300" b="1" dirty="0">
                <a:latin typeface="Arial" panose="020B0604020202020204" pitchFamily="34" charset="0"/>
                <a:cs typeface="Arial" panose="020B0604020202020204" pitchFamily="34" charset="0"/>
              </a:rPr>
              <a:t>Tubing</a:t>
            </a:r>
            <a:r>
              <a:rPr lang="en-IN" sz="1300" dirty="0">
                <a:latin typeface="Arial" panose="020B0604020202020204" pitchFamily="34" charset="0"/>
                <a:cs typeface="Arial" panose="020B0604020202020204" pitchFamily="34" charset="0"/>
              </a:rPr>
              <a:t> –110mm or 160mm size. In healthcare facilities, PVC and Stainless-Steel systems are preferred above Galvanized Iron.</a:t>
            </a:r>
          </a:p>
          <a:p>
            <a:pPr marL="298450" marR="5080" indent="-285750" algn="just">
              <a:lnSpc>
                <a:spcPct val="100000"/>
              </a:lnSpc>
              <a:spcBef>
                <a:spcPts val="105"/>
              </a:spcBef>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7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222706"/>
            <a:ext cx="3864756" cy="2998898"/>
          </a:xfrm>
          <a:prstGeom prst="rect">
            <a:avLst/>
          </a:prstGeom>
        </p:spPr>
        <p:txBody>
          <a:bodyPr vert="horz" wrap="square" lIns="0" tIns="13335" rIns="0" bIns="0" rtlCol="0">
            <a:spAutoFit/>
          </a:bodyPr>
          <a:lstStyle/>
          <a:p>
            <a:pPr marL="12700" marR="8890">
              <a:lnSpc>
                <a:spcPct val="100000"/>
              </a:lnSpc>
              <a:spcBef>
                <a:spcPts val="105"/>
              </a:spcBef>
              <a:tabLst>
                <a:tab pos="910590" algn="l"/>
                <a:tab pos="1611630" algn="l"/>
                <a:tab pos="2085975" algn="l"/>
              </a:tabLst>
            </a:pPr>
            <a:r>
              <a:rPr lang="en-IN" sz="1400" b="1" spc="-5" dirty="0">
                <a:latin typeface="Arial" panose="020B0604020202020204" pitchFamily="34" charset="0"/>
                <a:cs typeface="Arial" panose="020B0604020202020204" pitchFamily="34" charset="0"/>
              </a:rPr>
              <a:t>Benefits of </a:t>
            </a:r>
            <a:r>
              <a:rPr sz="1400" b="1" spc="-5" dirty="0">
                <a:latin typeface="Arial" panose="020B0604020202020204" pitchFamily="34" charset="0"/>
                <a:cs typeface="Arial" panose="020B0604020202020204" pitchFamily="34" charset="0"/>
              </a:rPr>
              <a:t>Pneumatic </a:t>
            </a:r>
            <a:r>
              <a:rPr sz="1400" b="1" spc="-10" dirty="0">
                <a:latin typeface="Arial" panose="020B0604020202020204" pitchFamily="34" charset="0"/>
                <a:cs typeface="Arial" panose="020B0604020202020204" pitchFamily="34" charset="0"/>
              </a:rPr>
              <a:t>Tube </a:t>
            </a:r>
            <a:r>
              <a:rPr sz="1400" b="1" spc="-5" dirty="0">
                <a:latin typeface="Arial" panose="020B0604020202020204" pitchFamily="34" charset="0"/>
                <a:cs typeface="Arial" panose="020B0604020202020204" pitchFamily="34" charset="0"/>
              </a:rPr>
              <a:t>System</a:t>
            </a:r>
            <a:r>
              <a:rPr lang="en-IN" sz="1400" b="1" spc="-5" dirty="0">
                <a:latin typeface="Arial" panose="020B0604020202020204" pitchFamily="34" charset="0"/>
                <a:cs typeface="Arial" panose="020B0604020202020204" pitchFamily="34" charset="0"/>
              </a:rPr>
              <a:t>:</a:t>
            </a:r>
          </a:p>
          <a:p>
            <a:pPr marL="12700" marR="8890">
              <a:lnSpc>
                <a:spcPct val="100000"/>
              </a:lnSpc>
              <a:spcBef>
                <a:spcPts val="105"/>
              </a:spcBef>
              <a:tabLst>
                <a:tab pos="910590" algn="l"/>
                <a:tab pos="1611630" algn="l"/>
                <a:tab pos="2085975" algn="l"/>
              </a:tabLst>
            </a:pPr>
            <a:endParaRPr lang="en-IN" sz="1400" b="1" spc="-5"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Time Efficient Solution</a:t>
            </a: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endParaRPr lang="en-IN" sz="1300"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Prevent cross-contamination and germ spreading. </a:t>
            </a: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endParaRPr lang="en-IN" sz="1300"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Centralized lab solution. </a:t>
            </a:r>
          </a:p>
          <a:p>
            <a:pPr marL="12700" marR="8890">
              <a:lnSpc>
                <a:spcPct val="100000"/>
              </a:lnSpc>
              <a:spcBef>
                <a:spcPts val="105"/>
              </a:spcBef>
              <a:tabLst>
                <a:tab pos="910590" algn="l"/>
                <a:tab pos="1611630" algn="l"/>
                <a:tab pos="2085975" algn="l"/>
              </a:tabLst>
            </a:pPr>
            <a:endParaRPr lang="en-IN" sz="1300"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Fully automated</a:t>
            </a: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endParaRPr lang="en-IN" sz="1300"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Reduced bottle necks</a:t>
            </a: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endParaRPr lang="en-IN" sz="1300" dirty="0">
              <a:latin typeface="Arial" panose="020B0604020202020204" pitchFamily="34" charset="0"/>
              <a:cs typeface="Arial" panose="020B0604020202020204" pitchFamily="34" charset="0"/>
            </a:endParaRPr>
          </a:p>
          <a:p>
            <a:pPr marL="298450" marR="8890" indent="-285750">
              <a:lnSpc>
                <a:spcPct val="100000"/>
              </a:lnSpc>
              <a:spcBef>
                <a:spcPts val="105"/>
              </a:spcBef>
              <a:buFont typeface="Arial" panose="020B0604020202020204" pitchFamily="34" charset="0"/>
              <a:buChar char="•"/>
              <a:tabLst>
                <a:tab pos="910590" algn="l"/>
                <a:tab pos="1611630" algn="l"/>
                <a:tab pos="2085975" algn="l"/>
              </a:tabLst>
            </a:pPr>
            <a:r>
              <a:rPr lang="en-IN" sz="1300" dirty="0">
                <a:latin typeface="Arial" panose="020B0604020202020204" pitchFamily="34" charset="0"/>
                <a:cs typeface="Arial" panose="020B0604020202020204" pitchFamily="34" charset="0"/>
              </a:rPr>
              <a:t>16-18 kg material @ speed of 8 meters/sec</a:t>
            </a:r>
          </a:p>
        </p:txBody>
      </p:sp>
      <p:pic>
        <p:nvPicPr>
          <p:cNvPr id="5122" name="Picture 2" descr="E:\jamia\BUILDING SERVICES\PTS\gelbe-rohrpostbuechse-mit medika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024" y="341977"/>
            <a:ext cx="2608740" cy="17163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a:srcRect l="35000" t="41108" r="14168" b="30729"/>
          <a:stretch/>
        </p:blipFill>
        <p:spPr>
          <a:xfrm>
            <a:off x="4419600" y="2495549"/>
            <a:ext cx="4648200" cy="1447801"/>
          </a:xfrm>
          <a:prstGeom prst="rect">
            <a:avLst/>
          </a:prstGeom>
        </p:spPr>
      </p:pic>
      <p:sp>
        <p:nvSpPr>
          <p:cNvPr id="12" name="TextBox 11"/>
          <p:cNvSpPr txBox="1"/>
          <p:nvPr/>
        </p:nvSpPr>
        <p:spPr>
          <a:xfrm>
            <a:off x="4391024" y="3952876"/>
            <a:ext cx="4676775" cy="830997"/>
          </a:xfrm>
          <a:prstGeom prst="rect">
            <a:avLst/>
          </a:prstGeom>
          <a:noFill/>
        </p:spPr>
        <p:txBody>
          <a:bodyPr wrap="square" rtlCol="0">
            <a:spAutoFit/>
          </a:bodyPr>
          <a:lstStyle/>
          <a:p>
            <a:pPr algn="just"/>
            <a:r>
              <a:rPr lang="en-IN" sz="1200" b="1" i="1" dirty="0"/>
              <a:t>The above table shows a saving of manpower and time of 94.6 minutes for the total completion of process of sample transportation and results being put online – at Kasturba Hospital, </a:t>
            </a:r>
            <a:r>
              <a:rPr lang="en-IN" sz="1200" b="1" i="1" dirty="0" err="1"/>
              <a:t>Manipal</a:t>
            </a:r>
            <a:r>
              <a:rPr lang="en-IN" sz="1200" b="1" i="1" dirty="0"/>
              <a:t> </a:t>
            </a:r>
          </a:p>
        </p:txBody>
      </p:sp>
      <p:sp>
        <p:nvSpPr>
          <p:cNvPr id="13" name="Rectangle 12"/>
          <p:cNvSpPr/>
          <p:nvPr/>
        </p:nvSpPr>
        <p:spPr>
          <a:xfrm>
            <a:off x="5290193" y="2283846"/>
            <a:ext cx="2565767" cy="253916"/>
          </a:xfrm>
          <a:prstGeom prst="rect">
            <a:avLst/>
          </a:prstGeom>
        </p:spPr>
        <p:txBody>
          <a:bodyPr wrap="none">
            <a:spAutoFit/>
          </a:bodyPr>
          <a:lstStyle/>
          <a:p>
            <a:r>
              <a:rPr lang="en-IN" sz="1050" b="1" spc="-10" dirty="0">
                <a:latin typeface="Arial" panose="020B0604020202020204" pitchFamily="34" charset="0"/>
                <a:cs typeface="Arial" panose="020B0604020202020204" pitchFamily="34" charset="0"/>
              </a:rPr>
              <a:t>Typical Scenario of time taken by PTS</a:t>
            </a:r>
            <a:endParaRPr lang="en-IN" sz="1050" dirty="0"/>
          </a:p>
        </p:txBody>
      </p:sp>
      <p:pic>
        <p:nvPicPr>
          <p:cNvPr id="8" name="Picture 7">
            <a:extLst>
              <a:ext uri="{FF2B5EF4-FFF2-40B4-BE49-F238E27FC236}">
                <a16:creationId xmlns:a16="http://schemas.microsoft.com/office/drawing/2014/main" id="{E384C05E-F1DB-4784-B88D-56963955670B}"/>
              </a:ext>
            </a:extLst>
          </p:cNvPr>
          <p:cNvPicPr>
            <a:picLocks noChangeAspect="1"/>
          </p:cNvPicPr>
          <p:nvPr/>
        </p:nvPicPr>
        <p:blipFill rotWithShape="1">
          <a:blip r:embed="rId4">
            <a:extLst>
              <a:ext uri="{28A0092B-C50C-407E-A947-70E740481C1C}">
                <a14:useLocalDpi xmlns:a14="http://schemas.microsoft.com/office/drawing/2010/main" val="0"/>
              </a:ext>
            </a:extLst>
          </a:blip>
          <a:srcRect t="15926" b="12963"/>
          <a:stretch/>
        </p:blipFill>
        <p:spPr>
          <a:xfrm>
            <a:off x="7373632" y="314136"/>
            <a:ext cx="1197442" cy="1772025"/>
          </a:xfrm>
          <a:prstGeom prst="rect">
            <a:avLst/>
          </a:prstGeom>
        </p:spPr>
      </p:pic>
      <p:sp>
        <p:nvSpPr>
          <p:cNvPr id="9" name="Rectangle 8">
            <a:extLst>
              <a:ext uri="{FF2B5EF4-FFF2-40B4-BE49-F238E27FC236}">
                <a16:creationId xmlns:a16="http://schemas.microsoft.com/office/drawing/2014/main" id="{3F7D638F-36CE-41F8-A934-8D3DC1E93A42}"/>
              </a:ext>
            </a:extLst>
          </p:cNvPr>
          <p:cNvSpPr/>
          <p:nvPr/>
        </p:nvSpPr>
        <p:spPr>
          <a:xfrm>
            <a:off x="4301264" y="1900995"/>
            <a:ext cx="1239442" cy="276999"/>
          </a:xfrm>
          <a:prstGeom prst="rect">
            <a:avLst/>
          </a:prstGeom>
        </p:spPr>
        <p:txBody>
          <a:bodyPr wrap="none">
            <a:spAutoFit/>
          </a:bodyPr>
          <a:lstStyle/>
          <a:p>
            <a:r>
              <a:rPr lang="en-IN" sz="1200" spc="-5" dirty="0">
                <a:solidFill>
                  <a:schemeClr val="tx2"/>
                </a:solidFill>
                <a:latin typeface="Arial"/>
                <a:cs typeface="Arial"/>
              </a:rPr>
              <a:t>Loading Station</a:t>
            </a:r>
            <a:endParaRPr lang="en-IN" sz="1200" dirty="0">
              <a:solidFill>
                <a:schemeClr val="tx2"/>
              </a:solidFill>
            </a:endParaRPr>
          </a:p>
        </p:txBody>
      </p:sp>
    </p:spTree>
    <p:extLst>
      <p:ext uri="{BB962C8B-B14F-4D97-AF65-F5344CB8AC3E}">
        <p14:creationId xmlns:p14="http://schemas.microsoft.com/office/powerpoint/2010/main" val="36171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134112" y="2742843"/>
            <a:ext cx="3127500" cy="1829100"/>
          </a:xfrm>
          <a:prstGeom prst="rect">
            <a:avLst/>
          </a:prstGeom>
        </p:spPr>
        <p:txBody>
          <a:bodyPr spcFirstLastPara="1" wrap="square" lIns="91425" tIns="91425" rIns="91425" bIns="91425" anchor="t" anchorCtr="0">
            <a:normAutofit/>
          </a:bodyPr>
          <a:lstStyle/>
          <a:p>
            <a:pPr marL="12700" marR="5080">
              <a:lnSpc>
                <a:spcPct val="100000"/>
              </a:lnSpc>
              <a:spcBef>
                <a:spcPts val="105"/>
              </a:spcBef>
            </a:pPr>
            <a:r>
              <a:rPr lang="en-US" sz="2800" b="1" spc="-5" dirty="0">
                <a:latin typeface="Merriweather" panose="020B0604020202020204" charset="0"/>
                <a:cs typeface="Arial"/>
              </a:rPr>
              <a:t>Nurse Call System (NCS)</a:t>
            </a:r>
            <a:br>
              <a:rPr lang="en-US" sz="2800" b="1" spc="-5" dirty="0">
                <a:latin typeface="Arial"/>
                <a:cs typeface="Arial"/>
              </a:rPr>
            </a:br>
            <a:endParaRPr dirty="0"/>
          </a:p>
        </p:txBody>
      </p:sp>
      <p:sp>
        <p:nvSpPr>
          <p:cNvPr id="2" name="TextBox 1">
            <a:extLst>
              <a:ext uri="{FF2B5EF4-FFF2-40B4-BE49-F238E27FC236}">
                <a16:creationId xmlns:a16="http://schemas.microsoft.com/office/drawing/2014/main" id="{8F9BF027-77BA-4CFB-A274-5EE3A07E1831}"/>
              </a:ext>
            </a:extLst>
          </p:cNvPr>
          <p:cNvSpPr txBox="1"/>
          <p:nvPr/>
        </p:nvSpPr>
        <p:spPr>
          <a:xfrm>
            <a:off x="6644640" y="2742843"/>
            <a:ext cx="3462528" cy="2400657"/>
          </a:xfrm>
          <a:prstGeom prst="rect">
            <a:avLst/>
          </a:prstGeom>
          <a:noFill/>
        </p:spPr>
        <p:txBody>
          <a:bodyPr wrap="square" rtlCol="0">
            <a:spAutoFit/>
          </a:bodyPr>
          <a:lstStyle/>
          <a:p>
            <a:r>
              <a:rPr lang="en-US" sz="15000" b="1" spc="-5" dirty="0">
                <a:solidFill>
                  <a:schemeClr val="accent6">
                    <a:lumMod val="25000"/>
                  </a:schemeClr>
                </a:solidFill>
                <a:latin typeface="Merriweather" panose="020B0604020202020204" charset="0"/>
                <a:sym typeface="Merriweather"/>
              </a:rPr>
              <a:t>03</a:t>
            </a:r>
          </a:p>
        </p:txBody>
      </p:sp>
    </p:spTree>
    <p:extLst>
      <p:ext uri="{BB962C8B-B14F-4D97-AF65-F5344CB8AC3E}">
        <p14:creationId xmlns:p14="http://schemas.microsoft.com/office/powerpoint/2010/main" val="102926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3998975" y="1072800"/>
            <a:ext cx="4833300" cy="299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chemeClr val="accent6">
                  <a:lumMod val="10000"/>
                </a:schemeClr>
              </a:solidFill>
            </a:endParaRPr>
          </a:p>
          <a:p>
            <a:pPr marL="298450" marR="5080" indent="-285750" algn="just">
              <a:lnSpc>
                <a:spcPct val="100000"/>
              </a:lnSpc>
              <a:spcBef>
                <a:spcPts val="100"/>
              </a:spcBef>
              <a:buFont typeface="Arial" panose="020B0604020202020204" pitchFamily="34" charset="0"/>
              <a:buChar char="•"/>
            </a:pPr>
            <a:r>
              <a:rPr lang="en-US" b="1" dirty="0">
                <a:solidFill>
                  <a:schemeClr val="accent6">
                    <a:lumMod val="10000"/>
                  </a:schemeClr>
                </a:solidFill>
                <a:latin typeface="Arial" panose="020B0604020202020204" pitchFamily="34" charset="0"/>
                <a:cs typeface="Arial" panose="020B0604020202020204" pitchFamily="34" charset="0"/>
              </a:rPr>
              <a:t>The Basic NCS is designed to help patients in the Hospital, in emergency situations, by calling for help and to call for additional help. </a:t>
            </a:r>
          </a:p>
          <a:p>
            <a:pPr marL="298450" marR="5080" indent="-285750" algn="just">
              <a:lnSpc>
                <a:spcPct val="100000"/>
              </a:lnSpc>
              <a:spcBef>
                <a:spcPts val="100"/>
              </a:spcBef>
              <a:buFont typeface="Arial" panose="020B0604020202020204" pitchFamily="34" charset="0"/>
              <a:buChar char="•"/>
            </a:pPr>
            <a:endParaRPr lang="en-US" b="1" dirty="0">
              <a:solidFill>
                <a:schemeClr val="accent6">
                  <a:lumMod val="10000"/>
                </a:schemeClr>
              </a:solidFill>
              <a:latin typeface="Arial" panose="020B0604020202020204" pitchFamily="34" charset="0"/>
              <a:cs typeface="Arial" panose="020B0604020202020204" pitchFamily="34" charset="0"/>
            </a:endParaRPr>
          </a:p>
          <a:p>
            <a:pPr marL="298450" marR="5080" indent="-285750" algn="just">
              <a:lnSpc>
                <a:spcPct val="100000"/>
              </a:lnSpc>
              <a:spcBef>
                <a:spcPts val="100"/>
              </a:spcBef>
              <a:buFont typeface="Arial" panose="020B0604020202020204" pitchFamily="34" charset="0"/>
              <a:buChar char="•"/>
            </a:pPr>
            <a:r>
              <a:rPr lang="en-US" b="1" dirty="0">
                <a:solidFill>
                  <a:schemeClr val="accent6">
                    <a:lumMod val="10000"/>
                  </a:schemeClr>
                </a:solidFill>
                <a:latin typeface="Arial" panose="020B0604020202020204" pitchFamily="34" charset="0"/>
                <a:cs typeface="Arial" panose="020B0604020202020204" pitchFamily="34" charset="0"/>
              </a:rPr>
              <a:t>NCS must be an independent system and possess its own electrical supply and communication network.</a:t>
            </a:r>
          </a:p>
          <a:p>
            <a:pPr marL="298450" marR="5080" indent="-285750" algn="just">
              <a:lnSpc>
                <a:spcPct val="100000"/>
              </a:lnSpc>
              <a:spcBef>
                <a:spcPts val="100"/>
              </a:spcBef>
              <a:buFont typeface="Arial" panose="020B0604020202020204" pitchFamily="34" charset="0"/>
              <a:buChar char="•"/>
            </a:pPr>
            <a:endParaRPr lang="en-US" b="1" dirty="0">
              <a:solidFill>
                <a:schemeClr val="accent6">
                  <a:lumMod val="10000"/>
                </a:schemeClr>
              </a:solidFill>
              <a:latin typeface="Arial" panose="020B0604020202020204" pitchFamily="34" charset="0"/>
              <a:cs typeface="Arial" panose="020B0604020202020204" pitchFamily="34" charset="0"/>
            </a:endParaRPr>
          </a:p>
          <a:p>
            <a:pPr marL="298450" marR="5080" indent="-285750" algn="just">
              <a:lnSpc>
                <a:spcPct val="100000"/>
              </a:lnSpc>
              <a:spcBef>
                <a:spcPts val="100"/>
              </a:spcBef>
              <a:buFont typeface="Arial" panose="020B0604020202020204" pitchFamily="34" charset="0"/>
              <a:buChar char="•"/>
            </a:pPr>
            <a:r>
              <a:rPr lang="en-US" b="1" dirty="0">
                <a:solidFill>
                  <a:schemeClr val="accent6">
                    <a:lumMod val="10000"/>
                  </a:schemeClr>
                </a:solidFill>
                <a:latin typeface="Arial" panose="020B0604020202020204" pitchFamily="34" charset="0"/>
                <a:cs typeface="Arial" panose="020B0604020202020204" pitchFamily="34" charset="0"/>
              </a:rPr>
              <a:t>The NCS Design Engineering must be easy to maintain, </a:t>
            </a:r>
          </a:p>
          <a:p>
            <a:pPr marL="298450" marR="5080" indent="-285750" algn="just">
              <a:lnSpc>
                <a:spcPct val="100000"/>
              </a:lnSpc>
              <a:spcBef>
                <a:spcPts val="100"/>
              </a:spcBef>
              <a:buFont typeface="Arial" panose="020B0604020202020204" pitchFamily="34" charset="0"/>
              <a:buChar char="•"/>
            </a:pPr>
            <a:endParaRPr lang="en-US" b="1" dirty="0">
              <a:solidFill>
                <a:schemeClr val="accent6">
                  <a:lumMod val="10000"/>
                </a:schemeClr>
              </a:solidFill>
              <a:latin typeface="Arial" panose="020B0604020202020204" pitchFamily="34" charset="0"/>
              <a:cs typeface="Arial" panose="020B0604020202020204" pitchFamily="34" charset="0"/>
            </a:endParaRPr>
          </a:p>
          <a:p>
            <a:pPr marL="298450" marR="5080" indent="-285750" algn="just">
              <a:lnSpc>
                <a:spcPct val="100000"/>
              </a:lnSpc>
              <a:spcBef>
                <a:spcPts val="100"/>
              </a:spcBef>
              <a:buFont typeface="Arial" panose="020B0604020202020204" pitchFamily="34" charset="0"/>
              <a:buChar char="•"/>
            </a:pPr>
            <a:r>
              <a:rPr lang="en-US" b="1" dirty="0">
                <a:solidFill>
                  <a:schemeClr val="accent6">
                    <a:lumMod val="10000"/>
                  </a:schemeClr>
                </a:solidFill>
                <a:latin typeface="Arial" panose="020B0604020202020204" pitchFamily="34" charset="0"/>
                <a:cs typeface="Arial" panose="020B0604020202020204" pitchFamily="34" charset="0"/>
              </a:rPr>
              <a:t>Must have sufficient resilience to meet the varying loads that hospital’s experience.</a:t>
            </a:r>
          </a:p>
          <a:p>
            <a:pPr marL="298450" marR="5080" indent="-285750" algn="just">
              <a:lnSpc>
                <a:spcPct val="100000"/>
              </a:lnSpc>
              <a:spcBef>
                <a:spcPts val="100"/>
              </a:spcBef>
              <a:buFont typeface="Arial" panose="020B0604020202020204" pitchFamily="34" charset="0"/>
              <a:buChar char="•"/>
            </a:pPr>
            <a:endParaRPr lang="en-US" b="1" dirty="0">
              <a:solidFill>
                <a:schemeClr val="accent6">
                  <a:lumMod val="10000"/>
                </a:schemeClr>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b="1" dirty="0">
              <a:solidFill>
                <a:schemeClr val="accent6">
                  <a:lumMod val="10000"/>
                </a:schemeClr>
              </a:solidFill>
            </a:endParaRPr>
          </a:p>
        </p:txBody>
      </p:sp>
      <p:sp>
        <p:nvSpPr>
          <p:cNvPr id="96" name="Google Shape;96;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12700" marR="5080">
              <a:lnSpc>
                <a:spcPct val="100000"/>
              </a:lnSpc>
              <a:spcBef>
                <a:spcPts val="105"/>
              </a:spcBef>
            </a:pPr>
            <a:r>
              <a:rPr lang="en-US" sz="2800" b="1" spc="-5" dirty="0">
                <a:latin typeface="Merriweather" panose="020B0604020202020204" charset="0"/>
                <a:cs typeface="Arial"/>
              </a:rPr>
              <a:t>Nurse Call System (</a:t>
            </a:r>
            <a:r>
              <a:rPr lang="en-US" b="1" spc="-5" dirty="0">
                <a:latin typeface="Merriweather" panose="020B0604020202020204" charset="0"/>
                <a:cs typeface="Arial"/>
              </a:rPr>
              <a:t>N</a:t>
            </a:r>
            <a:r>
              <a:rPr lang="en-US" sz="2800" b="1" spc="-5" dirty="0">
                <a:latin typeface="Merriweather" panose="020B0604020202020204" charset="0"/>
                <a:cs typeface="Arial"/>
              </a:rPr>
              <a:t>CS)</a:t>
            </a:r>
            <a:br>
              <a:rPr lang="en-US" sz="2800" b="1" spc="-5" dirty="0">
                <a:latin typeface="Arial"/>
                <a:cs typeface="Arial"/>
              </a:rPr>
            </a:br>
            <a:endParaRPr dirty="0"/>
          </a:p>
        </p:txBody>
      </p:sp>
    </p:spTree>
    <p:extLst>
      <p:ext uri="{BB962C8B-B14F-4D97-AF65-F5344CB8AC3E}">
        <p14:creationId xmlns:p14="http://schemas.microsoft.com/office/powerpoint/2010/main" val="39636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303714"/>
            <a:ext cx="8610600" cy="2685351"/>
          </a:xfrm>
          <a:prstGeom prst="rect">
            <a:avLst/>
          </a:prstGeom>
        </p:spPr>
        <p:txBody>
          <a:bodyPr vert="horz" wrap="square" lIns="0" tIns="12700" rIns="0" bIns="0" rtlCol="0">
            <a:spAutoFit/>
          </a:bodyPr>
          <a:lstStyle/>
          <a:p>
            <a:pPr marL="12700" marR="5080" algn="just">
              <a:lnSpc>
                <a:spcPct val="100000"/>
              </a:lnSpc>
              <a:spcBef>
                <a:spcPts val="100"/>
              </a:spcBef>
            </a:pPr>
            <a:r>
              <a:rPr lang="en-US" b="1" spc="-5" dirty="0"/>
              <a:t>Advanced Nurse Call System</a:t>
            </a:r>
            <a:endParaRPr lang="en-IN" sz="1400" b="1" spc="-5" dirty="0">
              <a:latin typeface="Arial"/>
              <a:cs typeface="Arial"/>
            </a:endParaRPr>
          </a:p>
          <a:p>
            <a:pPr marL="12700" marR="5080" algn="just">
              <a:lnSpc>
                <a:spcPct val="100000"/>
              </a:lnSpc>
              <a:spcBef>
                <a:spcPts val="100"/>
              </a:spcBef>
            </a:pPr>
            <a:endParaRPr lang="en-IN" sz="1400" spc="-5" dirty="0">
              <a:latin typeface="Arial"/>
              <a:cs typeface="Arial"/>
            </a:endParaRPr>
          </a:p>
          <a:p>
            <a:pPr marL="298450" marR="5080" indent="-285750" algn="just">
              <a:lnSpc>
                <a:spcPct val="100000"/>
              </a:lnSpc>
              <a:spcBef>
                <a:spcPts val="100"/>
              </a:spcBef>
              <a:buFont typeface="Arial" panose="020B0604020202020204" pitchFamily="34" charset="0"/>
              <a:buChar char="•"/>
            </a:pPr>
            <a:r>
              <a:rPr lang="en-IN" sz="1400" dirty="0"/>
              <a:t>The fundamental operation of a NCS is to provide audible and visual notification at the Nurse Station to seek help.</a:t>
            </a:r>
          </a:p>
          <a:p>
            <a:pPr marL="12700" marR="5080" algn="just">
              <a:lnSpc>
                <a:spcPct val="100000"/>
              </a:lnSpc>
              <a:spcBef>
                <a:spcPts val="100"/>
              </a:spcBef>
            </a:pPr>
            <a:endParaRPr lang="en-IN" sz="1300" dirty="0">
              <a:latin typeface="Arial" panose="020B0604020202020204" pitchFamily="34" charset="0"/>
              <a:cs typeface="Arial" panose="020B0604020202020204" pitchFamily="34" charset="0"/>
            </a:endParaRPr>
          </a:p>
          <a:p>
            <a:pPr marL="298450" marR="5080" indent="-285750" algn="just">
              <a:spcBef>
                <a:spcPts val="100"/>
              </a:spcBef>
              <a:buFont typeface="Arial" panose="020B0604020202020204" pitchFamily="34" charset="0"/>
              <a:buChar char="•"/>
            </a:pPr>
            <a:r>
              <a:rPr lang="en-IN" sz="1400" dirty="0"/>
              <a:t>Lavatory emergency, staff emergency, code blue, and room auxiliary calls as available in advanced NCS. Advanced NCSs are provided as per Hospital policy. However, BIS NEC 2011 requires all Hospitals to provide a hard wired, Basic NCS. </a:t>
            </a:r>
          </a:p>
          <a:p>
            <a:pPr marL="298450" marR="5080" indent="-285750" algn="just">
              <a:lnSpc>
                <a:spcPct val="100000"/>
              </a:lnSpc>
              <a:spcBef>
                <a:spcPts val="100"/>
              </a:spcBef>
              <a:buFont typeface="Arial" panose="020B0604020202020204" pitchFamily="34" charset="0"/>
              <a:buChar char="•"/>
            </a:pPr>
            <a:endParaRPr lang="en-IN" sz="1400" dirty="0"/>
          </a:p>
          <a:p>
            <a:pPr marL="298450" marR="5080" indent="-285750" algn="just">
              <a:lnSpc>
                <a:spcPct val="100000"/>
              </a:lnSpc>
              <a:spcBef>
                <a:spcPts val="100"/>
              </a:spcBef>
              <a:buFont typeface="Arial" panose="020B0604020202020204" pitchFamily="34" charset="0"/>
              <a:buChar char="•"/>
            </a:pPr>
            <a:r>
              <a:rPr lang="en-IN" sz="1400" dirty="0"/>
              <a:t>The Call cancellation or resetting shall be possible only at the call originating station.</a:t>
            </a:r>
          </a:p>
          <a:p>
            <a:pPr marL="298450" marR="5080" indent="-285750" algn="just">
              <a:lnSpc>
                <a:spcPct val="100000"/>
              </a:lnSpc>
              <a:spcBef>
                <a:spcPts val="100"/>
              </a:spcBef>
              <a:buFont typeface="Arial" panose="020B0604020202020204" pitchFamily="34" charset="0"/>
              <a:buChar char="•"/>
            </a:pPr>
            <a:endParaRPr lang="en-IN" sz="1400" dirty="0"/>
          </a:p>
          <a:p>
            <a:pPr marL="298450" marR="5080" indent="-285750" algn="just">
              <a:lnSpc>
                <a:spcPct val="100000"/>
              </a:lnSpc>
              <a:spcBef>
                <a:spcPts val="100"/>
              </a:spcBef>
              <a:buFont typeface="Arial" panose="020B0604020202020204" pitchFamily="34" charset="0"/>
              <a:buChar char="•"/>
            </a:pPr>
            <a:r>
              <a:rPr lang="en-IN" sz="1400" b="1" dirty="0"/>
              <a:t>All NCSs are designed to provide “follow-the-light” concept for Call service Compliance</a:t>
            </a:r>
            <a:endParaRPr lang="en-IN" sz="1400" dirty="0"/>
          </a:p>
        </p:txBody>
      </p:sp>
    </p:spTree>
    <p:extLst>
      <p:ext uri="{BB962C8B-B14F-4D97-AF65-F5344CB8AC3E}">
        <p14:creationId xmlns:p14="http://schemas.microsoft.com/office/powerpoint/2010/main" val="297954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209550"/>
            <a:ext cx="4730782" cy="292388"/>
          </a:xfrm>
          <a:prstGeom prst="rect">
            <a:avLst/>
          </a:prstGeom>
        </p:spPr>
        <p:txBody>
          <a:bodyPr wrap="none">
            <a:spAutoFit/>
          </a:bodyPr>
          <a:lstStyle/>
          <a:p>
            <a:pPr lvl="0" algn="just">
              <a:spcAft>
                <a:spcPts val="600"/>
              </a:spcAft>
              <a:tabLst>
                <a:tab pos="457200" algn="l"/>
              </a:tabLst>
            </a:pPr>
            <a:r>
              <a:rPr lang="en-IN" sz="1300" b="1" dirty="0">
                <a:effectLst/>
                <a:latin typeface="Arial" panose="020B0604020202020204" pitchFamily="34" charset="0"/>
                <a:ea typeface="Times New Roman" panose="02020603050405020304" pitchFamily="18" charset="0"/>
              </a:rPr>
              <a:t>Short overview of minimum requirements (DIN VDE 0834)</a:t>
            </a:r>
            <a:endParaRPr lang="en-IN" sz="1300" dirty="0">
              <a:effectLst/>
              <a:latin typeface="Arial" panose="020B0604020202020204" pitchFamily="34" charset="0"/>
              <a:ea typeface="Times New Roman" panose="02020603050405020304" pitchFamily="18" charset="0"/>
            </a:endParaRPr>
          </a:p>
        </p:txBody>
      </p:sp>
      <p:sp>
        <p:nvSpPr>
          <p:cNvPr id="4" name="Rectangle 3"/>
          <p:cNvSpPr/>
          <p:nvPr/>
        </p:nvSpPr>
        <p:spPr>
          <a:xfrm>
            <a:off x="238125" y="964827"/>
            <a:ext cx="4638675" cy="2846933"/>
          </a:xfrm>
          <a:prstGeom prst="rect">
            <a:avLst/>
          </a:prstGeom>
        </p:spPr>
        <p:txBody>
          <a:bodyPr wrap="square">
            <a:spAutoFit/>
          </a:bodyPr>
          <a:lstStyle/>
          <a:p>
            <a:pPr marL="285750" indent="-285750" algn="just">
              <a:buFont typeface="Arial" panose="020B0604020202020204" pitchFamily="34" charset="0"/>
              <a:buChar char="•"/>
            </a:pPr>
            <a:r>
              <a:rPr lang="en-IN" sz="1300" dirty="0">
                <a:latin typeface="Arial" panose="020B0604020202020204" pitchFamily="34" charset="0"/>
                <a:cs typeface="Arial" panose="020B0604020202020204" pitchFamily="34" charset="0"/>
              </a:rPr>
              <a:t>Every bed must have a call release assigned to it, which can be easily reached by bedridden patients.</a:t>
            </a:r>
          </a:p>
          <a:p>
            <a:pPr marL="285750" indent="-285750" algn="just">
              <a:buFont typeface="Arial" panose="020B0604020202020204" pitchFamily="34" charset="0"/>
              <a:buChar char="•"/>
            </a:pPr>
            <a:endParaRPr lang="en-IN" sz="13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400" dirty="0"/>
              <a:t>Call buttons are always red</a:t>
            </a:r>
            <a:r>
              <a:rPr lang="en-IN" dirty="0"/>
              <a:t>.</a:t>
            </a:r>
          </a:p>
          <a:p>
            <a:pPr marL="285750" indent="-285750" algn="just">
              <a:buFont typeface="Arial" panose="020B0604020202020204" pitchFamily="34" charset="0"/>
              <a:buChar char="•"/>
            </a:pPr>
            <a:endParaRPr lang="en-IN" sz="1400" dirty="0"/>
          </a:p>
          <a:p>
            <a:pPr marL="285750" indent="-285750" algn="just">
              <a:buFont typeface="Arial" panose="020B0604020202020204" pitchFamily="34" charset="0"/>
              <a:buChar char="•"/>
            </a:pPr>
            <a:r>
              <a:rPr lang="en-IN" sz="1400" dirty="0"/>
              <a:t>Outside every room it is essential to provide a corridor indicator lamp, which indicates the call (red) and the presence (green) as a minimum. </a:t>
            </a:r>
          </a:p>
          <a:p>
            <a:pPr algn="just"/>
            <a:endParaRPr lang="en-IN" sz="1400" dirty="0"/>
          </a:p>
          <a:p>
            <a:pPr marL="285750" indent="-285750" algn="just">
              <a:buFont typeface="Arial" panose="020B0604020202020204" pitchFamily="34" charset="0"/>
              <a:buChar char="•"/>
            </a:pPr>
            <a:r>
              <a:rPr lang="en-IN" sz="1400" dirty="0"/>
              <a:t>Rooms, which cannot be looked into from the installation location of the presence recognition, such as bathrooms, must be provided with a separate call cancellation.</a:t>
            </a:r>
            <a:endParaRPr lang="en-IN" sz="13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92542345"/>
              </p:ext>
            </p:extLst>
          </p:nvPr>
        </p:nvGraphicFramePr>
        <p:xfrm>
          <a:off x="5248275" y="1695450"/>
          <a:ext cx="3657600" cy="3175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gridSpan="2">
                  <a:txBody>
                    <a:bodyPr/>
                    <a:lstStyle/>
                    <a:p>
                      <a:pPr algn="just"/>
                      <a:r>
                        <a:rPr lang="en-IN" sz="1200" dirty="0"/>
                        <a:t>MOUNTING HEIGHTS OF DEVICES</a:t>
                      </a:r>
                    </a:p>
                  </a:txBody>
                  <a:tcPr/>
                </a:tc>
                <a:tc hMerge="1">
                  <a:txBody>
                    <a:bodyPr/>
                    <a:lstStyle/>
                    <a:p>
                      <a:pPr algn="just"/>
                      <a:endParaRPr lang="en-IN" sz="1200" dirty="0"/>
                    </a:p>
                  </a:txBody>
                  <a:tcPr/>
                </a:tc>
                <a:extLst>
                  <a:ext uri="{0D108BD9-81ED-4DB2-BD59-A6C34878D82A}">
                    <a16:rowId xmlns:a16="http://schemas.microsoft.com/office/drawing/2014/main" val="10000"/>
                  </a:ext>
                </a:extLst>
              </a:tr>
              <a:tr h="370840">
                <a:tc>
                  <a:txBody>
                    <a:bodyPr/>
                    <a:lstStyle/>
                    <a:p>
                      <a:pPr algn="just"/>
                      <a:r>
                        <a:rPr lang="en-IN" sz="1000" dirty="0">
                          <a:solidFill>
                            <a:schemeClr val="dk1"/>
                          </a:solidFill>
                          <a:effectLst/>
                          <a:latin typeface="+mn-lt"/>
                          <a:ea typeface="+mn-ea"/>
                          <a:cs typeface="+mn-cs"/>
                        </a:rPr>
                        <a:t>Operational Devices, with or without indicator lamps (e.g. call or cancel push button consoles)</a:t>
                      </a:r>
                      <a:endParaRPr lang="en-IN" sz="1000" dirty="0"/>
                    </a:p>
                  </a:txBody>
                  <a:tcPr/>
                </a:tc>
                <a:tc>
                  <a:txBody>
                    <a:bodyPr/>
                    <a:lstStyle/>
                    <a:p>
                      <a:pPr algn="just"/>
                      <a:r>
                        <a:rPr lang="en-IN" sz="1000" dirty="0">
                          <a:solidFill>
                            <a:schemeClr val="dk1"/>
                          </a:solidFill>
                          <a:effectLst/>
                          <a:latin typeface="+mn-lt"/>
                          <a:ea typeface="+mn-ea"/>
                          <a:cs typeface="+mn-cs"/>
                        </a:rPr>
                        <a:t>700 mm to 1500 mm from finished floor level </a:t>
                      </a:r>
                      <a:endParaRPr lang="en-IN" sz="1000" dirty="0"/>
                    </a:p>
                  </a:txBody>
                  <a:tcPr/>
                </a:tc>
                <a:extLst>
                  <a:ext uri="{0D108BD9-81ED-4DB2-BD59-A6C34878D82A}">
                    <a16:rowId xmlns:a16="http://schemas.microsoft.com/office/drawing/2014/main" val="10001"/>
                  </a:ext>
                </a:extLst>
              </a:tr>
              <a:tr h="370840">
                <a:tc>
                  <a:txBody>
                    <a:bodyPr/>
                    <a:lstStyle/>
                    <a:p>
                      <a:pPr algn="just"/>
                      <a:r>
                        <a:rPr lang="en-IN" sz="1000" dirty="0">
                          <a:solidFill>
                            <a:schemeClr val="dk1"/>
                          </a:solidFill>
                          <a:effectLst/>
                          <a:latin typeface="+mn-lt"/>
                          <a:ea typeface="+mn-ea"/>
                          <a:cs typeface="+mn-cs"/>
                        </a:rPr>
                        <a:t>Operational devices with text displays (e.g. terminals with call display units)</a:t>
                      </a:r>
                      <a:endParaRPr lang="en-IN" sz="1000" dirty="0"/>
                    </a:p>
                  </a:txBody>
                  <a:tcPr/>
                </a:tc>
                <a:tc>
                  <a:txBody>
                    <a:bodyPr/>
                    <a:lstStyle/>
                    <a:p>
                      <a:pPr algn="just"/>
                      <a:r>
                        <a:rPr lang="en-IN" sz="1000" dirty="0">
                          <a:solidFill>
                            <a:schemeClr val="dk1"/>
                          </a:solidFill>
                          <a:effectLst/>
                          <a:latin typeface="+mn-lt"/>
                          <a:ea typeface="+mn-ea"/>
                          <a:cs typeface="+mn-cs"/>
                        </a:rPr>
                        <a:t>1500 mm to 1700 mm from finished floor level</a:t>
                      </a:r>
                      <a:endParaRPr lang="en-IN" sz="1000" dirty="0"/>
                    </a:p>
                  </a:txBody>
                  <a:tcPr/>
                </a:tc>
                <a:extLst>
                  <a:ext uri="{0D108BD9-81ED-4DB2-BD59-A6C34878D82A}">
                    <a16:rowId xmlns:a16="http://schemas.microsoft.com/office/drawing/2014/main" val="10002"/>
                  </a:ext>
                </a:extLst>
              </a:tr>
              <a:tr h="370840">
                <a:tc>
                  <a:txBody>
                    <a:bodyPr/>
                    <a:lstStyle/>
                    <a:p>
                      <a:pPr algn="just"/>
                      <a:r>
                        <a:rPr lang="en-IN" sz="1000" dirty="0">
                          <a:solidFill>
                            <a:schemeClr val="dk1"/>
                          </a:solidFill>
                          <a:effectLst/>
                          <a:latin typeface="+mn-lt"/>
                          <a:ea typeface="+mn-ea"/>
                          <a:cs typeface="+mn-cs"/>
                        </a:rPr>
                        <a:t>Non-operational Indicator lamps and large text displays</a:t>
                      </a:r>
                      <a:endParaRPr lang="en-IN" sz="1000" dirty="0"/>
                    </a:p>
                  </a:txBody>
                  <a:tcPr/>
                </a:tc>
                <a:tc>
                  <a:txBody>
                    <a:bodyPr/>
                    <a:lstStyle/>
                    <a:p>
                      <a:pPr algn="just"/>
                      <a:r>
                        <a:rPr lang="en-IN" sz="1000" dirty="0">
                          <a:solidFill>
                            <a:schemeClr val="dk1"/>
                          </a:solidFill>
                          <a:effectLst/>
                          <a:latin typeface="+mn-lt"/>
                          <a:ea typeface="+mn-ea"/>
                          <a:cs typeface="+mn-cs"/>
                        </a:rPr>
                        <a:t>1500 mm to 2500 mm from finished floor level</a:t>
                      </a:r>
                      <a:endParaRPr lang="en-IN" sz="1000" dirty="0"/>
                    </a:p>
                  </a:txBody>
                  <a:tcPr/>
                </a:tc>
                <a:extLst>
                  <a:ext uri="{0D108BD9-81ED-4DB2-BD59-A6C34878D82A}">
                    <a16:rowId xmlns:a16="http://schemas.microsoft.com/office/drawing/2014/main" val="10003"/>
                  </a:ext>
                </a:extLst>
              </a:tr>
              <a:tr h="370840">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IN" sz="1000" dirty="0">
                          <a:solidFill>
                            <a:schemeClr val="dk1"/>
                          </a:solidFill>
                          <a:effectLst/>
                          <a:latin typeface="+mn-lt"/>
                          <a:ea typeface="+mn-ea"/>
                          <a:cs typeface="+mn-cs"/>
                        </a:rPr>
                        <a:t>Call switches in bathrooms must be fitted a minimum of 200 mm above the highest possible position of the shower head or any other faucet in the room. </a:t>
                      </a:r>
                    </a:p>
                    <a:p>
                      <a:pPr algn="just"/>
                      <a:endParaRPr lang="en-IN" sz="1000" dirty="0"/>
                    </a:p>
                  </a:txBody>
                  <a:tcPr/>
                </a:tc>
                <a:tc>
                  <a:txBody>
                    <a:bodyPr/>
                    <a:lstStyle/>
                    <a:p>
                      <a:pPr algn="just"/>
                      <a:r>
                        <a:rPr lang="en-IN" sz="1000" dirty="0">
                          <a:solidFill>
                            <a:schemeClr val="dk1"/>
                          </a:solidFill>
                          <a:effectLst/>
                          <a:latin typeface="+mn-lt"/>
                          <a:ea typeface="+mn-ea"/>
                          <a:cs typeface="+mn-cs"/>
                        </a:rPr>
                        <a:t>The pull cord should end 100 – 200 mm from the floor, so that persons lying on the floor can reach the pull cord. </a:t>
                      </a:r>
                      <a:endParaRPr lang="en-IN" sz="1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200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134112" y="2742843"/>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Automated Storage &amp; Retrieval System (ASRS)</a:t>
            </a:r>
            <a:br>
              <a:rPr lang="en-US" sz="2800" b="1" spc="-5" dirty="0">
                <a:latin typeface="Arial"/>
                <a:cs typeface="Arial"/>
              </a:rPr>
            </a:br>
            <a:endParaRPr dirty="0"/>
          </a:p>
        </p:txBody>
      </p:sp>
      <p:sp>
        <p:nvSpPr>
          <p:cNvPr id="2" name="TextBox 1">
            <a:extLst>
              <a:ext uri="{FF2B5EF4-FFF2-40B4-BE49-F238E27FC236}">
                <a16:creationId xmlns:a16="http://schemas.microsoft.com/office/drawing/2014/main" id="{8F9BF027-77BA-4CFB-A274-5EE3A07E1831}"/>
              </a:ext>
            </a:extLst>
          </p:cNvPr>
          <p:cNvSpPr txBox="1"/>
          <p:nvPr/>
        </p:nvSpPr>
        <p:spPr>
          <a:xfrm>
            <a:off x="6425184" y="2742843"/>
            <a:ext cx="3462528" cy="2400657"/>
          </a:xfrm>
          <a:prstGeom prst="rect">
            <a:avLst/>
          </a:prstGeom>
          <a:noFill/>
        </p:spPr>
        <p:txBody>
          <a:bodyPr wrap="square" rtlCol="0">
            <a:spAutoFit/>
          </a:bodyPr>
          <a:lstStyle/>
          <a:p>
            <a:r>
              <a:rPr lang="en-US" sz="15000" b="1" spc="-5" dirty="0">
                <a:solidFill>
                  <a:schemeClr val="accent6">
                    <a:lumMod val="25000"/>
                  </a:schemeClr>
                </a:solidFill>
                <a:latin typeface="Merriweather" panose="020B0604020202020204" charset="0"/>
                <a:sym typeface="Merriweather"/>
              </a:rPr>
              <a:t>04</a:t>
            </a:r>
          </a:p>
        </p:txBody>
      </p:sp>
    </p:spTree>
    <p:extLst>
      <p:ext uri="{BB962C8B-B14F-4D97-AF65-F5344CB8AC3E}">
        <p14:creationId xmlns:p14="http://schemas.microsoft.com/office/powerpoint/2010/main" val="8992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Automated storage &amp; Retrieval System (ASRS)</a:t>
            </a:r>
            <a:br>
              <a:rPr lang="en-US" sz="2800" b="1" spc="-5" dirty="0">
                <a:latin typeface="Arial"/>
                <a:cs typeface="Arial"/>
              </a:rPr>
            </a:br>
            <a:endParaRPr dirty="0"/>
          </a:p>
        </p:txBody>
      </p:sp>
      <p:sp>
        <p:nvSpPr>
          <p:cNvPr id="4" name="object 3">
            <a:extLst>
              <a:ext uri="{FF2B5EF4-FFF2-40B4-BE49-F238E27FC236}">
                <a16:creationId xmlns:a16="http://schemas.microsoft.com/office/drawing/2014/main" id="{04FFBD7B-36FB-4295-BDE7-ADB1A462D187}"/>
              </a:ext>
            </a:extLst>
          </p:cNvPr>
          <p:cNvSpPr txBox="1"/>
          <p:nvPr/>
        </p:nvSpPr>
        <p:spPr>
          <a:xfrm>
            <a:off x="4139184" y="500925"/>
            <a:ext cx="4693091" cy="3029676"/>
          </a:xfrm>
          <a:prstGeom prst="rect">
            <a:avLst/>
          </a:prstGeom>
        </p:spPr>
        <p:txBody>
          <a:bodyPr vert="horz" wrap="square" lIns="0" tIns="13335" rIns="0" bIns="0" rtlCol="0">
            <a:spAutoFit/>
          </a:bodyPr>
          <a:lstStyle/>
          <a:p>
            <a:pPr marL="12700" algn="just">
              <a:lnSpc>
                <a:spcPct val="100000"/>
              </a:lnSpc>
              <a:spcBef>
                <a:spcPts val="105"/>
              </a:spcBef>
            </a:pPr>
            <a:r>
              <a:rPr lang="en-IN" sz="1400" b="1" spc="-5" dirty="0">
                <a:latin typeface="+mj-lt"/>
                <a:cs typeface="Arial"/>
              </a:rPr>
              <a:t>Key features of </a:t>
            </a:r>
            <a:r>
              <a:rPr sz="1400" b="1" spc="-5" dirty="0">
                <a:latin typeface="+mj-lt"/>
                <a:cs typeface="Arial"/>
              </a:rPr>
              <a:t>ASRS</a:t>
            </a:r>
            <a:r>
              <a:rPr lang="en-IN" sz="1400" b="1" spc="-5" dirty="0">
                <a:latin typeface="+mj-lt"/>
                <a:cs typeface="Arial"/>
              </a:rPr>
              <a:t> are</a:t>
            </a:r>
            <a:r>
              <a:rPr sz="1400" b="1" spc="-5" dirty="0">
                <a:latin typeface="+mj-lt"/>
                <a:cs typeface="Arial"/>
              </a:rPr>
              <a:t>: </a:t>
            </a:r>
            <a:endParaRPr lang="en-IN" sz="1400" b="1" spc="-5" dirty="0">
              <a:latin typeface="+mj-lt"/>
              <a:cs typeface="Arial"/>
            </a:endParaRPr>
          </a:p>
          <a:p>
            <a:pPr marL="12700" algn="just">
              <a:lnSpc>
                <a:spcPct val="100000"/>
              </a:lnSpc>
            </a:pPr>
            <a:endParaRPr lang="en-IN" sz="1400" b="1" spc="-5" dirty="0">
              <a:latin typeface="+mj-lt"/>
              <a:cs typeface="Arial"/>
            </a:endParaRPr>
          </a:p>
          <a:p>
            <a:pPr marL="355600" indent="-342900" algn="just">
              <a:lnSpc>
                <a:spcPct val="100000"/>
              </a:lnSpc>
              <a:buFont typeface="+mj-lt"/>
              <a:buAutoNum type="arabicPeriod"/>
            </a:pPr>
            <a:r>
              <a:rPr lang="en-IN" sz="1400" b="1" dirty="0">
                <a:latin typeface="+mj-lt"/>
              </a:rPr>
              <a:t>Optimum utilization of available space and a safe and quick storage and retrieval mechanism.</a:t>
            </a:r>
          </a:p>
          <a:p>
            <a:pPr marL="355600" indent="-342900" algn="just">
              <a:lnSpc>
                <a:spcPct val="100000"/>
              </a:lnSpc>
              <a:buFont typeface="+mj-lt"/>
              <a:buAutoNum type="arabicPeriod"/>
            </a:pPr>
            <a:endParaRPr lang="en-IN" sz="1400" b="1" dirty="0">
              <a:latin typeface="+mj-lt"/>
            </a:endParaRPr>
          </a:p>
          <a:p>
            <a:pPr marL="355600" indent="-342900" algn="just">
              <a:lnSpc>
                <a:spcPct val="100000"/>
              </a:lnSpc>
              <a:buFont typeface="+mj-lt"/>
              <a:buAutoNum type="arabicPeriod"/>
            </a:pPr>
            <a:r>
              <a:rPr lang="en-IN" sz="1400" b="1" dirty="0">
                <a:latin typeface="+mj-lt"/>
              </a:rPr>
              <a:t>ASRS are computer and –robot-aided systems that can retrieve items or stone them in specific locations</a:t>
            </a:r>
          </a:p>
          <a:p>
            <a:pPr marL="355600" indent="-342900" algn="just">
              <a:lnSpc>
                <a:spcPct val="100000"/>
              </a:lnSpc>
              <a:buFont typeface="+mj-lt"/>
              <a:buAutoNum type="arabicPeriod"/>
            </a:pPr>
            <a:endParaRPr lang="en-IN" sz="1400" b="1" dirty="0">
              <a:latin typeface="+mj-lt"/>
              <a:cs typeface="Arial"/>
            </a:endParaRPr>
          </a:p>
          <a:p>
            <a:pPr marL="355600" indent="-342900" algn="just">
              <a:lnSpc>
                <a:spcPct val="100000"/>
              </a:lnSpc>
              <a:buFont typeface="+mj-lt"/>
              <a:buAutoNum type="arabicPeriod"/>
            </a:pPr>
            <a:r>
              <a:rPr lang="en-IN" sz="1400" b="1" dirty="0">
                <a:latin typeface="+mj-lt"/>
              </a:rPr>
              <a:t>It allows more storage space due to high-density to high-density storage &amp; narrower aisles.</a:t>
            </a:r>
          </a:p>
          <a:p>
            <a:pPr marL="355600" indent="-342900" algn="just">
              <a:lnSpc>
                <a:spcPct val="100000"/>
              </a:lnSpc>
              <a:buFont typeface="+mj-lt"/>
              <a:buAutoNum type="arabicPeriod"/>
            </a:pPr>
            <a:endParaRPr lang="en-IN" b="1" dirty="0">
              <a:latin typeface="+mj-lt"/>
            </a:endParaRPr>
          </a:p>
          <a:p>
            <a:pPr marL="355600" indent="-342900" algn="just">
              <a:lnSpc>
                <a:spcPct val="100000"/>
              </a:lnSpc>
              <a:buFont typeface="+mj-lt"/>
              <a:buAutoNum type="arabicPeriod"/>
            </a:pPr>
            <a:r>
              <a:rPr lang="en-IN" sz="1400" b="1" dirty="0">
                <a:latin typeface="+mj-lt"/>
              </a:rPr>
              <a:t>It is characterized by multiple speed options, multiple heights, and a small footprint.</a:t>
            </a:r>
            <a:endParaRPr sz="1400" b="1" dirty="0">
              <a:latin typeface="+mj-lt"/>
              <a:cs typeface="Arial"/>
            </a:endParaRPr>
          </a:p>
        </p:txBody>
      </p:sp>
      <p:sp>
        <p:nvSpPr>
          <p:cNvPr id="5" name="Rectangle 4">
            <a:extLst>
              <a:ext uri="{FF2B5EF4-FFF2-40B4-BE49-F238E27FC236}">
                <a16:creationId xmlns:a16="http://schemas.microsoft.com/office/drawing/2014/main" id="{7199FC2D-31F9-4B5D-A713-57F60C704F03}"/>
              </a:ext>
            </a:extLst>
          </p:cNvPr>
          <p:cNvSpPr/>
          <p:nvPr/>
        </p:nvSpPr>
        <p:spPr>
          <a:xfrm>
            <a:off x="237175" y="3222824"/>
            <a:ext cx="3276600" cy="1169551"/>
          </a:xfrm>
          <a:prstGeom prst="rect">
            <a:avLst/>
          </a:prstGeom>
          <a:ln w="3175">
            <a:solidFill>
              <a:schemeClr val="tx1"/>
            </a:solidFill>
          </a:ln>
        </p:spPr>
        <p:txBody>
          <a:bodyPr wrap="square">
            <a:spAutoFit/>
          </a:bodyPr>
          <a:lstStyle/>
          <a:p>
            <a:r>
              <a:rPr lang="en-IN" dirty="0">
                <a:solidFill>
                  <a:schemeClr val="accent2"/>
                </a:solidFill>
                <a:latin typeface="Arial" panose="020B0604020202020204" pitchFamily="34" charset="0"/>
                <a:cs typeface="Arial" panose="020B0604020202020204" pitchFamily="34" charset="0"/>
              </a:rPr>
              <a:t>Solution for Healthcare Industry: </a:t>
            </a:r>
          </a:p>
          <a:p>
            <a:endParaRPr lang="en-IN" dirty="0">
              <a:solidFill>
                <a:schemeClr val="accent2"/>
              </a:solidFill>
              <a:latin typeface="Arial" panose="020B0604020202020204" pitchFamily="34" charset="0"/>
              <a:cs typeface="Arial" panose="020B0604020202020204" pitchFamily="34" charset="0"/>
            </a:endParaRPr>
          </a:p>
          <a:p>
            <a:r>
              <a:rPr lang="en-IN" dirty="0">
                <a:solidFill>
                  <a:schemeClr val="accent2"/>
                </a:solidFill>
                <a:latin typeface="Arial" panose="020B0604020202020204" pitchFamily="34" charset="0"/>
                <a:cs typeface="Arial" panose="020B0604020202020204" pitchFamily="34" charset="0"/>
              </a:rPr>
              <a:t>These automated storage systems are used in Hospital- MRD, Clean laundry, food stores, documents, CSSD</a:t>
            </a:r>
          </a:p>
        </p:txBody>
      </p:sp>
    </p:spTree>
    <p:extLst>
      <p:ext uri="{BB962C8B-B14F-4D97-AF65-F5344CB8AC3E}">
        <p14:creationId xmlns:p14="http://schemas.microsoft.com/office/powerpoint/2010/main" val="142714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85750"/>
            <a:ext cx="3810000" cy="3029676"/>
          </a:xfrm>
          <a:prstGeom prst="rect">
            <a:avLst/>
          </a:prstGeom>
        </p:spPr>
        <p:txBody>
          <a:bodyPr vert="horz" wrap="square" lIns="0" tIns="13335" rIns="0" bIns="0" rtlCol="0">
            <a:spAutoFit/>
          </a:bodyPr>
          <a:lstStyle/>
          <a:p>
            <a:pPr marL="12700" algn="just">
              <a:lnSpc>
                <a:spcPct val="100000"/>
              </a:lnSpc>
              <a:spcBef>
                <a:spcPts val="105"/>
              </a:spcBef>
            </a:pPr>
            <a:r>
              <a:rPr lang="en-IN" sz="1400" b="1" spc="-5" dirty="0">
                <a:latin typeface="Arial"/>
                <a:cs typeface="Arial"/>
              </a:rPr>
              <a:t>Understanding the structure of AS/RS</a:t>
            </a:r>
            <a:r>
              <a:rPr sz="1400" b="1" spc="-5" dirty="0">
                <a:latin typeface="Arial"/>
                <a:cs typeface="Arial"/>
              </a:rPr>
              <a:t>: </a:t>
            </a:r>
            <a:endParaRPr lang="en-IN" sz="1400" b="1" spc="-5" dirty="0">
              <a:latin typeface="Arial"/>
              <a:cs typeface="Arial"/>
            </a:endParaRPr>
          </a:p>
          <a:p>
            <a:pPr marL="12700" algn="just">
              <a:lnSpc>
                <a:spcPct val="100000"/>
              </a:lnSpc>
            </a:pPr>
            <a:endParaRPr lang="en-IN" sz="1400" b="1" spc="-5" dirty="0">
              <a:latin typeface="Arial"/>
              <a:cs typeface="Arial"/>
            </a:endParaRPr>
          </a:p>
          <a:p>
            <a:pPr marL="355600" indent="-342900" algn="just">
              <a:lnSpc>
                <a:spcPct val="100000"/>
              </a:lnSpc>
              <a:buFont typeface="+mj-lt"/>
              <a:buAutoNum type="arabicPeriod"/>
            </a:pPr>
            <a:r>
              <a:rPr lang="en-IN" sz="1400" b="1" dirty="0"/>
              <a:t>Storage Structure</a:t>
            </a:r>
            <a:r>
              <a:rPr lang="en-IN" sz="1400" dirty="0"/>
              <a:t>: Fabricated Steel rack framework to support the load</a:t>
            </a:r>
          </a:p>
          <a:p>
            <a:pPr marL="355600" indent="-342900" algn="just">
              <a:lnSpc>
                <a:spcPct val="100000"/>
              </a:lnSpc>
              <a:buFont typeface="+mj-lt"/>
              <a:buAutoNum type="arabicPeriod"/>
            </a:pPr>
            <a:endParaRPr lang="en-IN" sz="1400" dirty="0"/>
          </a:p>
          <a:p>
            <a:pPr marL="355600" indent="-342900" algn="just">
              <a:lnSpc>
                <a:spcPct val="100000"/>
              </a:lnSpc>
              <a:buFont typeface="+mj-lt"/>
              <a:buAutoNum type="arabicPeriod"/>
            </a:pPr>
            <a:r>
              <a:rPr lang="en-IN" sz="1400" b="1" dirty="0"/>
              <a:t>Storage/ Retrieval Machine: </a:t>
            </a:r>
            <a:r>
              <a:rPr lang="en-IN" sz="1400" dirty="0"/>
              <a:t>Capable of both horizontal and vertical movement</a:t>
            </a:r>
          </a:p>
          <a:p>
            <a:pPr marL="355600" indent="-342900" algn="just">
              <a:lnSpc>
                <a:spcPct val="100000"/>
              </a:lnSpc>
              <a:buFont typeface="+mj-lt"/>
              <a:buAutoNum type="arabicPeriod"/>
            </a:pPr>
            <a:endParaRPr lang="en-IN" sz="1400" dirty="0">
              <a:latin typeface="Arial"/>
              <a:cs typeface="Arial"/>
            </a:endParaRPr>
          </a:p>
          <a:p>
            <a:pPr marL="355600" indent="-342900" algn="just">
              <a:lnSpc>
                <a:spcPct val="100000"/>
              </a:lnSpc>
              <a:buFont typeface="+mj-lt"/>
              <a:buAutoNum type="arabicPeriod"/>
            </a:pPr>
            <a:r>
              <a:rPr lang="en-IN" sz="1400" b="1" dirty="0"/>
              <a:t>Storage Modules: </a:t>
            </a:r>
            <a:r>
              <a:rPr lang="en-IN" sz="1400" dirty="0"/>
              <a:t>Unit load containers customized to the size available for storage</a:t>
            </a:r>
          </a:p>
          <a:p>
            <a:pPr marL="355600" indent="-342900" algn="just">
              <a:lnSpc>
                <a:spcPct val="100000"/>
              </a:lnSpc>
              <a:buFont typeface="+mj-lt"/>
              <a:buAutoNum type="arabicPeriod"/>
            </a:pPr>
            <a:endParaRPr lang="en-IN" sz="1400" dirty="0">
              <a:latin typeface="Arial"/>
              <a:cs typeface="Arial"/>
            </a:endParaRPr>
          </a:p>
          <a:p>
            <a:pPr marL="355600" indent="-342900" algn="just">
              <a:lnSpc>
                <a:spcPct val="100000"/>
              </a:lnSpc>
              <a:buFont typeface="+mj-lt"/>
              <a:buAutoNum type="arabicPeriod"/>
            </a:pPr>
            <a:r>
              <a:rPr lang="en-IN" sz="1400" b="1" dirty="0"/>
              <a:t>Pick up &amp; Deposit Stations P/D Stations: </a:t>
            </a:r>
            <a:r>
              <a:rPr lang="en-IN" sz="1400" dirty="0"/>
              <a:t>End number of such stations can be customized as per end user requirement</a:t>
            </a:r>
          </a:p>
        </p:txBody>
      </p:sp>
      <p:pic>
        <p:nvPicPr>
          <p:cNvPr id="10244" name="Picture 4" descr="http://cardinalintegrated.com/wp-content/uploads/2021/03/Vertical-Carousel.jpg"/>
          <p:cNvPicPr>
            <a:picLocks noChangeAspect="1" noChangeArrowheads="1"/>
          </p:cNvPicPr>
          <p:nvPr/>
        </p:nvPicPr>
        <p:blipFill rotWithShape="1">
          <a:blip r:embed="rId2">
            <a:extLst>
              <a:ext uri="{28A0092B-C50C-407E-A947-70E740481C1C}">
                <a14:useLocalDpi xmlns:a14="http://schemas.microsoft.com/office/drawing/2010/main" val="0"/>
              </a:ext>
            </a:extLst>
          </a:blip>
          <a:srcRect l="7111" r="18222"/>
          <a:stretch/>
        </p:blipFill>
        <p:spPr bwMode="auto">
          <a:xfrm>
            <a:off x="4724400" y="438150"/>
            <a:ext cx="4008120"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0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155875"/>
            <a:ext cx="3127500" cy="4630200"/>
          </a:xfrm>
          <a:prstGeom prst="rect">
            <a:avLst/>
          </a:prstGeom>
        </p:spPr>
        <p:txBody>
          <a:bodyPr spcFirstLastPara="1" wrap="square" lIns="91425" tIns="91425" rIns="91425" bIns="91425" anchor="ctr" anchorCtr="0">
            <a:normAutofit/>
          </a:bodyPr>
          <a:lstStyle/>
          <a:p>
            <a:pPr marL="57150" lvl="0" indent="-203200" algn="l" rtl="0">
              <a:spcBef>
                <a:spcPts val="0"/>
              </a:spcBef>
              <a:spcAft>
                <a:spcPts val="0"/>
              </a:spcAft>
              <a:buSzPts val="1400"/>
              <a:buChar char="●"/>
            </a:pPr>
            <a:r>
              <a:rPr lang="en" sz="1400" dirty="0"/>
              <a:t>It's Important to understand that a hospital is the most unique commercial building.</a:t>
            </a:r>
            <a:endParaRPr sz="1400" dirty="0"/>
          </a:p>
          <a:p>
            <a:pPr marL="457200" lvl="0" indent="0" algn="l" rtl="0">
              <a:spcBef>
                <a:spcPts val="0"/>
              </a:spcBef>
              <a:spcAft>
                <a:spcPts val="0"/>
              </a:spcAft>
              <a:buNone/>
            </a:pPr>
            <a:endParaRPr sz="1400" dirty="0"/>
          </a:p>
          <a:p>
            <a:pPr marL="57150" lvl="0" indent="-203200" algn="l" rtl="0">
              <a:spcBef>
                <a:spcPts val="0"/>
              </a:spcBef>
              <a:spcAft>
                <a:spcPts val="0"/>
              </a:spcAft>
              <a:buSzPts val="1400"/>
              <a:buChar char="●"/>
            </a:pPr>
            <a:r>
              <a:rPr lang="en" sz="1400" dirty="0"/>
              <a:t>Minute details of the building could be life saving factors for millions of people.</a:t>
            </a:r>
            <a:endParaRPr sz="1400" dirty="0"/>
          </a:p>
          <a:p>
            <a:pPr marL="457200" lvl="0" indent="0" algn="l" rtl="0">
              <a:spcBef>
                <a:spcPts val="0"/>
              </a:spcBef>
              <a:spcAft>
                <a:spcPts val="0"/>
              </a:spcAft>
              <a:buNone/>
            </a:pPr>
            <a:endParaRPr sz="1400" dirty="0"/>
          </a:p>
          <a:p>
            <a:pPr marL="57150" lvl="0" indent="-203200" algn="l" rtl="0">
              <a:spcBef>
                <a:spcPts val="0"/>
              </a:spcBef>
              <a:spcAft>
                <a:spcPts val="0"/>
              </a:spcAft>
              <a:buClr>
                <a:srgbClr val="FF0000"/>
              </a:buClr>
              <a:buSzPts val="1400"/>
              <a:buChar char="●"/>
            </a:pPr>
            <a:r>
              <a:rPr lang="en" sz="1400" dirty="0">
                <a:solidFill>
                  <a:srgbClr val="FF0000"/>
                </a:solidFill>
              </a:rPr>
              <a:t>FF (FOUR FLOWS) - patient Flow, staff Flow, material Flow &amp; services Flow - is the most impacting factor of any hospital design. </a:t>
            </a:r>
            <a:endParaRPr sz="1400" dirty="0">
              <a:solidFill>
                <a:srgbClr val="FF0000"/>
              </a:solidFill>
            </a:endParaRPr>
          </a:p>
          <a:p>
            <a:pPr marL="457200" lvl="0" indent="0" algn="l" rtl="0">
              <a:spcBef>
                <a:spcPts val="0"/>
              </a:spcBef>
              <a:spcAft>
                <a:spcPts val="0"/>
              </a:spcAft>
              <a:buNone/>
            </a:pPr>
            <a:endParaRPr sz="1400" dirty="0"/>
          </a:p>
          <a:p>
            <a:pPr marL="57150" lvl="0" indent="-203200" algn="l" rtl="0">
              <a:spcBef>
                <a:spcPts val="0"/>
              </a:spcBef>
              <a:spcAft>
                <a:spcPts val="0"/>
              </a:spcAft>
              <a:buSzPts val="1400"/>
              <a:buChar char="●"/>
            </a:pPr>
            <a:r>
              <a:rPr lang="en" sz="1400" dirty="0"/>
              <a:t>It's important to plan everything right, but extremely critical to plan RIGHT those services which impact the full cycle of FF.</a:t>
            </a:r>
            <a:endParaRPr sz="1400" dirty="0"/>
          </a:p>
          <a:p>
            <a:pPr marL="457200" lvl="0" indent="0" algn="l" rtl="0">
              <a:spcBef>
                <a:spcPts val="0"/>
              </a:spcBef>
              <a:spcAft>
                <a:spcPts val="0"/>
              </a:spcAft>
              <a:buNone/>
            </a:pPr>
            <a:endParaRPr sz="1400" dirty="0"/>
          </a:p>
        </p:txBody>
      </p:sp>
      <p:pic>
        <p:nvPicPr>
          <p:cNvPr id="76" name="Google Shape;76;p15"/>
          <p:cNvPicPr preferRelativeResize="0"/>
          <p:nvPr/>
        </p:nvPicPr>
        <p:blipFill>
          <a:blip r:embed="rId3">
            <a:alphaModFix/>
          </a:blip>
          <a:stretch>
            <a:fillRect/>
          </a:stretch>
        </p:blipFill>
        <p:spPr>
          <a:xfrm>
            <a:off x="4327450" y="0"/>
            <a:ext cx="4816550" cy="2687375"/>
          </a:xfrm>
          <a:prstGeom prst="rect">
            <a:avLst/>
          </a:prstGeom>
          <a:noFill/>
          <a:ln>
            <a:noFill/>
          </a:ln>
        </p:spPr>
      </p:pic>
      <p:pic>
        <p:nvPicPr>
          <p:cNvPr id="77" name="Google Shape;77;p15"/>
          <p:cNvPicPr preferRelativeResize="0"/>
          <p:nvPr/>
        </p:nvPicPr>
        <p:blipFill>
          <a:blip r:embed="rId4">
            <a:alphaModFix/>
          </a:blip>
          <a:stretch>
            <a:fillRect/>
          </a:stretch>
        </p:blipFill>
        <p:spPr>
          <a:xfrm>
            <a:off x="7193250" y="2720175"/>
            <a:ext cx="1874550" cy="1879525"/>
          </a:xfrm>
          <a:prstGeom prst="rect">
            <a:avLst/>
          </a:prstGeom>
          <a:noFill/>
          <a:ln>
            <a:noFill/>
          </a:ln>
        </p:spPr>
      </p:pic>
      <p:pic>
        <p:nvPicPr>
          <p:cNvPr id="78" name="Google Shape;78;p15"/>
          <p:cNvPicPr preferRelativeResize="0"/>
          <p:nvPr/>
        </p:nvPicPr>
        <p:blipFill>
          <a:blip r:embed="rId5">
            <a:alphaModFix/>
          </a:blip>
          <a:stretch>
            <a:fillRect/>
          </a:stretch>
        </p:blipFill>
        <p:spPr>
          <a:xfrm>
            <a:off x="4572000" y="2898350"/>
            <a:ext cx="2558648" cy="167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457200" y="285750"/>
            <a:ext cx="4572000" cy="3245119"/>
          </a:xfrm>
          <a:prstGeom prst="rect">
            <a:avLst/>
          </a:prstGeom>
        </p:spPr>
        <p:txBody>
          <a:bodyPr vert="horz" wrap="square" lIns="0" tIns="13335" rIns="0" bIns="0" rtlCol="0">
            <a:spAutoFit/>
          </a:bodyPr>
          <a:lstStyle/>
          <a:p>
            <a:pPr marL="12700" algn="just">
              <a:lnSpc>
                <a:spcPct val="100000"/>
              </a:lnSpc>
              <a:spcBef>
                <a:spcPts val="105"/>
              </a:spcBef>
            </a:pPr>
            <a:r>
              <a:rPr lang="en-IN" sz="1400" b="1" spc="-5" dirty="0">
                <a:latin typeface="Arial"/>
                <a:cs typeface="Arial"/>
              </a:rPr>
              <a:t>Advantages of </a:t>
            </a:r>
            <a:r>
              <a:rPr sz="1400" b="1" spc="-5" dirty="0">
                <a:latin typeface="Arial"/>
                <a:cs typeface="Arial"/>
              </a:rPr>
              <a:t>ASRS</a:t>
            </a:r>
            <a:r>
              <a:rPr lang="en-IN" sz="1400" b="1" spc="-5" dirty="0">
                <a:latin typeface="Arial"/>
                <a:cs typeface="Arial"/>
              </a:rPr>
              <a:t> are</a:t>
            </a:r>
            <a:r>
              <a:rPr sz="1400" b="1" spc="-5" dirty="0">
                <a:latin typeface="Arial"/>
                <a:cs typeface="Arial"/>
              </a:rPr>
              <a:t>: </a:t>
            </a:r>
            <a:endParaRPr lang="en-IN" sz="1400" b="1" spc="-5" dirty="0">
              <a:latin typeface="Arial"/>
              <a:cs typeface="Arial"/>
            </a:endParaRPr>
          </a:p>
          <a:p>
            <a:pPr marL="12700" algn="just">
              <a:lnSpc>
                <a:spcPct val="100000"/>
              </a:lnSpc>
            </a:pPr>
            <a:endParaRPr lang="en-IN" sz="1400" b="1" spc="-5" dirty="0">
              <a:latin typeface="Arial"/>
              <a:cs typeface="Arial"/>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Space Saving: </a:t>
            </a:r>
            <a:r>
              <a:rPr lang="en-IN" sz="1300" dirty="0" err="1">
                <a:latin typeface="Arial" panose="020B0604020202020204" pitchFamily="34" charset="0"/>
                <a:cs typeface="Arial" panose="020B0604020202020204" pitchFamily="34" charset="0"/>
              </a:rPr>
              <a:t>Upto</a:t>
            </a:r>
            <a:r>
              <a:rPr lang="en-IN" sz="1300" dirty="0">
                <a:latin typeface="Arial" panose="020B0604020202020204" pitchFamily="34" charset="0"/>
                <a:cs typeface="Arial" panose="020B0604020202020204" pitchFamily="34" charset="0"/>
              </a:rPr>
              <a:t> 60% footprint</a:t>
            </a:r>
          </a:p>
          <a:p>
            <a:pPr marL="355600" indent="-342900" algn="just">
              <a:lnSpc>
                <a:spcPct val="100000"/>
              </a:lnSpc>
              <a:buFont typeface="+mj-lt"/>
              <a:buAutoNum type="arabicPeriod"/>
            </a:pPr>
            <a:endParaRPr lang="en-IN" sz="1300" dirty="0">
              <a:latin typeface="Arial" panose="020B0604020202020204" pitchFamily="34" charset="0"/>
              <a:cs typeface="Arial" panose="020B0604020202020204" pitchFamily="34" charset="0"/>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Higher Storage density: Increases by nearly 80% in the same area as that of Conventional racking. </a:t>
            </a:r>
          </a:p>
          <a:p>
            <a:pPr marL="355600" indent="-342900" algn="just">
              <a:lnSpc>
                <a:spcPct val="100000"/>
              </a:lnSpc>
              <a:buFont typeface="+mj-lt"/>
              <a:buAutoNum type="arabicPeriod"/>
            </a:pPr>
            <a:endParaRPr lang="en-IN" sz="1300" dirty="0">
              <a:latin typeface="Arial" panose="020B0604020202020204" pitchFamily="34" charset="0"/>
              <a:cs typeface="Arial" panose="020B0604020202020204" pitchFamily="34" charset="0"/>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Safety: Neat &amp; clean arrangement</a:t>
            </a:r>
          </a:p>
          <a:p>
            <a:pPr marL="355600" indent="-342900" algn="just">
              <a:lnSpc>
                <a:spcPct val="100000"/>
              </a:lnSpc>
              <a:buFont typeface="+mj-lt"/>
              <a:buAutoNum type="arabicPeriod"/>
            </a:pPr>
            <a:endParaRPr lang="en-IN" sz="1300" dirty="0">
              <a:latin typeface="Arial" panose="020B0604020202020204" pitchFamily="34" charset="0"/>
              <a:cs typeface="Arial" panose="020B0604020202020204" pitchFamily="34" charset="0"/>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Reduced human effort</a:t>
            </a:r>
          </a:p>
          <a:p>
            <a:pPr marL="355600" indent="-342900" algn="just">
              <a:lnSpc>
                <a:spcPct val="100000"/>
              </a:lnSpc>
              <a:buFont typeface="+mj-lt"/>
              <a:buAutoNum type="arabicPeriod"/>
            </a:pPr>
            <a:endParaRPr lang="en-IN" sz="1300" dirty="0">
              <a:latin typeface="Arial" panose="020B0604020202020204" pitchFamily="34" charset="0"/>
              <a:cs typeface="Arial" panose="020B0604020202020204" pitchFamily="34" charset="0"/>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Easy to locate the material: A list of stored material is available on an acrylic sheet holder on one side of the rack. </a:t>
            </a:r>
          </a:p>
          <a:p>
            <a:pPr marL="355600" indent="-342900" algn="just">
              <a:lnSpc>
                <a:spcPct val="100000"/>
              </a:lnSpc>
              <a:buFont typeface="+mj-lt"/>
              <a:buAutoNum type="arabicPeriod"/>
            </a:pPr>
            <a:endParaRPr lang="en-IN" sz="1300" dirty="0">
              <a:latin typeface="Arial" panose="020B0604020202020204" pitchFamily="34" charset="0"/>
              <a:cs typeface="Arial" panose="020B0604020202020204" pitchFamily="34" charset="0"/>
            </a:endParaRPr>
          </a:p>
          <a:p>
            <a:pPr marL="355600" indent="-342900" algn="just">
              <a:lnSpc>
                <a:spcPct val="100000"/>
              </a:lnSpc>
              <a:buFont typeface="+mj-lt"/>
              <a:buAutoNum type="arabicPeriod"/>
            </a:pPr>
            <a:r>
              <a:rPr lang="en-IN" sz="1300" dirty="0">
                <a:latin typeface="Arial" panose="020B0604020202020204" pitchFamily="34" charset="0"/>
                <a:cs typeface="Arial" panose="020B0604020202020204" pitchFamily="34" charset="0"/>
              </a:rPr>
              <a:t>Individual locking racks</a:t>
            </a:r>
            <a:endParaRPr sz="13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74D4E53-09A8-4C08-82C7-569170AB0D12}"/>
              </a:ext>
            </a:extLst>
          </p:cNvPr>
          <p:cNvGrpSpPr/>
          <p:nvPr/>
        </p:nvGrpSpPr>
        <p:grpSpPr>
          <a:xfrm>
            <a:off x="5562599" y="349026"/>
            <a:ext cx="3124201" cy="4445448"/>
            <a:chOff x="5105400" y="133350"/>
            <a:chExt cx="3352800" cy="4583241"/>
          </a:xfrm>
        </p:grpSpPr>
        <p:pic>
          <p:nvPicPr>
            <p:cNvPr id="7" name="Picture 2" descr="Pin on Vertical carousels Australia">
              <a:extLst>
                <a:ext uri="{FF2B5EF4-FFF2-40B4-BE49-F238E27FC236}">
                  <a16:creationId xmlns:a16="http://schemas.microsoft.com/office/drawing/2014/main" id="{E7CF5B11-29F3-4FAD-9870-0CC931A38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3350"/>
              <a:ext cx="2895600" cy="42446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FC3BF97-27BB-459B-8E6F-5A66EFEAD4F9}"/>
                </a:ext>
              </a:extLst>
            </p:cNvPr>
            <p:cNvSpPr/>
            <p:nvPr/>
          </p:nvSpPr>
          <p:spPr>
            <a:xfrm>
              <a:off x="6694948" y="4378037"/>
              <a:ext cx="1432123" cy="338554"/>
            </a:xfrm>
            <a:prstGeom prst="rect">
              <a:avLst/>
            </a:prstGeom>
          </p:spPr>
          <p:txBody>
            <a:bodyPr wrap="none">
              <a:spAutoFit/>
            </a:bodyPr>
            <a:lstStyle/>
            <a:p>
              <a:r>
                <a:rPr lang="en-IN" sz="1600" b="1" spc="-5" dirty="0">
                  <a:solidFill>
                    <a:schemeClr val="tx2"/>
                  </a:solidFill>
                  <a:latin typeface="Arial"/>
                  <a:cs typeface="Arial"/>
                </a:rPr>
                <a:t>Slim Storage</a:t>
              </a:r>
              <a:endParaRPr lang="en-IN" sz="1600" dirty="0">
                <a:solidFill>
                  <a:schemeClr val="tx2"/>
                </a:solidFill>
              </a:endParaRPr>
            </a:p>
          </p:txBody>
        </p:sp>
        <p:sp>
          <p:nvSpPr>
            <p:cNvPr id="9" name="Rectangle 8">
              <a:extLst>
                <a:ext uri="{FF2B5EF4-FFF2-40B4-BE49-F238E27FC236}">
                  <a16:creationId xmlns:a16="http://schemas.microsoft.com/office/drawing/2014/main" id="{9182A380-A9D7-4027-BD3C-EC3348F5F550}"/>
                </a:ext>
              </a:extLst>
            </p:cNvPr>
            <p:cNvSpPr/>
            <p:nvPr/>
          </p:nvSpPr>
          <p:spPr>
            <a:xfrm rot="16200000">
              <a:off x="3859006" y="2234911"/>
              <a:ext cx="3068661" cy="276999"/>
            </a:xfrm>
            <a:prstGeom prst="rect">
              <a:avLst/>
            </a:prstGeom>
          </p:spPr>
          <p:txBody>
            <a:bodyPr wrap="none">
              <a:spAutoFit/>
            </a:bodyPr>
            <a:lstStyle/>
            <a:p>
              <a:r>
                <a:rPr lang="en-IN" sz="1200" spc="-5" dirty="0">
                  <a:latin typeface="Arial"/>
                  <a:cs typeface="Arial"/>
                </a:rPr>
                <a:t>Both Clockwise &amp; Anticlockwise movement</a:t>
              </a:r>
              <a:endParaRPr lang="en-IN" sz="1200" dirty="0"/>
            </a:p>
          </p:txBody>
        </p:sp>
        <p:sp>
          <p:nvSpPr>
            <p:cNvPr id="10" name="Curved Down Arrow 11">
              <a:extLst>
                <a:ext uri="{FF2B5EF4-FFF2-40B4-BE49-F238E27FC236}">
                  <a16:creationId xmlns:a16="http://schemas.microsoft.com/office/drawing/2014/main" id="{CC7E07C5-180A-4CF7-8073-977FC347F7CD}"/>
                </a:ext>
              </a:extLst>
            </p:cNvPr>
            <p:cNvSpPr/>
            <p:nvPr/>
          </p:nvSpPr>
          <p:spPr>
            <a:xfrm>
              <a:off x="5166217" y="500526"/>
              <a:ext cx="454237"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Curved Up Arrow 12">
              <a:extLst>
                <a:ext uri="{FF2B5EF4-FFF2-40B4-BE49-F238E27FC236}">
                  <a16:creationId xmlns:a16="http://schemas.microsoft.com/office/drawing/2014/main" id="{6AA4BC08-BF23-4750-96B6-E13351373011}"/>
                </a:ext>
              </a:extLst>
            </p:cNvPr>
            <p:cNvSpPr/>
            <p:nvPr/>
          </p:nvSpPr>
          <p:spPr>
            <a:xfrm>
              <a:off x="5105400" y="3907741"/>
              <a:ext cx="457200" cy="3372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76641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134112" y="2742843"/>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Hospital Information System (HIS)</a:t>
            </a:r>
            <a:br>
              <a:rPr lang="en-US" sz="2800" b="1" spc="-5" dirty="0">
                <a:latin typeface="Arial"/>
                <a:cs typeface="Arial"/>
              </a:rPr>
            </a:br>
            <a:endParaRPr dirty="0"/>
          </a:p>
        </p:txBody>
      </p:sp>
      <p:sp>
        <p:nvSpPr>
          <p:cNvPr id="2" name="TextBox 1">
            <a:extLst>
              <a:ext uri="{FF2B5EF4-FFF2-40B4-BE49-F238E27FC236}">
                <a16:creationId xmlns:a16="http://schemas.microsoft.com/office/drawing/2014/main" id="{8F9BF027-77BA-4CFB-A274-5EE3A07E1831}"/>
              </a:ext>
            </a:extLst>
          </p:cNvPr>
          <p:cNvSpPr txBox="1"/>
          <p:nvPr/>
        </p:nvSpPr>
        <p:spPr>
          <a:xfrm>
            <a:off x="6425184" y="2742843"/>
            <a:ext cx="3462528" cy="2400657"/>
          </a:xfrm>
          <a:prstGeom prst="rect">
            <a:avLst/>
          </a:prstGeom>
          <a:noFill/>
        </p:spPr>
        <p:txBody>
          <a:bodyPr wrap="square" rtlCol="0">
            <a:spAutoFit/>
          </a:bodyPr>
          <a:lstStyle/>
          <a:p>
            <a:r>
              <a:rPr lang="en-US" sz="15000" b="1" spc="-5" dirty="0">
                <a:solidFill>
                  <a:schemeClr val="accent6">
                    <a:lumMod val="25000"/>
                  </a:schemeClr>
                </a:solidFill>
                <a:latin typeface="Merriweather" panose="020B0604020202020204" charset="0"/>
                <a:sym typeface="Merriweather"/>
              </a:rPr>
              <a:t>05</a:t>
            </a:r>
          </a:p>
        </p:txBody>
      </p:sp>
    </p:spTree>
    <p:extLst>
      <p:ext uri="{BB962C8B-B14F-4D97-AF65-F5344CB8AC3E}">
        <p14:creationId xmlns:p14="http://schemas.microsoft.com/office/powerpoint/2010/main" val="415054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Hospital Information System (HIS)</a:t>
            </a:r>
            <a:br>
              <a:rPr lang="en-US" sz="2800" b="1" spc="-5" dirty="0">
                <a:latin typeface="Arial"/>
                <a:cs typeface="Arial"/>
              </a:rPr>
            </a:br>
            <a:endParaRPr dirty="0"/>
          </a:p>
        </p:txBody>
      </p:sp>
      <p:sp>
        <p:nvSpPr>
          <p:cNvPr id="5" name="TextBox 4">
            <a:extLst>
              <a:ext uri="{FF2B5EF4-FFF2-40B4-BE49-F238E27FC236}">
                <a16:creationId xmlns:a16="http://schemas.microsoft.com/office/drawing/2014/main" id="{7D86DC39-9772-4816-9810-3EBDD0133FBD}"/>
              </a:ext>
            </a:extLst>
          </p:cNvPr>
          <p:cNvSpPr txBox="1"/>
          <p:nvPr/>
        </p:nvSpPr>
        <p:spPr>
          <a:xfrm>
            <a:off x="245209" y="2330025"/>
            <a:ext cx="3260531" cy="1841530"/>
          </a:xfrm>
          <a:prstGeom prst="rect">
            <a:avLst/>
          </a:prstGeom>
          <a:noFill/>
        </p:spPr>
        <p:txBody>
          <a:bodyPr wrap="square">
            <a:spAutoFit/>
          </a:bodyPr>
          <a:lstStyle/>
          <a:p>
            <a:pPr marL="12700" marR="5080">
              <a:lnSpc>
                <a:spcPct val="100000"/>
              </a:lnSpc>
              <a:spcBef>
                <a:spcPts val="100"/>
              </a:spcBef>
            </a:pPr>
            <a:r>
              <a:rPr lang="en-US" sz="1400" spc="-5" dirty="0">
                <a:solidFill>
                  <a:schemeClr val="accent2"/>
                </a:solidFill>
                <a:latin typeface="Arial"/>
                <a:cs typeface="Arial"/>
              </a:rPr>
              <a:t>Practice of acquiring, </a:t>
            </a:r>
            <a:r>
              <a:rPr lang="en-US" sz="1400" spc="-5" dirty="0" err="1">
                <a:solidFill>
                  <a:schemeClr val="accent2"/>
                </a:solidFill>
                <a:latin typeface="Arial"/>
                <a:cs typeface="Arial"/>
              </a:rPr>
              <a:t>analysing</a:t>
            </a:r>
            <a:r>
              <a:rPr lang="en-US" sz="1400" spc="-5" dirty="0">
                <a:solidFill>
                  <a:schemeClr val="accent2"/>
                </a:solidFill>
                <a:latin typeface="Arial"/>
                <a:cs typeface="Arial"/>
              </a:rPr>
              <a:t> &amp; protecting digital and traditional medical information vital in providing quality patient care.</a:t>
            </a:r>
          </a:p>
          <a:p>
            <a:pPr marL="298450" marR="5080" indent="-285750">
              <a:lnSpc>
                <a:spcPct val="100000"/>
              </a:lnSpc>
              <a:spcBef>
                <a:spcPts val="100"/>
              </a:spcBef>
              <a:buFont typeface="Arial" panose="020B0604020202020204" pitchFamily="34" charset="0"/>
              <a:buChar char="•"/>
            </a:pPr>
            <a:endParaRPr lang="en-US" sz="1400" spc="-5" dirty="0">
              <a:solidFill>
                <a:schemeClr val="accent2"/>
              </a:solidFill>
              <a:latin typeface="Arial"/>
              <a:cs typeface="Arial"/>
            </a:endParaRPr>
          </a:p>
          <a:p>
            <a:pPr marL="12700" marR="5080">
              <a:lnSpc>
                <a:spcPct val="100000"/>
              </a:lnSpc>
              <a:spcBef>
                <a:spcPts val="100"/>
              </a:spcBef>
            </a:pPr>
            <a:r>
              <a:rPr lang="en-US" sz="1400" spc="-5" dirty="0">
                <a:solidFill>
                  <a:schemeClr val="accent2"/>
                </a:solidFill>
                <a:latin typeface="Arial"/>
                <a:cs typeface="Arial"/>
              </a:rPr>
              <a:t>It generates as well as maintains Electronic Medical Records (EMR) and makes it available across the hospital</a:t>
            </a:r>
            <a:endParaRPr lang="en-US" sz="1400" dirty="0">
              <a:solidFill>
                <a:schemeClr val="accent2"/>
              </a:solidFill>
              <a:latin typeface="Arial"/>
              <a:cs typeface="Arial"/>
            </a:endParaRPr>
          </a:p>
        </p:txBody>
      </p:sp>
      <p:pic>
        <p:nvPicPr>
          <p:cNvPr id="6" name="Picture 5" descr="A picture containing text&#10;&#10;Description automatically generated">
            <a:extLst>
              <a:ext uri="{FF2B5EF4-FFF2-40B4-BE49-F238E27FC236}">
                <a16:creationId xmlns:a16="http://schemas.microsoft.com/office/drawing/2014/main" id="{ADC55D94-A993-4C0D-8AF8-B987ECF2F9E5}"/>
              </a:ext>
            </a:extLst>
          </p:cNvPr>
          <p:cNvPicPr/>
          <p:nvPr/>
        </p:nvPicPr>
        <p:blipFill rotWithShape="1">
          <a:blip r:embed="rId3">
            <a:extLst>
              <a:ext uri="{28A0092B-C50C-407E-A947-70E740481C1C}">
                <a14:useLocalDpi xmlns:a14="http://schemas.microsoft.com/office/drawing/2010/main" val="0"/>
              </a:ext>
            </a:extLst>
          </a:blip>
          <a:srcRect l="18092"/>
          <a:stretch/>
        </p:blipFill>
        <p:spPr>
          <a:xfrm>
            <a:off x="3886200" y="742950"/>
            <a:ext cx="5075555" cy="3733800"/>
          </a:xfrm>
          <a:prstGeom prst="rect">
            <a:avLst/>
          </a:prstGeom>
        </p:spPr>
      </p:pic>
    </p:spTree>
    <p:extLst>
      <p:ext uri="{BB962C8B-B14F-4D97-AF65-F5344CB8AC3E}">
        <p14:creationId xmlns:p14="http://schemas.microsoft.com/office/powerpoint/2010/main" val="306590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375" y="514350"/>
            <a:ext cx="4572000" cy="228268"/>
          </a:xfrm>
          <a:prstGeom prst="rect">
            <a:avLst/>
          </a:prstGeom>
        </p:spPr>
        <p:txBody>
          <a:bodyPr vert="horz" wrap="square" lIns="0" tIns="12700" rIns="0" bIns="0" rtlCol="0">
            <a:spAutoFit/>
          </a:bodyPr>
          <a:lstStyle/>
          <a:p>
            <a:pPr marL="12700" marR="5080">
              <a:lnSpc>
                <a:spcPct val="100000"/>
              </a:lnSpc>
              <a:spcBef>
                <a:spcPts val="100"/>
              </a:spcBef>
            </a:pPr>
            <a:r>
              <a:rPr lang="en-IN" sz="1400" b="1" spc="-5" dirty="0">
                <a:latin typeface="Arial"/>
                <a:cs typeface="Arial"/>
              </a:rPr>
              <a:t>Smart Solutions for Hospitals:</a:t>
            </a:r>
            <a:endParaRPr lang="en-IN" sz="1400" spc="-5" dirty="0">
              <a:latin typeface="Arial"/>
              <a:cs typeface="Aria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663950" y="1504950"/>
            <a:ext cx="1317625" cy="2628900"/>
          </a:xfrm>
          <a:prstGeom prst="rect">
            <a:avLst/>
          </a:prstGeom>
          <a:noFill/>
          <a:ln>
            <a:noFill/>
          </a:ln>
        </p:spPr>
      </p:pic>
      <p:sp>
        <p:nvSpPr>
          <p:cNvPr id="3" name="Rectangle 2"/>
          <p:cNvSpPr/>
          <p:nvPr/>
        </p:nvSpPr>
        <p:spPr>
          <a:xfrm>
            <a:off x="304800" y="888085"/>
            <a:ext cx="2151230" cy="318998"/>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HEALTHCARE KIOSK</a:t>
            </a:r>
          </a:p>
        </p:txBody>
      </p:sp>
      <p:sp>
        <p:nvSpPr>
          <p:cNvPr id="6" name="Rectangle 5"/>
          <p:cNvSpPr/>
          <p:nvPr/>
        </p:nvSpPr>
        <p:spPr>
          <a:xfrm>
            <a:off x="409575" y="1352550"/>
            <a:ext cx="4572000" cy="2670475"/>
          </a:xfrm>
          <a:prstGeom prst="rect">
            <a:avLst/>
          </a:prstGeom>
        </p:spPr>
        <p:txBody>
          <a:bodyPr wrap="square">
            <a:spAutoFit/>
          </a:bodyPr>
          <a:lstStyle/>
          <a:p>
            <a:pPr marR="1388110" algn="just">
              <a:lnSpc>
                <a:spcPct val="115000"/>
              </a:lnSpc>
              <a:spcAft>
                <a:spcPts val="1000"/>
              </a:spcAft>
            </a:pPr>
            <a:r>
              <a:rPr lang="en-IN" sz="1200" dirty="0">
                <a:effectLst/>
                <a:latin typeface="Tahoma" panose="020B0604030504040204" pitchFamily="34" charset="0"/>
                <a:ea typeface="Calibri" panose="020F0502020204030204" pitchFamily="34" charset="0"/>
                <a:cs typeface="Times New Roman" panose="02020603050405020304" pitchFamily="18" charset="0"/>
              </a:rPr>
              <a:t>Increased patient satisfaction by lowering waiting times and providing higher levels of convenience and privacy. </a:t>
            </a:r>
          </a:p>
          <a:p>
            <a:pPr marR="1388110" algn="just">
              <a:lnSpc>
                <a:spcPct val="115000"/>
              </a:lnSpc>
              <a:spcAft>
                <a:spcPts val="1000"/>
              </a:spcAft>
            </a:pPr>
            <a:r>
              <a:rPr lang="en-IN" sz="1200" dirty="0">
                <a:effectLst/>
                <a:latin typeface="Tahoma" panose="020B0604030504040204" pitchFamily="34" charset="0"/>
                <a:ea typeface="Calibri" panose="020F0502020204030204" pitchFamily="34" charset="0"/>
                <a:cs typeface="Times New Roman" panose="02020603050405020304" pitchFamily="18" charset="0"/>
              </a:rPr>
              <a:t>Using the kiosk, patients can self-register themselves and can also book appointments etc. </a:t>
            </a:r>
          </a:p>
          <a:p>
            <a:pPr marR="1388110" algn="just">
              <a:lnSpc>
                <a:spcPct val="115000"/>
              </a:lnSpc>
              <a:spcAft>
                <a:spcPts val="1000"/>
              </a:spcAft>
            </a:pPr>
            <a:r>
              <a:rPr lang="en-IN" sz="1200" dirty="0">
                <a:effectLst/>
                <a:latin typeface="Tahoma" panose="020B0604030504040204" pitchFamily="34" charset="0"/>
                <a:ea typeface="Calibri" panose="020F0502020204030204" pitchFamily="34" charset="0"/>
                <a:cs typeface="Times New Roman" panose="02020603050405020304" pitchFamily="18" charset="0"/>
              </a:rPr>
              <a:t>Healthcare kiosk also facilitates automated application processing, positive patient experience, reduced staffing costs, and better visitor management, amongst the rest.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257800" y="888085"/>
            <a:ext cx="1886094" cy="340093"/>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SMART ID CARDS</a:t>
            </a:r>
          </a:p>
        </p:txBody>
      </p:sp>
      <p:sp>
        <p:nvSpPr>
          <p:cNvPr id="8" name="Rectangle 7"/>
          <p:cNvSpPr/>
          <p:nvPr/>
        </p:nvSpPr>
        <p:spPr>
          <a:xfrm>
            <a:off x="5257800" y="1352550"/>
            <a:ext cx="4800600" cy="1578894"/>
          </a:xfrm>
          <a:prstGeom prst="rect">
            <a:avLst/>
          </a:prstGeom>
        </p:spPr>
        <p:txBody>
          <a:bodyPr wrap="square">
            <a:spAutoFit/>
          </a:bodyPr>
          <a:lstStyle/>
          <a:p>
            <a:pPr marR="1388110" algn="just">
              <a:lnSpc>
                <a:spcPct val="115000"/>
              </a:lnSpc>
              <a:spcAft>
                <a:spcPts val="1000"/>
              </a:spcAft>
            </a:pPr>
            <a:r>
              <a:rPr lang="en-IN" sz="1200" dirty="0">
                <a:latin typeface="Tahoma" panose="020B0604030504040204" pitchFamily="34" charset="0"/>
                <a:ea typeface="Calibri" panose="020F0502020204030204" pitchFamily="34" charset="0"/>
                <a:cs typeface="Times New Roman" panose="02020603050405020304" pitchFamily="18" charset="0"/>
              </a:rPr>
              <a:t>Issuing of e-Health Smart Card to the patient at the time of registration / admission, feeds the Personal + Clinical details (Blood Group, Allergies, Current Health Problems, Current Medications, Vision/Implants, etc.), Insurance Details, Emergency Contact Information with mobile numbers, etc.</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295901" y="3055816"/>
            <a:ext cx="2628900" cy="1406303"/>
          </a:xfrm>
          <a:prstGeom prst="rect">
            <a:avLst/>
          </a:prstGeom>
          <a:noFill/>
          <a:ln>
            <a:noFill/>
          </a:ln>
        </p:spPr>
      </p:pic>
    </p:spTree>
    <p:extLst>
      <p:ext uri="{BB962C8B-B14F-4D97-AF65-F5344CB8AC3E}">
        <p14:creationId xmlns:p14="http://schemas.microsoft.com/office/powerpoint/2010/main" val="82813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375" y="514350"/>
            <a:ext cx="4572000" cy="228268"/>
          </a:xfrm>
          <a:prstGeom prst="rect">
            <a:avLst/>
          </a:prstGeom>
        </p:spPr>
        <p:txBody>
          <a:bodyPr vert="horz" wrap="square" lIns="0" tIns="12700" rIns="0" bIns="0" rtlCol="0">
            <a:spAutoFit/>
          </a:bodyPr>
          <a:lstStyle/>
          <a:p>
            <a:pPr marL="12700" marR="5080">
              <a:lnSpc>
                <a:spcPct val="100000"/>
              </a:lnSpc>
              <a:spcBef>
                <a:spcPts val="100"/>
              </a:spcBef>
            </a:pPr>
            <a:r>
              <a:rPr lang="en-IN" sz="1400" b="1" spc="-5" dirty="0">
                <a:latin typeface="Arial"/>
                <a:cs typeface="Arial"/>
              </a:rPr>
              <a:t>Smart Solutions for Hospitals:</a:t>
            </a:r>
            <a:endParaRPr lang="en-IN" sz="1400" spc="-5" dirty="0">
              <a:latin typeface="Arial"/>
              <a:cs typeface="Arial"/>
            </a:endParaRPr>
          </a:p>
        </p:txBody>
      </p:sp>
      <p:sp>
        <p:nvSpPr>
          <p:cNvPr id="3" name="Rectangle 2"/>
          <p:cNvSpPr/>
          <p:nvPr/>
        </p:nvSpPr>
        <p:spPr>
          <a:xfrm>
            <a:off x="304800" y="888085"/>
            <a:ext cx="3880806" cy="340093"/>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MOBILE APPS FOR DOCTORS &amp; PATIENTS</a:t>
            </a:r>
          </a:p>
        </p:txBody>
      </p:sp>
      <p:sp>
        <p:nvSpPr>
          <p:cNvPr id="6" name="Rectangle 5"/>
          <p:cNvSpPr/>
          <p:nvPr/>
        </p:nvSpPr>
        <p:spPr>
          <a:xfrm>
            <a:off x="409574" y="1352550"/>
            <a:ext cx="5076825" cy="2131866"/>
          </a:xfrm>
          <a:prstGeom prst="rect">
            <a:avLst/>
          </a:prstGeom>
        </p:spPr>
        <p:txBody>
          <a:bodyPr wrap="square">
            <a:spAutoFit/>
          </a:bodyPr>
          <a:lstStyle/>
          <a:p>
            <a:pPr marR="1388110" algn="just">
              <a:lnSpc>
                <a:spcPct val="115000"/>
              </a:lnSpc>
              <a:spcAft>
                <a:spcPts val="1000"/>
              </a:spcAft>
            </a:pPr>
            <a:r>
              <a:rPr lang="en-IN" sz="1200" dirty="0">
                <a:latin typeface="Tahoma" panose="020B0604030504040204" pitchFamily="34" charset="0"/>
                <a:ea typeface="Tahoma" panose="020B0604030504040204" pitchFamily="34" charset="0"/>
                <a:cs typeface="Tahoma" panose="020B0604030504040204" pitchFamily="34" charset="0"/>
              </a:rPr>
              <a:t>Timely alerts and notifications promote accurate and reliable communication and interaction between the patients and the doctors, and ensure that there is no delay in availing treatment and assistance.</a:t>
            </a:r>
            <a:endParaRPr lang="en-IN" sz="1200" dirty="0">
              <a:effectLst/>
              <a:latin typeface="Tahoma" panose="020B0604030504040204" pitchFamily="34" charset="0"/>
              <a:ea typeface="Tahoma" panose="020B0604030504040204" pitchFamily="34" charset="0"/>
              <a:cs typeface="Tahoma" panose="020B0604030504040204" pitchFamily="34" charset="0"/>
            </a:endParaRPr>
          </a:p>
          <a:p>
            <a:pPr marR="1388110" algn="just">
              <a:lnSpc>
                <a:spcPct val="115000"/>
              </a:lnSpc>
              <a:spcAft>
                <a:spcPts val="1000"/>
              </a:spcAft>
            </a:pPr>
            <a:r>
              <a:rPr lang="en-IN" sz="1200" dirty="0">
                <a:latin typeface="Tahoma" panose="020B0604030504040204" pitchFamily="34" charset="0"/>
                <a:ea typeface="Tahoma" panose="020B0604030504040204" pitchFamily="34" charset="0"/>
                <a:cs typeface="Tahoma" panose="020B0604030504040204" pitchFamily="34" charset="0"/>
              </a:rPr>
              <a:t> It provides access to doctors and authorized users of the institution to view the patient and drug interaction information and the medication knowledge bases. </a:t>
            </a:r>
            <a:endParaRPr lang="en-IN"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257800" y="888085"/>
            <a:ext cx="1886735" cy="318998"/>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PATIENT PORTAL</a:t>
            </a:r>
          </a:p>
        </p:txBody>
      </p:sp>
      <p:sp>
        <p:nvSpPr>
          <p:cNvPr id="8" name="Rectangle 7"/>
          <p:cNvSpPr/>
          <p:nvPr/>
        </p:nvSpPr>
        <p:spPr>
          <a:xfrm>
            <a:off x="5257800" y="1352550"/>
            <a:ext cx="4800600" cy="1352165"/>
          </a:xfrm>
          <a:prstGeom prst="rect">
            <a:avLst/>
          </a:prstGeom>
        </p:spPr>
        <p:txBody>
          <a:bodyPr wrap="square">
            <a:spAutoFit/>
          </a:bodyPr>
          <a:lstStyle/>
          <a:p>
            <a:pPr marR="1388110" algn="just">
              <a:lnSpc>
                <a:spcPct val="115000"/>
              </a:lnSpc>
              <a:spcAft>
                <a:spcPts val="1000"/>
              </a:spcAft>
            </a:pPr>
            <a:r>
              <a:rPr lang="en-IN" sz="1200" dirty="0">
                <a:latin typeface="Tahoma" panose="020B0604030504040204" pitchFamily="34" charset="0"/>
                <a:ea typeface="Tahoma" panose="020B0604030504040204" pitchFamily="34" charset="0"/>
                <a:cs typeface="Tahoma" panose="020B0604030504040204" pitchFamily="34" charset="0"/>
              </a:rPr>
              <a:t>The Patient Portal grants rights to patients to log in to the system using their unique log in credentials in order to book appointments, view doctors’ schedules, and access and download their medical reports and documents, in just a few clicks, from the comfort of their home. </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81012" y="3484416"/>
            <a:ext cx="2466974" cy="1330325"/>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73767"/>
            <a:ext cx="2743200" cy="1512399"/>
          </a:xfrm>
          <a:prstGeom prst="rect">
            <a:avLst/>
          </a:prstGeom>
          <a:noFill/>
          <a:ln>
            <a:noFill/>
          </a:ln>
        </p:spPr>
      </p:pic>
    </p:spTree>
    <p:extLst>
      <p:ext uri="{BB962C8B-B14F-4D97-AF65-F5344CB8AC3E}">
        <p14:creationId xmlns:p14="http://schemas.microsoft.com/office/powerpoint/2010/main" val="265262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375" y="514350"/>
            <a:ext cx="4572000" cy="228268"/>
          </a:xfrm>
          <a:prstGeom prst="rect">
            <a:avLst/>
          </a:prstGeom>
        </p:spPr>
        <p:txBody>
          <a:bodyPr vert="horz" wrap="square" lIns="0" tIns="12700" rIns="0" bIns="0" rtlCol="0">
            <a:spAutoFit/>
          </a:bodyPr>
          <a:lstStyle/>
          <a:p>
            <a:pPr marL="12700" marR="5080">
              <a:lnSpc>
                <a:spcPct val="100000"/>
              </a:lnSpc>
              <a:spcBef>
                <a:spcPts val="100"/>
              </a:spcBef>
            </a:pPr>
            <a:r>
              <a:rPr lang="en-IN" sz="1400" b="1" spc="-5" dirty="0">
                <a:latin typeface="Arial"/>
                <a:cs typeface="Arial"/>
              </a:rPr>
              <a:t>Smart Solutions for Hospitals:</a:t>
            </a:r>
            <a:endParaRPr lang="en-IN" sz="1400" spc="-5" dirty="0">
              <a:latin typeface="Arial"/>
              <a:cs typeface="Arial"/>
            </a:endParaRPr>
          </a:p>
        </p:txBody>
      </p:sp>
      <p:sp>
        <p:nvSpPr>
          <p:cNvPr id="3" name="Rectangle 2"/>
          <p:cNvSpPr/>
          <p:nvPr/>
        </p:nvSpPr>
        <p:spPr>
          <a:xfrm>
            <a:off x="304800" y="888085"/>
            <a:ext cx="1618456" cy="318998"/>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6" name="Rectangle 5"/>
          <p:cNvSpPr/>
          <p:nvPr/>
        </p:nvSpPr>
        <p:spPr>
          <a:xfrm>
            <a:off x="409574" y="1352550"/>
            <a:ext cx="4495801" cy="1754326"/>
          </a:xfrm>
          <a:prstGeom prst="rect">
            <a:avLst/>
          </a:prstGeom>
        </p:spPr>
        <p:txBody>
          <a:bodyPr wrap="square">
            <a:spAutoFit/>
          </a:bodyPr>
          <a:lstStyle/>
          <a:p>
            <a:pPr algn="just"/>
            <a:r>
              <a:rPr lang="en-IN" sz="1200" dirty="0">
                <a:latin typeface="Tahoma" panose="020B0604030504040204" pitchFamily="34" charset="0"/>
                <a:ea typeface="Tahoma" panose="020B0604030504040204" pitchFamily="34" charset="0"/>
                <a:cs typeface="Tahoma" panose="020B0604030504040204" pitchFamily="34" charset="0"/>
              </a:rPr>
              <a:t>Dashboards display a list of associated patients and include useful summary-level information about each. </a:t>
            </a:r>
          </a:p>
          <a:p>
            <a:pPr algn="just"/>
            <a:endParaRPr lang="en-IN" sz="1200" dirty="0">
              <a:latin typeface="Tahoma" panose="020B0604030504040204" pitchFamily="34" charset="0"/>
              <a:ea typeface="Tahoma" panose="020B0604030504040204" pitchFamily="34" charset="0"/>
              <a:cs typeface="Tahoma" panose="020B0604030504040204" pitchFamily="34" charset="0"/>
            </a:endParaRPr>
          </a:p>
          <a:p>
            <a:pPr algn="just"/>
            <a:r>
              <a:rPr lang="en-IN" sz="1200" dirty="0">
                <a:latin typeface="Tahoma" panose="020B0604030504040204" pitchFamily="34" charset="0"/>
                <a:ea typeface="Tahoma" panose="020B0604030504040204" pitchFamily="34" charset="0"/>
                <a:cs typeface="Tahoma" panose="020B0604030504040204" pitchFamily="34" charset="0"/>
              </a:rPr>
              <a:t>Users receive detailed information by easily navigating to specific tabs within the patient chart. </a:t>
            </a:r>
          </a:p>
          <a:p>
            <a:pPr algn="just"/>
            <a:endParaRPr lang="en-IN" sz="1200" dirty="0">
              <a:latin typeface="Tahoma" panose="020B0604030504040204" pitchFamily="34" charset="0"/>
              <a:ea typeface="Tahoma" panose="020B0604030504040204" pitchFamily="34" charset="0"/>
              <a:cs typeface="Tahoma" panose="020B0604030504040204" pitchFamily="34" charset="0"/>
            </a:endParaRPr>
          </a:p>
          <a:p>
            <a:pPr algn="just"/>
            <a:r>
              <a:rPr lang="en-IN" sz="1200" dirty="0">
                <a:latin typeface="Tahoma" panose="020B0604030504040204" pitchFamily="34" charset="0"/>
                <a:ea typeface="Tahoma" panose="020B0604030504040204" pitchFamily="34" charset="0"/>
                <a:cs typeface="Tahoma" panose="020B0604030504040204" pitchFamily="34" charset="0"/>
              </a:rPr>
              <a:t>The Emergency Department (ED) Patient Dashboard integrates directly with Orders modules to provide high-level ED status information in the form of wait times and area counts.</a:t>
            </a:r>
          </a:p>
        </p:txBody>
      </p:sp>
      <p:sp>
        <p:nvSpPr>
          <p:cNvPr id="7" name="Rectangle 6"/>
          <p:cNvSpPr/>
          <p:nvPr/>
        </p:nvSpPr>
        <p:spPr>
          <a:xfrm>
            <a:off x="5257800" y="888085"/>
            <a:ext cx="2243756" cy="318998"/>
          </a:xfrm>
          <a:prstGeom prst="rect">
            <a:avLst/>
          </a:prstGeom>
        </p:spPr>
        <p:txBody>
          <a:bodyPr wrap="none">
            <a:spAutoFit/>
          </a:bodyPr>
          <a:lstStyle/>
          <a:p>
            <a:pPr marL="285750" indent="-285750">
              <a:lnSpc>
                <a:spcPct val="115000"/>
              </a:lnSpc>
              <a:spcBef>
                <a:spcPts val="845"/>
              </a:spcBef>
              <a:spcAft>
                <a:spcPts val="0"/>
              </a:spcAft>
              <a:buFont typeface="Wingdings" panose="05000000000000000000" pitchFamily="2" charset="2"/>
              <a:buChar char="Ø"/>
            </a:pPr>
            <a:r>
              <a:rPr lang="en-IN" sz="1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WEARABLE GADGETS</a:t>
            </a:r>
          </a:p>
        </p:txBody>
      </p:sp>
      <p:pic>
        <p:nvPicPr>
          <p:cNvPr id="9" name="Picture 8" descr="Healthcare Dashbo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44141"/>
            <a:ext cx="2656840" cy="1771650"/>
          </a:xfrm>
          <a:prstGeom prst="rect">
            <a:avLst/>
          </a:prstGeom>
          <a:noFill/>
          <a:ln>
            <a:noFill/>
          </a:ln>
        </p:spPr>
      </p:pic>
      <p:sp>
        <p:nvSpPr>
          <p:cNvPr id="16" name="Rectangle 15"/>
          <p:cNvSpPr/>
          <p:nvPr/>
        </p:nvSpPr>
        <p:spPr>
          <a:xfrm>
            <a:off x="5334000" y="1207083"/>
            <a:ext cx="3429000" cy="1754326"/>
          </a:xfrm>
          <a:prstGeom prst="rect">
            <a:avLst/>
          </a:prstGeom>
        </p:spPr>
        <p:txBody>
          <a:bodyPr wrap="square">
            <a:spAutoFit/>
          </a:bodyPr>
          <a:lstStyle/>
          <a:p>
            <a:pPr algn="just"/>
            <a:r>
              <a:rPr lang="en-IN" sz="1200" dirty="0">
                <a:effectLst/>
                <a:latin typeface="Tahoma" panose="020B0604030504040204" pitchFamily="34" charset="0"/>
                <a:ea typeface="Calibri" panose="020F0502020204030204" pitchFamily="34" charset="0"/>
              </a:rPr>
              <a:t>The healthcare industry is fast embracing innovation and wearable devices and technologies are making their mark to a major extent. </a:t>
            </a:r>
          </a:p>
          <a:p>
            <a:pPr algn="just"/>
            <a:endParaRPr lang="en-IN" sz="1200" dirty="0">
              <a:latin typeface="Tahoma" panose="020B0604030504040204" pitchFamily="34" charset="0"/>
              <a:ea typeface="Calibri" panose="020F0502020204030204" pitchFamily="34" charset="0"/>
            </a:endParaRPr>
          </a:p>
          <a:p>
            <a:pPr algn="just"/>
            <a:r>
              <a:rPr lang="en-IN" sz="1200" dirty="0">
                <a:effectLst/>
                <a:latin typeface="Tahoma" panose="020B0604030504040204" pitchFamily="34" charset="0"/>
                <a:ea typeface="Calibri" panose="020F0502020204030204" pitchFamily="34" charset="0"/>
              </a:rPr>
              <a:t>Connected wearable medical devices empower providers to offer an enhanced standard of care to the patients while improving efficiency and cutting down operational costs</a:t>
            </a:r>
            <a:endParaRPr lang="en-IN" sz="1200" dirty="0"/>
          </a:p>
        </p:txBody>
      </p:sp>
      <p:pic>
        <p:nvPicPr>
          <p:cNvPr id="20" name="Picture 19" descr="Redefine care and treatment with wearables"/>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87016"/>
            <a:ext cx="2731770" cy="1485900"/>
          </a:xfrm>
          <a:prstGeom prst="rect">
            <a:avLst/>
          </a:prstGeom>
          <a:noFill/>
          <a:ln>
            <a:noFill/>
          </a:ln>
        </p:spPr>
      </p:pic>
    </p:spTree>
    <p:extLst>
      <p:ext uri="{BB962C8B-B14F-4D97-AF65-F5344CB8AC3E}">
        <p14:creationId xmlns:p14="http://schemas.microsoft.com/office/powerpoint/2010/main" val="163024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19600" y="819150"/>
            <a:ext cx="4572000" cy="2610971"/>
          </a:xfrm>
          <a:prstGeom prst="rect">
            <a:avLst/>
          </a:prstGeom>
        </p:spPr>
        <p:txBody>
          <a:bodyPr vert="horz" wrap="square" lIns="0" tIns="12700" rIns="0" bIns="0" rtlCol="0">
            <a:spAutoFit/>
          </a:bodyPr>
          <a:lstStyle/>
          <a:p>
            <a:pPr marL="12700" marR="5080">
              <a:lnSpc>
                <a:spcPct val="100000"/>
              </a:lnSpc>
              <a:spcBef>
                <a:spcPts val="100"/>
              </a:spcBef>
            </a:pPr>
            <a:r>
              <a:rPr lang="en-IN" sz="1400" b="1" spc="-5" dirty="0">
                <a:latin typeface="Arial"/>
                <a:cs typeface="Arial"/>
              </a:rPr>
              <a:t>Benefits of  HIS and Smart Hospital:</a:t>
            </a:r>
            <a:endParaRPr lang="en-IN" sz="1400" spc="-5" dirty="0">
              <a:latin typeface="Arial"/>
              <a:cs typeface="Arial"/>
            </a:endParaRPr>
          </a:p>
          <a:p>
            <a:pPr marL="12700" marR="5080">
              <a:lnSpc>
                <a:spcPct val="100000"/>
              </a:lnSpc>
              <a:spcBef>
                <a:spcPts val="100"/>
              </a:spcBef>
            </a:pPr>
            <a:endParaRPr lang="en-IN" sz="1400" spc="-5" dirty="0">
              <a:latin typeface="Arial"/>
              <a:cs typeface="Arial"/>
            </a:endParaRPr>
          </a:p>
          <a:p>
            <a:pPr marL="342900" lvl="0" indent="-342900">
              <a:buFont typeface="+mj-lt"/>
              <a:buAutoNum type="arabicPeriod"/>
            </a:pPr>
            <a:r>
              <a:rPr lang="en-IN" sz="1400" dirty="0">
                <a:latin typeface="Arial" panose="020B0604020202020204" pitchFamily="34" charset="0"/>
                <a:cs typeface="Arial" panose="020B0604020202020204" pitchFamily="34" charset="0"/>
              </a:rPr>
              <a:t>Organized &amp; Coordinated Treatment Process</a:t>
            </a:r>
          </a:p>
          <a:p>
            <a:pPr marL="342900" lvl="0" indent="-342900">
              <a:buFont typeface="+mj-lt"/>
              <a:buAutoNum type="arabicPeriod"/>
            </a:pPr>
            <a:r>
              <a:rPr lang="en-IN" sz="1400" dirty="0">
                <a:latin typeface="Arial" panose="020B0604020202020204" pitchFamily="34" charset="0"/>
                <a:cs typeface="Arial" panose="020B0604020202020204" pitchFamily="34" charset="0"/>
              </a:rPr>
              <a:t>Improved Patient Safety</a:t>
            </a:r>
          </a:p>
          <a:p>
            <a:pPr marL="342900" lvl="0" indent="-342900">
              <a:buFont typeface="+mj-lt"/>
              <a:buAutoNum type="arabicPeriod"/>
            </a:pPr>
            <a:r>
              <a:rPr lang="en-IN" sz="1400" dirty="0">
                <a:latin typeface="Arial" panose="020B0604020202020204" pitchFamily="34" charset="0"/>
                <a:cs typeface="Arial" panose="020B0604020202020204" pitchFamily="34" charset="0"/>
              </a:rPr>
              <a:t>Betterment in Patient Care</a:t>
            </a:r>
          </a:p>
          <a:p>
            <a:pPr marL="342900" lvl="0" indent="-342900">
              <a:buFont typeface="+mj-lt"/>
              <a:buAutoNum type="arabicPeriod"/>
            </a:pPr>
            <a:r>
              <a:rPr lang="en-IN" sz="1400" dirty="0">
                <a:latin typeface="Arial" panose="020B0604020202020204" pitchFamily="34" charset="0"/>
                <a:cs typeface="Arial" panose="020B0604020202020204" pitchFamily="34" charset="0"/>
              </a:rPr>
              <a:t>Hassle-free Process of Performance Analysis</a:t>
            </a:r>
          </a:p>
          <a:p>
            <a:pPr marL="342900" lvl="0" indent="-342900">
              <a:buFont typeface="+mj-lt"/>
              <a:buAutoNum type="arabicPeriod"/>
            </a:pPr>
            <a:r>
              <a:rPr lang="en-IN" sz="1400" dirty="0">
                <a:latin typeface="Arial" panose="020B0604020202020204" pitchFamily="34" charset="0"/>
                <a:cs typeface="Arial" panose="020B0604020202020204" pitchFamily="34" charset="0"/>
              </a:rPr>
              <a:t>Transfiguration in Clinical Procedures</a:t>
            </a:r>
          </a:p>
          <a:p>
            <a:pPr marL="342900" lvl="0" indent="-342900">
              <a:buFont typeface="+mj-lt"/>
              <a:buAutoNum type="arabicPeriod"/>
            </a:pPr>
            <a:r>
              <a:rPr lang="en-IN" sz="1400" dirty="0">
                <a:latin typeface="Arial" panose="020B0604020202020204" pitchFamily="34" charset="0"/>
                <a:cs typeface="Arial" panose="020B0604020202020204" pitchFamily="34" charset="0"/>
              </a:rPr>
              <a:t>Circumvention of Medical Errors</a:t>
            </a:r>
          </a:p>
          <a:p>
            <a:pPr marL="342900" lvl="0" indent="-342900">
              <a:buFont typeface="+mj-lt"/>
              <a:buAutoNum type="arabicPeriod"/>
            </a:pPr>
            <a:r>
              <a:rPr lang="en-IN" sz="1400" dirty="0">
                <a:latin typeface="Arial" panose="020B0604020202020204" pitchFamily="34" charset="0"/>
                <a:cs typeface="Arial" panose="020B0604020202020204" pitchFamily="34" charset="0"/>
              </a:rPr>
              <a:t>Instant &amp; Seamless Accessibility to Patients’ Details</a:t>
            </a:r>
          </a:p>
          <a:p>
            <a:pPr marL="342900" lvl="0" indent="-342900">
              <a:buFont typeface="+mj-lt"/>
              <a:buAutoNum type="arabicPeriod"/>
            </a:pPr>
            <a:r>
              <a:rPr lang="en-IN" sz="1400" dirty="0">
                <a:latin typeface="Arial" panose="020B0604020202020204" pitchFamily="34" charset="0"/>
                <a:cs typeface="Arial" panose="020B0604020202020204" pitchFamily="34" charset="0"/>
              </a:rPr>
              <a:t>Minimized Operational Expense</a:t>
            </a:r>
          </a:p>
          <a:p>
            <a:pPr marL="342900" lvl="0" indent="-342900">
              <a:buFont typeface="+mj-lt"/>
              <a:buAutoNum type="arabicPeriod"/>
            </a:pPr>
            <a:r>
              <a:rPr lang="en-IN" sz="1400" dirty="0">
                <a:latin typeface="Arial" panose="020B0604020202020204" pitchFamily="34" charset="0"/>
                <a:cs typeface="Arial" panose="020B0604020202020204" pitchFamily="34" charset="0"/>
              </a:rPr>
              <a:t>Saving of Time</a:t>
            </a:r>
          </a:p>
          <a:p>
            <a:pPr marL="342900" lvl="0" indent="-342900">
              <a:buFont typeface="+mj-lt"/>
              <a:buAutoNum type="arabicPeriod"/>
            </a:pPr>
            <a:r>
              <a:rPr lang="en-IN" sz="1400" dirty="0">
                <a:latin typeface="Arial" panose="020B0604020202020204" pitchFamily="34" charset="0"/>
                <a:cs typeface="Arial" panose="020B0604020202020204" pitchFamily="34" charset="0"/>
              </a:rPr>
              <a:t>Improved Patient Satisfaction</a:t>
            </a:r>
          </a:p>
        </p:txBody>
      </p:sp>
      <p:sp>
        <p:nvSpPr>
          <p:cNvPr id="3" name="object 2"/>
          <p:cNvSpPr txBox="1"/>
          <p:nvPr/>
        </p:nvSpPr>
        <p:spPr>
          <a:xfrm>
            <a:off x="381000" y="828675"/>
            <a:ext cx="4572000" cy="1533753"/>
          </a:xfrm>
          <a:prstGeom prst="rect">
            <a:avLst/>
          </a:prstGeom>
        </p:spPr>
        <p:txBody>
          <a:bodyPr vert="horz" wrap="square" lIns="0" tIns="12700" rIns="0" bIns="0" rtlCol="0">
            <a:spAutoFit/>
          </a:bodyPr>
          <a:lstStyle/>
          <a:p>
            <a:pPr marL="12700" marR="5080">
              <a:lnSpc>
                <a:spcPct val="100000"/>
              </a:lnSpc>
              <a:spcBef>
                <a:spcPts val="100"/>
              </a:spcBef>
            </a:pPr>
            <a:r>
              <a:rPr lang="en-IN" sz="1400" b="1" spc="-5" dirty="0">
                <a:latin typeface="Arial"/>
                <a:cs typeface="Arial"/>
              </a:rPr>
              <a:t>Components of Information System:</a:t>
            </a:r>
            <a:endParaRPr lang="en-IN" sz="1400" spc="-5" dirty="0">
              <a:latin typeface="Arial"/>
              <a:cs typeface="Arial"/>
            </a:endParaRPr>
          </a:p>
          <a:p>
            <a:pPr marL="12700" marR="5080">
              <a:lnSpc>
                <a:spcPct val="100000"/>
              </a:lnSpc>
              <a:spcBef>
                <a:spcPts val="100"/>
              </a:spcBef>
            </a:pPr>
            <a:endParaRPr lang="en-IN" sz="1400" spc="-5" dirty="0">
              <a:latin typeface="Arial"/>
              <a:cs typeface="Arial"/>
            </a:endParaRPr>
          </a:p>
          <a:p>
            <a:pPr marL="342900" lvl="0" indent="-342900">
              <a:buFont typeface="+mj-lt"/>
              <a:buAutoNum type="arabicPeriod"/>
            </a:pPr>
            <a:r>
              <a:rPr lang="en-IN" sz="1400" dirty="0">
                <a:latin typeface="Arial" panose="020B0604020202020204" pitchFamily="34" charset="0"/>
                <a:cs typeface="Arial" panose="020B0604020202020204" pitchFamily="34" charset="0"/>
              </a:rPr>
              <a:t>Computer Hardware</a:t>
            </a:r>
          </a:p>
          <a:p>
            <a:pPr marL="342900" lvl="0" indent="-342900">
              <a:buFont typeface="+mj-lt"/>
              <a:buAutoNum type="arabicPeriod"/>
            </a:pPr>
            <a:r>
              <a:rPr lang="en-IN" sz="1400" dirty="0">
                <a:latin typeface="Arial" panose="020B0604020202020204" pitchFamily="34" charset="0"/>
                <a:cs typeface="Arial" panose="020B0604020202020204" pitchFamily="34" charset="0"/>
              </a:rPr>
              <a:t>Computer Software</a:t>
            </a:r>
          </a:p>
          <a:p>
            <a:pPr marL="342900" lvl="0" indent="-342900">
              <a:buFont typeface="+mj-lt"/>
              <a:buAutoNum type="arabicPeriod"/>
            </a:pPr>
            <a:r>
              <a:rPr lang="en-IN" sz="1400" dirty="0">
                <a:latin typeface="Arial" panose="020B0604020202020204" pitchFamily="34" charset="0"/>
                <a:cs typeface="Arial" panose="020B0604020202020204" pitchFamily="34" charset="0"/>
              </a:rPr>
              <a:t>Telecommunications</a:t>
            </a:r>
          </a:p>
          <a:p>
            <a:pPr marL="342900" lvl="0" indent="-342900">
              <a:buFont typeface="+mj-lt"/>
              <a:buAutoNum type="arabicPeriod"/>
            </a:pPr>
            <a:r>
              <a:rPr lang="en-IN" sz="1400" dirty="0">
                <a:latin typeface="Arial" panose="020B0604020202020204" pitchFamily="34" charset="0"/>
                <a:cs typeface="Arial" panose="020B0604020202020204" pitchFamily="34" charset="0"/>
              </a:rPr>
              <a:t>Database and data warehouses</a:t>
            </a:r>
          </a:p>
          <a:p>
            <a:pPr marL="342900" lvl="0" indent="-342900">
              <a:buFont typeface="+mj-lt"/>
              <a:buAutoNum type="arabicPeriod"/>
            </a:pPr>
            <a:r>
              <a:rPr lang="en-IN" sz="1400" dirty="0">
                <a:latin typeface="Arial" panose="020B0604020202020204" pitchFamily="34" charset="0"/>
                <a:cs typeface="Arial" panose="020B0604020202020204" pitchFamily="34" charset="0"/>
              </a:rPr>
              <a:t>Human resource and procedures</a:t>
            </a:r>
          </a:p>
        </p:txBody>
      </p:sp>
      <p:pic>
        <p:nvPicPr>
          <p:cNvPr id="4" name="Picture 3"/>
          <p:cNvPicPr>
            <a:picLocks noChangeAspect="1"/>
          </p:cNvPicPr>
          <p:nvPr/>
        </p:nvPicPr>
        <p:blipFill rotWithShape="1">
          <a:blip r:embed="rId2"/>
          <a:srcRect l="48334" t="60375" r="17499" b="7016"/>
          <a:stretch/>
        </p:blipFill>
        <p:spPr>
          <a:xfrm>
            <a:off x="409575" y="2800350"/>
            <a:ext cx="3124200" cy="1676401"/>
          </a:xfrm>
          <a:prstGeom prst="rect">
            <a:avLst/>
          </a:prstGeom>
        </p:spPr>
      </p:pic>
    </p:spTree>
    <p:extLst>
      <p:ext uri="{BB962C8B-B14F-4D97-AF65-F5344CB8AC3E}">
        <p14:creationId xmlns:p14="http://schemas.microsoft.com/office/powerpoint/2010/main" val="17325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8F9BF027-77BA-4CFB-A274-5EE3A07E1831}"/>
              </a:ext>
            </a:extLst>
          </p:cNvPr>
          <p:cNvSpPr txBox="1"/>
          <p:nvPr/>
        </p:nvSpPr>
        <p:spPr>
          <a:xfrm>
            <a:off x="5449824" y="4169307"/>
            <a:ext cx="3462528" cy="707886"/>
          </a:xfrm>
          <a:prstGeom prst="rect">
            <a:avLst/>
          </a:prstGeom>
          <a:noFill/>
        </p:spPr>
        <p:txBody>
          <a:bodyPr wrap="square" rtlCol="0">
            <a:spAutoFit/>
          </a:bodyPr>
          <a:lstStyle/>
          <a:p>
            <a:r>
              <a:rPr lang="en-US" sz="4000" b="1" spc="-5" dirty="0">
                <a:solidFill>
                  <a:schemeClr val="accent6">
                    <a:lumMod val="25000"/>
                  </a:schemeClr>
                </a:solidFill>
                <a:latin typeface="Merriweather" panose="020B0604020202020204" charset="0"/>
                <a:sym typeface="Merriweather"/>
              </a:rPr>
              <a:t>Thank You</a:t>
            </a:r>
          </a:p>
        </p:txBody>
      </p:sp>
    </p:spTree>
    <p:extLst>
      <p:ext uri="{BB962C8B-B14F-4D97-AF65-F5344CB8AC3E}">
        <p14:creationId xmlns:p14="http://schemas.microsoft.com/office/powerpoint/2010/main" val="260879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dirty="0"/>
              <a:t>To succeed with </a:t>
            </a:r>
            <a:r>
              <a:rPr lang="en" sz="2120" dirty="0">
                <a:solidFill>
                  <a:srgbClr val="FF0000"/>
                </a:solidFill>
              </a:rPr>
              <a:t>FF</a:t>
            </a:r>
            <a:r>
              <a:rPr lang="en" sz="2120" dirty="0"/>
              <a:t>, it's important that technology be adopted for important areas of a hospital. </a:t>
            </a:r>
            <a:br>
              <a:rPr lang="en" sz="2120" dirty="0"/>
            </a:br>
            <a:r>
              <a:rPr lang="en" sz="2120" dirty="0"/>
              <a:t>This is not only the need of the hour but also something we owe to the humanity at large.</a:t>
            </a:r>
            <a:endParaRPr sz="2120" dirty="0"/>
          </a:p>
        </p:txBody>
      </p:sp>
      <p:pic>
        <p:nvPicPr>
          <p:cNvPr id="84" name="Google Shape;84;p16"/>
          <p:cNvPicPr preferRelativeResize="0"/>
          <p:nvPr/>
        </p:nvPicPr>
        <p:blipFill rotWithShape="1">
          <a:blip r:embed="rId3">
            <a:alphaModFix/>
          </a:blip>
          <a:srcRect/>
          <a:stretch/>
        </p:blipFill>
        <p:spPr>
          <a:xfrm>
            <a:off x="5081650" y="-304800"/>
            <a:ext cx="1787550" cy="1657452"/>
          </a:xfrm>
          <a:prstGeom prst="rect">
            <a:avLst/>
          </a:prstGeom>
          <a:noFill/>
          <a:ln>
            <a:noFill/>
          </a:ln>
        </p:spPr>
      </p:pic>
      <p:pic>
        <p:nvPicPr>
          <p:cNvPr id="85" name="Google Shape;85;p16"/>
          <p:cNvPicPr preferRelativeResize="0"/>
          <p:nvPr/>
        </p:nvPicPr>
        <p:blipFill rotWithShape="1">
          <a:blip r:embed="rId4">
            <a:alphaModFix/>
          </a:blip>
          <a:srcRect/>
          <a:stretch/>
        </p:blipFill>
        <p:spPr>
          <a:xfrm>
            <a:off x="3756575" y="0"/>
            <a:ext cx="1325075" cy="1511425"/>
          </a:xfrm>
          <a:prstGeom prst="rect">
            <a:avLst/>
          </a:prstGeom>
          <a:noFill/>
          <a:ln>
            <a:noFill/>
          </a:ln>
        </p:spPr>
      </p:pic>
      <p:pic>
        <p:nvPicPr>
          <p:cNvPr id="86" name="Google Shape;86;p16"/>
          <p:cNvPicPr preferRelativeResize="0"/>
          <p:nvPr/>
        </p:nvPicPr>
        <p:blipFill rotWithShape="1">
          <a:blip r:embed="rId5">
            <a:alphaModFix/>
          </a:blip>
          <a:srcRect/>
          <a:stretch/>
        </p:blipFill>
        <p:spPr>
          <a:xfrm>
            <a:off x="7436124" y="1542025"/>
            <a:ext cx="1226325" cy="1693450"/>
          </a:xfrm>
          <a:prstGeom prst="rect">
            <a:avLst/>
          </a:prstGeom>
          <a:noFill/>
          <a:ln>
            <a:noFill/>
          </a:ln>
        </p:spPr>
      </p:pic>
      <p:pic>
        <p:nvPicPr>
          <p:cNvPr id="87" name="Google Shape;87;p16"/>
          <p:cNvPicPr preferRelativeResize="0"/>
          <p:nvPr/>
        </p:nvPicPr>
        <p:blipFill>
          <a:blip r:embed="rId6">
            <a:alphaModFix/>
          </a:blip>
          <a:stretch>
            <a:fillRect/>
          </a:stretch>
        </p:blipFill>
        <p:spPr>
          <a:xfrm>
            <a:off x="3756568" y="1511425"/>
            <a:ext cx="3115404" cy="1754650"/>
          </a:xfrm>
          <a:prstGeom prst="rect">
            <a:avLst/>
          </a:prstGeom>
          <a:noFill/>
          <a:ln>
            <a:noFill/>
          </a:ln>
        </p:spPr>
      </p:pic>
      <p:pic>
        <p:nvPicPr>
          <p:cNvPr id="88" name="Google Shape;88;p16"/>
          <p:cNvPicPr preferRelativeResize="0"/>
          <p:nvPr/>
        </p:nvPicPr>
        <p:blipFill>
          <a:blip r:embed="rId7">
            <a:alphaModFix/>
          </a:blip>
          <a:stretch>
            <a:fillRect/>
          </a:stretch>
        </p:blipFill>
        <p:spPr>
          <a:xfrm>
            <a:off x="6347375" y="3266075"/>
            <a:ext cx="2821267" cy="1877425"/>
          </a:xfrm>
          <a:prstGeom prst="rect">
            <a:avLst/>
          </a:prstGeom>
          <a:noFill/>
          <a:ln>
            <a:noFill/>
          </a:ln>
        </p:spPr>
      </p:pic>
      <p:pic>
        <p:nvPicPr>
          <p:cNvPr id="89" name="Google Shape;89;p16"/>
          <p:cNvPicPr preferRelativeResize="0"/>
          <p:nvPr/>
        </p:nvPicPr>
        <p:blipFill>
          <a:blip r:embed="rId8">
            <a:alphaModFix/>
          </a:blip>
          <a:stretch>
            <a:fillRect/>
          </a:stretch>
        </p:blipFill>
        <p:spPr>
          <a:xfrm>
            <a:off x="3756575" y="3266075"/>
            <a:ext cx="2590800" cy="1877425"/>
          </a:xfrm>
          <a:prstGeom prst="rect">
            <a:avLst/>
          </a:prstGeom>
          <a:noFill/>
          <a:ln>
            <a:noFill/>
          </a:ln>
        </p:spPr>
      </p:pic>
      <p:pic>
        <p:nvPicPr>
          <p:cNvPr id="90" name="Google Shape;90;p16"/>
          <p:cNvPicPr preferRelativeResize="0"/>
          <p:nvPr/>
        </p:nvPicPr>
        <p:blipFill>
          <a:blip r:embed="rId9">
            <a:alphaModFix/>
          </a:blip>
          <a:stretch>
            <a:fillRect/>
          </a:stretch>
        </p:blipFill>
        <p:spPr>
          <a:xfrm>
            <a:off x="6869200" y="0"/>
            <a:ext cx="2267136" cy="1511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134112" y="2742843"/>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Pneumatic Waste-Laundry </a:t>
            </a:r>
            <a:r>
              <a:rPr lang="en-US" sz="2800" b="1" spc="-10" dirty="0">
                <a:latin typeface="Merriweather" panose="020B0604020202020204" charset="0"/>
                <a:cs typeface="Arial"/>
              </a:rPr>
              <a:t>Collection  </a:t>
            </a:r>
            <a:r>
              <a:rPr lang="en-US" sz="2800" b="1" spc="-5" dirty="0">
                <a:latin typeface="Merriweather" panose="020B0604020202020204" charset="0"/>
                <a:cs typeface="Arial"/>
              </a:rPr>
              <a:t>System (PWLCS) </a:t>
            </a:r>
            <a:br>
              <a:rPr lang="en-US" sz="2800" b="1" spc="-5" dirty="0">
                <a:latin typeface="Arial"/>
                <a:cs typeface="Arial"/>
              </a:rPr>
            </a:br>
            <a:endParaRPr dirty="0"/>
          </a:p>
        </p:txBody>
      </p:sp>
      <p:sp>
        <p:nvSpPr>
          <p:cNvPr id="2" name="TextBox 1">
            <a:extLst>
              <a:ext uri="{FF2B5EF4-FFF2-40B4-BE49-F238E27FC236}">
                <a16:creationId xmlns:a16="http://schemas.microsoft.com/office/drawing/2014/main" id="{8F9BF027-77BA-4CFB-A274-5EE3A07E1831}"/>
              </a:ext>
            </a:extLst>
          </p:cNvPr>
          <p:cNvSpPr txBox="1"/>
          <p:nvPr/>
        </p:nvSpPr>
        <p:spPr>
          <a:xfrm>
            <a:off x="6693408" y="2742843"/>
            <a:ext cx="3462528" cy="2400657"/>
          </a:xfrm>
          <a:prstGeom prst="rect">
            <a:avLst/>
          </a:prstGeom>
          <a:noFill/>
        </p:spPr>
        <p:txBody>
          <a:bodyPr wrap="square" rtlCol="0">
            <a:spAutoFit/>
          </a:bodyPr>
          <a:lstStyle/>
          <a:p>
            <a:r>
              <a:rPr lang="en-US" sz="15000" b="1" spc="-5" dirty="0">
                <a:solidFill>
                  <a:schemeClr val="accent6">
                    <a:lumMod val="25000"/>
                  </a:schemeClr>
                </a:solidFill>
                <a:latin typeface="Merriweather" panose="020B0604020202020204" charset="0"/>
                <a:sym typeface="Merriweather"/>
              </a:rPr>
              <a:t>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3998975" y="1072800"/>
            <a:ext cx="4833300" cy="299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dirty="0">
              <a:solidFill>
                <a:schemeClr val="accent6">
                  <a:lumMod val="25000"/>
                </a:schemeClr>
              </a:solidFill>
            </a:endParaRPr>
          </a:p>
          <a:p>
            <a:pPr marL="298450" marR="5080" indent="-285750" algn="just">
              <a:lnSpc>
                <a:spcPct val="100000"/>
              </a:lnSpc>
              <a:spcBef>
                <a:spcPts val="105"/>
              </a:spcBef>
              <a:buFont typeface="Arial" panose="020B0604020202020204" pitchFamily="34" charset="0"/>
              <a:buChar char="•"/>
            </a:pPr>
            <a:r>
              <a:rPr lang="en-US" sz="1600" b="1" spc="-5" dirty="0">
                <a:solidFill>
                  <a:schemeClr val="accent6">
                    <a:lumMod val="25000"/>
                  </a:schemeClr>
                </a:solidFill>
                <a:latin typeface="Arial"/>
                <a:cs typeface="Arial"/>
              </a:rPr>
              <a:t>PWLCS </a:t>
            </a:r>
            <a:r>
              <a:rPr lang="en-US" sz="1600" b="1" dirty="0">
                <a:solidFill>
                  <a:schemeClr val="accent6">
                    <a:lumMod val="25000"/>
                  </a:schemeClr>
                </a:solidFill>
                <a:latin typeface="Arial"/>
                <a:cs typeface="Arial"/>
              </a:rPr>
              <a:t>is  </a:t>
            </a:r>
            <a:r>
              <a:rPr lang="en-US" sz="1600" b="1" spc="-5" dirty="0">
                <a:solidFill>
                  <a:schemeClr val="accent6">
                    <a:lumMod val="25000"/>
                  </a:schemeClr>
                </a:solidFill>
                <a:latin typeface="Arial"/>
                <a:cs typeface="Arial"/>
              </a:rPr>
              <a:t>an ideal way </a:t>
            </a:r>
            <a:r>
              <a:rPr lang="en-US" sz="1600" b="1" dirty="0">
                <a:solidFill>
                  <a:schemeClr val="accent6">
                    <a:lumMod val="25000"/>
                  </a:schemeClr>
                </a:solidFill>
                <a:latin typeface="Arial"/>
                <a:cs typeface="Arial"/>
              </a:rPr>
              <a:t>to </a:t>
            </a:r>
            <a:r>
              <a:rPr lang="en-US" sz="1600" b="1" spc="-5" dirty="0">
                <a:solidFill>
                  <a:schemeClr val="accent6">
                    <a:lumMod val="25000"/>
                  </a:schemeClr>
                </a:solidFill>
                <a:latin typeface="Arial"/>
                <a:cs typeface="Arial"/>
              </a:rPr>
              <a:t>transfer soiled linen </a:t>
            </a:r>
            <a:r>
              <a:rPr lang="en-US" sz="1600" b="1" spc="-15" dirty="0">
                <a:solidFill>
                  <a:schemeClr val="accent6">
                    <a:lumMod val="25000"/>
                  </a:schemeClr>
                </a:solidFill>
                <a:latin typeface="Arial"/>
                <a:cs typeface="Arial"/>
              </a:rPr>
              <a:t>and  </a:t>
            </a:r>
            <a:r>
              <a:rPr lang="en-US" sz="1600" b="1" dirty="0">
                <a:solidFill>
                  <a:schemeClr val="accent6">
                    <a:lumMod val="25000"/>
                  </a:schemeClr>
                </a:solidFill>
                <a:latin typeface="Arial"/>
                <a:cs typeface="Arial"/>
              </a:rPr>
              <a:t>solid </a:t>
            </a:r>
            <a:r>
              <a:rPr lang="en-US" sz="1600" b="1" spc="-5" dirty="0">
                <a:solidFill>
                  <a:schemeClr val="accent6">
                    <a:lumMod val="25000"/>
                  </a:schemeClr>
                </a:solidFill>
                <a:latin typeface="Arial"/>
                <a:cs typeface="Arial"/>
              </a:rPr>
              <a:t>waste (of </a:t>
            </a:r>
            <a:r>
              <a:rPr lang="en-US" sz="1600" b="1" dirty="0">
                <a:solidFill>
                  <a:schemeClr val="accent6">
                    <a:lumMod val="25000"/>
                  </a:schemeClr>
                </a:solidFill>
                <a:latin typeface="Arial"/>
                <a:cs typeface="Arial"/>
              </a:rPr>
              <a:t>any </a:t>
            </a:r>
            <a:r>
              <a:rPr lang="en-US" sz="1600" b="1" spc="-5" dirty="0">
                <a:solidFill>
                  <a:schemeClr val="accent6">
                    <a:lumMod val="25000"/>
                  </a:schemeClr>
                </a:solidFill>
                <a:latin typeface="Arial"/>
                <a:cs typeface="Arial"/>
              </a:rPr>
              <a:t>kind) from </a:t>
            </a:r>
            <a:r>
              <a:rPr lang="en-US" sz="1600" b="1" dirty="0">
                <a:solidFill>
                  <a:schemeClr val="accent6">
                    <a:lumMod val="25000"/>
                  </a:schemeClr>
                </a:solidFill>
                <a:latin typeface="Arial"/>
                <a:cs typeface="Arial"/>
              </a:rPr>
              <a:t>the </a:t>
            </a:r>
            <a:r>
              <a:rPr lang="en-US" sz="1600" b="1" spc="-5" dirty="0">
                <a:solidFill>
                  <a:schemeClr val="accent6">
                    <a:lumMod val="25000"/>
                  </a:schemeClr>
                </a:solidFill>
                <a:latin typeface="Arial"/>
                <a:cs typeface="Arial"/>
              </a:rPr>
              <a:t>source  </a:t>
            </a:r>
            <a:r>
              <a:rPr lang="en-US" sz="1600" b="1" dirty="0">
                <a:solidFill>
                  <a:schemeClr val="accent6">
                    <a:lumMod val="25000"/>
                  </a:schemeClr>
                </a:solidFill>
                <a:latin typeface="Arial"/>
                <a:cs typeface="Arial"/>
              </a:rPr>
              <a:t>to a </a:t>
            </a:r>
            <a:r>
              <a:rPr lang="en-US" sz="1600" b="1" spc="-5" dirty="0">
                <a:solidFill>
                  <a:schemeClr val="accent6">
                    <a:lumMod val="25000"/>
                  </a:schemeClr>
                </a:solidFill>
                <a:latin typeface="Arial"/>
                <a:cs typeface="Arial"/>
              </a:rPr>
              <a:t>centralized collection inside or  outside the building pneumatically (suction) through pipes. This central collection point can be at any distance.</a:t>
            </a:r>
          </a:p>
          <a:p>
            <a:pPr marL="298450" marR="5080" indent="-285750" algn="just">
              <a:lnSpc>
                <a:spcPct val="100000"/>
              </a:lnSpc>
              <a:spcBef>
                <a:spcPts val="105"/>
              </a:spcBef>
              <a:buFont typeface="Arial" panose="020B0604020202020204" pitchFamily="34" charset="0"/>
              <a:buChar char="•"/>
            </a:pPr>
            <a:endParaRPr lang="en-US" sz="1600" b="1" spc="-5" dirty="0">
              <a:solidFill>
                <a:schemeClr val="accent6">
                  <a:lumMod val="25000"/>
                </a:schemeClr>
              </a:solidFill>
              <a:latin typeface="Arial"/>
              <a:cs typeface="Arial"/>
            </a:endParaRPr>
          </a:p>
          <a:p>
            <a:pPr marL="298450" marR="5080" indent="-285750" algn="just">
              <a:lnSpc>
                <a:spcPct val="100000"/>
              </a:lnSpc>
              <a:spcBef>
                <a:spcPts val="105"/>
              </a:spcBef>
              <a:buFont typeface="Arial" panose="020B0604020202020204" pitchFamily="34" charset="0"/>
              <a:buChar char="•"/>
            </a:pPr>
            <a:r>
              <a:rPr lang="en-US" sz="1600" b="1" dirty="0">
                <a:solidFill>
                  <a:schemeClr val="accent6">
                    <a:lumMod val="25000"/>
                  </a:schemeClr>
                </a:solidFill>
                <a:latin typeface="Arial"/>
                <a:cs typeface="Arial"/>
              </a:rPr>
              <a:t>A </a:t>
            </a:r>
            <a:r>
              <a:rPr lang="en-US" sz="1600" b="1" spc="-5" dirty="0">
                <a:solidFill>
                  <a:schemeClr val="accent6">
                    <a:lumMod val="25000"/>
                  </a:schemeClr>
                </a:solidFill>
                <a:latin typeface="Arial"/>
                <a:cs typeface="Arial"/>
              </a:rPr>
              <a:t>network of </a:t>
            </a:r>
            <a:r>
              <a:rPr lang="en-US" sz="1600" b="1" spc="-10" dirty="0">
                <a:solidFill>
                  <a:schemeClr val="accent6">
                    <a:lumMod val="25000"/>
                  </a:schemeClr>
                </a:solidFill>
                <a:latin typeface="Arial"/>
                <a:cs typeface="Arial"/>
              </a:rPr>
              <a:t>tubes  </a:t>
            </a:r>
            <a:r>
              <a:rPr lang="en-US" sz="1600" b="1" spc="-5" dirty="0">
                <a:solidFill>
                  <a:schemeClr val="accent6">
                    <a:lumMod val="25000"/>
                  </a:schemeClr>
                </a:solidFill>
                <a:latin typeface="Arial"/>
                <a:cs typeface="Arial"/>
              </a:rPr>
              <a:t>(500mm) runs throughout the building  both vertically and horizontally and also  in public areas </a:t>
            </a:r>
            <a:r>
              <a:rPr lang="en-US" sz="1600" b="1" dirty="0">
                <a:solidFill>
                  <a:schemeClr val="accent6">
                    <a:lumMod val="25000"/>
                  </a:schemeClr>
                </a:solidFill>
                <a:latin typeface="Arial"/>
                <a:cs typeface="Arial"/>
              </a:rPr>
              <a:t>of </a:t>
            </a:r>
            <a:r>
              <a:rPr lang="en-US" sz="1600" b="1" spc="-5" dirty="0">
                <a:solidFill>
                  <a:schemeClr val="accent6">
                    <a:lumMod val="25000"/>
                  </a:schemeClr>
                </a:solidFill>
                <a:latin typeface="Arial"/>
                <a:cs typeface="Arial"/>
              </a:rPr>
              <a:t>the facility. </a:t>
            </a:r>
          </a:p>
          <a:p>
            <a:pPr marL="298450" marR="5080" indent="-285750" algn="just">
              <a:lnSpc>
                <a:spcPct val="100000"/>
              </a:lnSpc>
              <a:spcBef>
                <a:spcPts val="105"/>
              </a:spcBef>
              <a:buFont typeface="Arial" panose="020B0604020202020204" pitchFamily="34" charset="0"/>
              <a:buChar char="•"/>
            </a:pPr>
            <a:endParaRPr lang="en-US" sz="1600" b="1" spc="-5" dirty="0">
              <a:solidFill>
                <a:schemeClr val="accent6">
                  <a:lumMod val="25000"/>
                </a:schemeClr>
              </a:solidFill>
              <a:latin typeface="Arial"/>
              <a:cs typeface="Arial"/>
            </a:endParaRPr>
          </a:p>
          <a:p>
            <a:pPr marL="298450" marR="5080" indent="-285750" algn="just">
              <a:lnSpc>
                <a:spcPct val="100000"/>
              </a:lnSpc>
              <a:spcBef>
                <a:spcPts val="105"/>
              </a:spcBef>
              <a:buFont typeface="Arial" panose="020B0604020202020204" pitchFamily="34" charset="0"/>
              <a:buChar char="•"/>
            </a:pPr>
            <a:r>
              <a:rPr lang="en-US" sz="1600" b="1" spc="-5" dirty="0">
                <a:solidFill>
                  <a:schemeClr val="accent6">
                    <a:lumMod val="25000"/>
                  </a:schemeClr>
                </a:solidFill>
                <a:latin typeface="Arial"/>
                <a:cs typeface="Arial"/>
              </a:rPr>
              <a:t>Multiple  buildings can </a:t>
            </a:r>
            <a:r>
              <a:rPr lang="en-US" sz="1600" b="1" spc="-10" dirty="0">
                <a:solidFill>
                  <a:schemeClr val="accent6">
                    <a:lumMod val="25000"/>
                  </a:schemeClr>
                </a:solidFill>
                <a:latin typeface="Arial"/>
                <a:cs typeface="Arial"/>
              </a:rPr>
              <a:t>be </a:t>
            </a:r>
            <a:r>
              <a:rPr lang="en-US" sz="1600" b="1" spc="-5" dirty="0">
                <a:solidFill>
                  <a:schemeClr val="accent6">
                    <a:lumMod val="25000"/>
                  </a:schemeClr>
                </a:solidFill>
                <a:latin typeface="Arial"/>
                <a:cs typeface="Arial"/>
              </a:rPr>
              <a:t>easily connected with  this system reducing operation time and  </a:t>
            </a:r>
            <a:r>
              <a:rPr lang="en-US" sz="1600" b="1" dirty="0">
                <a:solidFill>
                  <a:schemeClr val="accent6">
                    <a:lumMod val="25000"/>
                  </a:schemeClr>
                </a:solidFill>
                <a:latin typeface="Arial"/>
                <a:cs typeface="Arial"/>
              </a:rPr>
              <a:t>increasing efficiency </a:t>
            </a:r>
            <a:r>
              <a:rPr lang="en-US" sz="1600" b="1" spc="-5" dirty="0">
                <a:solidFill>
                  <a:schemeClr val="accent6">
                    <a:lumMod val="25000"/>
                  </a:schemeClr>
                </a:solidFill>
                <a:latin typeface="Arial"/>
                <a:cs typeface="Arial"/>
              </a:rPr>
              <a:t>and</a:t>
            </a:r>
            <a:r>
              <a:rPr lang="en-US" sz="1600" b="1" spc="-125" dirty="0">
                <a:solidFill>
                  <a:schemeClr val="accent6">
                    <a:lumMod val="25000"/>
                  </a:schemeClr>
                </a:solidFill>
                <a:latin typeface="Arial"/>
                <a:cs typeface="Arial"/>
              </a:rPr>
              <a:t> </a:t>
            </a:r>
            <a:r>
              <a:rPr lang="en-US" sz="1600" b="1" spc="-5" dirty="0">
                <a:solidFill>
                  <a:schemeClr val="accent6">
                    <a:lumMod val="25000"/>
                  </a:schemeClr>
                </a:solidFill>
                <a:latin typeface="Arial"/>
                <a:cs typeface="Arial"/>
              </a:rPr>
              <a:t>hygiene.</a:t>
            </a:r>
            <a:endParaRPr lang="en-US" sz="1600" b="1" dirty="0">
              <a:solidFill>
                <a:schemeClr val="accent6">
                  <a:lumMod val="25000"/>
                </a:schemeClr>
              </a:solidFill>
              <a:latin typeface="Arial"/>
              <a:cs typeface="Arial"/>
            </a:endParaRPr>
          </a:p>
          <a:p>
            <a:pPr marL="0" lvl="0" indent="0" algn="l" rtl="0">
              <a:spcBef>
                <a:spcPts val="0"/>
              </a:spcBef>
              <a:spcAft>
                <a:spcPts val="0"/>
              </a:spcAft>
              <a:buNone/>
            </a:pPr>
            <a:endParaRPr sz="1600" b="1" dirty="0">
              <a:solidFill>
                <a:schemeClr val="accent6">
                  <a:lumMod val="25000"/>
                </a:schemeClr>
              </a:solidFill>
            </a:endParaRPr>
          </a:p>
          <a:p>
            <a:pPr marL="0" lvl="0" indent="0" algn="l" rtl="0">
              <a:spcBef>
                <a:spcPts val="0"/>
              </a:spcBef>
              <a:spcAft>
                <a:spcPts val="0"/>
              </a:spcAft>
              <a:buNone/>
            </a:pPr>
            <a:endParaRPr sz="1600" b="1" dirty="0">
              <a:solidFill>
                <a:schemeClr val="accent6">
                  <a:lumMod val="25000"/>
                </a:schemeClr>
              </a:solidFill>
            </a:endParaRPr>
          </a:p>
        </p:txBody>
      </p:sp>
      <p:sp>
        <p:nvSpPr>
          <p:cNvPr id="96" name="Google Shape;96;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fontScale="90000"/>
          </a:bodyPr>
          <a:lstStyle/>
          <a:p>
            <a:pPr marL="12700" marR="5080">
              <a:lnSpc>
                <a:spcPct val="100000"/>
              </a:lnSpc>
              <a:spcBef>
                <a:spcPts val="105"/>
              </a:spcBef>
            </a:pPr>
            <a:r>
              <a:rPr lang="en-US" sz="2800" b="1" spc="-5" dirty="0">
                <a:latin typeface="Merriweather" panose="020B0604020202020204" charset="0"/>
                <a:cs typeface="Arial"/>
              </a:rPr>
              <a:t>Pneumatic Waste-Laundry </a:t>
            </a:r>
            <a:r>
              <a:rPr lang="en-US" sz="2800" b="1" spc="-10" dirty="0">
                <a:latin typeface="Merriweather" panose="020B0604020202020204" charset="0"/>
                <a:cs typeface="Arial"/>
              </a:rPr>
              <a:t>Collection  </a:t>
            </a:r>
            <a:r>
              <a:rPr lang="en-US" sz="2800" b="1" spc="-5" dirty="0">
                <a:latin typeface="Merriweather" panose="020B0604020202020204" charset="0"/>
                <a:cs typeface="Arial"/>
              </a:rPr>
              <a:t>System (PWLCS)</a:t>
            </a:r>
            <a:br>
              <a:rPr lang="en-US" sz="2800" b="1" spc="-5" dirty="0">
                <a:latin typeface="Arial"/>
                <a:cs typeface="Arial"/>
              </a:rPr>
            </a:br>
            <a:endParaRPr dirty="0"/>
          </a:p>
        </p:txBody>
      </p:sp>
    </p:spTree>
    <p:extLst>
      <p:ext uri="{BB962C8B-B14F-4D97-AF65-F5344CB8AC3E}">
        <p14:creationId xmlns:p14="http://schemas.microsoft.com/office/powerpoint/2010/main" val="235996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1135B-7E19-41A3-B764-2CE7733B6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38150"/>
            <a:ext cx="8682286" cy="4163551"/>
          </a:xfrm>
          <a:prstGeom prst="rect">
            <a:avLst/>
          </a:prstGeom>
        </p:spPr>
      </p:pic>
      <p:sp>
        <p:nvSpPr>
          <p:cNvPr id="3" name="Rectangle 2">
            <a:extLst>
              <a:ext uri="{FF2B5EF4-FFF2-40B4-BE49-F238E27FC236}">
                <a16:creationId xmlns:a16="http://schemas.microsoft.com/office/drawing/2014/main" id="{F88FC0C7-A210-4A62-85D3-29E2CC95AF3E}"/>
              </a:ext>
            </a:extLst>
          </p:cNvPr>
          <p:cNvSpPr/>
          <p:nvPr/>
        </p:nvSpPr>
        <p:spPr>
          <a:xfrm>
            <a:off x="3662808" y="101769"/>
            <a:ext cx="5324278" cy="338554"/>
          </a:xfrm>
          <a:prstGeom prst="rect">
            <a:avLst/>
          </a:prstGeom>
        </p:spPr>
        <p:txBody>
          <a:bodyPr wrap="none">
            <a:spAutoFit/>
          </a:bodyPr>
          <a:lstStyle/>
          <a:p>
            <a:r>
              <a:rPr lang="en-IN" sz="1600" b="1" spc="-5" dirty="0">
                <a:solidFill>
                  <a:schemeClr val="accent6">
                    <a:lumMod val="10000"/>
                  </a:schemeClr>
                </a:solidFill>
                <a:latin typeface="Arial"/>
                <a:cs typeface="Arial"/>
              </a:rPr>
              <a:t>Basic Layout of Pneumatic Waste Collection System </a:t>
            </a:r>
            <a:endParaRPr lang="en-IN" sz="1600" dirty="0">
              <a:solidFill>
                <a:schemeClr val="accent6">
                  <a:lumMod val="10000"/>
                </a:schemeClr>
              </a:solidFill>
            </a:endParaRPr>
          </a:p>
        </p:txBody>
      </p:sp>
    </p:spTree>
    <p:extLst>
      <p:ext uri="{BB962C8B-B14F-4D97-AF65-F5344CB8AC3E}">
        <p14:creationId xmlns:p14="http://schemas.microsoft.com/office/powerpoint/2010/main" val="276803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104" y="231884"/>
            <a:ext cx="2262542" cy="338554"/>
          </a:xfrm>
          <a:prstGeom prst="rect">
            <a:avLst/>
          </a:prstGeom>
        </p:spPr>
        <p:txBody>
          <a:bodyPr wrap="none">
            <a:spAutoFit/>
          </a:bodyPr>
          <a:lstStyle/>
          <a:p>
            <a:r>
              <a:rPr lang="en-IN" sz="1600" b="1" spc="-5" dirty="0">
                <a:solidFill>
                  <a:schemeClr val="accent6">
                    <a:lumMod val="10000"/>
                  </a:schemeClr>
                </a:solidFill>
                <a:latin typeface="Arial"/>
                <a:cs typeface="Arial"/>
              </a:rPr>
              <a:t>Segregation of Waste</a:t>
            </a:r>
            <a:endParaRPr lang="en-IN" sz="1600" dirty="0">
              <a:solidFill>
                <a:schemeClr val="accent6">
                  <a:lumMod val="10000"/>
                </a:schemeClr>
              </a:solidFill>
            </a:endParaRPr>
          </a:p>
        </p:txBody>
      </p:sp>
      <p:pic>
        <p:nvPicPr>
          <p:cNvPr id="8" name="Picture 7"/>
          <p:cNvPicPr>
            <a:picLocks noChangeAspect="1"/>
          </p:cNvPicPr>
          <p:nvPr/>
        </p:nvPicPr>
        <p:blipFill rotWithShape="1">
          <a:blip r:embed="rId2"/>
          <a:srcRect l="24999" t="26284" r="37004" b="39332"/>
          <a:stretch/>
        </p:blipFill>
        <p:spPr>
          <a:xfrm>
            <a:off x="335839" y="685849"/>
            <a:ext cx="3106128" cy="1479059"/>
          </a:xfrm>
          <a:prstGeom prst="rect">
            <a:avLst/>
          </a:prstGeom>
        </p:spPr>
      </p:pic>
      <p:sp>
        <p:nvSpPr>
          <p:cNvPr id="9" name="object 2"/>
          <p:cNvSpPr txBox="1"/>
          <p:nvPr/>
        </p:nvSpPr>
        <p:spPr>
          <a:xfrm>
            <a:off x="211625" y="2249636"/>
            <a:ext cx="3154719" cy="2865528"/>
          </a:xfrm>
          <a:prstGeom prst="rect">
            <a:avLst/>
          </a:prstGeom>
        </p:spPr>
        <p:txBody>
          <a:bodyPr vert="horz" wrap="square" lIns="0" tIns="13335" rIns="0" bIns="0" rtlCol="0">
            <a:spAutoFit/>
          </a:bodyPr>
          <a:lstStyle/>
          <a:p>
            <a:pPr marL="355600" marR="5080" indent="-342900" algn="just">
              <a:lnSpc>
                <a:spcPct val="100000"/>
              </a:lnSpc>
              <a:spcBef>
                <a:spcPts val="105"/>
              </a:spcBef>
              <a:buAutoNum type="arabicPeriod"/>
            </a:pPr>
            <a:r>
              <a:rPr lang="en-IN" sz="1350" b="1" spc="-5" dirty="0">
                <a:latin typeface="Arial"/>
                <a:cs typeface="Arial"/>
              </a:rPr>
              <a:t>Type of waste can be selected before disposing off from each loading station</a:t>
            </a:r>
          </a:p>
          <a:p>
            <a:pPr marL="355600" marR="5080" indent="-342900" algn="just">
              <a:lnSpc>
                <a:spcPct val="100000"/>
              </a:lnSpc>
              <a:spcBef>
                <a:spcPts val="105"/>
              </a:spcBef>
              <a:buAutoNum type="arabicPeriod"/>
            </a:pPr>
            <a:endParaRPr lang="en-IN" sz="1350" b="1" spc="-5" dirty="0"/>
          </a:p>
          <a:p>
            <a:pPr marL="355600" marR="5080" indent="-342900" algn="just">
              <a:lnSpc>
                <a:spcPct val="100000"/>
              </a:lnSpc>
              <a:spcBef>
                <a:spcPts val="105"/>
              </a:spcBef>
              <a:buAutoNum type="arabicPeriod"/>
            </a:pPr>
            <a:r>
              <a:rPr lang="en-IN" sz="1350" b="1" spc="-5" dirty="0">
                <a:latin typeface="Arial"/>
                <a:cs typeface="Arial"/>
              </a:rPr>
              <a:t>The system (software) knows which type of waste is disposed in which tube</a:t>
            </a:r>
          </a:p>
          <a:p>
            <a:pPr marL="355600" marR="5080" indent="-342900" algn="just">
              <a:lnSpc>
                <a:spcPct val="100000"/>
              </a:lnSpc>
              <a:spcBef>
                <a:spcPts val="105"/>
              </a:spcBef>
              <a:buAutoNum type="arabicPeriod"/>
            </a:pPr>
            <a:endParaRPr lang="en-IN" sz="1350" b="1" spc="-5" dirty="0">
              <a:latin typeface="Arial"/>
              <a:cs typeface="Arial"/>
            </a:endParaRPr>
          </a:p>
          <a:p>
            <a:pPr marL="355600" marR="5080" indent="-342900" algn="just">
              <a:lnSpc>
                <a:spcPct val="100000"/>
              </a:lnSpc>
              <a:spcBef>
                <a:spcPts val="105"/>
              </a:spcBef>
              <a:buAutoNum type="arabicPeriod"/>
            </a:pPr>
            <a:r>
              <a:rPr lang="en-IN" sz="1350" b="1" spc="-5" dirty="0">
                <a:latin typeface="Arial"/>
                <a:cs typeface="Arial"/>
              </a:rPr>
              <a:t>Once the waste reaches the central collection area, the particular type of waste is diverted into the collector for that particular type of waste.</a:t>
            </a:r>
            <a:endParaRPr sz="1350" dirty="0">
              <a:latin typeface="Arial"/>
              <a:cs typeface="Arial"/>
            </a:endParaRPr>
          </a:p>
        </p:txBody>
      </p:sp>
      <p:sp>
        <p:nvSpPr>
          <p:cNvPr id="7" name="object 2">
            <a:extLst>
              <a:ext uri="{FF2B5EF4-FFF2-40B4-BE49-F238E27FC236}">
                <a16:creationId xmlns:a16="http://schemas.microsoft.com/office/drawing/2014/main" id="{254A5897-CB6F-4CDB-92E8-6C83C50AFA83}"/>
              </a:ext>
            </a:extLst>
          </p:cNvPr>
          <p:cNvSpPr txBox="1"/>
          <p:nvPr/>
        </p:nvSpPr>
        <p:spPr>
          <a:xfrm>
            <a:off x="5589741" y="335642"/>
            <a:ext cx="3352800" cy="2986074"/>
          </a:xfrm>
          <a:prstGeom prst="rect">
            <a:avLst/>
          </a:prstGeom>
        </p:spPr>
        <p:txBody>
          <a:bodyPr vert="horz" wrap="square" lIns="0" tIns="13335" rIns="0" bIns="0" rtlCol="0">
            <a:spAutoFit/>
          </a:bodyPr>
          <a:lstStyle/>
          <a:p>
            <a:pPr marL="12700" marR="5080" algn="just">
              <a:lnSpc>
                <a:spcPct val="100000"/>
              </a:lnSpc>
              <a:spcBef>
                <a:spcPts val="105"/>
              </a:spcBef>
            </a:pPr>
            <a:r>
              <a:rPr lang="en-IN" sz="1600" b="1" spc="-5" dirty="0">
                <a:solidFill>
                  <a:schemeClr val="accent6">
                    <a:lumMod val="10000"/>
                  </a:schemeClr>
                </a:solidFill>
              </a:rPr>
              <a:t>     </a:t>
            </a:r>
            <a:r>
              <a:rPr lang="en-IN" sz="1600" b="1" spc="-5" dirty="0">
                <a:solidFill>
                  <a:schemeClr val="accent6">
                    <a:lumMod val="10000"/>
                  </a:schemeClr>
                </a:solidFill>
                <a:latin typeface="Arial"/>
                <a:cs typeface="Arial"/>
              </a:rPr>
              <a:t>Benefits of </a:t>
            </a:r>
            <a:r>
              <a:rPr sz="1600" b="1" spc="-5" dirty="0">
                <a:solidFill>
                  <a:schemeClr val="accent6">
                    <a:lumMod val="10000"/>
                  </a:schemeClr>
                </a:solidFill>
                <a:latin typeface="Arial"/>
                <a:cs typeface="Arial"/>
              </a:rPr>
              <a:t>PWLCS</a:t>
            </a:r>
            <a:r>
              <a:rPr lang="en-IN" sz="1600" b="1" spc="-5" dirty="0">
                <a:solidFill>
                  <a:schemeClr val="accent6">
                    <a:lumMod val="10000"/>
                  </a:schemeClr>
                </a:solidFill>
                <a:latin typeface="Arial"/>
                <a:cs typeface="Arial"/>
              </a:rPr>
              <a:t> are</a:t>
            </a:r>
            <a:r>
              <a:rPr sz="1600" b="1" spc="-5" dirty="0">
                <a:solidFill>
                  <a:schemeClr val="accent6">
                    <a:lumMod val="10000"/>
                  </a:schemeClr>
                </a:solidFill>
                <a:latin typeface="Arial"/>
                <a:cs typeface="Arial"/>
              </a:rPr>
              <a:t>: </a:t>
            </a:r>
            <a:endParaRPr lang="en-IN" sz="1600" b="1" spc="-5" dirty="0">
              <a:solidFill>
                <a:schemeClr val="accent6">
                  <a:lumMod val="10000"/>
                </a:schemeClr>
              </a:solidFill>
              <a:latin typeface="Arial"/>
              <a:cs typeface="Arial"/>
            </a:endParaRPr>
          </a:p>
          <a:p>
            <a:pPr marL="12700" marR="5080" algn="just">
              <a:lnSpc>
                <a:spcPct val="100000"/>
              </a:lnSpc>
              <a:spcBef>
                <a:spcPts val="105"/>
              </a:spcBef>
            </a:pPr>
            <a:endParaRPr lang="en-IN" sz="1400" b="1" spc="-5" dirty="0">
              <a:latin typeface="Arial"/>
              <a:cs typeface="Arial"/>
            </a:endParaRP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Hygienic</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Reduced carbon footprint</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No odour</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No rodents, insects, flies due to waste</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Aesthetic</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Limited exposure to waste</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Minimizes human contact</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Green and Smart Concept</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Eliminates cross contamination, etc.</a:t>
            </a:r>
          </a:p>
          <a:p>
            <a:pPr marL="298450" marR="5080" indent="-285750" algn="just">
              <a:lnSpc>
                <a:spcPct val="100000"/>
              </a:lnSpc>
              <a:spcBef>
                <a:spcPts val="105"/>
              </a:spcBef>
              <a:buFont typeface="Arial" panose="020B0604020202020204" pitchFamily="34" charset="0"/>
              <a:buChar char="•"/>
            </a:pPr>
            <a:r>
              <a:rPr lang="en-IN" sz="1400" b="1" spc="-5" dirty="0">
                <a:latin typeface="Arial"/>
                <a:cs typeface="Arial"/>
              </a:rPr>
              <a:t>One collection point in entire facility</a:t>
            </a:r>
            <a:endParaRPr sz="1400" b="1" dirty="0">
              <a:latin typeface="Arial"/>
              <a:cs typeface="Arial"/>
            </a:endParaRPr>
          </a:p>
        </p:txBody>
      </p:sp>
      <p:pic>
        <p:nvPicPr>
          <p:cNvPr id="11" name="Picture 2" descr="Inlet points – (outdoor)&#10;9These are outdoor inlets that serve residential/mixed use areas.&#10; ">
            <a:extLst>
              <a:ext uri="{FF2B5EF4-FFF2-40B4-BE49-F238E27FC236}">
                <a16:creationId xmlns:a16="http://schemas.microsoft.com/office/drawing/2014/main" id="{B4ADCC4A-B6D3-4A28-959C-0B6CA2E5C8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6" t="12909" r="61257" b="51878"/>
          <a:stretch/>
        </p:blipFill>
        <p:spPr bwMode="auto">
          <a:xfrm>
            <a:off x="3569990" y="571774"/>
            <a:ext cx="1908549" cy="1325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aste Inlet Points (hospitals)&#10;In addition to waste Envac also provides separate systems that collect soiled linen and uni...">
            <a:extLst>
              <a:ext uri="{FF2B5EF4-FFF2-40B4-BE49-F238E27FC236}">
                <a16:creationId xmlns:a16="http://schemas.microsoft.com/office/drawing/2014/main" id="{907900EE-657D-4A33-8329-88080FB955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98" t="14429" r="37304" b="13092"/>
          <a:stretch/>
        </p:blipFill>
        <p:spPr bwMode="auto">
          <a:xfrm>
            <a:off x="3569990" y="3046476"/>
            <a:ext cx="1864873" cy="14790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B73E0B5-E6ED-43CC-8B5A-B9B6D7F81E68}"/>
              </a:ext>
            </a:extLst>
          </p:cNvPr>
          <p:cNvSpPr/>
          <p:nvPr/>
        </p:nvSpPr>
        <p:spPr>
          <a:xfrm>
            <a:off x="3502927" y="2584811"/>
            <a:ext cx="1751420" cy="461665"/>
          </a:xfrm>
          <a:prstGeom prst="rect">
            <a:avLst/>
          </a:prstGeom>
        </p:spPr>
        <p:txBody>
          <a:bodyPr wrap="square">
            <a:spAutoFit/>
          </a:bodyPr>
          <a:lstStyle/>
          <a:p>
            <a:r>
              <a:rPr lang="en-IN" sz="1200" b="1" spc="-5" dirty="0">
                <a:solidFill>
                  <a:schemeClr val="accent6">
                    <a:lumMod val="10000"/>
                  </a:schemeClr>
                </a:solidFill>
                <a:latin typeface="Arial"/>
                <a:cs typeface="Arial"/>
              </a:rPr>
              <a:t>Waste Inlet Points - Hospital</a:t>
            </a:r>
            <a:endParaRPr lang="en-IN" sz="1200" dirty="0">
              <a:solidFill>
                <a:schemeClr val="accent6">
                  <a:lumMod val="10000"/>
                </a:schemeClr>
              </a:solidFill>
            </a:endParaRPr>
          </a:p>
        </p:txBody>
      </p:sp>
      <p:sp>
        <p:nvSpPr>
          <p:cNvPr id="14" name="Rectangle 13">
            <a:extLst>
              <a:ext uri="{FF2B5EF4-FFF2-40B4-BE49-F238E27FC236}">
                <a16:creationId xmlns:a16="http://schemas.microsoft.com/office/drawing/2014/main" id="{D77D6F74-4010-46CD-B540-A0160051B73E}"/>
              </a:ext>
            </a:extLst>
          </p:cNvPr>
          <p:cNvSpPr/>
          <p:nvPr/>
        </p:nvSpPr>
        <p:spPr>
          <a:xfrm>
            <a:off x="3569990" y="1800300"/>
            <a:ext cx="1601024" cy="461665"/>
          </a:xfrm>
          <a:prstGeom prst="rect">
            <a:avLst/>
          </a:prstGeom>
        </p:spPr>
        <p:txBody>
          <a:bodyPr wrap="square">
            <a:spAutoFit/>
          </a:bodyPr>
          <a:lstStyle/>
          <a:p>
            <a:r>
              <a:rPr lang="en-IN" sz="1200" b="1" spc="-5" dirty="0">
                <a:solidFill>
                  <a:schemeClr val="accent6">
                    <a:lumMod val="10000"/>
                  </a:schemeClr>
                </a:solidFill>
                <a:latin typeface="Arial"/>
                <a:cs typeface="Arial"/>
              </a:rPr>
              <a:t>Waste Inlet Points - Outside</a:t>
            </a:r>
            <a:endParaRPr lang="en-IN" sz="1200" dirty="0">
              <a:solidFill>
                <a:schemeClr val="accent6">
                  <a:lumMod val="10000"/>
                </a:schemeClr>
              </a:solidFill>
            </a:endParaRPr>
          </a:p>
        </p:txBody>
      </p:sp>
    </p:spTree>
    <p:extLst>
      <p:ext uri="{BB962C8B-B14F-4D97-AF65-F5344CB8AC3E}">
        <p14:creationId xmlns:p14="http://schemas.microsoft.com/office/powerpoint/2010/main" val="410049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7"/>
          <p:cNvSpPr txBox="1">
            <a:spLocks noGrp="1"/>
          </p:cNvSpPr>
          <p:nvPr>
            <p:ph type="title"/>
          </p:nvPr>
        </p:nvSpPr>
        <p:spPr>
          <a:xfrm>
            <a:off x="134112" y="2742843"/>
            <a:ext cx="3127500" cy="1829100"/>
          </a:xfrm>
          <a:prstGeom prst="rect">
            <a:avLst/>
          </a:prstGeom>
        </p:spPr>
        <p:txBody>
          <a:bodyPr spcFirstLastPara="1" wrap="square" lIns="91425" tIns="91425" rIns="91425" bIns="91425" anchor="t" anchorCtr="0">
            <a:normAutofit/>
          </a:bodyPr>
          <a:lstStyle/>
          <a:p>
            <a:pPr marL="12700" marR="5080">
              <a:lnSpc>
                <a:spcPct val="100000"/>
              </a:lnSpc>
              <a:spcBef>
                <a:spcPts val="105"/>
              </a:spcBef>
            </a:pPr>
            <a:r>
              <a:rPr lang="en-US" sz="2800" b="1" spc="-5" dirty="0">
                <a:latin typeface="Merriweather" panose="020B0604020202020204" charset="0"/>
                <a:cs typeface="Arial"/>
              </a:rPr>
              <a:t>Pneumatic Tube System (PTS)</a:t>
            </a:r>
            <a:br>
              <a:rPr lang="en-US" sz="2800" b="1" spc="-5" dirty="0">
                <a:latin typeface="Arial"/>
                <a:cs typeface="Arial"/>
              </a:rPr>
            </a:br>
            <a:endParaRPr dirty="0"/>
          </a:p>
        </p:txBody>
      </p:sp>
      <p:sp>
        <p:nvSpPr>
          <p:cNvPr id="2" name="TextBox 1">
            <a:extLst>
              <a:ext uri="{FF2B5EF4-FFF2-40B4-BE49-F238E27FC236}">
                <a16:creationId xmlns:a16="http://schemas.microsoft.com/office/drawing/2014/main" id="{8F9BF027-77BA-4CFB-A274-5EE3A07E1831}"/>
              </a:ext>
            </a:extLst>
          </p:cNvPr>
          <p:cNvSpPr txBox="1"/>
          <p:nvPr/>
        </p:nvSpPr>
        <p:spPr>
          <a:xfrm>
            <a:off x="6571488" y="2742843"/>
            <a:ext cx="3462528" cy="2400657"/>
          </a:xfrm>
          <a:prstGeom prst="rect">
            <a:avLst/>
          </a:prstGeom>
          <a:noFill/>
        </p:spPr>
        <p:txBody>
          <a:bodyPr wrap="square" rtlCol="0">
            <a:spAutoFit/>
          </a:bodyPr>
          <a:lstStyle/>
          <a:p>
            <a:r>
              <a:rPr lang="en-US" sz="15000" b="1" spc="-5" dirty="0">
                <a:solidFill>
                  <a:schemeClr val="accent6">
                    <a:lumMod val="25000"/>
                  </a:schemeClr>
                </a:solidFill>
                <a:latin typeface="Merriweather" panose="020B0604020202020204" charset="0"/>
                <a:sym typeface="Merriweather"/>
              </a:rPr>
              <a:t>02</a:t>
            </a:r>
          </a:p>
        </p:txBody>
      </p:sp>
    </p:spTree>
    <p:extLst>
      <p:ext uri="{BB962C8B-B14F-4D97-AF65-F5344CB8AC3E}">
        <p14:creationId xmlns:p14="http://schemas.microsoft.com/office/powerpoint/2010/main" val="288000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3931739" y="709355"/>
            <a:ext cx="4833300" cy="2997900"/>
          </a:xfrm>
          <a:prstGeom prst="rect">
            <a:avLst/>
          </a:prstGeom>
          <a:noFill/>
          <a:ln>
            <a:noFill/>
          </a:ln>
        </p:spPr>
        <p:txBody>
          <a:bodyPr spcFirstLastPara="1" wrap="square" lIns="91425" tIns="91425" rIns="91425" bIns="91425" anchor="ctr" anchorCtr="0">
            <a:noAutofit/>
          </a:bodyPr>
          <a:lstStyle/>
          <a:p>
            <a:pPr marL="0" lvl="0" indent="0" algn="just" rtl="0">
              <a:spcBef>
                <a:spcPts val="1200"/>
              </a:spcBef>
              <a:spcAft>
                <a:spcPts val="0"/>
              </a:spcAft>
              <a:buNone/>
            </a:pPr>
            <a:r>
              <a:rPr lang="en-US" sz="1600" b="1" spc="-15" dirty="0">
                <a:solidFill>
                  <a:schemeClr val="accent6">
                    <a:lumMod val="25000"/>
                  </a:schemeClr>
                </a:solidFill>
              </a:rPr>
              <a:t>Small tube is spread out across multiple floors of a hospital and the connected with multiple stations. Each station can send or receive material (samples, blood bags, medicines, documents, cash, </a:t>
            </a:r>
            <a:r>
              <a:rPr lang="en-US" sz="1600" b="1" spc="-15" dirty="0" err="1">
                <a:solidFill>
                  <a:schemeClr val="accent6">
                    <a:lumMod val="25000"/>
                  </a:schemeClr>
                </a:solidFill>
              </a:rPr>
              <a:t>etc</a:t>
            </a:r>
            <a:r>
              <a:rPr lang="en-US" sz="1600" b="1" spc="-15" dirty="0">
                <a:solidFill>
                  <a:schemeClr val="accent6">
                    <a:lumMod val="25000"/>
                  </a:schemeClr>
                </a:solidFill>
              </a:rPr>
              <a:t>) from each other via a carrier (container).</a:t>
            </a:r>
          </a:p>
          <a:p>
            <a:pPr marL="0" lvl="0" indent="0" algn="just" rtl="0">
              <a:spcBef>
                <a:spcPts val="1200"/>
              </a:spcBef>
              <a:spcAft>
                <a:spcPts val="0"/>
              </a:spcAft>
              <a:buNone/>
            </a:pPr>
            <a:endParaRPr lang="en-US" sz="1600" b="1" spc="-15" dirty="0">
              <a:solidFill>
                <a:schemeClr val="accent6">
                  <a:lumMod val="25000"/>
                </a:schemeClr>
              </a:solidFill>
            </a:endParaRPr>
          </a:p>
          <a:p>
            <a:pPr marL="0" lvl="0" indent="0" algn="just" rtl="0">
              <a:spcBef>
                <a:spcPts val="1200"/>
              </a:spcBef>
              <a:spcAft>
                <a:spcPts val="0"/>
              </a:spcAft>
              <a:buNone/>
            </a:pPr>
            <a:r>
              <a:rPr lang="en-US" sz="1600" b="1" spc="-15" dirty="0">
                <a:solidFill>
                  <a:schemeClr val="accent6">
                    <a:lumMod val="25000"/>
                  </a:schemeClr>
                </a:solidFill>
              </a:rPr>
              <a:t>Travel speed of material: 3-7 meters/second</a:t>
            </a:r>
          </a:p>
          <a:p>
            <a:pPr marL="298450" marR="5080" indent="-285750" algn="just">
              <a:lnSpc>
                <a:spcPct val="100000"/>
              </a:lnSpc>
              <a:spcBef>
                <a:spcPts val="105"/>
              </a:spcBef>
              <a:buFont typeface="Arial" panose="020B0604020202020204" pitchFamily="34" charset="0"/>
              <a:buChar char="•"/>
            </a:pPr>
            <a:endParaRPr lang="en-US" sz="1600" b="1" spc="-15" dirty="0">
              <a:solidFill>
                <a:schemeClr val="accent6">
                  <a:lumMod val="25000"/>
                </a:schemeClr>
              </a:solidFill>
            </a:endParaRPr>
          </a:p>
          <a:p>
            <a:pPr marL="298450" marR="5080" indent="-285750" algn="just">
              <a:lnSpc>
                <a:spcPct val="100000"/>
              </a:lnSpc>
              <a:spcBef>
                <a:spcPts val="105"/>
              </a:spcBef>
              <a:buFont typeface="Arial" panose="020B0604020202020204" pitchFamily="34" charset="0"/>
              <a:buChar char="•"/>
            </a:pPr>
            <a:endParaRPr lang="en-US" sz="1600" b="1" spc="-15" dirty="0">
              <a:solidFill>
                <a:schemeClr val="accent6">
                  <a:lumMod val="25000"/>
                </a:schemeClr>
              </a:solidFill>
            </a:endParaRPr>
          </a:p>
          <a:p>
            <a:pPr marL="0" lvl="0" indent="0" algn="just" rtl="0">
              <a:spcBef>
                <a:spcPts val="0"/>
              </a:spcBef>
              <a:spcAft>
                <a:spcPts val="0"/>
              </a:spcAft>
              <a:buNone/>
            </a:pPr>
            <a:endParaRPr sz="1600" b="1" spc="-15" dirty="0">
              <a:solidFill>
                <a:schemeClr val="accent6">
                  <a:lumMod val="25000"/>
                </a:schemeClr>
              </a:solidFill>
            </a:endParaRPr>
          </a:p>
          <a:p>
            <a:pPr marL="0" lvl="0" indent="0" algn="just" rtl="0">
              <a:spcBef>
                <a:spcPts val="0"/>
              </a:spcBef>
              <a:spcAft>
                <a:spcPts val="0"/>
              </a:spcAft>
              <a:buNone/>
            </a:pPr>
            <a:endParaRPr sz="1600" b="1" dirty="0">
              <a:solidFill>
                <a:schemeClr val="accent6">
                  <a:lumMod val="25000"/>
                </a:schemeClr>
              </a:solidFill>
            </a:endParaRPr>
          </a:p>
        </p:txBody>
      </p:sp>
      <p:sp>
        <p:nvSpPr>
          <p:cNvPr id="96" name="Google Shape;96;p1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p>
            <a:pPr marL="12700" marR="5080">
              <a:lnSpc>
                <a:spcPct val="100000"/>
              </a:lnSpc>
              <a:spcBef>
                <a:spcPts val="105"/>
              </a:spcBef>
            </a:pPr>
            <a:r>
              <a:rPr lang="en-US" sz="2800" b="1" spc="-5" dirty="0">
                <a:latin typeface="Merriweather" panose="020B0604020202020204" charset="0"/>
                <a:cs typeface="Arial"/>
              </a:rPr>
              <a:t>Pneumatic Tube System (PTS)</a:t>
            </a:r>
            <a:br>
              <a:rPr lang="en-US" sz="2800" b="1" spc="-5" dirty="0">
                <a:latin typeface="Arial"/>
                <a:cs typeface="Arial"/>
              </a:rPr>
            </a:br>
            <a:endParaRPr dirty="0"/>
          </a:p>
        </p:txBody>
      </p:sp>
    </p:spTree>
    <p:extLst>
      <p:ext uri="{BB962C8B-B14F-4D97-AF65-F5344CB8AC3E}">
        <p14:creationId xmlns:p14="http://schemas.microsoft.com/office/powerpoint/2010/main" val="759433892"/>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1819</Words>
  <Application>Microsoft Office PowerPoint</Application>
  <PresentationFormat>On-screen Show (16:9)</PresentationFormat>
  <Paragraphs>220</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vt:lpstr>
      <vt:lpstr>Cambria</vt:lpstr>
      <vt:lpstr>Wingdings</vt:lpstr>
      <vt:lpstr>Merriweather</vt:lpstr>
      <vt:lpstr>Tahoma</vt:lpstr>
      <vt:lpstr>Arial</vt:lpstr>
      <vt:lpstr>Calibri</vt:lpstr>
      <vt:lpstr>Paradigm</vt:lpstr>
      <vt:lpstr>Emerging Medical Technologies in  Healthcare Infrastructure</vt:lpstr>
      <vt:lpstr>It's Important to understand that a hospital is the most unique commercial building.  Minute details of the building could be life saving factors for millions of people.  FF (FOUR FLOWS) - patient Flow, staff Flow, material Flow &amp; services Flow - is the most impacting factor of any hospital design.   It's important to plan everything right, but extremely critical to plan RIGHT those services which impact the full cycle of FF. </vt:lpstr>
      <vt:lpstr>To succeed with FF, it's important that technology be adopted for important areas of a hospital.  This is not only the need of the hour but also something we owe to the humanity at large.</vt:lpstr>
      <vt:lpstr>Pneumatic Waste-Laundry Collection  System (PWLCS)  </vt:lpstr>
      <vt:lpstr>Pneumatic Waste-Laundry Collection  System (PWLCS) </vt:lpstr>
      <vt:lpstr>PowerPoint Presentation</vt:lpstr>
      <vt:lpstr>PowerPoint Presentation</vt:lpstr>
      <vt:lpstr>Pneumatic Tube System (PTS) </vt:lpstr>
      <vt:lpstr>Pneumatic Tube System (PTS) </vt:lpstr>
      <vt:lpstr>PowerPoint Presentation</vt:lpstr>
      <vt:lpstr>PowerPoint Presentation</vt:lpstr>
      <vt:lpstr>PowerPoint Presentation</vt:lpstr>
      <vt:lpstr>Nurse Call System (NCS) </vt:lpstr>
      <vt:lpstr>Nurse Call System (NCS) </vt:lpstr>
      <vt:lpstr>PowerPoint Presentation</vt:lpstr>
      <vt:lpstr>PowerPoint Presentation</vt:lpstr>
      <vt:lpstr>Automated Storage &amp; Retrieval System (ASRS) </vt:lpstr>
      <vt:lpstr>Automated storage &amp; Retrieval System (ASRS) </vt:lpstr>
      <vt:lpstr>PowerPoint Presentation</vt:lpstr>
      <vt:lpstr>PowerPoint Presentation</vt:lpstr>
      <vt:lpstr>Hospital Information System (HIS) </vt:lpstr>
      <vt:lpstr>Hospital Information System (HIS)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Medical Technologies in  Healthcare Infrastructure</dc:title>
  <dc:creator>lenovo</dc:creator>
  <cp:lastModifiedBy>Ajay Kumar</cp:lastModifiedBy>
  <cp:revision>18</cp:revision>
  <dcterms:modified xsi:type="dcterms:W3CDTF">2021-07-10T09:15:44Z</dcterms:modified>
</cp:coreProperties>
</file>