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9" r:id="rId3"/>
    <p:sldId id="257" r:id="rId4"/>
    <p:sldId id="259" r:id="rId5"/>
    <p:sldId id="335" r:id="rId6"/>
    <p:sldId id="260" r:id="rId7"/>
    <p:sldId id="321" r:id="rId8"/>
    <p:sldId id="322" r:id="rId9"/>
    <p:sldId id="263" r:id="rId10"/>
    <p:sldId id="323" r:id="rId11"/>
    <p:sldId id="265" r:id="rId12"/>
    <p:sldId id="324" r:id="rId13"/>
    <p:sldId id="325" r:id="rId14"/>
    <p:sldId id="326" r:id="rId15"/>
    <p:sldId id="338" r:id="rId16"/>
    <p:sldId id="339" r:id="rId17"/>
    <p:sldId id="334" r:id="rId18"/>
    <p:sldId id="268" r:id="rId19"/>
    <p:sldId id="270" r:id="rId20"/>
    <p:sldId id="296" r:id="rId21"/>
    <p:sldId id="298" r:id="rId22"/>
    <p:sldId id="295" r:id="rId23"/>
    <p:sldId id="271" r:id="rId24"/>
    <p:sldId id="336" r:id="rId25"/>
    <p:sldId id="337" r:id="rId26"/>
    <p:sldId id="327" r:id="rId27"/>
    <p:sldId id="328" r:id="rId28"/>
    <p:sldId id="330" r:id="rId29"/>
    <p:sldId id="331" r:id="rId30"/>
    <p:sldId id="329" r:id="rId31"/>
    <p:sldId id="332" r:id="rId32"/>
    <p:sldId id="320" r:id="rId33"/>
    <p:sldId id="272" r:id="rId34"/>
    <p:sldId id="273" r:id="rId35"/>
    <p:sldId id="274" r:id="rId36"/>
    <p:sldId id="275" r:id="rId37"/>
    <p:sldId id="276" r:id="rId38"/>
    <p:sldId id="277" r:id="rId39"/>
    <p:sldId id="278" r:id="rId40"/>
    <p:sldId id="279" r:id="rId41"/>
    <p:sldId id="280" r:id="rId42"/>
    <p:sldId id="281" r:id="rId43"/>
    <p:sldId id="282" r:id="rId44"/>
    <p:sldId id="283" r:id="rId45"/>
    <p:sldId id="284" r:id="rId46"/>
    <p:sldId id="285"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40" r:id="rId62"/>
    <p:sldId id="313" r:id="rId63"/>
    <p:sldId id="314" r:id="rId64"/>
    <p:sldId id="318" r:id="rId65"/>
    <p:sldId id="315" r:id="rId66"/>
    <p:sldId id="316" r:id="rId67"/>
    <p:sldId id="291" r:id="rId68"/>
    <p:sldId id="292" r:id="rId69"/>
    <p:sldId id="293" r:id="rId70"/>
    <p:sldId id="294" r:id="rId71"/>
    <p:sldId id="297" r:id="rId72"/>
    <p:sldId id="317"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9A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36CA4-B59C-4570-8C62-67551BBF52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87F4BBE0-4AFB-4750-AC9C-96C9000B52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20B305B-B6B5-4C8F-B742-2C7158342C40}"/>
              </a:ext>
            </a:extLst>
          </p:cNvPr>
          <p:cNvSpPr>
            <a:spLocks noGrp="1"/>
          </p:cNvSpPr>
          <p:nvPr>
            <p:ph type="dt" sz="half" idx="10"/>
          </p:nvPr>
        </p:nvSpPr>
        <p:spPr/>
        <p:txBody>
          <a:bodyPr/>
          <a:lstStyle/>
          <a:p>
            <a:fld id="{49317BF2-7041-498C-888A-C737FDE6F8A4}" type="datetimeFigureOut">
              <a:rPr lang="en-IN" smtClean="0"/>
              <a:t>10-07-2021</a:t>
            </a:fld>
            <a:endParaRPr lang="en-IN"/>
          </a:p>
        </p:txBody>
      </p:sp>
      <p:sp>
        <p:nvSpPr>
          <p:cNvPr id="5" name="Footer Placeholder 4">
            <a:extLst>
              <a:ext uri="{FF2B5EF4-FFF2-40B4-BE49-F238E27FC236}">
                <a16:creationId xmlns:a16="http://schemas.microsoft.com/office/drawing/2014/main" id="{DC58FB6F-D7B6-449E-9438-62F142827CF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BC9B3B9-3D07-4849-8C61-977F6F931FD1}"/>
              </a:ext>
            </a:extLst>
          </p:cNvPr>
          <p:cNvSpPr>
            <a:spLocks noGrp="1"/>
          </p:cNvSpPr>
          <p:nvPr>
            <p:ph type="sldNum" sz="quarter" idx="12"/>
          </p:nvPr>
        </p:nvSpPr>
        <p:spPr/>
        <p:txBody>
          <a:bodyPr/>
          <a:lstStyle/>
          <a:p>
            <a:fld id="{E7A40A4B-74FE-4427-B51E-CEC5931DA00E}" type="slidenum">
              <a:rPr lang="en-IN" smtClean="0"/>
              <a:t>‹#›</a:t>
            </a:fld>
            <a:endParaRPr lang="en-IN"/>
          </a:p>
        </p:txBody>
      </p:sp>
    </p:spTree>
    <p:extLst>
      <p:ext uri="{BB962C8B-B14F-4D97-AF65-F5344CB8AC3E}">
        <p14:creationId xmlns:p14="http://schemas.microsoft.com/office/powerpoint/2010/main" val="2082694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823E5-0812-4B2B-85C7-94B7E643DE96}"/>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7CF953F-A7E0-4347-92F8-AF78647A87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B9931E5-7CC4-484E-BF11-37F18F3BC25F}"/>
              </a:ext>
            </a:extLst>
          </p:cNvPr>
          <p:cNvSpPr>
            <a:spLocks noGrp="1"/>
          </p:cNvSpPr>
          <p:nvPr>
            <p:ph type="dt" sz="half" idx="10"/>
          </p:nvPr>
        </p:nvSpPr>
        <p:spPr/>
        <p:txBody>
          <a:bodyPr/>
          <a:lstStyle/>
          <a:p>
            <a:fld id="{49317BF2-7041-498C-888A-C737FDE6F8A4}" type="datetimeFigureOut">
              <a:rPr lang="en-IN" smtClean="0"/>
              <a:t>10-07-2021</a:t>
            </a:fld>
            <a:endParaRPr lang="en-IN"/>
          </a:p>
        </p:txBody>
      </p:sp>
      <p:sp>
        <p:nvSpPr>
          <p:cNvPr id="5" name="Footer Placeholder 4">
            <a:extLst>
              <a:ext uri="{FF2B5EF4-FFF2-40B4-BE49-F238E27FC236}">
                <a16:creationId xmlns:a16="http://schemas.microsoft.com/office/drawing/2014/main" id="{0121E3CA-6D96-4010-9F84-213C8D77622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F0A1687-4C96-4CE1-A185-E42B6846E696}"/>
              </a:ext>
            </a:extLst>
          </p:cNvPr>
          <p:cNvSpPr>
            <a:spLocks noGrp="1"/>
          </p:cNvSpPr>
          <p:nvPr>
            <p:ph type="sldNum" sz="quarter" idx="12"/>
          </p:nvPr>
        </p:nvSpPr>
        <p:spPr/>
        <p:txBody>
          <a:bodyPr/>
          <a:lstStyle/>
          <a:p>
            <a:fld id="{E7A40A4B-74FE-4427-B51E-CEC5931DA00E}" type="slidenum">
              <a:rPr lang="en-IN" smtClean="0"/>
              <a:t>‹#›</a:t>
            </a:fld>
            <a:endParaRPr lang="en-IN"/>
          </a:p>
        </p:txBody>
      </p:sp>
    </p:spTree>
    <p:extLst>
      <p:ext uri="{BB962C8B-B14F-4D97-AF65-F5344CB8AC3E}">
        <p14:creationId xmlns:p14="http://schemas.microsoft.com/office/powerpoint/2010/main" val="51685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6DC95E-EA17-4465-BF1A-B4BE62BE0B9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E421B14-FF90-44F8-91C3-3005F45CEE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FCCB797-34BA-4D02-8558-C89FB0F3B337}"/>
              </a:ext>
            </a:extLst>
          </p:cNvPr>
          <p:cNvSpPr>
            <a:spLocks noGrp="1"/>
          </p:cNvSpPr>
          <p:nvPr>
            <p:ph type="dt" sz="half" idx="10"/>
          </p:nvPr>
        </p:nvSpPr>
        <p:spPr/>
        <p:txBody>
          <a:bodyPr/>
          <a:lstStyle/>
          <a:p>
            <a:fld id="{49317BF2-7041-498C-888A-C737FDE6F8A4}" type="datetimeFigureOut">
              <a:rPr lang="en-IN" smtClean="0"/>
              <a:t>10-07-2021</a:t>
            </a:fld>
            <a:endParaRPr lang="en-IN"/>
          </a:p>
        </p:txBody>
      </p:sp>
      <p:sp>
        <p:nvSpPr>
          <p:cNvPr id="5" name="Footer Placeholder 4">
            <a:extLst>
              <a:ext uri="{FF2B5EF4-FFF2-40B4-BE49-F238E27FC236}">
                <a16:creationId xmlns:a16="http://schemas.microsoft.com/office/drawing/2014/main" id="{4E491ED4-057E-41A9-94F7-B2F86CAAD20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C6C6217-0F11-4BE9-9091-AE918579B312}"/>
              </a:ext>
            </a:extLst>
          </p:cNvPr>
          <p:cNvSpPr>
            <a:spLocks noGrp="1"/>
          </p:cNvSpPr>
          <p:nvPr>
            <p:ph type="sldNum" sz="quarter" idx="12"/>
          </p:nvPr>
        </p:nvSpPr>
        <p:spPr/>
        <p:txBody>
          <a:bodyPr/>
          <a:lstStyle/>
          <a:p>
            <a:fld id="{E7A40A4B-74FE-4427-B51E-CEC5931DA00E}" type="slidenum">
              <a:rPr lang="en-IN" smtClean="0"/>
              <a:t>‹#›</a:t>
            </a:fld>
            <a:endParaRPr lang="en-IN"/>
          </a:p>
        </p:txBody>
      </p:sp>
    </p:spTree>
    <p:extLst>
      <p:ext uri="{BB962C8B-B14F-4D97-AF65-F5344CB8AC3E}">
        <p14:creationId xmlns:p14="http://schemas.microsoft.com/office/powerpoint/2010/main" val="1234134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6F7F9-2988-4DDB-875F-8963D8B6F05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A09D52A-B973-4AEF-A4EC-E82DF838A6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227D8EA-CCEF-44CF-A3B5-AC66A0FC9930}"/>
              </a:ext>
            </a:extLst>
          </p:cNvPr>
          <p:cNvSpPr>
            <a:spLocks noGrp="1"/>
          </p:cNvSpPr>
          <p:nvPr>
            <p:ph type="dt" sz="half" idx="10"/>
          </p:nvPr>
        </p:nvSpPr>
        <p:spPr/>
        <p:txBody>
          <a:bodyPr/>
          <a:lstStyle/>
          <a:p>
            <a:fld id="{49317BF2-7041-498C-888A-C737FDE6F8A4}" type="datetimeFigureOut">
              <a:rPr lang="en-IN" smtClean="0"/>
              <a:t>10-07-2021</a:t>
            </a:fld>
            <a:endParaRPr lang="en-IN"/>
          </a:p>
        </p:txBody>
      </p:sp>
      <p:sp>
        <p:nvSpPr>
          <p:cNvPr id="5" name="Footer Placeholder 4">
            <a:extLst>
              <a:ext uri="{FF2B5EF4-FFF2-40B4-BE49-F238E27FC236}">
                <a16:creationId xmlns:a16="http://schemas.microsoft.com/office/drawing/2014/main" id="{BD001F97-A69A-42C5-B80E-174BA285314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FF9BA34-6F53-48F6-B6A3-32013A161195}"/>
              </a:ext>
            </a:extLst>
          </p:cNvPr>
          <p:cNvSpPr>
            <a:spLocks noGrp="1"/>
          </p:cNvSpPr>
          <p:nvPr>
            <p:ph type="sldNum" sz="quarter" idx="12"/>
          </p:nvPr>
        </p:nvSpPr>
        <p:spPr/>
        <p:txBody>
          <a:bodyPr/>
          <a:lstStyle/>
          <a:p>
            <a:fld id="{E7A40A4B-74FE-4427-B51E-CEC5931DA00E}" type="slidenum">
              <a:rPr lang="en-IN" smtClean="0"/>
              <a:t>‹#›</a:t>
            </a:fld>
            <a:endParaRPr lang="en-IN"/>
          </a:p>
        </p:txBody>
      </p:sp>
    </p:spTree>
    <p:extLst>
      <p:ext uri="{BB962C8B-B14F-4D97-AF65-F5344CB8AC3E}">
        <p14:creationId xmlns:p14="http://schemas.microsoft.com/office/powerpoint/2010/main" val="506892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C5B65-14BD-492B-9086-6F6D375D91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F18EA3B2-930C-417B-A435-8E61C9D906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72D286-BF94-4084-91EC-8C67AF4BA256}"/>
              </a:ext>
            </a:extLst>
          </p:cNvPr>
          <p:cNvSpPr>
            <a:spLocks noGrp="1"/>
          </p:cNvSpPr>
          <p:nvPr>
            <p:ph type="dt" sz="half" idx="10"/>
          </p:nvPr>
        </p:nvSpPr>
        <p:spPr/>
        <p:txBody>
          <a:bodyPr/>
          <a:lstStyle/>
          <a:p>
            <a:fld id="{49317BF2-7041-498C-888A-C737FDE6F8A4}" type="datetimeFigureOut">
              <a:rPr lang="en-IN" smtClean="0"/>
              <a:t>10-07-2021</a:t>
            </a:fld>
            <a:endParaRPr lang="en-IN"/>
          </a:p>
        </p:txBody>
      </p:sp>
      <p:sp>
        <p:nvSpPr>
          <p:cNvPr id="5" name="Footer Placeholder 4">
            <a:extLst>
              <a:ext uri="{FF2B5EF4-FFF2-40B4-BE49-F238E27FC236}">
                <a16:creationId xmlns:a16="http://schemas.microsoft.com/office/drawing/2014/main" id="{5A6D04A9-0EDC-4712-B8CC-D31CA200089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D6877BA-C80E-4491-A83B-28B84E7C0EB8}"/>
              </a:ext>
            </a:extLst>
          </p:cNvPr>
          <p:cNvSpPr>
            <a:spLocks noGrp="1"/>
          </p:cNvSpPr>
          <p:nvPr>
            <p:ph type="sldNum" sz="quarter" idx="12"/>
          </p:nvPr>
        </p:nvSpPr>
        <p:spPr/>
        <p:txBody>
          <a:bodyPr/>
          <a:lstStyle/>
          <a:p>
            <a:fld id="{E7A40A4B-74FE-4427-B51E-CEC5931DA00E}" type="slidenum">
              <a:rPr lang="en-IN" smtClean="0"/>
              <a:t>‹#›</a:t>
            </a:fld>
            <a:endParaRPr lang="en-IN"/>
          </a:p>
        </p:txBody>
      </p:sp>
    </p:spTree>
    <p:extLst>
      <p:ext uri="{BB962C8B-B14F-4D97-AF65-F5344CB8AC3E}">
        <p14:creationId xmlns:p14="http://schemas.microsoft.com/office/powerpoint/2010/main" val="3231861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CC3E6-7F05-4C35-B264-CCCC3600722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699FCFA-53E5-4342-9C1D-A0F0B8BD5B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B8827FC5-88A2-4262-AA46-3EEFC49BF1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66361F1F-495D-4788-8B02-DBCEF95078A8}"/>
              </a:ext>
            </a:extLst>
          </p:cNvPr>
          <p:cNvSpPr>
            <a:spLocks noGrp="1"/>
          </p:cNvSpPr>
          <p:nvPr>
            <p:ph type="dt" sz="half" idx="10"/>
          </p:nvPr>
        </p:nvSpPr>
        <p:spPr/>
        <p:txBody>
          <a:bodyPr/>
          <a:lstStyle/>
          <a:p>
            <a:fld id="{49317BF2-7041-498C-888A-C737FDE6F8A4}" type="datetimeFigureOut">
              <a:rPr lang="en-IN" smtClean="0"/>
              <a:t>10-07-2021</a:t>
            </a:fld>
            <a:endParaRPr lang="en-IN"/>
          </a:p>
        </p:txBody>
      </p:sp>
      <p:sp>
        <p:nvSpPr>
          <p:cNvPr id="6" name="Footer Placeholder 5">
            <a:extLst>
              <a:ext uri="{FF2B5EF4-FFF2-40B4-BE49-F238E27FC236}">
                <a16:creationId xmlns:a16="http://schemas.microsoft.com/office/drawing/2014/main" id="{0B4000F8-F615-47AF-B6B1-C13FB5F170D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1C83663-9AFD-413B-86B1-5FF2F2DFDF6C}"/>
              </a:ext>
            </a:extLst>
          </p:cNvPr>
          <p:cNvSpPr>
            <a:spLocks noGrp="1"/>
          </p:cNvSpPr>
          <p:nvPr>
            <p:ph type="sldNum" sz="quarter" idx="12"/>
          </p:nvPr>
        </p:nvSpPr>
        <p:spPr/>
        <p:txBody>
          <a:bodyPr/>
          <a:lstStyle/>
          <a:p>
            <a:fld id="{E7A40A4B-74FE-4427-B51E-CEC5931DA00E}" type="slidenum">
              <a:rPr lang="en-IN" smtClean="0"/>
              <a:t>‹#›</a:t>
            </a:fld>
            <a:endParaRPr lang="en-IN"/>
          </a:p>
        </p:txBody>
      </p:sp>
    </p:spTree>
    <p:extLst>
      <p:ext uri="{BB962C8B-B14F-4D97-AF65-F5344CB8AC3E}">
        <p14:creationId xmlns:p14="http://schemas.microsoft.com/office/powerpoint/2010/main" val="1179564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50B17-DFB5-4263-9DB7-4B79C68F2E3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CCB307E-BFA7-42E6-B2DA-1D7580A43A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BF48EE-5484-4952-94B9-365D6C53E3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E35A18F0-5013-429A-BB1C-6767498D93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33916D-EED2-49B1-91E3-36EE68F9AC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598DF195-9FA1-46AE-BE71-FF07A5B299EB}"/>
              </a:ext>
            </a:extLst>
          </p:cNvPr>
          <p:cNvSpPr>
            <a:spLocks noGrp="1"/>
          </p:cNvSpPr>
          <p:nvPr>
            <p:ph type="dt" sz="half" idx="10"/>
          </p:nvPr>
        </p:nvSpPr>
        <p:spPr/>
        <p:txBody>
          <a:bodyPr/>
          <a:lstStyle/>
          <a:p>
            <a:fld id="{49317BF2-7041-498C-888A-C737FDE6F8A4}" type="datetimeFigureOut">
              <a:rPr lang="en-IN" smtClean="0"/>
              <a:t>10-07-2021</a:t>
            </a:fld>
            <a:endParaRPr lang="en-IN"/>
          </a:p>
        </p:txBody>
      </p:sp>
      <p:sp>
        <p:nvSpPr>
          <p:cNvPr id="8" name="Footer Placeholder 7">
            <a:extLst>
              <a:ext uri="{FF2B5EF4-FFF2-40B4-BE49-F238E27FC236}">
                <a16:creationId xmlns:a16="http://schemas.microsoft.com/office/drawing/2014/main" id="{32C73C7F-2E44-448C-92F4-D651A8ECA5E4}"/>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E6CD757D-D5CE-46CB-AFAB-EFD3A18FE86B}"/>
              </a:ext>
            </a:extLst>
          </p:cNvPr>
          <p:cNvSpPr>
            <a:spLocks noGrp="1"/>
          </p:cNvSpPr>
          <p:nvPr>
            <p:ph type="sldNum" sz="quarter" idx="12"/>
          </p:nvPr>
        </p:nvSpPr>
        <p:spPr/>
        <p:txBody>
          <a:bodyPr/>
          <a:lstStyle/>
          <a:p>
            <a:fld id="{E7A40A4B-74FE-4427-B51E-CEC5931DA00E}" type="slidenum">
              <a:rPr lang="en-IN" smtClean="0"/>
              <a:t>‹#›</a:t>
            </a:fld>
            <a:endParaRPr lang="en-IN"/>
          </a:p>
        </p:txBody>
      </p:sp>
    </p:spTree>
    <p:extLst>
      <p:ext uri="{BB962C8B-B14F-4D97-AF65-F5344CB8AC3E}">
        <p14:creationId xmlns:p14="http://schemas.microsoft.com/office/powerpoint/2010/main" val="3112798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9F6E8-2095-4BA5-9A98-F8554064433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21206260-35E8-4C16-9B33-88F01E8821FD}"/>
              </a:ext>
            </a:extLst>
          </p:cNvPr>
          <p:cNvSpPr>
            <a:spLocks noGrp="1"/>
          </p:cNvSpPr>
          <p:nvPr>
            <p:ph type="dt" sz="half" idx="10"/>
          </p:nvPr>
        </p:nvSpPr>
        <p:spPr/>
        <p:txBody>
          <a:bodyPr/>
          <a:lstStyle/>
          <a:p>
            <a:fld id="{49317BF2-7041-498C-888A-C737FDE6F8A4}" type="datetimeFigureOut">
              <a:rPr lang="en-IN" smtClean="0"/>
              <a:t>10-07-2021</a:t>
            </a:fld>
            <a:endParaRPr lang="en-IN"/>
          </a:p>
        </p:txBody>
      </p:sp>
      <p:sp>
        <p:nvSpPr>
          <p:cNvPr id="4" name="Footer Placeholder 3">
            <a:extLst>
              <a:ext uri="{FF2B5EF4-FFF2-40B4-BE49-F238E27FC236}">
                <a16:creationId xmlns:a16="http://schemas.microsoft.com/office/drawing/2014/main" id="{E0DB8B17-2FE2-4EE3-8BB0-13A286306D0A}"/>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026563B0-6669-40BF-BB73-93606AEA3DBF}"/>
              </a:ext>
            </a:extLst>
          </p:cNvPr>
          <p:cNvSpPr>
            <a:spLocks noGrp="1"/>
          </p:cNvSpPr>
          <p:nvPr>
            <p:ph type="sldNum" sz="quarter" idx="12"/>
          </p:nvPr>
        </p:nvSpPr>
        <p:spPr/>
        <p:txBody>
          <a:bodyPr/>
          <a:lstStyle/>
          <a:p>
            <a:fld id="{E7A40A4B-74FE-4427-B51E-CEC5931DA00E}" type="slidenum">
              <a:rPr lang="en-IN" smtClean="0"/>
              <a:t>‹#›</a:t>
            </a:fld>
            <a:endParaRPr lang="en-IN"/>
          </a:p>
        </p:txBody>
      </p:sp>
    </p:spTree>
    <p:extLst>
      <p:ext uri="{BB962C8B-B14F-4D97-AF65-F5344CB8AC3E}">
        <p14:creationId xmlns:p14="http://schemas.microsoft.com/office/powerpoint/2010/main" val="340039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896201-FFC8-4B1D-A8B2-E866D0127A5B}"/>
              </a:ext>
            </a:extLst>
          </p:cNvPr>
          <p:cNvSpPr>
            <a:spLocks noGrp="1"/>
          </p:cNvSpPr>
          <p:nvPr>
            <p:ph type="dt" sz="half" idx="10"/>
          </p:nvPr>
        </p:nvSpPr>
        <p:spPr/>
        <p:txBody>
          <a:bodyPr/>
          <a:lstStyle/>
          <a:p>
            <a:fld id="{49317BF2-7041-498C-888A-C737FDE6F8A4}" type="datetimeFigureOut">
              <a:rPr lang="en-IN" smtClean="0"/>
              <a:t>10-07-2021</a:t>
            </a:fld>
            <a:endParaRPr lang="en-IN"/>
          </a:p>
        </p:txBody>
      </p:sp>
      <p:sp>
        <p:nvSpPr>
          <p:cNvPr id="3" name="Footer Placeholder 2">
            <a:extLst>
              <a:ext uri="{FF2B5EF4-FFF2-40B4-BE49-F238E27FC236}">
                <a16:creationId xmlns:a16="http://schemas.microsoft.com/office/drawing/2014/main" id="{EE36AFFD-5B7E-42EB-BAA0-7A6D63B2852B}"/>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B304CBCE-D8AE-45BB-91F9-72C3B84F6D45}"/>
              </a:ext>
            </a:extLst>
          </p:cNvPr>
          <p:cNvSpPr>
            <a:spLocks noGrp="1"/>
          </p:cNvSpPr>
          <p:nvPr>
            <p:ph type="sldNum" sz="quarter" idx="12"/>
          </p:nvPr>
        </p:nvSpPr>
        <p:spPr/>
        <p:txBody>
          <a:bodyPr/>
          <a:lstStyle/>
          <a:p>
            <a:fld id="{E7A40A4B-74FE-4427-B51E-CEC5931DA00E}" type="slidenum">
              <a:rPr lang="en-IN" smtClean="0"/>
              <a:t>‹#›</a:t>
            </a:fld>
            <a:endParaRPr lang="en-IN"/>
          </a:p>
        </p:txBody>
      </p:sp>
    </p:spTree>
    <p:extLst>
      <p:ext uri="{BB962C8B-B14F-4D97-AF65-F5344CB8AC3E}">
        <p14:creationId xmlns:p14="http://schemas.microsoft.com/office/powerpoint/2010/main" val="2469780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ECC71-CD74-4899-BB5F-56E0F0792D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E485E2B0-E545-496E-8F65-53A25CEA1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D2CDD39D-5FA7-42B5-9331-2CD4F687E9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EE18CC-804B-4001-B243-5DC9D354765C}"/>
              </a:ext>
            </a:extLst>
          </p:cNvPr>
          <p:cNvSpPr>
            <a:spLocks noGrp="1"/>
          </p:cNvSpPr>
          <p:nvPr>
            <p:ph type="dt" sz="half" idx="10"/>
          </p:nvPr>
        </p:nvSpPr>
        <p:spPr/>
        <p:txBody>
          <a:bodyPr/>
          <a:lstStyle/>
          <a:p>
            <a:fld id="{49317BF2-7041-498C-888A-C737FDE6F8A4}" type="datetimeFigureOut">
              <a:rPr lang="en-IN" smtClean="0"/>
              <a:t>10-07-2021</a:t>
            </a:fld>
            <a:endParaRPr lang="en-IN"/>
          </a:p>
        </p:txBody>
      </p:sp>
      <p:sp>
        <p:nvSpPr>
          <p:cNvPr id="6" name="Footer Placeholder 5">
            <a:extLst>
              <a:ext uri="{FF2B5EF4-FFF2-40B4-BE49-F238E27FC236}">
                <a16:creationId xmlns:a16="http://schemas.microsoft.com/office/drawing/2014/main" id="{A37BCB25-2BC3-4811-B007-DB8390A5E30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3F1CB11-D659-4FAE-9564-01314F4CF4B4}"/>
              </a:ext>
            </a:extLst>
          </p:cNvPr>
          <p:cNvSpPr>
            <a:spLocks noGrp="1"/>
          </p:cNvSpPr>
          <p:nvPr>
            <p:ph type="sldNum" sz="quarter" idx="12"/>
          </p:nvPr>
        </p:nvSpPr>
        <p:spPr/>
        <p:txBody>
          <a:bodyPr/>
          <a:lstStyle/>
          <a:p>
            <a:fld id="{E7A40A4B-74FE-4427-B51E-CEC5931DA00E}" type="slidenum">
              <a:rPr lang="en-IN" smtClean="0"/>
              <a:t>‹#›</a:t>
            </a:fld>
            <a:endParaRPr lang="en-IN"/>
          </a:p>
        </p:txBody>
      </p:sp>
    </p:spTree>
    <p:extLst>
      <p:ext uri="{BB962C8B-B14F-4D97-AF65-F5344CB8AC3E}">
        <p14:creationId xmlns:p14="http://schemas.microsoft.com/office/powerpoint/2010/main" val="111575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30466-281E-4EB3-AC39-3B6BB179D1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3FAD75B-9384-44B1-A931-7C9BA6ACA4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64BB56E-3B8E-4E44-B52E-429D8F78CE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5F674A-262C-409E-81D1-7033120AFC09}"/>
              </a:ext>
            </a:extLst>
          </p:cNvPr>
          <p:cNvSpPr>
            <a:spLocks noGrp="1"/>
          </p:cNvSpPr>
          <p:nvPr>
            <p:ph type="dt" sz="half" idx="10"/>
          </p:nvPr>
        </p:nvSpPr>
        <p:spPr/>
        <p:txBody>
          <a:bodyPr/>
          <a:lstStyle/>
          <a:p>
            <a:fld id="{49317BF2-7041-498C-888A-C737FDE6F8A4}" type="datetimeFigureOut">
              <a:rPr lang="en-IN" smtClean="0"/>
              <a:t>10-07-2021</a:t>
            </a:fld>
            <a:endParaRPr lang="en-IN"/>
          </a:p>
        </p:txBody>
      </p:sp>
      <p:sp>
        <p:nvSpPr>
          <p:cNvPr id="6" name="Footer Placeholder 5">
            <a:extLst>
              <a:ext uri="{FF2B5EF4-FFF2-40B4-BE49-F238E27FC236}">
                <a16:creationId xmlns:a16="http://schemas.microsoft.com/office/drawing/2014/main" id="{143215E9-C812-4712-B899-30F6592EFC3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611DC72-0B7C-4439-BC1E-7473454195EA}"/>
              </a:ext>
            </a:extLst>
          </p:cNvPr>
          <p:cNvSpPr>
            <a:spLocks noGrp="1"/>
          </p:cNvSpPr>
          <p:nvPr>
            <p:ph type="sldNum" sz="quarter" idx="12"/>
          </p:nvPr>
        </p:nvSpPr>
        <p:spPr/>
        <p:txBody>
          <a:bodyPr/>
          <a:lstStyle/>
          <a:p>
            <a:fld id="{E7A40A4B-74FE-4427-B51E-CEC5931DA00E}" type="slidenum">
              <a:rPr lang="en-IN" smtClean="0"/>
              <a:t>‹#›</a:t>
            </a:fld>
            <a:endParaRPr lang="en-IN"/>
          </a:p>
        </p:txBody>
      </p:sp>
    </p:spTree>
    <p:extLst>
      <p:ext uri="{BB962C8B-B14F-4D97-AF65-F5344CB8AC3E}">
        <p14:creationId xmlns:p14="http://schemas.microsoft.com/office/powerpoint/2010/main" val="839975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C14E8C-DE3E-46E6-9ABC-1FDFEE8A4A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9861E78-D8E7-45AB-8CF7-0DE6E78618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B927639-CA9A-4B0A-BF54-3657B14EC9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317BF2-7041-498C-888A-C737FDE6F8A4}" type="datetimeFigureOut">
              <a:rPr lang="en-IN" smtClean="0"/>
              <a:t>10-07-2021</a:t>
            </a:fld>
            <a:endParaRPr lang="en-IN"/>
          </a:p>
        </p:txBody>
      </p:sp>
      <p:sp>
        <p:nvSpPr>
          <p:cNvPr id="5" name="Footer Placeholder 4">
            <a:extLst>
              <a:ext uri="{FF2B5EF4-FFF2-40B4-BE49-F238E27FC236}">
                <a16:creationId xmlns:a16="http://schemas.microsoft.com/office/drawing/2014/main" id="{40440D81-8F19-466D-ABD7-3CF482E0B4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D28A327E-82D4-43CE-A56F-47E8D9926D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40A4B-74FE-4427-B51E-CEC5931DA00E}" type="slidenum">
              <a:rPr lang="en-IN" smtClean="0"/>
              <a:t>‹#›</a:t>
            </a:fld>
            <a:endParaRPr lang="en-IN"/>
          </a:p>
        </p:txBody>
      </p:sp>
    </p:spTree>
    <p:extLst>
      <p:ext uri="{BB962C8B-B14F-4D97-AF65-F5344CB8AC3E}">
        <p14:creationId xmlns:p14="http://schemas.microsoft.com/office/powerpoint/2010/main" val="3443676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9843C-BEBA-4933-A0D9-6965B974753B}"/>
              </a:ext>
            </a:extLst>
          </p:cNvPr>
          <p:cNvSpPr>
            <a:spLocks noGrp="1"/>
          </p:cNvSpPr>
          <p:nvPr>
            <p:ph type="ctrTitle"/>
          </p:nvPr>
        </p:nvSpPr>
        <p:spPr/>
        <p:txBody>
          <a:bodyPr/>
          <a:lstStyle/>
          <a:p>
            <a:r>
              <a:rPr lang="en-US" dirty="0"/>
              <a:t>BIO SAFETY LEVELS</a:t>
            </a:r>
            <a:endParaRPr lang="en-IN" dirty="0"/>
          </a:p>
        </p:txBody>
      </p:sp>
      <p:sp>
        <p:nvSpPr>
          <p:cNvPr id="3" name="Subtitle 2">
            <a:extLst>
              <a:ext uri="{FF2B5EF4-FFF2-40B4-BE49-F238E27FC236}">
                <a16:creationId xmlns:a16="http://schemas.microsoft.com/office/drawing/2014/main" id="{24116D5D-C332-47CE-865F-0B491E8C6F76}"/>
              </a:ext>
            </a:extLst>
          </p:cNvPr>
          <p:cNvSpPr>
            <a:spLocks noGrp="1"/>
          </p:cNvSpPr>
          <p:nvPr>
            <p:ph type="subTitle" idx="1"/>
          </p:nvPr>
        </p:nvSpPr>
        <p:spPr/>
        <p:txBody>
          <a:bodyPr/>
          <a:lstStyle/>
          <a:p>
            <a:r>
              <a:rPr lang="en-US" dirty="0"/>
              <a:t>INSIGHT INTO FACILITY REQUIREMENTS AND DESIGN</a:t>
            </a:r>
            <a:endParaRPr lang="en-IN" dirty="0"/>
          </a:p>
        </p:txBody>
      </p:sp>
    </p:spTree>
    <p:extLst>
      <p:ext uri="{BB962C8B-B14F-4D97-AF65-F5344CB8AC3E}">
        <p14:creationId xmlns:p14="http://schemas.microsoft.com/office/powerpoint/2010/main" val="2288314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AE8C2-F72F-4960-8691-9EF7115AD603}"/>
              </a:ext>
            </a:extLst>
          </p:cNvPr>
          <p:cNvSpPr>
            <a:spLocks noGrp="1"/>
          </p:cNvSpPr>
          <p:nvPr>
            <p:ph type="title"/>
          </p:nvPr>
        </p:nvSpPr>
        <p:spPr/>
        <p:txBody>
          <a:bodyPr/>
          <a:lstStyle/>
          <a:p>
            <a:r>
              <a:rPr lang="en-US" dirty="0"/>
              <a:t>STANDARD PRACTICES- BSL 2</a:t>
            </a:r>
            <a:endParaRPr lang="en-IN" dirty="0"/>
          </a:p>
        </p:txBody>
      </p:sp>
      <p:sp>
        <p:nvSpPr>
          <p:cNvPr id="3" name="Content Placeholder 2">
            <a:extLst>
              <a:ext uri="{FF2B5EF4-FFF2-40B4-BE49-F238E27FC236}">
                <a16:creationId xmlns:a16="http://schemas.microsoft.com/office/drawing/2014/main" id="{DDD47377-F30C-4450-99D1-B6ADEBCC9D31}"/>
              </a:ext>
            </a:extLst>
          </p:cNvPr>
          <p:cNvSpPr>
            <a:spLocks noGrp="1"/>
          </p:cNvSpPr>
          <p:nvPr>
            <p:ph idx="1"/>
          </p:nvPr>
        </p:nvSpPr>
        <p:spPr>
          <a:xfrm>
            <a:off x="838200" y="1777498"/>
            <a:ext cx="10515600" cy="4351338"/>
          </a:xfrm>
        </p:spPr>
        <p:txBody>
          <a:bodyPr>
            <a:normAutofit fontScale="92500" lnSpcReduction="20000"/>
          </a:bodyPr>
          <a:lstStyle/>
          <a:p>
            <a:pPr marL="0" indent="0">
              <a:buNone/>
            </a:pPr>
            <a:r>
              <a:rPr lang="en-US" sz="3000" dirty="0"/>
              <a:t>   PRIMARY BARRIERS</a:t>
            </a:r>
          </a:p>
          <a:p>
            <a:r>
              <a:rPr lang="en-US" sz="3000" dirty="0"/>
              <a:t>Biosafety cabinets or physical containment devices are used.</a:t>
            </a:r>
          </a:p>
          <a:p>
            <a:r>
              <a:rPr lang="en-US" sz="3000" dirty="0"/>
              <a:t>PPE used as needed.</a:t>
            </a:r>
          </a:p>
          <a:p>
            <a:pPr marL="0" indent="0">
              <a:buNone/>
            </a:pPr>
            <a:endParaRPr lang="en-US" sz="3000" dirty="0"/>
          </a:p>
          <a:p>
            <a:r>
              <a:rPr lang="en-US" sz="3000" dirty="0"/>
              <a:t>SECONDARY BARRIERS</a:t>
            </a:r>
          </a:p>
          <a:p>
            <a:r>
              <a:rPr lang="en-US" sz="3000" dirty="0"/>
              <a:t>Providing lockable doors for facilities that house restricted agents </a:t>
            </a:r>
          </a:p>
          <a:p>
            <a:r>
              <a:rPr lang="en-US" sz="3000" dirty="0"/>
              <a:t>Locating new laboratories away from Public areas.</a:t>
            </a:r>
          </a:p>
          <a:p>
            <a:r>
              <a:rPr lang="en-US" sz="3000" dirty="0"/>
              <a:t>Eyewash station</a:t>
            </a:r>
          </a:p>
          <a:p>
            <a:r>
              <a:rPr lang="en-US" sz="3000" dirty="0"/>
              <a:t>Furniture to be covered with nonfabric material that can be decontaminated</a:t>
            </a:r>
          </a:p>
          <a:p>
            <a:endParaRPr lang="en-IN" dirty="0"/>
          </a:p>
        </p:txBody>
      </p:sp>
    </p:spTree>
    <p:extLst>
      <p:ext uri="{BB962C8B-B14F-4D97-AF65-F5344CB8AC3E}">
        <p14:creationId xmlns:p14="http://schemas.microsoft.com/office/powerpoint/2010/main" val="2099828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14126-ECC3-438A-9B1A-73C0FDA41861}"/>
              </a:ext>
            </a:extLst>
          </p:cNvPr>
          <p:cNvSpPr>
            <a:spLocks noGrp="1"/>
          </p:cNvSpPr>
          <p:nvPr>
            <p:ph type="title"/>
          </p:nvPr>
        </p:nvSpPr>
        <p:spPr/>
        <p:txBody>
          <a:bodyPr/>
          <a:lstStyle/>
          <a:p>
            <a:r>
              <a:rPr lang="en-US" sz="4400" b="1" dirty="0">
                <a:effectLst/>
                <a:latin typeface="Arial" panose="020B0604020202020204" pitchFamily="34" charset="0"/>
                <a:ea typeface="Calibri" panose="020F0502020204030204" pitchFamily="34" charset="0"/>
              </a:rPr>
              <a:t>The Biosafety Level 3</a:t>
            </a:r>
            <a:endParaRPr lang="en-IN" b="1" dirty="0"/>
          </a:p>
        </p:txBody>
      </p:sp>
      <p:sp>
        <p:nvSpPr>
          <p:cNvPr id="4" name="Content Placeholder 3">
            <a:extLst>
              <a:ext uri="{FF2B5EF4-FFF2-40B4-BE49-F238E27FC236}">
                <a16:creationId xmlns:a16="http://schemas.microsoft.com/office/drawing/2014/main" id="{311846D8-5A29-4B33-8F1B-32C950E95E83}"/>
              </a:ext>
            </a:extLst>
          </p:cNvPr>
          <p:cNvSpPr>
            <a:spLocks noGrp="1"/>
          </p:cNvSpPr>
          <p:nvPr>
            <p:ph idx="1"/>
          </p:nvPr>
        </p:nvSpPr>
        <p:spPr/>
        <p:txBody>
          <a:bodyPr>
            <a:normAutofit/>
          </a:bodyPr>
          <a:lstStyle/>
          <a:p>
            <a:r>
              <a:rPr lang="en-US" dirty="0">
                <a:effectLst/>
                <a:latin typeface="Arial" panose="020B0604020202020204" pitchFamily="34" charset="0"/>
                <a:ea typeface="Calibri" panose="020F0502020204030204" pitchFamily="34" charset="0"/>
              </a:rPr>
              <a:t>The </a:t>
            </a:r>
            <a:r>
              <a:rPr lang="en-US" i="1" dirty="0">
                <a:effectLst/>
                <a:latin typeface="Arial" panose="020B0604020202020204" pitchFamily="34" charset="0"/>
                <a:ea typeface="Calibri" panose="020F0502020204030204" pitchFamily="34" charset="0"/>
              </a:rPr>
              <a:t>Biosafety Level 3</a:t>
            </a:r>
            <a:r>
              <a:rPr lang="en-US" dirty="0">
                <a:effectLst/>
                <a:latin typeface="Arial" panose="020B0604020202020204" pitchFamily="34" charset="0"/>
                <a:ea typeface="Calibri" panose="020F0502020204030204" pitchFamily="34" charset="0"/>
              </a:rPr>
              <a:t> (BSL-3) lab is “applicable to clinical, diagnostic, teaching, research, or production facilities in which work is done with indigenous or exotic agents with a potential for respiratory transmission, and which may cause serious or potentially lethal disease as a result of exposure by inhalation route. All laboratory manipulations should be performed in biological safety cabinets or other enclosed equipment, such as gas-tight aerosol generation chamber”.</a:t>
            </a:r>
          </a:p>
          <a:p>
            <a:r>
              <a:rPr lang="en-US" dirty="0">
                <a:latin typeface="Arial" panose="020B0604020202020204" pitchFamily="34" charset="0"/>
              </a:rPr>
              <a:t>Generally associated with potentially lethal diseases routed through Inhalation</a:t>
            </a:r>
            <a:r>
              <a:rPr lang="en-US" sz="2400" dirty="0">
                <a:latin typeface="Arial" panose="020B0604020202020204" pitchFamily="34" charset="0"/>
              </a:rPr>
              <a:t>.</a:t>
            </a:r>
            <a:endParaRPr lang="en-IN" sz="2400" dirty="0"/>
          </a:p>
        </p:txBody>
      </p:sp>
    </p:spTree>
    <p:extLst>
      <p:ext uri="{BB962C8B-B14F-4D97-AF65-F5344CB8AC3E}">
        <p14:creationId xmlns:p14="http://schemas.microsoft.com/office/powerpoint/2010/main" val="2882379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5C5B6-8ACC-4A00-A72E-F7466460C92D}"/>
              </a:ext>
            </a:extLst>
          </p:cNvPr>
          <p:cNvSpPr>
            <a:spLocks noGrp="1"/>
          </p:cNvSpPr>
          <p:nvPr>
            <p:ph type="title"/>
          </p:nvPr>
        </p:nvSpPr>
        <p:spPr/>
        <p:txBody>
          <a:bodyPr/>
          <a:lstStyle/>
          <a:p>
            <a:r>
              <a:rPr lang="en-US" dirty="0"/>
              <a:t>STANDARD PRACTICES- BSL 3</a:t>
            </a:r>
            <a:endParaRPr lang="en-IN" dirty="0"/>
          </a:p>
        </p:txBody>
      </p:sp>
      <p:sp>
        <p:nvSpPr>
          <p:cNvPr id="3" name="Content Placeholder 2">
            <a:extLst>
              <a:ext uri="{FF2B5EF4-FFF2-40B4-BE49-F238E27FC236}">
                <a16:creationId xmlns:a16="http://schemas.microsoft.com/office/drawing/2014/main" id="{DF53B586-DCF6-47D5-BCCE-EF9D18DFF400}"/>
              </a:ext>
            </a:extLst>
          </p:cNvPr>
          <p:cNvSpPr>
            <a:spLocks noGrp="1"/>
          </p:cNvSpPr>
          <p:nvPr>
            <p:ph idx="1"/>
          </p:nvPr>
        </p:nvSpPr>
        <p:spPr/>
        <p:txBody>
          <a:bodyPr/>
          <a:lstStyle/>
          <a:p>
            <a:r>
              <a:rPr lang="en-IN" sz="3200" dirty="0"/>
              <a:t>All practices of BSL2 : primary and secondary</a:t>
            </a:r>
          </a:p>
          <a:p>
            <a:pPr marL="0" indent="0">
              <a:buNone/>
            </a:pPr>
            <a:r>
              <a:rPr lang="en-IN" sz="3200" dirty="0"/>
              <a:t>  In addition:</a:t>
            </a:r>
          </a:p>
          <a:p>
            <a:r>
              <a:rPr lang="en-IN" sz="3200" dirty="0"/>
              <a:t>Special Engineering and design features. Lab air is exhausted to the outdoors </a:t>
            </a:r>
          </a:p>
          <a:p>
            <a:r>
              <a:rPr lang="en-IN" sz="3200" dirty="0"/>
              <a:t>Ventilation is balanced to provide directional airflow into the room.</a:t>
            </a:r>
          </a:p>
          <a:p>
            <a:r>
              <a:rPr lang="en-IN" sz="3200" dirty="0"/>
              <a:t>Restricted access</a:t>
            </a:r>
          </a:p>
          <a:p>
            <a:r>
              <a:rPr lang="en-IN" sz="3200" dirty="0"/>
              <a:t>Self closing doors with automatic locking</a:t>
            </a:r>
          </a:p>
          <a:p>
            <a:endParaRPr lang="en-IN" dirty="0"/>
          </a:p>
          <a:p>
            <a:endParaRPr lang="en-IN" dirty="0"/>
          </a:p>
          <a:p>
            <a:endParaRPr lang="en-IN" dirty="0"/>
          </a:p>
        </p:txBody>
      </p:sp>
    </p:spTree>
    <p:extLst>
      <p:ext uri="{BB962C8B-B14F-4D97-AF65-F5344CB8AC3E}">
        <p14:creationId xmlns:p14="http://schemas.microsoft.com/office/powerpoint/2010/main" val="70328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10935-3BF0-4454-977D-A6E24819301F}"/>
              </a:ext>
            </a:extLst>
          </p:cNvPr>
          <p:cNvSpPr>
            <a:spLocks noGrp="1"/>
          </p:cNvSpPr>
          <p:nvPr>
            <p:ph type="title"/>
          </p:nvPr>
        </p:nvSpPr>
        <p:spPr/>
        <p:txBody>
          <a:bodyPr/>
          <a:lstStyle/>
          <a:p>
            <a:r>
              <a:rPr lang="en-US" sz="4400" dirty="0">
                <a:effectLst/>
                <a:latin typeface="Arial" panose="020B0604020202020204" pitchFamily="34" charset="0"/>
                <a:ea typeface="Calibri" panose="020F0502020204030204" pitchFamily="34" charset="0"/>
              </a:rPr>
              <a:t>The Biosafety Level 4</a:t>
            </a:r>
            <a:endParaRPr lang="en-IN" dirty="0"/>
          </a:p>
        </p:txBody>
      </p:sp>
      <p:sp>
        <p:nvSpPr>
          <p:cNvPr id="3" name="Content Placeholder 2">
            <a:extLst>
              <a:ext uri="{FF2B5EF4-FFF2-40B4-BE49-F238E27FC236}">
                <a16:creationId xmlns:a16="http://schemas.microsoft.com/office/drawing/2014/main" id="{74A07BEF-52C1-4AFA-8C8A-73CB04953B28}"/>
              </a:ext>
            </a:extLst>
          </p:cNvPr>
          <p:cNvSpPr>
            <a:spLocks noGrp="1"/>
          </p:cNvSpPr>
          <p:nvPr>
            <p:ph idx="1"/>
          </p:nvPr>
        </p:nvSpPr>
        <p:spPr/>
        <p:txBody>
          <a:bodyPr>
            <a:normAutofit lnSpcReduction="10000"/>
          </a:bodyPr>
          <a:lstStyle/>
          <a:p>
            <a:r>
              <a:rPr lang="en-US" dirty="0">
                <a:effectLst/>
                <a:latin typeface="Arial" panose="020B0604020202020204" pitchFamily="34" charset="0"/>
                <a:ea typeface="Calibri" panose="020F0502020204030204" pitchFamily="34" charset="0"/>
                <a:cs typeface="Mangal" panose="02040503050203030202" pitchFamily="18" charset="0"/>
              </a:rPr>
              <a:t>The </a:t>
            </a:r>
            <a:r>
              <a:rPr lang="en-US" i="1" dirty="0">
                <a:effectLst/>
                <a:latin typeface="Arial" panose="020B0604020202020204" pitchFamily="34" charset="0"/>
                <a:ea typeface="Calibri" panose="020F0502020204030204" pitchFamily="34" charset="0"/>
                <a:cs typeface="Mangal" panose="02040503050203030202" pitchFamily="18" charset="0"/>
              </a:rPr>
              <a:t>Biosafety level-4 </a:t>
            </a:r>
            <a:r>
              <a:rPr lang="en-US" dirty="0">
                <a:effectLst/>
                <a:latin typeface="Arial" panose="020B0604020202020204" pitchFamily="34" charset="0"/>
                <a:ea typeface="Calibri" panose="020F0502020204030204" pitchFamily="34" charset="0"/>
                <a:cs typeface="Mangal" panose="02040503050203030202" pitchFamily="18" charset="0"/>
              </a:rPr>
              <a:t>(BSL-4) lab is “applicable for the work with dangerous and exotic agents that pose a high individual risk of life-threatening disease, which may be transmitted via the aerosol route and for which there is no available vaccine or therapy.” The laboratory worker’s complete isolation from aerosolized infectious materials is accomplished primarily by working in a Class III BSC or in a full-body, air-supplied and positive-pressure personnel suit.</a:t>
            </a:r>
          </a:p>
          <a:p>
            <a:r>
              <a:rPr lang="en-US" dirty="0">
                <a:latin typeface="Arial" panose="020B0604020202020204" pitchFamily="34" charset="0"/>
                <a:ea typeface="Calibri" panose="020F0502020204030204" pitchFamily="34" charset="0"/>
                <a:cs typeface="Mangal" panose="02040503050203030202" pitchFamily="18" charset="0"/>
              </a:rPr>
              <a:t>Associated with highest biosafety from dangerous and exotic viruses or agents with unknown risk of transmission.</a:t>
            </a:r>
          </a:p>
          <a:p>
            <a:r>
              <a:rPr lang="en-US" dirty="0">
                <a:latin typeface="Arial" panose="020B0604020202020204" pitchFamily="34" charset="0"/>
                <a:ea typeface="Calibri" panose="020F0502020204030204" pitchFamily="34" charset="0"/>
                <a:cs typeface="Mangal" panose="02040503050203030202" pitchFamily="18" charset="0"/>
              </a:rPr>
              <a:t> </a:t>
            </a:r>
            <a:r>
              <a:rPr lang="en-US" dirty="0" err="1">
                <a:latin typeface="Arial" panose="020B0604020202020204" pitchFamily="34" charset="0"/>
                <a:ea typeface="Calibri" panose="020F0502020204030204" pitchFamily="34" charset="0"/>
                <a:cs typeface="Mangal" panose="02040503050203030202" pitchFamily="18" charset="0"/>
              </a:rPr>
              <a:t>Eg.</a:t>
            </a:r>
            <a:r>
              <a:rPr lang="en-US" dirty="0">
                <a:latin typeface="Arial" panose="020B0604020202020204" pitchFamily="34" charset="0"/>
                <a:ea typeface="Calibri" panose="020F0502020204030204" pitchFamily="34" charset="0"/>
                <a:cs typeface="Mangal" panose="02040503050203030202" pitchFamily="18" charset="0"/>
              </a:rPr>
              <a:t> Ebola, small pox, Marburg viruses</a:t>
            </a:r>
            <a:endParaRPr lang="en-IN" dirty="0">
              <a:effectLst/>
              <a:latin typeface="Calibri" panose="020F0502020204030204" pitchFamily="34" charset="0"/>
              <a:ea typeface="Calibri" panose="020F0502020204030204" pitchFamily="34" charset="0"/>
              <a:cs typeface="Mangal" panose="02040503050203030202" pitchFamily="18" charset="0"/>
            </a:endParaRPr>
          </a:p>
          <a:p>
            <a:endParaRPr lang="en-IN" dirty="0"/>
          </a:p>
        </p:txBody>
      </p:sp>
    </p:spTree>
    <p:extLst>
      <p:ext uri="{BB962C8B-B14F-4D97-AF65-F5344CB8AC3E}">
        <p14:creationId xmlns:p14="http://schemas.microsoft.com/office/powerpoint/2010/main" val="711612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D08CB-9F94-489E-AC8F-E67CBA1975B2}"/>
              </a:ext>
            </a:extLst>
          </p:cNvPr>
          <p:cNvSpPr>
            <a:spLocks noGrp="1"/>
          </p:cNvSpPr>
          <p:nvPr>
            <p:ph type="title"/>
          </p:nvPr>
        </p:nvSpPr>
        <p:spPr/>
        <p:txBody>
          <a:bodyPr/>
          <a:lstStyle/>
          <a:p>
            <a:r>
              <a:rPr lang="en-US" dirty="0"/>
              <a:t>GENERAL PRACTICES- BSL 4</a:t>
            </a:r>
            <a:endParaRPr lang="en-IN" dirty="0"/>
          </a:p>
        </p:txBody>
      </p:sp>
      <p:sp>
        <p:nvSpPr>
          <p:cNvPr id="3" name="Content Placeholder 2">
            <a:extLst>
              <a:ext uri="{FF2B5EF4-FFF2-40B4-BE49-F238E27FC236}">
                <a16:creationId xmlns:a16="http://schemas.microsoft.com/office/drawing/2014/main" id="{2F446C68-C912-4B3D-89D9-BBC7C546AC06}"/>
              </a:ext>
            </a:extLst>
          </p:cNvPr>
          <p:cNvSpPr>
            <a:spLocks noGrp="1"/>
          </p:cNvSpPr>
          <p:nvPr>
            <p:ph idx="1"/>
          </p:nvPr>
        </p:nvSpPr>
        <p:spPr>
          <a:xfrm>
            <a:off x="838200" y="1825625"/>
            <a:ext cx="10515600" cy="4527550"/>
          </a:xfrm>
        </p:spPr>
        <p:txBody>
          <a:bodyPr>
            <a:normAutofit fontScale="70000" lnSpcReduction="20000"/>
          </a:bodyPr>
          <a:lstStyle/>
          <a:p>
            <a:pPr marL="0" indent="0">
              <a:buNone/>
            </a:pPr>
            <a:r>
              <a:rPr lang="en-US" sz="4600" dirty="0"/>
              <a:t>Safety equipment (Primary barriers)</a:t>
            </a:r>
          </a:p>
          <a:p>
            <a:r>
              <a:rPr lang="en-IN" sz="4600" dirty="0"/>
              <a:t>All procedures conducted in Class III Biosafety cabinets OR</a:t>
            </a:r>
          </a:p>
          <a:p>
            <a:r>
              <a:rPr lang="en-IN" sz="4600" dirty="0"/>
              <a:t>Class II BSC combined with full body, air supplied, positive pressure personal suit</a:t>
            </a:r>
          </a:p>
          <a:p>
            <a:pPr marL="0" indent="0">
              <a:buNone/>
            </a:pPr>
            <a:endParaRPr lang="en-IN" sz="4600" dirty="0"/>
          </a:p>
          <a:p>
            <a:pPr marL="0" indent="0">
              <a:buNone/>
            </a:pPr>
            <a:r>
              <a:rPr lang="en-IN" sz="4600" dirty="0"/>
              <a:t> Facilities  (Secondary barriers) </a:t>
            </a:r>
          </a:p>
          <a:p>
            <a:r>
              <a:rPr lang="en-IN" sz="4600" dirty="0"/>
              <a:t>Separate building or Isolated zone</a:t>
            </a:r>
          </a:p>
          <a:p>
            <a:r>
              <a:rPr lang="en-IN" sz="4600" dirty="0"/>
              <a:t>Dedicated supply and Exhaust and decontamination systems</a:t>
            </a:r>
            <a:endParaRPr lang="en-IN" dirty="0"/>
          </a:p>
          <a:p>
            <a:pPr marL="0" indent="0">
              <a:buNone/>
            </a:pPr>
            <a:endParaRPr lang="en-IN" dirty="0"/>
          </a:p>
          <a:p>
            <a:pPr marL="0" indent="0">
              <a:buNone/>
            </a:pPr>
            <a:endParaRPr lang="en-IN" sz="3200" dirty="0"/>
          </a:p>
          <a:p>
            <a:pPr marL="0" indent="0">
              <a:buNone/>
            </a:pPr>
            <a:endParaRPr lang="en-IN" sz="3200" dirty="0"/>
          </a:p>
          <a:p>
            <a:pPr marL="0" indent="0">
              <a:buNone/>
            </a:pPr>
            <a:endParaRPr lang="en-IN" sz="3200" dirty="0"/>
          </a:p>
        </p:txBody>
      </p:sp>
    </p:spTree>
    <p:extLst>
      <p:ext uri="{BB962C8B-B14F-4D97-AF65-F5344CB8AC3E}">
        <p14:creationId xmlns:p14="http://schemas.microsoft.com/office/powerpoint/2010/main" val="353659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E9A8C95-5B8A-4D54-AF1B-23237F7D6CA8}"/>
              </a:ext>
            </a:extLst>
          </p:cNvPr>
          <p:cNvSpPr>
            <a:spLocks noGrp="1"/>
          </p:cNvSpPr>
          <p:nvPr>
            <p:ph type="title"/>
          </p:nvPr>
        </p:nvSpPr>
        <p:spPr/>
        <p:txBody>
          <a:bodyPr/>
          <a:lstStyle/>
          <a:p>
            <a:r>
              <a:rPr lang="en-US" dirty="0"/>
              <a:t>BSL4 CONTAINMENT SYSTEM  TYPES</a:t>
            </a:r>
            <a:endParaRPr lang="en-IN" dirty="0"/>
          </a:p>
        </p:txBody>
      </p:sp>
      <p:sp>
        <p:nvSpPr>
          <p:cNvPr id="10" name="Content Placeholder 9">
            <a:extLst>
              <a:ext uri="{FF2B5EF4-FFF2-40B4-BE49-F238E27FC236}">
                <a16:creationId xmlns:a16="http://schemas.microsoft.com/office/drawing/2014/main" id="{E8C3940D-4F82-4611-8202-D5FC12524F87}"/>
              </a:ext>
            </a:extLst>
          </p:cNvPr>
          <p:cNvSpPr>
            <a:spLocks noGrp="1"/>
          </p:cNvSpPr>
          <p:nvPr>
            <p:ph idx="1"/>
          </p:nvPr>
        </p:nvSpPr>
        <p:spPr/>
        <p:txBody>
          <a:bodyPr/>
          <a:lstStyle/>
          <a:p>
            <a:pPr marL="0" indent="0">
              <a:buNone/>
            </a:pPr>
            <a:r>
              <a:rPr lang="en-US" dirty="0"/>
              <a:t>A. Cabinet room</a:t>
            </a:r>
          </a:p>
          <a:p>
            <a:r>
              <a:rPr lang="en-US" dirty="0"/>
              <a:t>a.	The cabinet room housing Class III biological safety cabinet must be separated from outside environment by two air lock entry doors. Handling of Risk Group 4 microorganisms must be performed in this room and nothing must be taken out of the room. All required instruments for study must be placed inside the cabinet room.</a:t>
            </a:r>
          </a:p>
          <a:p>
            <a:r>
              <a:rPr lang="en-US" dirty="0"/>
              <a:t>b.	Cabinet room must be attached with outer and inner changing rooms fitted with shower.</a:t>
            </a:r>
          </a:p>
          <a:p>
            <a:r>
              <a:rPr lang="en-US" dirty="0"/>
              <a:t>c.	An arrangement of interlocked autoclave or fumigation chamber must be kept to transfer materials inside the cabinet room.</a:t>
            </a:r>
          </a:p>
          <a:p>
            <a:endParaRPr lang="en-IN" dirty="0"/>
          </a:p>
        </p:txBody>
      </p:sp>
    </p:spTree>
    <p:extLst>
      <p:ext uri="{BB962C8B-B14F-4D97-AF65-F5344CB8AC3E}">
        <p14:creationId xmlns:p14="http://schemas.microsoft.com/office/powerpoint/2010/main" val="3311702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8F3C81-DE5C-471F-B6CD-DDB2A25269C7}"/>
              </a:ext>
            </a:extLst>
          </p:cNvPr>
          <p:cNvSpPr>
            <a:spLocks noGrp="1"/>
          </p:cNvSpPr>
          <p:nvPr>
            <p:ph idx="1"/>
          </p:nvPr>
        </p:nvSpPr>
        <p:spPr>
          <a:xfrm>
            <a:off x="838200" y="514350"/>
            <a:ext cx="10515600" cy="5648325"/>
          </a:xfrm>
        </p:spPr>
        <p:txBody>
          <a:bodyPr>
            <a:normAutofit fontScale="47500" lnSpcReduction="20000"/>
          </a:bodyPr>
          <a:lstStyle/>
          <a:p>
            <a:pPr marL="0" indent="0">
              <a:buNone/>
            </a:pPr>
            <a:endParaRPr lang="en-US" dirty="0"/>
          </a:p>
          <a:p>
            <a:pPr marL="0" indent="0">
              <a:buNone/>
            </a:pPr>
            <a:r>
              <a:rPr lang="en-US" sz="5100" dirty="0"/>
              <a:t>B. Suit laboratory</a:t>
            </a:r>
          </a:p>
          <a:p>
            <a:pPr marL="0" indent="0">
              <a:buNone/>
            </a:pPr>
            <a:endParaRPr lang="en-US" sz="5100" dirty="0"/>
          </a:p>
          <a:p>
            <a:r>
              <a:rPr lang="en-US" sz="5100" dirty="0"/>
              <a:t>a.	A protective suit laboratory is designed and maintained to provide personnel protection equivalent to that provided by Class III biological safety cabinets and must be attached with changing and decontamination rooms.</a:t>
            </a:r>
          </a:p>
          <a:p>
            <a:r>
              <a:rPr lang="en-US" sz="5100" dirty="0"/>
              <a:t>b.	It must be attached with outer and inner changing rooms fitted with shower.</a:t>
            </a:r>
          </a:p>
          <a:p>
            <a:r>
              <a:rPr lang="en-US" sz="5100" dirty="0"/>
              <a:t>c.	Entry into the suit laboratory is through an airlock fitted with airtight doors.</a:t>
            </a:r>
          </a:p>
          <a:p>
            <a:r>
              <a:rPr lang="en-US" sz="5100" dirty="0"/>
              <a:t>d.	Exit through a chemical shower facility to decontaminate the surface of the positive pressure suit. In the event of an emergency exit or failure of the chemical shower system, a method for decontaminating positive pressure suits, such as a gravity fed supply of chemical disinfectant, is needed.</a:t>
            </a:r>
          </a:p>
          <a:p>
            <a:r>
              <a:rPr lang="en-US" sz="5100" dirty="0"/>
              <a:t>e.	An appropriate warning system for personnel working in the suit laboratory must be provided for use in the event of mechanical system or air failure.</a:t>
            </a:r>
          </a:p>
          <a:p>
            <a:r>
              <a:rPr lang="en-US" sz="5100" dirty="0"/>
              <a:t>f.	Decontamination room, fitted with decontamination shower system must also be attached with suit laboratory.</a:t>
            </a:r>
          </a:p>
          <a:p>
            <a:pPr marL="0" indent="0">
              <a:buNone/>
            </a:pPr>
            <a:r>
              <a:rPr lang="en-US" dirty="0"/>
              <a:t>   </a:t>
            </a:r>
          </a:p>
          <a:p>
            <a:endParaRPr lang="en-IN" dirty="0"/>
          </a:p>
        </p:txBody>
      </p:sp>
    </p:spTree>
    <p:extLst>
      <p:ext uri="{BB962C8B-B14F-4D97-AF65-F5344CB8AC3E}">
        <p14:creationId xmlns:p14="http://schemas.microsoft.com/office/powerpoint/2010/main" val="2816233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88E0C-6554-4DA0-91F3-3D7975F5883D}"/>
              </a:ext>
            </a:extLst>
          </p:cNvPr>
          <p:cNvSpPr>
            <a:spLocks noGrp="1"/>
          </p:cNvSpPr>
          <p:nvPr>
            <p:ph type="title"/>
          </p:nvPr>
        </p:nvSpPr>
        <p:spPr/>
        <p:txBody>
          <a:bodyPr/>
          <a:lstStyle/>
          <a:p>
            <a:r>
              <a:rPr lang="en-US" dirty="0"/>
              <a:t>CLASS III CABINET</a:t>
            </a:r>
            <a:endParaRPr lang="en-IN" dirty="0"/>
          </a:p>
        </p:txBody>
      </p:sp>
      <p:pic>
        <p:nvPicPr>
          <p:cNvPr id="2050" name="Picture 2" descr="Class III Biosafety Cabinet PPC BIO 134 – Paramedical s.r.l.">
            <a:extLst>
              <a:ext uri="{FF2B5EF4-FFF2-40B4-BE49-F238E27FC236}">
                <a16:creationId xmlns:a16="http://schemas.microsoft.com/office/drawing/2014/main" id="{530F9671-CCC2-4007-899B-DCD1B064A32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8945" y="1825625"/>
            <a:ext cx="683410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141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AE622-6071-4C38-A20E-240D390E2992}"/>
              </a:ext>
            </a:extLst>
          </p:cNvPr>
          <p:cNvSpPr>
            <a:spLocks noGrp="1"/>
          </p:cNvSpPr>
          <p:nvPr>
            <p:ph type="title"/>
          </p:nvPr>
        </p:nvSpPr>
        <p:spPr>
          <a:xfrm>
            <a:off x="838200" y="365126"/>
            <a:ext cx="10515600" cy="615950"/>
          </a:xfrm>
        </p:spPr>
        <p:txBody>
          <a:bodyPr>
            <a:normAutofit fontScale="90000"/>
          </a:bodyPr>
          <a:lstStyle/>
          <a:p>
            <a:r>
              <a:rPr lang="en-US" dirty="0"/>
              <a:t>PRESSURISED SUIT PROTECTION</a:t>
            </a:r>
            <a:endParaRPr lang="en-IN" dirty="0"/>
          </a:p>
        </p:txBody>
      </p:sp>
      <p:sp>
        <p:nvSpPr>
          <p:cNvPr id="3" name="Content Placeholder 2">
            <a:extLst>
              <a:ext uri="{FF2B5EF4-FFF2-40B4-BE49-F238E27FC236}">
                <a16:creationId xmlns:a16="http://schemas.microsoft.com/office/drawing/2014/main" id="{351DFBF0-392D-49ED-ABAE-F01698DF28B3}"/>
              </a:ext>
            </a:extLst>
          </p:cNvPr>
          <p:cNvSpPr>
            <a:spLocks noGrp="1"/>
          </p:cNvSpPr>
          <p:nvPr>
            <p:ph idx="1"/>
          </p:nvPr>
        </p:nvSpPr>
        <p:spPr/>
        <p:txBody>
          <a:bodyPr/>
          <a:lstStyle/>
          <a:p>
            <a:endParaRPr lang="en-IN"/>
          </a:p>
        </p:txBody>
      </p:sp>
      <p:pic>
        <p:nvPicPr>
          <p:cNvPr id="12290" name="Picture 2" descr="BSL 4 - practices&#10;• Change clothes before entering&#10;• Shower upon exiting&#10;• Decontaminate all materials before exiting&#10;• Cl...">
            <a:extLst>
              <a:ext uri="{FF2B5EF4-FFF2-40B4-BE49-F238E27FC236}">
                <a16:creationId xmlns:a16="http://schemas.microsoft.com/office/drawing/2014/main" id="{67DACB1E-AFCA-44CB-A1E8-4B5717C787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021" y="847724"/>
            <a:ext cx="10583779" cy="549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756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D0BE6-6C41-4532-BC0B-8685D1A9506D}"/>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946FBF30-B9FB-41F4-B233-AED402C1299F}"/>
              </a:ext>
            </a:extLst>
          </p:cNvPr>
          <p:cNvSpPr>
            <a:spLocks noGrp="1"/>
          </p:cNvSpPr>
          <p:nvPr>
            <p:ph idx="1"/>
          </p:nvPr>
        </p:nvSpPr>
        <p:spPr/>
        <p:txBody>
          <a:bodyPr/>
          <a:lstStyle/>
          <a:p>
            <a:endParaRPr lang="en-IN"/>
          </a:p>
        </p:txBody>
      </p:sp>
      <p:pic>
        <p:nvPicPr>
          <p:cNvPr id="14338" name="Picture 2" descr="Introduction&#10;• Biosafety cabinets (BSCs) are primary means of&#10;containment, developed for working safely with&#10;infectious mi...">
            <a:extLst>
              <a:ext uri="{FF2B5EF4-FFF2-40B4-BE49-F238E27FC236}">
                <a16:creationId xmlns:a16="http://schemas.microsoft.com/office/drawing/2014/main" id="{DF35FBA6-F2A2-4D5B-BC57-6B2BA75F0C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498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66609-AF75-4C24-B96D-EEAA5E675775}"/>
              </a:ext>
            </a:extLst>
          </p:cNvPr>
          <p:cNvSpPr>
            <a:spLocks noGrp="1"/>
          </p:cNvSpPr>
          <p:nvPr>
            <p:ph type="title"/>
          </p:nvPr>
        </p:nvSpPr>
        <p:spPr/>
        <p:txBody>
          <a:bodyPr/>
          <a:lstStyle/>
          <a:p>
            <a:r>
              <a:rPr lang="en-US" dirty="0"/>
              <a:t>TOPICS COVERED</a:t>
            </a:r>
            <a:endParaRPr lang="en-IN" dirty="0"/>
          </a:p>
        </p:txBody>
      </p:sp>
      <p:sp>
        <p:nvSpPr>
          <p:cNvPr id="3" name="Content Placeholder 2">
            <a:extLst>
              <a:ext uri="{FF2B5EF4-FFF2-40B4-BE49-F238E27FC236}">
                <a16:creationId xmlns:a16="http://schemas.microsoft.com/office/drawing/2014/main" id="{8ABF7E5D-32B8-428D-AF2C-0BF3E166D737}"/>
              </a:ext>
            </a:extLst>
          </p:cNvPr>
          <p:cNvSpPr>
            <a:spLocks noGrp="1"/>
          </p:cNvSpPr>
          <p:nvPr>
            <p:ph idx="1"/>
          </p:nvPr>
        </p:nvSpPr>
        <p:spPr>
          <a:xfrm>
            <a:off x="838200" y="1825625"/>
            <a:ext cx="10515600" cy="3355975"/>
          </a:xfrm>
        </p:spPr>
        <p:txBody>
          <a:bodyPr/>
          <a:lstStyle/>
          <a:p>
            <a:endParaRPr lang="en-US" dirty="0"/>
          </a:p>
          <a:p>
            <a:pPr marL="0" indent="0">
              <a:buNone/>
            </a:pPr>
            <a:r>
              <a:rPr lang="en-IN" dirty="0"/>
              <a:t>  1 . What is Biosafety, its need , levels, general practices </a:t>
            </a:r>
          </a:p>
          <a:p>
            <a:pPr marL="0" indent="0">
              <a:buNone/>
            </a:pPr>
            <a:r>
              <a:rPr lang="en-IN" dirty="0"/>
              <a:t>  2 . Checklist of factors and features for Bio safety Labs</a:t>
            </a:r>
          </a:p>
          <a:p>
            <a:pPr marL="0" indent="0">
              <a:buNone/>
            </a:pPr>
            <a:r>
              <a:rPr lang="en-IN" dirty="0"/>
              <a:t>  3 . Technical Standards for Engineering controls of a BSL3 Lab</a:t>
            </a:r>
          </a:p>
          <a:p>
            <a:pPr marL="0" indent="0">
              <a:buNone/>
            </a:pPr>
            <a:r>
              <a:rPr lang="en-IN" dirty="0"/>
              <a:t>  4 . Certification and Validation</a:t>
            </a:r>
          </a:p>
        </p:txBody>
      </p:sp>
    </p:spTree>
    <p:extLst>
      <p:ext uri="{BB962C8B-B14F-4D97-AF65-F5344CB8AC3E}">
        <p14:creationId xmlns:p14="http://schemas.microsoft.com/office/powerpoint/2010/main" val="3068879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Changing Room</a:t>
            </a:r>
          </a:p>
        </p:txBody>
      </p:sp>
      <p:sp>
        <p:nvSpPr>
          <p:cNvPr id="3" name="Content Placeholder 2"/>
          <p:cNvSpPr>
            <a:spLocks noGrp="1"/>
          </p:cNvSpPr>
          <p:nvPr>
            <p:ph idx="1"/>
          </p:nvPr>
        </p:nvSpPr>
        <p:spPr/>
        <p:txBody>
          <a:bodyPr/>
          <a:lstStyle/>
          <a:p>
            <a:pPr marL="0" indent="0">
              <a:buNone/>
            </a:pPr>
            <a:endParaRPr lang="en-IN" dirty="0"/>
          </a:p>
          <a:p>
            <a:pPr marL="0" indent="0">
              <a:buNone/>
            </a:pPr>
            <a:endParaRPr lang="en-IN" dirty="0"/>
          </a:p>
          <a:p>
            <a:pPr marL="0" indent="0">
              <a:buNone/>
            </a:pPr>
            <a:endParaRPr lang="en-IN" dirty="0"/>
          </a:p>
          <a:p>
            <a:pPr marL="0" indent="0">
              <a:buNone/>
            </a:pPr>
            <a:endParaRPr lang="en-IN"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640" y="1598614"/>
            <a:ext cx="6552728" cy="442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6512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Decontaminating shower</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5720" y="1268760"/>
            <a:ext cx="4752528"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955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Scouring the air-HEPA filter and filtration inspection verification</a:t>
            </a:r>
          </a:p>
        </p:txBody>
      </p:sp>
      <p:sp>
        <p:nvSpPr>
          <p:cNvPr id="3" name="Content Placeholder 2"/>
          <p:cNvSpPr>
            <a:spLocks noGrp="1"/>
          </p:cNvSpPr>
          <p:nvPr>
            <p:ph idx="1"/>
          </p:nvPr>
        </p:nvSpPr>
        <p:spPr/>
        <p:txBody>
          <a:bodyPr/>
          <a:lstStyle/>
          <a:p>
            <a:pPr marL="0" indent="0">
              <a:buNone/>
            </a:pPr>
            <a:endParaRPr lang="en-IN" dirty="0"/>
          </a:p>
          <a:p>
            <a:pPr marL="0" indent="0">
              <a:buNone/>
            </a:pPr>
            <a:endParaRPr lang="en-IN" dirty="0"/>
          </a:p>
          <a:p>
            <a:pPr marL="0" indent="0" algn="ctr">
              <a:buNone/>
            </a:pPr>
            <a:endParaRPr lang="en-IN"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624" y="1916832"/>
            <a:ext cx="6480720"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5405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3E7FB-B199-4091-BF0E-3CF44D0A6C7D}"/>
              </a:ext>
            </a:extLst>
          </p:cNvPr>
          <p:cNvSpPr>
            <a:spLocks noGrp="1"/>
          </p:cNvSpPr>
          <p:nvPr>
            <p:ph type="title"/>
          </p:nvPr>
        </p:nvSpPr>
        <p:spPr/>
        <p:txBody>
          <a:bodyPr>
            <a:normAutofit/>
          </a:bodyPr>
          <a:lstStyle/>
          <a:p>
            <a:pPr marL="0" marR="0" lvl="0" indent="0" defTabSz="914400" rtl="0" eaLnBrk="1" fontAlgn="auto" latinLnBrk="0" hangingPunct="1">
              <a:lnSpc>
                <a:spcPct val="115000"/>
              </a:lnSpc>
              <a:spcBef>
                <a:spcPts val="0"/>
              </a:spcBef>
              <a:spcAft>
                <a:spcPts val="1000"/>
              </a:spcAft>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angal" panose="02040503050203030202" pitchFamily="18" charset="0"/>
              </a:rPr>
              <a:t>The </a:t>
            </a:r>
            <a:r>
              <a:rPr kumimoji="0" lang="en-US" sz="2400" b="1" i="0" u="none" strike="noStrike" kern="1200" cap="small"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angal" panose="02040503050203030202" pitchFamily="18" charset="0"/>
              </a:rPr>
              <a:t>Indian Acts/Regulation/Guidelines</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angal" panose="02040503050203030202" pitchFamily="18" charset="0"/>
              </a:rPr>
              <a:t>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angal" panose="02040503050203030202" pitchFamily="18" charset="0"/>
              </a:rPr>
              <a:t>pertaining to</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angal" panose="02040503050203030202" pitchFamily="18" charset="0"/>
              </a:rPr>
              <a:t> BSL</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angal" panose="02040503050203030202" pitchFamily="18" charset="0"/>
              </a:rPr>
              <a:t> </a:t>
            </a:r>
            <a:br>
              <a:rPr kumimoji="0" lang="en-IN"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angal" panose="02040503050203030202" pitchFamily="18" charset="0"/>
              </a:rPr>
            </a:br>
            <a:endParaRPr lang="en-IN" sz="2400" dirty="0"/>
          </a:p>
        </p:txBody>
      </p:sp>
      <p:pic>
        <p:nvPicPr>
          <p:cNvPr id="19458" name="Picture 2">
            <a:extLst>
              <a:ext uri="{FF2B5EF4-FFF2-40B4-BE49-F238E27FC236}">
                <a16:creationId xmlns:a16="http://schemas.microsoft.com/office/drawing/2014/main" id="{6954984B-EA92-46B5-A9D6-FA3ABE4FF0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438" y="1990724"/>
            <a:ext cx="9001125" cy="3919539"/>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a:extLst>
              <a:ext uri="{FF2B5EF4-FFF2-40B4-BE49-F238E27FC236}">
                <a16:creationId xmlns:a16="http://schemas.microsoft.com/office/drawing/2014/main" id="{9FCE8707-4AB9-4712-95FC-BCACA7DAC2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838" y="1100138"/>
            <a:ext cx="9001125" cy="4962525"/>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a:extLst>
              <a:ext uri="{FF2B5EF4-FFF2-40B4-BE49-F238E27FC236}">
                <a16:creationId xmlns:a16="http://schemas.microsoft.com/office/drawing/2014/main" id="{4615CF0F-ED2E-4BC7-96D8-3167C1C86D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0238" y="1252538"/>
            <a:ext cx="9001125" cy="4962525"/>
          </a:xfrm>
          <a:prstGeom prst="rect">
            <a:avLst/>
          </a:prstGeom>
          <a:noFill/>
          <a:extLst>
            <a:ext uri="{909E8E84-426E-40DD-AFC4-6F175D3DCCD1}">
              <a14:hiddenFill xmlns:a14="http://schemas.microsoft.com/office/drawing/2010/main">
                <a:solidFill>
                  <a:srgbClr val="FFFFFF"/>
                </a:solidFill>
              </a14:hiddenFill>
            </a:ext>
          </a:extLst>
        </p:spPr>
      </p:pic>
      <p:pic>
        <p:nvPicPr>
          <p:cNvPr id="19464" name="Picture 8">
            <a:extLst>
              <a:ext uri="{FF2B5EF4-FFF2-40B4-BE49-F238E27FC236}">
                <a16:creationId xmlns:a16="http://schemas.microsoft.com/office/drawing/2014/main" id="{5EF6EFAE-A1C2-442A-94D3-0DE107ED2F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2638" y="1404938"/>
            <a:ext cx="9001125" cy="49625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2CBECE9-3D25-4405-8571-4441910C1E47}"/>
              </a:ext>
            </a:extLst>
          </p:cNvPr>
          <p:cNvSpPr txBox="1"/>
          <p:nvPr/>
        </p:nvSpPr>
        <p:spPr>
          <a:xfrm>
            <a:off x="838200" y="1224459"/>
            <a:ext cx="8439150" cy="5018682"/>
          </a:xfrm>
          <a:prstGeom prst="rect">
            <a:avLst/>
          </a:prstGeom>
          <a:noFill/>
        </p:spPr>
        <p:txBody>
          <a:bodyPr wrap="square" anchor="ctr">
            <a:spAutoFit/>
          </a:bodyPr>
          <a:lstStyle/>
          <a:p>
            <a:pPr marL="342900" lvl="0" indent="-342900" algn="just">
              <a:lnSpc>
                <a:spcPct val="150000"/>
              </a:lnSpc>
              <a:buFont typeface="+mj-lt"/>
              <a:buAutoNum type="arabicPeriod"/>
            </a:pPr>
            <a:r>
              <a:rPr lang="en-US" sz="2400" dirty="0">
                <a:effectLst/>
                <a:latin typeface="Arial" panose="020B0604020202020204" pitchFamily="34" charset="0"/>
                <a:ea typeface="Calibri" panose="020F0502020204030204" pitchFamily="34" charset="0"/>
                <a:cs typeface="Mangal" panose="02040503050203030202" pitchFamily="18" charset="0"/>
              </a:rPr>
              <a:t>Manufacture, Use/Import/Export and Storage of Hazardous Microorganisms/Genetically Engineered Organisms or Cells, Rules, 1989 under the Environment (Protection) Act, 1986.</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mj-lt"/>
              <a:buAutoNum type="arabicPeriod"/>
            </a:pPr>
            <a:r>
              <a:rPr lang="en-US" sz="2400" dirty="0">
                <a:effectLst/>
                <a:latin typeface="Arial" panose="020B0604020202020204" pitchFamily="34" charset="0"/>
                <a:ea typeface="Calibri" panose="020F0502020204030204" pitchFamily="34" charset="0"/>
                <a:cs typeface="Mangal" panose="02040503050203030202" pitchFamily="18" charset="0"/>
              </a:rPr>
              <a:t>The Regulation &amp; Guidelines for Recombinant DNA research and Biocontainment, 2017.</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1000"/>
              </a:spcAft>
              <a:buFont typeface="+mj-lt"/>
              <a:buAutoNum type="arabicPeriod"/>
            </a:pPr>
            <a:r>
              <a:rPr lang="en-US" sz="2400" dirty="0">
                <a:effectLst/>
                <a:latin typeface="Arial" panose="020B0604020202020204" pitchFamily="34" charset="0"/>
                <a:ea typeface="Calibri" panose="020F0502020204030204" pitchFamily="34" charset="0"/>
                <a:cs typeface="Mangal" panose="02040503050203030202" pitchFamily="18" charset="0"/>
              </a:rPr>
              <a:t>Guidelines for the Establishment of Containment Facilities: Bio safety Level 2 (BSL-2) &amp; 3 (BSL-3) and certification of BSL-3 facility, 2020.</a:t>
            </a:r>
            <a:endParaRPr lang="en-IN" sz="2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687604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60C7AE4-C042-4D7D-85B7-12AE2C98FC1D}"/>
              </a:ext>
            </a:extLst>
          </p:cNvPr>
          <p:cNvSpPr>
            <a:spLocks noGrp="1"/>
          </p:cNvSpPr>
          <p:nvPr>
            <p:ph type="title"/>
          </p:nvPr>
        </p:nvSpPr>
        <p:spPr>
          <a:xfrm>
            <a:off x="838200" y="365126"/>
            <a:ext cx="10515600" cy="539750"/>
          </a:xfrm>
        </p:spPr>
        <p:txBody>
          <a:bodyPr>
            <a:normAutofit fontScale="90000"/>
          </a:bodyPr>
          <a:lstStyle/>
          <a:p>
            <a:r>
              <a:rPr lang="en-US" dirty="0"/>
              <a:t>Competent Authorities under Rules 1989</a:t>
            </a:r>
            <a:endParaRPr lang="en-IN" dirty="0"/>
          </a:p>
        </p:txBody>
      </p:sp>
      <p:graphicFrame>
        <p:nvGraphicFramePr>
          <p:cNvPr id="4" name="Content Placeholder 3">
            <a:extLst>
              <a:ext uri="{FF2B5EF4-FFF2-40B4-BE49-F238E27FC236}">
                <a16:creationId xmlns:a16="http://schemas.microsoft.com/office/drawing/2014/main" id="{7E0A5CF9-4795-43ED-8249-FF3179FF47FE}"/>
              </a:ext>
            </a:extLst>
          </p:cNvPr>
          <p:cNvGraphicFramePr>
            <a:graphicFrameLocks noGrp="1"/>
          </p:cNvGraphicFramePr>
          <p:nvPr>
            <p:ph idx="1"/>
            <p:extLst>
              <p:ext uri="{D42A27DB-BD31-4B8C-83A1-F6EECF244321}">
                <p14:modId xmlns:p14="http://schemas.microsoft.com/office/powerpoint/2010/main" val="3729147410"/>
              </p:ext>
            </p:extLst>
          </p:nvPr>
        </p:nvGraphicFramePr>
        <p:xfrm>
          <a:off x="742950" y="1250951"/>
          <a:ext cx="10515599" cy="5407028"/>
        </p:xfrm>
        <a:graphic>
          <a:graphicData uri="http://schemas.openxmlformats.org/drawingml/2006/table">
            <a:tbl>
              <a:tblPr firstRow="1" firstCol="1" lastRow="1" lastCol="1" bandRow="1" bandCol="1"/>
              <a:tblGrid>
                <a:gridCol w="7708604">
                  <a:extLst>
                    <a:ext uri="{9D8B030D-6E8A-4147-A177-3AD203B41FA5}">
                      <a16:colId xmlns:a16="http://schemas.microsoft.com/office/drawing/2014/main" val="1769622623"/>
                    </a:ext>
                  </a:extLst>
                </a:gridCol>
                <a:gridCol w="2806995">
                  <a:extLst>
                    <a:ext uri="{9D8B030D-6E8A-4147-A177-3AD203B41FA5}">
                      <a16:colId xmlns:a16="http://schemas.microsoft.com/office/drawing/2014/main" val="939488353"/>
                    </a:ext>
                  </a:extLst>
                </a:gridCol>
              </a:tblGrid>
              <a:tr h="636122">
                <a:tc>
                  <a:txBody>
                    <a:bodyPr/>
                    <a:lstStyle/>
                    <a:p>
                      <a:pPr marL="91440">
                        <a:spcBef>
                          <a:spcPts val="185"/>
                        </a:spcBef>
                        <a:spcAft>
                          <a:spcPts val="0"/>
                        </a:spcAft>
                      </a:pPr>
                      <a:r>
                        <a:rPr lang="en-US" sz="2400" dirty="0"/>
                        <a:t>Competent Authorities</a:t>
                      </a:r>
                      <a:endParaRPr lang="en-IN" sz="2400"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0805">
                        <a:spcBef>
                          <a:spcPts val="170"/>
                        </a:spcBef>
                        <a:spcAft>
                          <a:spcPts val="0"/>
                        </a:spcAft>
                      </a:pPr>
                      <a:r>
                        <a:rPr lang="en-US" sz="2400"/>
                        <a:t>Role</a:t>
                      </a:r>
                      <a:endParaRPr lang="en-IN" sz="240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4280125"/>
                  </a:ext>
                </a:extLst>
              </a:tr>
              <a:tr h="795151">
                <a:tc>
                  <a:txBody>
                    <a:bodyPr/>
                    <a:lstStyle/>
                    <a:p>
                      <a:pPr marL="90805">
                        <a:spcBef>
                          <a:spcPts val="170"/>
                        </a:spcBef>
                        <a:spcAft>
                          <a:spcPts val="0"/>
                        </a:spcAft>
                      </a:pPr>
                      <a:r>
                        <a:rPr lang="en-US" sz="2400" dirty="0"/>
                        <a:t>Recombinant DNA Advisory Committee (RDAC)</a:t>
                      </a:r>
                      <a:endParaRPr lang="en-IN" sz="2400"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0805">
                        <a:spcBef>
                          <a:spcPts val="170"/>
                        </a:spcBef>
                        <a:spcAft>
                          <a:spcPts val="0"/>
                        </a:spcAft>
                      </a:pPr>
                      <a:r>
                        <a:rPr lang="en-US" sz="2400"/>
                        <a:t>Advisory</a:t>
                      </a:r>
                      <a:endParaRPr lang="en-IN" sz="240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2399529"/>
                  </a:ext>
                </a:extLst>
              </a:tr>
              <a:tr h="795151">
                <a:tc>
                  <a:txBody>
                    <a:bodyPr/>
                    <a:lstStyle/>
                    <a:p>
                      <a:pPr marL="90805">
                        <a:spcBef>
                          <a:spcPts val="170"/>
                        </a:spcBef>
                        <a:spcAft>
                          <a:spcPts val="0"/>
                        </a:spcAft>
                      </a:pPr>
                      <a:r>
                        <a:rPr lang="en-US" sz="2400" dirty="0"/>
                        <a:t>Institutional Biosafety Committee (IBSC)</a:t>
                      </a:r>
                      <a:endParaRPr lang="en-IN" sz="2400"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marL="90805">
                        <a:spcBef>
                          <a:spcPts val="170"/>
                        </a:spcBef>
                        <a:spcAft>
                          <a:spcPts val="0"/>
                        </a:spcAft>
                      </a:pPr>
                      <a:r>
                        <a:rPr lang="en-US" sz="2400"/>
                        <a:t>Regulatory/ Approval</a:t>
                      </a:r>
                      <a:endParaRPr lang="en-IN" sz="240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9509409"/>
                  </a:ext>
                </a:extLst>
              </a:tr>
              <a:tr h="795151">
                <a:tc>
                  <a:txBody>
                    <a:bodyPr/>
                    <a:lstStyle/>
                    <a:p>
                      <a:pPr marL="90805">
                        <a:spcBef>
                          <a:spcPts val="170"/>
                        </a:spcBef>
                        <a:spcAft>
                          <a:spcPts val="0"/>
                        </a:spcAft>
                      </a:pPr>
                      <a:r>
                        <a:rPr lang="en-US" sz="2400" dirty="0"/>
                        <a:t>Review Committee on Genetic Manipulation (RCGM)</a:t>
                      </a:r>
                      <a:endParaRPr lang="en-IN" sz="2400"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IN"/>
                    </a:p>
                  </a:txBody>
                  <a:tcPr/>
                </a:tc>
                <a:extLst>
                  <a:ext uri="{0D108BD9-81ED-4DB2-BD59-A6C34878D82A}">
                    <a16:rowId xmlns:a16="http://schemas.microsoft.com/office/drawing/2014/main" val="339841660"/>
                  </a:ext>
                </a:extLst>
              </a:tr>
              <a:tr h="795151">
                <a:tc>
                  <a:txBody>
                    <a:bodyPr/>
                    <a:lstStyle/>
                    <a:p>
                      <a:pPr marL="90805">
                        <a:spcBef>
                          <a:spcPts val="170"/>
                        </a:spcBef>
                        <a:spcAft>
                          <a:spcPts val="0"/>
                        </a:spcAft>
                      </a:pPr>
                      <a:r>
                        <a:rPr lang="en-US" sz="2400" dirty="0"/>
                        <a:t>Genetic Engineering Appraisal Committee (GEAC)</a:t>
                      </a:r>
                      <a:endParaRPr lang="en-IN" sz="2400"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IN"/>
                    </a:p>
                  </a:txBody>
                  <a:tcPr/>
                </a:tc>
                <a:extLst>
                  <a:ext uri="{0D108BD9-81ED-4DB2-BD59-A6C34878D82A}">
                    <a16:rowId xmlns:a16="http://schemas.microsoft.com/office/drawing/2014/main" val="1023438275"/>
                  </a:ext>
                </a:extLst>
              </a:tr>
              <a:tr h="795151">
                <a:tc>
                  <a:txBody>
                    <a:bodyPr/>
                    <a:lstStyle/>
                    <a:p>
                      <a:pPr marL="90805">
                        <a:spcBef>
                          <a:spcPts val="170"/>
                        </a:spcBef>
                        <a:spcAft>
                          <a:spcPts val="0"/>
                        </a:spcAft>
                      </a:pPr>
                      <a:r>
                        <a:rPr lang="en-US" sz="2400" dirty="0"/>
                        <a:t>State Biotechnology Coordination Committee (SBCC)</a:t>
                      </a:r>
                      <a:endParaRPr lang="en-IN" sz="2400"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90805">
                        <a:spcBef>
                          <a:spcPts val="170"/>
                        </a:spcBef>
                        <a:spcAft>
                          <a:spcPts val="0"/>
                        </a:spcAft>
                      </a:pPr>
                      <a:r>
                        <a:rPr lang="en-US" sz="2400" dirty="0"/>
                        <a:t>Monitoring</a:t>
                      </a:r>
                      <a:endParaRPr lang="en-IN" sz="2400"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1355510"/>
                  </a:ext>
                </a:extLst>
              </a:tr>
              <a:tr h="795151">
                <a:tc>
                  <a:txBody>
                    <a:bodyPr/>
                    <a:lstStyle/>
                    <a:p>
                      <a:pPr marL="90805">
                        <a:spcBef>
                          <a:spcPts val="170"/>
                        </a:spcBef>
                        <a:spcAft>
                          <a:spcPts val="0"/>
                        </a:spcAft>
                      </a:pPr>
                      <a:r>
                        <a:rPr lang="en-US" sz="2400" dirty="0"/>
                        <a:t>District Level Committee (DLC)</a:t>
                      </a:r>
                      <a:endParaRPr lang="en-IN" sz="2400"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IN"/>
                    </a:p>
                  </a:txBody>
                  <a:tcPr/>
                </a:tc>
                <a:extLst>
                  <a:ext uri="{0D108BD9-81ED-4DB2-BD59-A6C34878D82A}">
                    <a16:rowId xmlns:a16="http://schemas.microsoft.com/office/drawing/2014/main" val="3862870574"/>
                  </a:ext>
                </a:extLst>
              </a:tr>
            </a:tbl>
          </a:graphicData>
        </a:graphic>
      </p:graphicFrame>
    </p:spTree>
    <p:extLst>
      <p:ext uri="{BB962C8B-B14F-4D97-AF65-F5344CB8AC3E}">
        <p14:creationId xmlns:p14="http://schemas.microsoft.com/office/powerpoint/2010/main" val="519389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D56C5-8DED-42EB-90D2-4AF35BD79BCD}"/>
              </a:ext>
            </a:extLst>
          </p:cNvPr>
          <p:cNvSpPr>
            <a:spLocks noGrp="1"/>
          </p:cNvSpPr>
          <p:nvPr>
            <p:ph type="title"/>
          </p:nvPr>
        </p:nvSpPr>
        <p:spPr>
          <a:xfrm>
            <a:off x="1562099" y="638175"/>
            <a:ext cx="9648825" cy="1095376"/>
          </a:xfrm>
        </p:spPr>
        <p:txBody>
          <a:bodyPr anchor="t">
            <a:noAutofit/>
          </a:bodyPr>
          <a:lstStyle/>
          <a:p>
            <a:pPr marL="0" marR="0" lvl="0" indent="0" defTabSz="914400" rtl="0" eaLnBrk="0" fontAlgn="base" latinLnBrk="0" hangingPunct="0">
              <a:lnSpc>
                <a:spcPct val="100000"/>
              </a:lnSpc>
              <a:spcBef>
                <a:spcPct val="0"/>
              </a:spcBef>
              <a:spcAft>
                <a:spcPct val="0"/>
              </a:spcAft>
              <a:tabLst/>
              <a:defRPr/>
            </a:pPr>
            <a:r>
              <a:rPr kumimoji="0" lang="en-US" altLang="en-US" sz="2400" b="1" i="0" u="none" strike="noStrike" kern="1200" cap="none" spc="0" normalizeH="0" baseline="0" noProof="0" dirty="0">
                <a:ln>
                  <a:noFill/>
                </a:ln>
                <a:solidFill>
                  <a:srgbClr val="231F20"/>
                </a:solidFill>
                <a:effectLst/>
                <a:uLnTx/>
                <a:uFillTx/>
                <a:latin typeface="Arial" panose="020B0604020202020204" pitchFamily="34" charset="0"/>
                <a:ea typeface="Times New Roman" panose="02020603050405020304" pitchFamily="18" charset="0"/>
                <a:cs typeface="+mn-cs"/>
              </a:rPr>
              <a:t>Comparison of Area and Cost Factors for Biosafety Level Laboratories</a:t>
            </a:r>
            <a:b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lang="en-IN" sz="2400" dirty="0"/>
          </a:p>
        </p:txBody>
      </p:sp>
      <p:graphicFrame>
        <p:nvGraphicFramePr>
          <p:cNvPr id="4" name="Content Placeholder 3">
            <a:extLst>
              <a:ext uri="{FF2B5EF4-FFF2-40B4-BE49-F238E27FC236}">
                <a16:creationId xmlns:a16="http://schemas.microsoft.com/office/drawing/2014/main" id="{17693DAC-A0A1-4816-B3F0-977DE0ED9467}"/>
              </a:ext>
            </a:extLst>
          </p:cNvPr>
          <p:cNvGraphicFramePr>
            <a:graphicFrameLocks noGrp="1"/>
          </p:cNvGraphicFramePr>
          <p:nvPr>
            <p:ph idx="1"/>
            <p:extLst>
              <p:ext uri="{D42A27DB-BD31-4B8C-83A1-F6EECF244321}">
                <p14:modId xmlns:p14="http://schemas.microsoft.com/office/powerpoint/2010/main" val="1521382491"/>
              </p:ext>
            </p:extLst>
          </p:nvPr>
        </p:nvGraphicFramePr>
        <p:xfrm>
          <a:off x="1628776" y="1457325"/>
          <a:ext cx="9582147" cy="4571999"/>
        </p:xfrm>
        <a:graphic>
          <a:graphicData uri="http://schemas.openxmlformats.org/drawingml/2006/table">
            <a:tbl>
              <a:tblPr firstRow="1" firstCol="1" lastRow="1" lastCol="1" bandRow="1" bandCol="1"/>
              <a:tblGrid>
                <a:gridCol w="1900886">
                  <a:extLst>
                    <a:ext uri="{9D8B030D-6E8A-4147-A177-3AD203B41FA5}">
                      <a16:colId xmlns:a16="http://schemas.microsoft.com/office/drawing/2014/main" val="1788546839"/>
                    </a:ext>
                  </a:extLst>
                </a:gridCol>
                <a:gridCol w="1310955">
                  <a:extLst>
                    <a:ext uri="{9D8B030D-6E8A-4147-A177-3AD203B41FA5}">
                      <a16:colId xmlns:a16="http://schemas.microsoft.com/office/drawing/2014/main" val="471480765"/>
                    </a:ext>
                  </a:extLst>
                </a:gridCol>
                <a:gridCol w="1342793">
                  <a:extLst>
                    <a:ext uri="{9D8B030D-6E8A-4147-A177-3AD203B41FA5}">
                      <a16:colId xmlns:a16="http://schemas.microsoft.com/office/drawing/2014/main" val="281055886"/>
                    </a:ext>
                  </a:extLst>
                </a:gridCol>
                <a:gridCol w="1414895">
                  <a:extLst>
                    <a:ext uri="{9D8B030D-6E8A-4147-A177-3AD203B41FA5}">
                      <a16:colId xmlns:a16="http://schemas.microsoft.com/office/drawing/2014/main" val="4275209149"/>
                    </a:ext>
                  </a:extLst>
                </a:gridCol>
                <a:gridCol w="1414895">
                  <a:extLst>
                    <a:ext uri="{9D8B030D-6E8A-4147-A177-3AD203B41FA5}">
                      <a16:colId xmlns:a16="http://schemas.microsoft.com/office/drawing/2014/main" val="348971687"/>
                    </a:ext>
                  </a:extLst>
                </a:gridCol>
                <a:gridCol w="1258517">
                  <a:extLst>
                    <a:ext uri="{9D8B030D-6E8A-4147-A177-3AD203B41FA5}">
                      <a16:colId xmlns:a16="http://schemas.microsoft.com/office/drawing/2014/main" val="2345266064"/>
                    </a:ext>
                  </a:extLst>
                </a:gridCol>
                <a:gridCol w="939206">
                  <a:extLst>
                    <a:ext uri="{9D8B030D-6E8A-4147-A177-3AD203B41FA5}">
                      <a16:colId xmlns:a16="http://schemas.microsoft.com/office/drawing/2014/main" val="1481633795"/>
                    </a:ext>
                  </a:extLst>
                </a:gridCol>
              </a:tblGrid>
              <a:tr h="791650">
                <a:tc rowSpan="2">
                  <a:txBody>
                    <a:bodyPr/>
                    <a:lstStyle/>
                    <a:p>
                      <a:pPr>
                        <a:spcBef>
                          <a:spcPts val="215"/>
                        </a:spcBef>
                      </a:pPr>
                      <a:r>
                        <a:rPr lang="en-US" sz="2000" dirty="0">
                          <a:effectLst/>
                          <a:latin typeface="Times New Roman" panose="02020603050405020304" pitchFamily="18" charset="0"/>
                          <a:ea typeface="Arial" panose="020B0604020202020204" pitchFamily="34" charset="0"/>
                          <a:cs typeface="Arial" panose="020B0604020202020204" pitchFamily="34" charset="0"/>
                        </a:rPr>
                        <a:t> </a:t>
                      </a:r>
                      <a:endParaRPr lang="en-IN" sz="2000" dirty="0">
                        <a:effectLst/>
                        <a:latin typeface="Arial" panose="020B0604020202020204" pitchFamily="34" charset="0"/>
                        <a:ea typeface="Arial" panose="020B0604020202020204" pitchFamily="34" charset="0"/>
                        <a:cs typeface="Mangal" panose="02040503050203030202" pitchFamily="18" charset="0"/>
                      </a:endParaRPr>
                    </a:p>
                  </a:txBody>
                  <a:tcPr marL="0" marR="0" marT="0" marB="0" anchor="ctr">
                    <a:lnL>
                      <a:noFill/>
                    </a:lnL>
                    <a:lnR>
                      <a:noFill/>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73050">
                        <a:lnSpc>
                          <a:spcPts val="970"/>
                        </a:lnSpc>
                        <a:spcBef>
                          <a:spcPts val="265"/>
                        </a:spcBef>
                        <a:spcAft>
                          <a:spcPts val="0"/>
                        </a:spcAft>
                      </a:pPr>
                      <a:r>
                        <a:rPr lang="en-US" sz="2000">
                          <a:solidFill>
                            <a:srgbClr val="231F20"/>
                          </a:solidFill>
                          <a:effectLst/>
                          <a:latin typeface="Times New Roman" panose="02020603050405020304" pitchFamily="18" charset="0"/>
                          <a:ea typeface="Arial" panose="020B0604020202020204" pitchFamily="34" charset="0"/>
                          <a:cs typeface="Arial" panose="020B0604020202020204" pitchFamily="34" charset="0"/>
                        </a:rPr>
                        <a:t>BSL-1</a:t>
                      </a:r>
                      <a:endParaRPr lang="en-IN" sz="2000">
                        <a:effectLst/>
                        <a:latin typeface="Arial" panose="020B0604020202020204" pitchFamily="34" charset="0"/>
                        <a:ea typeface="Arial" panose="020B0604020202020204" pitchFamily="34" charset="0"/>
                        <a:cs typeface="Mangal" panose="02040503050203030202" pitchFamily="18" charset="0"/>
                      </a:endParaRPr>
                    </a:p>
                  </a:txBody>
                  <a:tcPr marL="0" marR="0" marT="0" marB="0" anchor="ctr">
                    <a:lnL>
                      <a:noFill/>
                    </a:lnL>
                    <a:lnR>
                      <a:noFill/>
                    </a:lnR>
                    <a:lnT w="12700" cap="flat" cmpd="sng" algn="ctr">
                      <a:solidFill>
                        <a:srgbClr val="231F20"/>
                      </a:solidFill>
                      <a:prstDash val="solid"/>
                      <a:round/>
                      <a:headEnd type="none" w="med" len="med"/>
                      <a:tailEnd type="none" w="med" len="med"/>
                    </a:lnT>
                    <a:lnB>
                      <a:noFill/>
                    </a:lnB>
                  </a:tcPr>
                </a:tc>
                <a:tc>
                  <a:txBody>
                    <a:bodyPr/>
                    <a:lstStyle/>
                    <a:p>
                      <a:pPr marR="269240" algn="r">
                        <a:lnSpc>
                          <a:spcPts val="970"/>
                        </a:lnSpc>
                        <a:spcBef>
                          <a:spcPts val="265"/>
                        </a:spcBef>
                        <a:spcAft>
                          <a:spcPts val="0"/>
                        </a:spcAft>
                      </a:pPr>
                      <a:r>
                        <a:rPr lang="en-US" sz="2000">
                          <a:solidFill>
                            <a:srgbClr val="231F20"/>
                          </a:solidFill>
                          <a:effectLst/>
                          <a:latin typeface="Times New Roman" panose="02020603050405020304" pitchFamily="18" charset="0"/>
                          <a:ea typeface="Arial" panose="020B0604020202020204" pitchFamily="34" charset="0"/>
                          <a:cs typeface="Arial" panose="020B0604020202020204" pitchFamily="34" charset="0"/>
                        </a:rPr>
                        <a:t>BSL-2</a:t>
                      </a:r>
                      <a:endParaRPr lang="en-IN" sz="2000">
                        <a:effectLst/>
                        <a:latin typeface="Arial" panose="020B0604020202020204" pitchFamily="34" charset="0"/>
                        <a:ea typeface="Arial" panose="020B0604020202020204" pitchFamily="34" charset="0"/>
                        <a:cs typeface="Mangal" panose="02040503050203030202" pitchFamily="18" charset="0"/>
                      </a:endParaRPr>
                    </a:p>
                  </a:txBody>
                  <a:tcPr marL="0" marR="0" marT="0" marB="0" anchor="ctr">
                    <a:lnL>
                      <a:noFill/>
                    </a:lnL>
                    <a:lnR>
                      <a:noFill/>
                    </a:lnR>
                    <a:lnT w="12700" cap="flat" cmpd="sng" algn="ctr">
                      <a:solidFill>
                        <a:srgbClr val="231F20"/>
                      </a:solidFill>
                      <a:prstDash val="solid"/>
                      <a:round/>
                      <a:headEnd type="none" w="med" len="med"/>
                      <a:tailEnd type="none" w="med" len="med"/>
                    </a:lnT>
                    <a:lnB>
                      <a:noFill/>
                    </a:lnB>
                  </a:tcPr>
                </a:tc>
                <a:tc>
                  <a:txBody>
                    <a:bodyPr/>
                    <a:lstStyle/>
                    <a:p>
                      <a:pPr marL="297180">
                        <a:lnSpc>
                          <a:spcPts val="970"/>
                        </a:lnSpc>
                        <a:spcBef>
                          <a:spcPts val="265"/>
                        </a:spcBef>
                        <a:spcAft>
                          <a:spcPts val="0"/>
                        </a:spcAft>
                      </a:pPr>
                      <a:r>
                        <a:rPr lang="en-US" sz="2000">
                          <a:solidFill>
                            <a:srgbClr val="231F20"/>
                          </a:solidFill>
                          <a:effectLst/>
                          <a:latin typeface="Times New Roman" panose="02020603050405020304" pitchFamily="18" charset="0"/>
                          <a:ea typeface="Arial" panose="020B0604020202020204" pitchFamily="34" charset="0"/>
                          <a:cs typeface="Arial" panose="020B0604020202020204" pitchFamily="34" charset="0"/>
                        </a:rPr>
                        <a:t>BSL-3</a:t>
                      </a:r>
                      <a:endParaRPr lang="en-IN" sz="2000">
                        <a:effectLst/>
                        <a:latin typeface="Arial" panose="020B0604020202020204" pitchFamily="34" charset="0"/>
                        <a:ea typeface="Arial" panose="020B0604020202020204" pitchFamily="34" charset="0"/>
                        <a:cs typeface="Mangal" panose="02040503050203030202" pitchFamily="18" charset="0"/>
                      </a:endParaRPr>
                    </a:p>
                  </a:txBody>
                  <a:tcPr marL="0" marR="0" marT="0" marB="0" anchor="ctr">
                    <a:lnL>
                      <a:noFill/>
                    </a:lnL>
                    <a:lnR>
                      <a:noFill/>
                    </a:lnR>
                    <a:lnT w="12700" cap="flat" cmpd="sng" algn="ctr">
                      <a:solidFill>
                        <a:srgbClr val="231F20"/>
                      </a:solidFill>
                      <a:prstDash val="solid"/>
                      <a:round/>
                      <a:headEnd type="none" w="med" len="med"/>
                      <a:tailEnd type="none" w="med" len="med"/>
                    </a:lnT>
                    <a:lnB>
                      <a:noFill/>
                    </a:lnB>
                  </a:tcPr>
                </a:tc>
                <a:tc>
                  <a:txBody>
                    <a:bodyPr/>
                    <a:lstStyle/>
                    <a:p>
                      <a:pPr marL="321945">
                        <a:lnSpc>
                          <a:spcPts val="970"/>
                        </a:lnSpc>
                        <a:spcBef>
                          <a:spcPts val="265"/>
                        </a:spcBef>
                        <a:spcAft>
                          <a:spcPts val="0"/>
                        </a:spcAft>
                      </a:pPr>
                      <a:r>
                        <a:rPr lang="en-US" sz="2000" dirty="0">
                          <a:solidFill>
                            <a:srgbClr val="231F20"/>
                          </a:solidFill>
                          <a:effectLst/>
                          <a:latin typeface="Times New Roman" panose="02020603050405020304" pitchFamily="18" charset="0"/>
                          <a:ea typeface="Arial" panose="020B0604020202020204" pitchFamily="34" charset="0"/>
                          <a:cs typeface="Arial" panose="020B0604020202020204" pitchFamily="34" charset="0"/>
                        </a:rPr>
                        <a:t>BSL-3</a:t>
                      </a:r>
                      <a:endParaRPr lang="en-IN" sz="2000" dirty="0">
                        <a:effectLst/>
                        <a:latin typeface="Arial" panose="020B0604020202020204" pitchFamily="34" charset="0"/>
                        <a:ea typeface="Arial" panose="020B0604020202020204" pitchFamily="34" charset="0"/>
                        <a:cs typeface="Mangal" panose="02040503050203030202" pitchFamily="18" charset="0"/>
                      </a:endParaRPr>
                    </a:p>
                  </a:txBody>
                  <a:tcPr marL="0" marR="0" marT="0" marB="0" anchor="ctr">
                    <a:lnL>
                      <a:noFill/>
                    </a:lnL>
                    <a:lnR>
                      <a:noFill/>
                    </a:lnR>
                    <a:lnT w="12700" cap="flat" cmpd="sng" algn="ctr">
                      <a:solidFill>
                        <a:srgbClr val="231F20"/>
                      </a:solidFill>
                      <a:prstDash val="solid"/>
                      <a:round/>
                      <a:headEnd type="none" w="med" len="med"/>
                      <a:tailEnd type="none" w="med" len="med"/>
                    </a:lnT>
                    <a:lnB>
                      <a:noFill/>
                    </a:lnB>
                  </a:tcPr>
                </a:tc>
                <a:tc>
                  <a:txBody>
                    <a:bodyPr/>
                    <a:lstStyle/>
                    <a:p>
                      <a:pPr marL="269240">
                        <a:lnSpc>
                          <a:spcPts val="970"/>
                        </a:lnSpc>
                        <a:spcBef>
                          <a:spcPts val="265"/>
                        </a:spcBef>
                        <a:spcAft>
                          <a:spcPts val="0"/>
                        </a:spcAft>
                      </a:pPr>
                      <a:r>
                        <a:rPr lang="en-US" sz="2000">
                          <a:solidFill>
                            <a:srgbClr val="231F20"/>
                          </a:solidFill>
                          <a:effectLst/>
                          <a:latin typeface="Times New Roman" panose="02020603050405020304" pitchFamily="18" charset="0"/>
                          <a:ea typeface="Arial" panose="020B0604020202020204" pitchFamily="34" charset="0"/>
                          <a:cs typeface="Arial" panose="020B0604020202020204" pitchFamily="34" charset="0"/>
                        </a:rPr>
                        <a:t>BSL-4</a:t>
                      </a:r>
                      <a:endParaRPr lang="en-IN" sz="2000">
                        <a:effectLst/>
                        <a:latin typeface="Arial" panose="020B0604020202020204" pitchFamily="34" charset="0"/>
                        <a:ea typeface="Arial" panose="020B0604020202020204" pitchFamily="34" charset="0"/>
                        <a:cs typeface="Mangal" panose="02040503050203030202" pitchFamily="18" charset="0"/>
                      </a:endParaRPr>
                    </a:p>
                  </a:txBody>
                  <a:tcPr marL="0" marR="0" marT="0" marB="0" anchor="ctr">
                    <a:lnL>
                      <a:noFill/>
                    </a:lnL>
                    <a:lnR>
                      <a:noFill/>
                    </a:lnR>
                    <a:lnT w="12700" cap="flat" cmpd="sng" algn="ctr">
                      <a:solidFill>
                        <a:srgbClr val="231F20"/>
                      </a:solidFill>
                      <a:prstDash val="solid"/>
                      <a:round/>
                      <a:headEnd type="none" w="med" len="med"/>
                      <a:tailEnd type="none" w="med" len="med"/>
                    </a:lnT>
                    <a:lnB>
                      <a:noFill/>
                    </a:lnB>
                  </a:tcPr>
                </a:tc>
                <a:tc>
                  <a:txBody>
                    <a:bodyPr/>
                    <a:lstStyle/>
                    <a:p>
                      <a:pPr marR="43180" algn="r">
                        <a:lnSpc>
                          <a:spcPts val="970"/>
                        </a:lnSpc>
                        <a:spcBef>
                          <a:spcPts val="265"/>
                        </a:spcBef>
                        <a:spcAft>
                          <a:spcPts val="0"/>
                        </a:spcAft>
                      </a:pPr>
                      <a:r>
                        <a:rPr lang="en-US" sz="2000">
                          <a:solidFill>
                            <a:srgbClr val="231F20"/>
                          </a:solidFill>
                          <a:effectLst/>
                          <a:latin typeface="Times New Roman" panose="02020603050405020304" pitchFamily="18" charset="0"/>
                          <a:ea typeface="Arial" panose="020B0604020202020204" pitchFamily="34" charset="0"/>
                          <a:cs typeface="Arial" panose="020B0604020202020204" pitchFamily="34" charset="0"/>
                        </a:rPr>
                        <a:t>BSL-4</a:t>
                      </a:r>
                      <a:endParaRPr lang="en-IN" sz="2000">
                        <a:effectLst/>
                        <a:latin typeface="Arial" panose="020B0604020202020204" pitchFamily="34" charset="0"/>
                        <a:ea typeface="Arial" panose="020B0604020202020204" pitchFamily="34" charset="0"/>
                        <a:cs typeface="Mangal" panose="02040503050203030202" pitchFamily="18" charset="0"/>
                      </a:endParaRPr>
                    </a:p>
                  </a:txBody>
                  <a:tcPr marL="0" marR="0" marT="0" marB="0" anchor="ctr">
                    <a:lnL>
                      <a:noFill/>
                    </a:lnL>
                    <a:lnR>
                      <a:noFill/>
                    </a:lnR>
                    <a:lnT w="12700" cap="flat" cmpd="sng" algn="ctr">
                      <a:solidFill>
                        <a:srgbClr val="231F20"/>
                      </a:solidFill>
                      <a:prstDash val="solid"/>
                      <a:round/>
                      <a:headEnd type="none" w="med" len="med"/>
                      <a:tailEnd type="none" w="med" len="med"/>
                    </a:lnT>
                    <a:lnB>
                      <a:noFill/>
                    </a:lnB>
                  </a:tcPr>
                </a:tc>
                <a:extLst>
                  <a:ext uri="{0D108BD9-81ED-4DB2-BD59-A6C34878D82A}">
                    <a16:rowId xmlns:a16="http://schemas.microsoft.com/office/drawing/2014/main" val="1517193642"/>
                  </a:ext>
                </a:extLst>
              </a:tr>
              <a:tr h="830194">
                <a:tc vMerge="1">
                  <a:txBody>
                    <a:bodyPr/>
                    <a:lstStyle/>
                    <a:p>
                      <a:endParaRPr lang="en-IN"/>
                    </a:p>
                  </a:txBody>
                  <a:tcPr/>
                </a:tc>
                <a:tc>
                  <a:txBody>
                    <a:bodyPr/>
                    <a:lstStyle/>
                    <a:p>
                      <a:pPr>
                        <a:spcBef>
                          <a:spcPts val="215"/>
                        </a:spcBef>
                      </a:pPr>
                      <a:r>
                        <a:rPr lang="en-US" sz="2000" dirty="0">
                          <a:effectLst/>
                          <a:latin typeface="Times New Roman" panose="02020603050405020304" pitchFamily="18" charset="0"/>
                          <a:ea typeface="Arial" panose="020B0604020202020204" pitchFamily="34" charset="0"/>
                          <a:cs typeface="Arial" panose="020B0604020202020204" pitchFamily="34" charset="0"/>
                        </a:rPr>
                        <a:t> </a:t>
                      </a:r>
                      <a:endParaRPr lang="en-IN" sz="2000" dirty="0">
                        <a:effectLst/>
                        <a:latin typeface="Arial" panose="020B0604020202020204" pitchFamily="34" charset="0"/>
                        <a:ea typeface="Arial" panose="020B0604020202020204" pitchFamily="34" charset="0"/>
                        <a:cs typeface="Mangal" panose="02040503050203030202" pitchFamily="18" charset="0"/>
                      </a:endParaRPr>
                    </a:p>
                  </a:txBody>
                  <a:tcPr marL="0" marR="0" marT="0" marB="0" anchor="ctr">
                    <a:lnL>
                      <a:noFill/>
                    </a:lnL>
                    <a:lnR>
                      <a:noFill/>
                    </a:lnR>
                    <a:lnT>
                      <a:noFill/>
                    </a:lnT>
                    <a:lnB w="12700" cap="flat" cmpd="sng" algn="ctr">
                      <a:solidFill>
                        <a:srgbClr val="231F20"/>
                      </a:solidFill>
                      <a:prstDash val="solid"/>
                      <a:round/>
                      <a:headEnd type="none" w="med" len="med"/>
                      <a:tailEnd type="none" w="med" len="med"/>
                    </a:lnB>
                  </a:tcPr>
                </a:tc>
                <a:tc>
                  <a:txBody>
                    <a:bodyPr/>
                    <a:lstStyle/>
                    <a:p>
                      <a:pPr>
                        <a:spcBef>
                          <a:spcPts val="215"/>
                        </a:spcBef>
                      </a:pPr>
                      <a:r>
                        <a:rPr lang="en-US" sz="2000">
                          <a:effectLst/>
                          <a:latin typeface="Times New Roman" panose="02020603050405020304" pitchFamily="18" charset="0"/>
                          <a:ea typeface="Arial" panose="020B0604020202020204" pitchFamily="34" charset="0"/>
                          <a:cs typeface="Arial" panose="020B0604020202020204" pitchFamily="34" charset="0"/>
                        </a:rPr>
                        <a:t> </a:t>
                      </a:r>
                      <a:endParaRPr lang="en-IN" sz="2000">
                        <a:effectLst/>
                        <a:latin typeface="Arial" panose="020B0604020202020204" pitchFamily="34" charset="0"/>
                        <a:ea typeface="Arial" panose="020B0604020202020204" pitchFamily="34" charset="0"/>
                        <a:cs typeface="Mangal" panose="02040503050203030202" pitchFamily="18" charset="0"/>
                      </a:endParaRPr>
                    </a:p>
                  </a:txBody>
                  <a:tcPr marL="0" marR="0" marT="0" marB="0" anchor="ctr">
                    <a:lnL>
                      <a:noFill/>
                    </a:lnL>
                    <a:lnR>
                      <a:noFill/>
                    </a:lnR>
                    <a:lnT>
                      <a:noFill/>
                    </a:lnT>
                    <a:lnB w="12700" cap="flat" cmpd="sng" algn="ctr">
                      <a:solidFill>
                        <a:srgbClr val="231F20"/>
                      </a:solidFill>
                      <a:prstDash val="solid"/>
                      <a:round/>
                      <a:headEnd type="none" w="med" len="med"/>
                      <a:tailEnd type="none" w="med" len="med"/>
                    </a:lnB>
                  </a:tcPr>
                </a:tc>
                <a:tc>
                  <a:txBody>
                    <a:bodyPr/>
                    <a:lstStyle/>
                    <a:p>
                      <a:pPr marL="230505">
                        <a:spcBef>
                          <a:spcPts val="15"/>
                        </a:spcBef>
                        <a:spcAft>
                          <a:spcPts val="0"/>
                        </a:spcAft>
                      </a:pPr>
                      <a:r>
                        <a:rPr lang="en-US" sz="2000">
                          <a:solidFill>
                            <a:srgbClr val="231F20"/>
                          </a:solidFill>
                          <a:effectLst/>
                          <a:latin typeface="Times New Roman" panose="02020603050405020304" pitchFamily="18" charset="0"/>
                          <a:ea typeface="Arial" panose="020B0604020202020204" pitchFamily="34" charset="0"/>
                          <a:cs typeface="Arial" panose="020B0604020202020204" pitchFamily="34" charset="0"/>
                        </a:rPr>
                        <a:t>Standard</a:t>
                      </a:r>
                      <a:endParaRPr lang="en-IN" sz="2000">
                        <a:effectLst/>
                        <a:latin typeface="Arial" panose="020B0604020202020204" pitchFamily="34" charset="0"/>
                        <a:ea typeface="Arial" panose="020B0604020202020204" pitchFamily="34" charset="0"/>
                        <a:cs typeface="Mangal" panose="02040503050203030202" pitchFamily="18" charset="0"/>
                      </a:endParaRPr>
                    </a:p>
                  </a:txBody>
                  <a:tcPr marL="0" marR="0" marT="0" marB="0" anchor="ctr">
                    <a:lnL>
                      <a:noFill/>
                    </a:lnL>
                    <a:lnR>
                      <a:noFill/>
                    </a:lnR>
                    <a:lnT>
                      <a:noFill/>
                    </a:lnT>
                    <a:lnB w="12700" cap="flat" cmpd="sng" algn="ctr">
                      <a:solidFill>
                        <a:srgbClr val="231F20"/>
                      </a:solidFill>
                      <a:prstDash val="solid"/>
                      <a:round/>
                      <a:headEnd type="none" w="med" len="med"/>
                      <a:tailEnd type="none" w="med" len="med"/>
                    </a:lnB>
                  </a:tcPr>
                </a:tc>
                <a:tc>
                  <a:txBody>
                    <a:bodyPr/>
                    <a:lstStyle/>
                    <a:p>
                      <a:pPr marR="226060" algn="r">
                        <a:spcBef>
                          <a:spcPts val="15"/>
                        </a:spcBef>
                        <a:spcAft>
                          <a:spcPts val="0"/>
                        </a:spcAft>
                      </a:pPr>
                      <a:r>
                        <a:rPr lang="en-US" sz="2000" dirty="0">
                          <a:solidFill>
                            <a:srgbClr val="231F20"/>
                          </a:solidFill>
                          <a:effectLst/>
                          <a:latin typeface="Times New Roman" panose="02020603050405020304" pitchFamily="18" charset="0"/>
                          <a:ea typeface="Arial" panose="020B0604020202020204" pitchFamily="34" charset="0"/>
                          <a:cs typeface="Arial" panose="020B0604020202020204" pitchFamily="34" charset="0"/>
                        </a:rPr>
                        <a:t>Enhanced</a:t>
                      </a:r>
                      <a:endParaRPr lang="en-IN" sz="2000" dirty="0">
                        <a:effectLst/>
                        <a:latin typeface="Arial" panose="020B0604020202020204" pitchFamily="34" charset="0"/>
                        <a:ea typeface="Arial" panose="020B0604020202020204" pitchFamily="34" charset="0"/>
                        <a:cs typeface="Mangal" panose="02040503050203030202" pitchFamily="18" charset="0"/>
                      </a:endParaRPr>
                    </a:p>
                  </a:txBody>
                  <a:tcPr marL="0" marR="0" marT="0" marB="0" anchor="ctr">
                    <a:lnL>
                      <a:noFill/>
                    </a:lnL>
                    <a:lnR>
                      <a:noFill/>
                    </a:lnR>
                    <a:lnT>
                      <a:noFill/>
                    </a:lnT>
                    <a:lnB w="12700" cap="flat" cmpd="sng" algn="ctr">
                      <a:solidFill>
                        <a:srgbClr val="231F20"/>
                      </a:solidFill>
                      <a:prstDash val="solid"/>
                      <a:round/>
                      <a:headEnd type="none" w="med" len="med"/>
                      <a:tailEnd type="none" w="med" len="med"/>
                    </a:lnB>
                  </a:tcPr>
                </a:tc>
                <a:tc>
                  <a:txBody>
                    <a:bodyPr/>
                    <a:lstStyle/>
                    <a:p>
                      <a:pPr marL="231140">
                        <a:spcBef>
                          <a:spcPts val="15"/>
                        </a:spcBef>
                        <a:spcAft>
                          <a:spcPts val="0"/>
                        </a:spcAft>
                      </a:pPr>
                      <a:r>
                        <a:rPr lang="en-US" sz="2000">
                          <a:solidFill>
                            <a:srgbClr val="231F20"/>
                          </a:solidFill>
                          <a:effectLst/>
                          <a:latin typeface="Times New Roman" panose="02020603050405020304" pitchFamily="18" charset="0"/>
                          <a:ea typeface="Arial" panose="020B0604020202020204" pitchFamily="34" charset="0"/>
                          <a:cs typeface="Arial" panose="020B0604020202020204" pitchFamily="34" charset="0"/>
                        </a:rPr>
                        <a:t>Cabinet</a:t>
                      </a:r>
                      <a:endParaRPr lang="en-IN" sz="2000">
                        <a:effectLst/>
                        <a:latin typeface="Arial" panose="020B0604020202020204" pitchFamily="34" charset="0"/>
                        <a:ea typeface="Arial" panose="020B0604020202020204" pitchFamily="34" charset="0"/>
                        <a:cs typeface="Mangal" panose="02040503050203030202" pitchFamily="18" charset="0"/>
                      </a:endParaRPr>
                    </a:p>
                  </a:txBody>
                  <a:tcPr marL="0" marR="0" marT="0" marB="0" anchor="ctr">
                    <a:lnL>
                      <a:noFill/>
                    </a:lnL>
                    <a:lnR>
                      <a:noFill/>
                    </a:lnR>
                    <a:lnT>
                      <a:noFill/>
                    </a:lnT>
                    <a:lnB w="12700" cap="flat" cmpd="sng" algn="ctr">
                      <a:solidFill>
                        <a:srgbClr val="231F20"/>
                      </a:solidFill>
                      <a:prstDash val="solid"/>
                      <a:round/>
                      <a:headEnd type="none" w="med" len="med"/>
                      <a:tailEnd type="none" w="med" len="med"/>
                    </a:lnB>
                  </a:tcPr>
                </a:tc>
                <a:tc>
                  <a:txBody>
                    <a:bodyPr/>
                    <a:lstStyle/>
                    <a:p>
                      <a:pPr marL="334645">
                        <a:spcBef>
                          <a:spcPts val="15"/>
                        </a:spcBef>
                        <a:spcAft>
                          <a:spcPts val="0"/>
                        </a:spcAft>
                      </a:pPr>
                      <a:r>
                        <a:rPr lang="en-US" sz="2000">
                          <a:solidFill>
                            <a:srgbClr val="231F20"/>
                          </a:solidFill>
                          <a:effectLst/>
                          <a:latin typeface="Times New Roman" panose="02020603050405020304" pitchFamily="18" charset="0"/>
                          <a:ea typeface="Arial" panose="020B0604020202020204" pitchFamily="34" charset="0"/>
                          <a:cs typeface="Arial" panose="020B0604020202020204" pitchFamily="34" charset="0"/>
                        </a:rPr>
                        <a:t>Suit</a:t>
                      </a:r>
                      <a:endParaRPr lang="en-IN" sz="2000">
                        <a:effectLst/>
                        <a:latin typeface="Arial" panose="020B0604020202020204" pitchFamily="34" charset="0"/>
                        <a:ea typeface="Arial" panose="020B0604020202020204" pitchFamily="34" charset="0"/>
                        <a:cs typeface="Mangal" panose="02040503050203030202" pitchFamily="18" charset="0"/>
                      </a:endParaRPr>
                    </a:p>
                  </a:txBody>
                  <a:tcPr marL="0" marR="0" marT="0" marB="0" anchor="ctr">
                    <a:lnL>
                      <a:noFill/>
                    </a:lnL>
                    <a:lnR>
                      <a:noFill/>
                    </a:lnR>
                    <a:lnT>
                      <a:noFill/>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236076052"/>
                  </a:ext>
                </a:extLst>
              </a:tr>
              <a:tr h="800545">
                <a:tc>
                  <a:txBody>
                    <a:bodyPr/>
                    <a:lstStyle/>
                    <a:p>
                      <a:pPr>
                        <a:lnSpc>
                          <a:spcPts val="980"/>
                        </a:lnSpc>
                        <a:spcBef>
                          <a:spcPts val="265"/>
                        </a:spcBef>
                        <a:spcAft>
                          <a:spcPts val="0"/>
                        </a:spcAft>
                      </a:pPr>
                      <a:r>
                        <a:rPr lang="en-US" sz="2000">
                          <a:solidFill>
                            <a:srgbClr val="231F20"/>
                          </a:solidFill>
                          <a:effectLst/>
                          <a:latin typeface="Times New Roman" panose="02020603050405020304" pitchFamily="18" charset="0"/>
                          <a:ea typeface="Arial" panose="020B0604020202020204" pitchFamily="34" charset="0"/>
                          <a:cs typeface="Arial" panose="020B0604020202020204" pitchFamily="34" charset="0"/>
                        </a:rPr>
                        <a:t>Net Area (NSF)</a:t>
                      </a:r>
                      <a:endParaRPr lang="en-IN" sz="2000">
                        <a:effectLst/>
                        <a:latin typeface="Arial" panose="020B0604020202020204" pitchFamily="34" charset="0"/>
                        <a:ea typeface="Arial" panose="020B0604020202020204" pitchFamily="34" charset="0"/>
                        <a:cs typeface="Mangal" panose="02040503050203030202" pitchFamily="18" charset="0"/>
                      </a:endParaRPr>
                    </a:p>
                  </a:txBody>
                  <a:tcPr marL="0" marR="0" marT="0" marB="0" anchor="ctr">
                    <a:lnL>
                      <a:noFill/>
                    </a:lnL>
                    <a:lnR>
                      <a:noFill/>
                    </a:lnR>
                    <a:lnT w="12700" cap="flat" cmpd="sng" algn="ctr">
                      <a:solidFill>
                        <a:srgbClr val="231F20"/>
                      </a:solidFill>
                      <a:prstDash val="solid"/>
                      <a:round/>
                      <a:headEnd type="none" w="med" len="med"/>
                      <a:tailEnd type="none" w="med" len="med"/>
                    </a:lnT>
                    <a:lnB>
                      <a:noFill/>
                    </a:lnB>
                  </a:tcPr>
                </a:tc>
                <a:tc>
                  <a:txBody>
                    <a:bodyPr/>
                    <a:lstStyle/>
                    <a:p>
                      <a:pPr marL="257175">
                        <a:lnSpc>
                          <a:spcPts val="980"/>
                        </a:lnSpc>
                        <a:spcBef>
                          <a:spcPts val="265"/>
                        </a:spcBef>
                        <a:spcAft>
                          <a:spcPts val="0"/>
                        </a:spcAft>
                      </a:pPr>
                      <a:r>
                        <a:rPr lang="en-US" sz="2000" dirty="0">
                          <a:solidFill>
                            <a:srgbClr val="231F20"/>
                          </a:solidFill>
                          <a:effectLst/>
                          <a:latin typeface="Times New Roman" panose="02020603050405020304" pitchFamily="18" charset="0"/>
                          <a:ea typeface="Arial" panose="020B0604020202020204" pitchFamily="34" charset="0"/>
                          <a:cs typeface="Arial" panose="020B0604020202020204" pitchFamily="34" charset="0"/>
                        </a:rPr>
                        <a:t>1,000</a:t>
                      </a:r>
                      <a:endParaRPr lang="en-IN" sz="2000" dirty="0">
                        <a:effectLst/>
                        <a:latin typeface="Arial" panose="020B0604020202020204" pitchFamily="34" charset="0"/>
                        <a:ea typeface="Arial" panose="020B0604020202020204" pitchFamily="34" charset="0"/>
                        <a:cs typeface="Mangal" panose="02040503050203030202" pitchFamily="18" charset="0"/>
                      </a:endParaRPr>
                    </a:p>
                  </a:txBody>
                  <a:tcPr marL="0" marR="0" marT="0" marB="0" anchor="ctr">
                    <a:lnL>
                      <a:noFill/>
                    </a:lnL>
                    <a:lnR>
                      <a:noFill/>
                    </a:lnR>
                    <a:lnT w="12700" cap="flat" cmpd="sng" algn="ctr">
                      <a:solidFill>
                        <a:srgbClr val="231F20"/>
                      </a:solidFill>
                      <a:prstDash val="solid"/>
                      <a:round/>
                      <a:headEnd type="none" w="med" len="med"/>
                      <a:tailEnd type="none" w="med" len="med"/>
                    </a:lnT>
                    <a:lnB>
                      <a:noFill/>
                    </a:lnB>
                  </a:tcPr>
                </a:tc>
                <a:tc>
                  <a:txBody>
                    <a:bodyPr/>
                    <a:lstStyle/>
                    <a:p>
                      <a:pPr marL="231775">
                        <a:lnSpc>
                          <a:spcPts val="980"/>
                        </a:lnSpc>
                        <a:spcBef>
                          <a:spcPts val="265"/>
                        </a:spcBef>
                        <a:spcAft>
                          <a:spcPts val="0"/>
                        </a:spcAft>
                      </a:pPr>
                      <a:r>
                        <a:rPr lang="en-US" sz="2000">
                          <a:solidFill>
                            <a:srgbClr val="231F20"/>
                          </a:solidFill>
                          <a:effectLst/>
                          <a:latin typeface="Times New Roman" panose="02020603050405020304" pitchFamily="18" charset="0"/>
                          <a:ea typeface="Arial" panose="020B0604020202020204" pitchFamily="34" charset="0"/>
                          <a:cs typeface="Arial" panose="020B0604020202020204" pitchFamily="34" charset="0"/>
                        </a:rPr>
                        <a:t>1,000</a:t>
                      </a:r>
                      <a:endParaRPr lang="en-IN" sz="2000">
                        <a:effectLst/>
                        <a:latin typeface="Arial" panose="020B0604020202020204" pitchFamily="34" charset="0"/>
                        <a:ea typeface="Arial" panose="020B0604020202020204" pitchFamily="34" charset="0"/>
                        <a:cs typeface="Mangal" panose="02040503050203030202" pitchFamily="18" charset="0"/>
                      </a:endParaRPr>
                    </a:p>
                  </a:txBody>
                  <a:tcPr marL="0" marR="0" marT="0" marB="0" anchor="ctr">
                    <a:lnL>
                      <a:noFill/>
                    </a:lnL>
                    <a:lnR>
                      <a:noFill/>
                    </a:lnR>
                    <a:lnT w="12700" cap="flat" cmpd="sng" algn="ctr">
                      <a:solidFill>
                        <a:srgbClr val="231F20"/>
                      </a:solidFill>
                      <a:prstDash val="solid"/>
                      <a:round/>
                      <a:headEnd type="none" w="med" len="med"/>
                      <a:tailEnd type="none" w="med" len="med"/>
                    </a:lnT>
                    <a:lnB>
                      <a:noFill/>
                    </a:lnB>
                  </a:tcPr>
                </a:tc>
                <a:tc>
                  <a:txBody>
                    <a:bodyPr/>
                    <a:lstStyle/>
                    <a:p>
                      <a:pPr marL="255905">
                        <a:lnSpc>
                          <a:spcPts val="980"/>
                        </a:lnSpc>
                        <a:spcBef>
                          <a:spcPts val="265"/>
                        </a:spcBef>
                        <a:spcAft>
                          <a:spcPts val="0"/>
                        </a:spcAft>
                      </a:pPr>
                      <a:r>
                        <a:rPr lang="en-US" sz="2000">
                          <a:solidFill>
                            <a:srgbClr val="231F20"/>
                          </a:solidFill>
                          <a:effectLst/>
                          <a:latin typeface="Times New Roman" panose="02020603050405020304" pitchFamily="18" charset="0"/>
                          <a:ea typeface="Arial" panose="020B0604020202020204" pitchFamily="34" charset="0"/>
                          <a:cs typeface="Arial" panose="020B0604020202020204" pitchFamily="34" charset="0"/>
                        </a:rPr>
                        <a:t>1,100</a:t>
                      </a:r>
                      <a:endParaRPr lang="en-IN" sz="2000">
                        <a:effectLst/>
                        <a:latin typeface="Arial" panose="020B0604020202020204" pitchFamily="34" charset="0"/>
                        <a:ea typeface="Arial" panose="020B0604020202020204" pitchFamily="34" charset="0"/>
                        <a:cs typeface="Mangal" panose="02040503050203030202" pitchFamily="18" charset="0"/>
                      </a:endParaRPr>
                    </a:p>
                  </a:txBody>
                  <a:tcPr marL="0" marR="0" marT="0" marB="0" anchor="ctr">
                    <a:lnL>
                      <a:noFill/>
                    </a:lnL>
                    <a:lnR>
                      <a:noFill/>
                    </a:lnR>
                    <a:lnT w="12700" cap="flat" cmpd="sng" algn="ctr">
                      <a:solidFill>
                        <a:srgbClr val="231F20"/>
                      </a:solidFill>
                      <a:prstDash val="solid"/>
                      <a:round/>
                      <a:headEnd type="none" w="med" len="med"/>
                      <a:tailEnd type="none" w="med" len="med"/>
                    </a:lnT>
                    <a:lnB>
                      <a:noFill/>
                    </a:lnB>
                  </a:tcPr>
                </a:tc>
                <a:tc>
                  <a:txBody>
                    <a:bodyPr/>
                    <a:lstStyle/>
                    <a:p>
                      <a:pPr marL="280670">
                        <a:lnSpc>
                          <a:spcPts val="980"/>
                        </a:lnSpc>
                        <a:spcBef>
                          <a:spcPts val="265"/>
                        </a:spcBef>
                        <a:spcAft>
                          <a:spcPts val="0"/>
                        </a:spcAft>
                      </a:pPr>
                      <a:r>
                        <a:rPr lang="en-US" sz="2000">
                          <a:solidFill>
                            <a:srgbClr val="231F20"/>
                          </a:solidFill>
                          <a:effectLst/>
                          <a:latin typeface="Times New Roman" panose="02020603050405020304" pitchFamily="18" charset="0"/>
                          <a:ea typeface="Arial" panose="020B0604020202020204" pitchFamily="34" charset="0"/>
                          <a:cs typeface="Arial" panose="020B0604020202020204" pitchFamily="34" charset="0"/>
                        </a:rPr>
                        <a:t>1,400</a:t>
                      </a:r>
                      <a:endParaRPr lang="en-IN" sz="2000">
                        <a:effectLst/>
                        <a:latin typeface="Arial" panose="020B0604020202020204" pitchFamily="34" charset="0"/>
                        <a:ea typeface="Arial" panose="020B0604020202020204" pitchFamily="34" charset="0"/>
                        <a:cs typeface="Mangal" panose="02040503050203030202" pitchFamily="18" charset="0"/>
                      </a:endParaRPr>
                    </a:p>
                  </a:txBody>
                  <a:tcPr marL="0" marR="0" marT="0" marB="0" anchor="ctr">
                    <a:lnL>
                      <a:noFill/>
                    </a:lnL>
                    <a:lnR>
                      <a:noFill/>
                    </a:lnR>
                    <a:lnT w="12700" cap="flat" cmpd="sng" algn="ctr">
                      <a:solidFill>
                        <a:srgbClr val="231F20"/>
                      </a:solidFill>
                      <a:prstDash val="solid"/>
                      <a:round/>
                      <a:headEnd type="none" w="med" len="med"/>
                      <a:tailEnd type="none" w="med" len="med"/>
                    </a:lnT>
                    <a:lnB>
                      <a:noFill/>
                    </a:lnB>
                  </a:tcPr>
                </a:tc>
                <a:tc>
                  <a:txBody>
                    <a:bodyPr/>
                    <a:lstStyle/>
                    <a:p>
                      <a:pPr marL="227965">
                        <a:lnSpc>
                          <a:spcPts val="980"/>
                        </a:lnSpc>
                        <a:spcBef>
                          <a:spcPts val="265"/>
                        </a:spcBef>
                        <a:spcAft>
                          <a:spcPts val="0"/>
                        </a:spcAft>
                      </a:pPr>
                      <a:r>
                        <a:rPr lang="en-US" sz="2000">
                          <a:solidFill>
                            <a:srgbClr val="231F20"/>
                          </a:solidFill>
                          <a:effectLst/>
                          <a:latin typeface="Times New Roman" panose="02020603050405020304" pitchFamily="18" charset="0"/>
                          <a:ea typeface="Arial" panose="020B0604020202020204" pitchFamily="34" charset="0"/>
                          <a:cs typeface="Arial" panose="020B0604020202020204" pitchFamily="34" charset="0"/>
                        </a:rPr>
                        <a:t>1,700</a:t>
                      </a:r>
                      <a:endParaRPr lang="en-IN" sz="2000">
                        <a:effectLst/>
                        <a:latin typeface="Arial" panose="020B0604020202020204" pitchFamily="34" charset="0"/>
                        <a:ea typeface="Arial" panose="020B0604020202020204" pitchFamily="34" charset="0"/>
                        <a:cs typeface="Mangal" panose="02040503050203030202" pitchFamily="18" charset="0"/>
                      </a:endParaRPr>
                    </a:p>
                  </a:txBody>
                  <a:tcPr marL="0" marR="0" marT="0" marB="0" anchor="ctr">
                    <a:lnL>
                      <a:noFill/>
                    </a:lnL>
                    <a:lnR>
                      <a:noFill/>
                    </a:lnR>
                    <a:lnT w="12700" cap="flat" cmpd="sng" algn="ctr">
                      <a:solidFill>
                        <a:srgbClr val="231F20"/>
                      </a:solidFill>
                      <a:prstDash val="solid"/>
                      <a:round/>
                      <a:headEnd type="none" w="med" len="med"/>
                      <a:tailEnd type="none" w="med" len="med"/>
                    </a:lnT>
                    <a:lnB>
                      <a:noFill/>
                    </a:lnB>
                  </a:tcPr>
                </a:tc>
                <a:tc>
                  <a:txBody>
                    <a:bodyPr/>
                    <a:lstStyle/>
                    <a:p>
                      <a:pPr marL="228600">
                        <a:lnSpc>
                          <a:spcPts val="980"/>
                        </a:lnSpc>
                        <a:spcBef>
                          <a:spcPts val="265"/>
                        </a:spcBef>
                        <a:spcAft>
                          <a:spcPts val="0"/>
                        </a:spcAft>
                      </a:pPr>
                      <a:r>
                        <a:rPr lang="en-US" sz="2000">
                          <a:solidFill>
                            <a:srgbClr val="231F20"/>
                          </a:solidFill>
                          <a:effectLst/>
                          <a:latin typeface="Times New Roman" panose="02020603050405020304" pitchFamily="18" charset="0"/>
                          <a:ea typeface="Arial" panose="020B0604020202020204" pitchFamily="34" charset="0"/>
                          <a:cs typeface="Arial" panose="020B0604020202020204" pitchFamily="34" charset="0"/>
                        </a:rPr>
                        <a:t>2,400</a:t>
                      </a:r>
                      <a:endParaRPr lang="en-IN" sz="2000">
                        <a:effectLst/>
                        <a:latin typeface="Arial" panose="020B0604020202020204" pitchFamily="34" charset="0"/>
                        <a:ea typeface="Arial" panose="020B0604020202020204" pitchFamily="34" charset="0"/>
                        <a:cs typeface="Mangal" panose="02040503050203030202" pitchFamily="18" charset="0"/>
                      </a:endParaRPr>
                    </a:p>
                  </a:txBody>
                  <a:tcPr marL="0" marR="0" marT="0" marB="0" anchor="ctr">
                    <a:lnL>
                      <a:noFill/>
                    </a:lnL>
                    <a:lnR>
                      <a:noFill/>
                    </a:lnR>
                    <a:lnT w="12700" cap="flat" cmpd="sng" algn="ctr">
                      <a:solidFill>
                        <a:srgbClr val="231F20"/>
                      </a:solidFill>
                      <a:prstDash val="solid"/>
                      <a:round/>
                      <a:headEnd type="none" w="med" len="med"/>
                      <a:tailEnd type="none" w="med" len="med"/>
                    </a:lnT>
                    <a:lnB>
                      <a:noFill/>
                    </a:lnB>
                  </a:tcPr>
                </a:tc>
                <a:extLst>
                  <a:ext uri="{0D108BD9-81ED-4DB2-BD59-A6C34878D82A}">
                    <a16:rowId xmlns:a16="http://schemas.microsoft.com/office/drawing/2014/main" val="2085777350"/>
                  </a:ext>
                </a:extLst>
              </a:tr>
              <a:tr h="655260">
                <a:tc>
                  <a:txBody>
                    <a:bodyPr/>
                    <a:lstStyle/>
                    <a:p>
                      <a:pPr>
                        <a:lnSpc>
                          <a:spcPts val="980"/>
                        </a:lnSpc>
                        <a:spcBef>
                          <a:spcPts val="25"/>
                        </a:spcBef>
                        <a:spcAft>
                          <a:spcPts val="0"/>
                        </a:spcAft>
                      </a:pPr>
                      <a:r>
                        <a:rPr lang="en-US" sz="2000">
                          <a:solidFill>
                            <a:srgbClr val="231F20"/>
                          </a:solidFill>
                          <a:effectLst/>
                          <a:latin typeface="Times New Roman" panose="02020603050405020304" pitchFamily="18" charset="0"/>
                          <a:ea typeface="Arial" panose="020B0604020202020204" pitchFamily="34" charset="0"/>
                          <a:cs typeface="Arial" panose="020B0604020202020204" pitchFamily="34" charset="0"/>
                        </a:rPr>
                        <a:t>Gross Area (GSF)</a:t>
                      </a:r>
                      <a:endParaRPr lang="en-IN" sz="2000">
                        <a:effectLst/>
                        <a:latin typeface="Arial" panose="020B0604020202020204" pitchFamily="34" charset="0"/>
                        <a:ea typeface="Arial" panose="020B0604020202020204" pitchFamily="34" charset="0"/>
                        <a:cs typeface="Mangal" panose="02040503050203030202" pitchFamily="18" charset="0"/>
                      </a:endParaRPr>
                    </a:p>
                  </a:txBody>
                  <a:tcPr marL="0" marR="0" marT="0" marB="0" anchor="ctr">
                    <a:lnL>
                      <a:noFill/>
                    </a:lnL>
                    <a:lnR>
                      <a:noFill/>
                    </a:lnR>
                    <a:lnT>
                      <a:noFill/>
                    </a:lnT>
                    <a:lnB>
                      <a:noFill/>
                    </a:lnB>
                  </a:tcPr>
                </a:tc>
                <a:tc>
                  <a:txBody>
                    <a:bodyPr/>
                    <a:lstStyle/>
                    <a:p>
                      <a:pPr marL="257175">
                        <a:lnSpc>
                          <a:spcPts val="980"/>
                        </a:lnSpc>
                        <a:spcBef>
                          <a:spcPts val="25"/>
                        </a:spcBef>
                        <a:spcAft>
                          <a:spcPts val="0"/>
                        </a:spcAft>
                      </a:pPr>
                      <a:r>
                        <a:rPr lang="en-US" sz="2000">
                          <a:solidFill>
                            <a:srgbClr val="231F20"/>
                          </a:solidFill>
                          <a:effectLst/>
                          <a:latin typeface="Times New Roman" panose="02020603050405020304" pitchFamily="18" charset="0"/>
                          <a:ea typeface="Arial" panose="020B0604020202020204" pitchFamily="34" charset="0"/>
                          <a:cs typeface="Arial" panose="020B0604020202020204" pitchFamily="34" charset="0"/>
                        </a:rPr>
                        <a:t>1,538</a:t>
                      </a:r>
                      <a:endParaRPr lang="en-IN" sz="2000">
                        <a:effectLst/>
                        <a:latin typeface="Arial" panose="020B0604020202020204" pitchFamily="34" charset="0"/>
                        <a:ea typeface="Arial" panose="020B0604020202020204" pitchFamily="34" charset="0"/>
                        <a:cs typeface="Mangal" panose="02040503050203030202" pitchFamily="18" charset="0"/>
                      </a:endParaRPr>
                    </a:p>
                  </a:txBody>
                  <a:tcPr marL="0" marR="0" marT="0" marB="0" anchor="ctr">
                    <a:lnL>
                      <a:noFill/>
                    </a:lnL>
                    <a:lnR>
                      <a:noFill/>
                    </a:lnR>
                    <a:lnT>
                      <a:noFill/>
                    </a:lnT>
                    <a:lnB>
                      <a:noFill/>
                    </a:lnB>
                  </a:tcPr>
                </a:tc>
                <a:tc>
                  <a:txBody>
                    <a:bodyPr/>
                    <a:lstStyle/>
                    <a:p>
                      <a:pPr marL="231775">
                        <a:lnSpc>
                          <a:spcPts val="980"/>
                        </a:lnSpc>
                        <a:spcBef>
                          <a:spcPts val="25"/>
                        </a:spcBef>
                        <a:spcAft>
                          <a:spcPts val="0"/>
                        </a:spcAft>
                      </a:pPr>
                      <a:r>
                        <a:rPr lang="en-US" sz="2000">
                          <a:solidFill>
                            <a:srgbClr val="231F20"/>
                          </a:solidFill>
                          <a:effectLst/>
                          <a:latin typeface="Times New Roman" panose="02020603050405020304" pitchFamily="18" charset="0"/>
                          <a:ea typeface="Arial" panose="020B0604020202020204" pitchFamily="34" charset="0"/>
                          <a:cs typeface="Arial" panose="020B0604020202020204" pitchFamily="34" charset="0"/>
                        </a:rPr>
                        <a:t>1,667</a:t>
                      </a:r>
                      <a:endParaRPr lang="en-IN" sz="2000">
                        <a:effectLst/>
                        <a:latin typeface="Arial" panose="020B0604020202020204" pitchFamily="34" charset="0"/>
                        <a:ea typeface="Arial" panose="020B0604020202020204" pitchFamily="34" charset="0"/>
                        <a:cs typeface="Mangal" panose="02040503050203030202" pitchFamily="18" charset="0"/>
                      </a:endParaRPr>
                    </a:p>
                  </a:txBody>
                  <a:tcPr marL="0" marR="0" marT="0" marB="0" anchor="ctr">
                    <a:lnL>
                      <a:noFill/>
                    </a:lnL>
                    <a:lnR>
                      <a:noFill/>
                    </a:lnR>
                    <a:lnT>
                      <a:noFill/>
                    </a:lnT>
                    <a:lnB>
                      <a:noFill/>
                    </a:lnB>
                  </a:tcPr>
                </a:tc>
                <a:tc>
                  <a:txBody>
                    <a:bodyPr/>
                    <a:lstStyle/>
                    <a:p>
                      <a:pPr marL="255905">
                        <a:lnSpc>
                          <a:spcPts val="980"/>
                        </a:lnSpc>
                        <a:spcBef>
                          <a:spcPts val="25"/>
                        </a:spcBef>
                        <a:spcAft>
                          <a:spcPts val="0"/>
                        </a:spcAft>
                      </a:pPr>
                      <a:r>
                        <a:rPr lang="en-US" sz="2000" dirty="0">
                          <a:solidFill>
                            <a:srgbClr val="231F20"/>
                          </a:solidFill>
                          <a:effectLst/>
                          <a:latin typeface="Times New Roman" panose="02020603050405020304" pitchFamily="18" charset="0"/>
                          <a:ea typeface="Arial" panose="020B0604020202020204" pitchFamily="34" charset="0"/>
                          <a:cs typeface="Arial" panose="020B0604020202020204" pitchFamily="34" charset="0"/>
                        </a:rPr>
                        <a:t>2,200</a:t>
                      </a:r>
                      <a:endParaRPr lang="en-IN" sz="2000" dirty="0">
                        <a:effectLst/>
                        <a:latin typeface="Arial" panose="020B0604020202020204" pitchFamily="34" charset="0"/>
                        <a:ea typeface="Arial" panose="020B0604020202020204" pitchFamily="34" charset="0"/>
                        <a:cs typeface="Mangal" panose="02040503050203030202" pitchFamily="18" charset="0"/>
                      </a:endParaRPr>
                    </a:p>
                  </a:txBody>
                  <a:tcPr marL="0" marR="0" marT="0" marB="0" anchor="ctr">
                    <a:lnL>
                      <a:noFill/>
                    </a:lnL>
                    <a:lnR>
                      <a:noFill/>
                    </a:lnR>
                    <a:lnT>
                      <a:noFill/>
                    </a:lnT>
                    <a:lnB>
                      <a:noFill/>
                    </a:lnB>
                  </a:tcPr>
                </a:tc>
                <a:tc>
                  <a:txBody>
                    <a:bodyPr/>
                    <a:lstStyle/>
                    <a:p>
                      <a:pPr marL="280670">
                        <a:lnSpc>
                          <a:spcPts val="980"/>
                        </a:lnSpc>
                        <a:spcBef>
                          <a:spcPts val="25"/>
                        </a:spcBef>
                        <a:spcAft>
                          <a:spcPts val="0"/>
                        </a:spcAft>
                      </a:pPr>
                      <a:r>
                        <a:rPr lang="en-US" sz="2000">
                          <a:solidFill>
                            <a:srgbClr val="231F20"/>
                          </a:solidFill>
                          <a:effectLst/>
                          <a:latin typeface="Times New Roman" panose="02020603050405020304" pitchFamily="18" charset="0"/>
                          <a:ea typeface="Arial" panose="020B0604020202020204" pitchFamily="34" charset="0"/>
                          <a:cs typeface="Arial" panose="020B0604020202020204" pitchFamily="34" charset="0"/>
                        </a:rPr>
                        <a:t>2,979</a:t>
                      </a:r>
                      <a:endParaRPr lang="en-IN" sz="2000">
                        <a:effectLst/>
                        <a:latin typeface="Arial" panose="020B0604020202020204" pitchFamily="34" charset="0"/>
                        <a:ea typeface="Arial" panose="020B0604020202020204" pitchFamily="34" charset="0"/>
                        <a:cs typeface="Mangal" panose="02040503050203030202" pitchFamily="18" charset="0"/>
                      </a:endParaRPr>
                    </a:p>
                  </a:txBody>
                  <a:tcPr marL="0" marR="0" marT="0" marB="0" anchor="ctr">
                    <a:lnL>
                      <a:noFill/>
                    </a:lnL>
                    <a:lnR>
                      <a:noFill/>
                    </a:lnR>
                    <a:lnT>
                      <a:noFill/>
                    </a:lnT>
                    <a:lnB>
                      <a:noFill/>
                    </a:lnB>
                  </a:tcPr>
                </a:tc>
                <a:tc>
                  <a:txBody>
                    <a:bodyPr/>
                    <a:lstStyle/>
                    <a:p>
                      <a:pPr marL="227965">
                        <a:lnSpc>
                          <a:spcPts val="980"/>
                        </a:lnSpc>
                        <a:spcBef>
                          <a:spcPts val="25"/>
                        </a:spcBef>
                        <a:spcAft>
                          <a:spcPts val="0"/>
                        </a:spcAft>
                      </a:pPr>
                      <a:r>
                        <a:rPr lang="en-US" sz="2000">
                          <a:solidFill>
                            <a:srgbClr val="231F20"/>
                          </a:solidFill>
                          <a:effectLst/>
                          <a:latin typeface="Times New Roman" panose="02020603050405020304" pitchFamily="18" charset="0"/>
                          <a:ea typeface="Arial" panose="020B0604020202020204" pitchFamily="34" charset="0"/>
                          <a:cs typeface="Arial" panose="020B0604020202020204" pitchFamily="34" charset="0"/>
                        </a:rPr>
                        <a:t>4,474</a:t>
                      </a:r>
                      <a:endParaRPr lang="en-IN" sz="2000">
                        <a:effectLst/>
                        <a:latin typeface="Arial" panose="020B0604020202020204" pitchFamily="34" charset="0"/>
                        <a:ea typeface="Arial" panose="020B0604020202020204" pitchFamily="34" charset="0"/>
                        <a:cs typeface="Mangal" panose="02040503050203030202" pitchFamily="18" charset="0"/>
                      </a:endParaRPr>
                    </a:p>
                  </a:txBody>
                  <a:tcPr marL="0" marR="0" marT="0" marB="0" anchor="ctr">
                    <a:lnL>
                      <a:noFill/>
                    </a:lnL>
                    <a:lnR>
                      <a:noFill/>
                    </a:lnR>
                    <a:lnT>
                      <a:noFill/>
                    </a:lnT>
                    <a:lnB>
                      <a:noFill/>
                    </a:lnB>
                  </a:tcPr>
                </a:tc>
                <a:tc>
                  <a:txBody>
                    <a:bodyPr/>
                    <a:lstStyle/>
                    <a:p>
                      <a:pPr marL="228600">
                        <a:lnSpc>
                          <a:spcPts val="980"/>
                        </a:lnSpc>
                        <a:spcBef>
                          <a:spcPts val="25"/>
                        </a:spcBef>
                        <a:spcAft>
                          <a:spcPts val="0"/>
                        </a:spcAft>
                      </a:pPr>
                      <a:r>
                        <a:rPr lang="en-US" sz="2000" dirty="0">
                          <a:solidFill>
                            <a:srgbClr val="231F20"/>
                          </a:solidFill>
                          <a:effectLst/>
                          <a:latin typeface="Times New Roman" panose="02020603050405020304" pitchFamily="18" charset="0"/>
                          <a:ea typeface="Arial" panose="020B0604020202020204" pitchFamily="34" charset="0"/>
                          <a:cs typeface="Arial" panose="020B0604020202020204" pitchFamily="34" charset="0"/>
                        </a:rPr>
                        <a:t>7,273</a:t>
                      </a:r>
                      <a:endParaRPr lang="en-IN" sz="2000" dirty="0">
                        <a:effectLst/>
                        <a:latin typeface="Arial" panose="020B0604020202020204" pitchFamily="34" charset="0"/>
                        <a:ea typeface="Arial" panose="020B0604020202020204" pitchFamily="34" charset="0"/>
                        <a:cs typeface="Mangal" panose="02040503050203030202"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3154940312"/>
                  </a:ext>
                </a:extLst>
              </a:tr>
              <a:tr h="655260">
                <a:tc>
                  <a:txBody>
                    <a:bodyPr/>
                    <a:lstStyle/>
                    <a:p>
                      <a:pPr>
                        <a:lnSpc>
                          <a:spcPts val="980"/>
                        </a:lnSpc>
                        <a:spcBef>
                          <a:spcPts val="25"/>
                        </a:spcBef>
                        <a:spcAft>
                          <a:spcPts val="0"/>
                        </a:spcAft>
                      </a:pPr>
                      <a:r>
                        <a:rPr lang="en-US" sz="2000">
                          <a:solidFill>
                            <a:srgbClr val="231F20"/>
                          </a:solidFill>
                          <a:effectLst/>
                          <a:latin typeface="Times New Roman" panose="02020603050405020304" pitchFamily="18" charset="0"/>
                          <a:ea typeface="Arial" panose="020B0604020202020204" pitchFamily="34" charset="0"/>
                          <a:cs typeface="Arial" panose="020B0604020202020204" pitchFamily="34" charset="0"/>
                        </a:rPr>
                        <a:t>NSF / GSF Ratio</a:t>
                      </a:r>
                      <a:endParaRPr lang="en-IN" sz="2000">
                        <a:effectLst/>
                        <a:latin typeface="Arial" panose="020B0604020202020204" pitchFamily="34" charset="0"/>
                        <a:ea typeface="Arial" panose="020B0604020202020204" pitchFamily="34" charset="0"/>
                        <a:cs typeface="Mangal" panose="02040503050203030202" pitchFamily="18" charset="0"/>
                      </a:endParaRPr>
                    </a:p>
                  </a:txBody>
                  <a:tcPr marL="0" marR="0" marT="0" marB="0" anchor="ctr">
                    <a:lnL>
                      <a:noFill/>
                    </a:lnL>
                    <a:lnR>
                      <a:noFill/>
                    </a:lnR>
                    <a:lnT>
                      <a:noFill/>
                    </a:lnT>
                    <a:lnB>
                      <a:noFill/>
                    </a:lnB>
                  </a:tcPr>
                </a:tc>
                <a:tc>
                  <a:txBody>
                    <a:bodyPr/>
                    <a:lstStyle/>
                    <a:p>
                      <a:pPr marL="457200">
                        <a:lnSpc>
                          <a:spcPts val="980"/>
                        </a:lnSpc>
                        <a:spcBef>
                          <a:spcPts val="25"/>
                        </a:spcBef>
                        <a:spcAft>
                          <a:spcPts val="0"/>
                        </a:spcAft>
                      </a:pPr>
                      <a:r>
                        <a:rPr lang="en-US" sz="2000">
                          <a:solidFill>
                            <a:srgbClr val="231F20"/>
                          </a:solidFill>
                          <a:effectLst/>
                          <a:latin typeface="Times New Roman" panose="02020603050405020304" pitchFamily="18" charset="0"/>
                          <a:ea typeface="Arial" panose="020B0604020202020204" pitchFamily="34" charset="0"/>
                          <a:cs typeface="Arial" panose="020B0604020202020204" pitchFamily="34" charset="0"/>
                        </a:rPr>
                        <a:t>0.65</a:t>
                      </a:r>
                      <a:endParaRPr lang="en-IN" sz="2000">
                        <a:effectLst/>
                        <a:latin typeface="Arial" panose="020B0604020202020204" pitchFamily="34" charset="0"/>
                        <a:ea typeface="Arial" panose="020B0604020202020204" pitchFamily="34" charset="0"/>
                        <a:cs typeface="Mangal" panose="02040503050203030202" pitchFamily="18" charset="0"/>
                      </a:endParaRPr>
                    </a:p>
                  </a:txBody>
                  <a:tcPr marL="0" marR="0" marT="0" marB="0" anchor="ctr">
                    <a:lnL>
                      <a:noFill/>
                    </a:lnL>
                    <a:lnR>
                      <a:noFill/>
                    </a:lnR>
                    <a:lnT>
                      <a:noFill/>
                    </a:lnT>
                    <a:lnB>
                      <a:noFill/>
                    </a:lnB>
                  </a:tcPr>
                </a:tc>
                <a:tc>
                  <a:txBody>
                    <a:bodyPr/>
                    <a:lstStyle/>
                    <a:p>
                      <a:pPr marR="227965" algn="r">
                        <a:lnSpc>
                          <a:spcPts val="980"/>
                        </a:lnSpc>
                        <a:spcBef>
                          <a:spcPts val="25"/>
                        </a:spcBef>
                        <a:spcAft>
                          <a:spcPts val="0"/>
                        </a:spcAft>
                      </a:pPr>
                      <a:r>
                        <a:rPr lang="en-US" sz="2000">
                          <a:solidFill>
                            <a:srgbClr val="231F20"/>
                          </a:solidFill>
                          <a:effectLst/>
                          <a:latin typeface="Times New Roman" panose="02020603050405020304" pitchFamily="18" charset="0"/>
                          <a:ea typeface="Arial" panose="020B0604020202020204" pitchFamily="34" charset="0"/>
                          <a:cs typeface="Arial" panose="020B0604020202020204" pitchFamily="34" charset="0"/>
                        </a:rPr>
                        <a:t>0.60</a:t>
                      </a:r>
                      <a:endParaRPr lang="en-IN" sz="2000">
                        <a:effectLst/>
                        <a:latin typeface="Arial" panose="020B0604020202020204" pitchFamily="34" charset="0"/>
                        <a:ea typeface="Arial" panose="020B0604020202020204" pitchFamily="34" charset="0"/>
                        <a:cs typeface="Mangal" panose="02040503050203030202" pitchFamily="18" charset="0"/>
                      </a:endParaRPr>
                    </a:p>
                  </a:txBody>
                  <a:tcPr marL="0" marR="0" marT="0" marB="0" anchor="ctr">
                    <a:lnL>
                      <a:noFill/>
                    </a:lnL>
                    <a:lnR>
                      <a:noFill/>
                    </a:lnR>
                    <a:lnT>
                      <a:noFill/>
                    </a:lnT>
                    <a:lnB>
                      <a:noFill/>
                    </a:lnB>
                  </a:tcPr>
                </a:tc>
                <a:tc>
                  <a:txBody>
                    <a:bodyPr/>
                    <a:lstStyle/>
                    <a:p>
                      <a:pPr marL="455930">
                        <a:lnSpc>
                          <a:spcPts val="980"/>
                        </a:lnSpc>
                        <a:spcBef>
                          <a:spcPts val="25"/>
                        </a:spcBef>
                        <a:spcAft>
                          <a:spcPts val="0"/>
                        </a:spcAft>
                      </a:pPr>
                      <a:r>
                        <a:rPr lang="en-US" sz="2000">
                          <a:solidFill>
                            <a:srgbClr val="231F20"/>
                          </a:solidFill>
                          <a:effectLst/>
                          <a:latin typeface="Times New Roman" panose="02020603050405020304" pitchFamily="18" charset="0"/>
                          <a:ea typeface="Arial" panose="020B0604020202020204" pitchFamily="34" charset="0"/>
                          <a:cs typeface="Arial" panose="020B0604020202020204" pitchFamily="34" charset="0"/>
                        </a:rPr>
                        <a:t>0.50</a:t>
                      </a:r>
                      <a:endParaRPr lang="en-IN" sz="2000">
                        <a:effectLst/>
                        <a:latin typeface="Arial" panose="020B0604020202020204" pitchFamily="34" charset="0"/>
                        <a:ea typeface="Arial" panose="020B0604020202020204" pitchFamily="34" charset="0"/>
                        <a:cs typeface="Mangal" panose="02040503050203030202" pitchFamily="18" charset="0"/>
                      </a:endParaRPr>
                    </a:p>
                  </a:txBody>
                  <a:tcPr marL="0" marR="0" marT="0" marB="0" anchor="ctr">
                    <a:lnL>
                      <a:noFill/>
                    </a:lnL>
                    <a:lnR>
                      <a:noFill/>
                    </a:lnR>
                    <a:lnT>
                      <a:noFill/>
                    </a:lnT>
                    <a:lnB>
                      <a:noFill/>
                    </a:lnB>
                  </a:tcPr>
                </a:tc>
                <a:tc>
                  <a:txBody>
                    <a:bodyPr/>
                    <a:lstStyle/>
                    <a:p>
                      <a:pPr marR="276860" algn="r">
                        <a:lnSpc>
                          <a:spcPts val="980"/>
                        </a:lnSpc>
                        <a:spcBef>
                          <a:spcPts val="25"/>
                        </a:spcBef>
                        <a:spcAft>
                          <a:spcPts val="0"/>
                        </a:spcAft>
                      </a:pPr>
                      <a:r>
                        <a:rPr lang="en-US" sz="2000" dirty="0">
                          <a:solidFill>
                            <a:srgbClr val="231F20"/>
                          </a:solidFill>
                          <a:effectLst/>
                          <a:latin typeface="Times New Roman" panose="02020603050405020304" pitchFamily="18" charset="0"/>
                          <a:ea typeface="Arial" panose="020B0604020202020204" pitchFamily="34" charset="0"/>
                          <a:cs typeface="Arial" panose="020B0604020202020204" pitchFamily="34" charset="0"/>
                        </a:rPr>
                        <a:t>0.47</a:t>
                      </a:r>
                      <a:endParaRPr lang="en-IN" sz="2000" dirty="0">
                        <a:effectLst/>
                        <a:latin typeface="Arial" panose="020B0604020202020204" pitchFamily="34" charset="0"/>
                        <a:ea typeface="Arial" panose="020B0604020202020204" pitchFamily="34" charset="0"/>
                        <a:cs typeface="Mangal" panose="02040503050203030202" pitchFamily="18" charset="0"/>
                      </a:endParaRPr>
                    </a:p>
                  </a:txBody>
                  <a:tcPr marL="0" marR="0" marT="0" marB="0" anchor="ctr">
                    <a:lnL>
                      <a:noFill/>
                    </a:lnL>
                    <a:lnR>
                      <a:noFill/>
                    </a:lnR>
                    <a:lnT>
                      <a:noFill/>
                    </a:lnT>
                    <a:lnB>
                      <a:noFill/>
                    </a:lnB>
                  </a:tcPr>
                </a:tc>
                <a:tc>
                  <a:txBody>
                    <a:bodyPr/>
                    <a:lstStyle/>
                    <a:p>
                      <a:pPr marL="424815">
                        <a:lnSpc>
                          <a:spcPts val="980"/>
                        </a:lnSpc>
                        <a:spcBef>
                          <a:spcPts val="25"/>
                        </a:spcBef>
                        <a:spcAft>
                          <a:spcPts val="0"/>
                        </a:spcAft>
                      </a:pPr>
                      <a:r>
                        <a:rPr lang="en-US" sz="2000" dirty="0">
                          <a:solidFill>
                            <a:srgbClr val="231F20"/>
                          </a:solidFill>
                          <a:effectLst/>
                          <a:latin typeface="Times New Roman" panose="02020603050405020304" pitchFamily="18" charset="0"/>
                          <a:ea typeface="Arial" panose="020B0604020202020204" pitchFamily="34" charset="0"/>
                          <a:cs typeface="Arial" panose="020B0604020202020204" pitchFamily="34" charset="0"/>
                        </a:rPr>
                        <a:t>0.38</a:t>
                      </a:r>
                      <a:endParaRPr lang="en-IN" sz="2000" dirty="0">
                        <a:effectLst/>
                        <a:latin typeface="Arial" panose="020B0604020202020204" pitchFamily="34" charset="0"/>
                        <a:ea typeface="Arial" panose="020B0604020202020204" pitchFamily="34" charset="0"/>
                        <a:cs typeface="Mangal" panose="02040503050203030202" pitchFamily="18" charset="0"/>
                      </a:endParaRPr>
                    </a:p>
                  </a:txBody>
                  <a:tcPr marL="0" marR="0" marT="0" marB="0" anchor="ctr">
                    <a:lnL>
                      <a:noFill/>
                    </a:lnL>
                    <a:lnR>
                      <a:noFill/>
                    </a:lnR>
                    <a:lnT>
                      <a:noFill/>
                    </a:lnT>
                    <a:lnB>
                      <a:noFill/>
                    </a:lnB>
                  </a:tcPr>
                </a:tc>
                <a:tc>
                  <a:txBody>
                    <a:bodyPr/>
                    <a:lstStyle/>
                    <a:p>
                      <a:pPr marR="6350" algn="r">
                        <a:lnSpc>
                          <a:spcPts val="980"/>
                        </a:lnSpc>
                        <a:spcBef>
                          <a:spcPts val="25"/>
                        </a:spcBef>
                        <a:spcAft>
                          <a:spcPts val="0"/>
                        </a:spcAft>
                      </a:pPr>
                      <a:r>
                        <a:rPr lang="en-US" sz="2000">
                          <a:solidFill>
                            <a:srgbClr val="231F20"/>
                          </a:solidFill>
                          <a:effectLst/>
                          <a:latin typeface="Times New Roman" panose="02020603050405020304" pitchFamily="18" charset="0"/>
                          <a:ea typeface="Arial" panose="020B0604020202020204" pitchFamily="34" charset="0"/>
                          <a:cs typeface="Arial" panose="020B0604020202020204" pitchFamily="34" charset="0"/>
                        </a:rPr>
                        <a:t>0.33</a:t>
                      </a:r>
                      <a:endParaRPr lang="en-IN" sz="2000">
                        <a:effectLst/>
                        <a:latin typeface="Arial" panose="020B0604020202020204" pitchFamily="34" charset="0"/>
                        <a:ea typeface="Arial" panose="020B0604020202020204" pitchFamily="34" charset="0"/>
                        <a:cs typeface="Mangal" panose="02040503050203030202"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1908034420"/>
                  </a:ext>
                </a:extLst>
              </a:tr>
              <a:tr h="839090">
                <a:tc>
                  <a:txBody>
                    <a:bodyPr/>
                    <a:lstStyle/>
                    <a:p>
                      <a:pPr>
                        <a:spcBef>
                          <a:spcPts val="25"/>
                        </a:spcBef>
                        <a:spcAft>
                          <a:spcPts val="0"/>
                        </a:spcAft>
                      </a:pPr>
                      <a:r>
                        <a:rPr lang="en-US" sz="2000">
                          <a:solidFill>
                            <a:srgbClr val="231F20"/>
                          </a:solidFill>
                          <a:effectLst/>
                          <a:latin typeface="Times New Roman" panose="02020603050405020304" pitchFamily="18" charset="0"/>
                          <a:ea typeface="Arial" panose="020B0604020202020204" pitchFamily="34" charset="0"/>
                          <a:cs typeface="Arial" panose="020B0604020202020204" pitchFamily="34" charset="0"/>
                        </a:rPr>
                        <a:t>Relative Cost Factor</a:t>
                      </a:r>
                      <a:endParaRPr lang="en-IN" sz="2000">
                        <a:effectLst/>
                        <a:latin typeface="Arial" panose="020B0604020202020204" pitchFamily="34" charset="0"/>
                        <a:ea typeface="Arial" panose="020B0604020202020204" pitchFamily="34" charset="0"/>
                        <a:cs typeface="Mangal" panose="02040503050203030202" pitchFamily="18" charset="0"/>
                      </a:endParaRPr>
                    </a:p>
                  </a:txBody>
                  <a:tcPr marL="0" marR="0" marT="0" marB="0" anchor="ctr">
                    <a:lnL>
                      <a:noFill/>
                    </a:lnL>
                    <a:lnR>
                      <a:noFill/>
                    </a:lnR>
                    <a:lnT>
                      <a:noFill/>
                    </a:lnT>
                    <a:lnB w="12700" cap="flat" cmpd="sng" algn="ctr">
                      <a:solidFill>
                        <a:srgbClr val="231F20"/>
                      </a:solidFill>
                      <a:prstDash val="solid"/>
                      <a:round/>
                      <a:headEnd type="none" w="med" len="med"/>
                      <a:tailEnd type="none" w="med" len="med"/>
                    </a:lnB>
                  </a:tcPr>
                </a:tc>
                <a:tc>
                  <a:txBody>
                    <a:bodyPr/>
                    <a:lstStyle/>
                    <a:p>
                      <a:pPr marL="83185" algn="ctr">
                        <a:spcBef>
                          <a:spcPts val="25"/>
                        </a:spcBef>
                        <a:spcAft>
                          <a:spcPts val="0"/>
                        </a:spcAft>
                      </a:pPr>
                      <a:r>
                        <a:rPr lang="en-US" sz="2000">
                          <a:solidFill>
                            <a:srgbClr val="231F20"/>
                          </a:solidFill>
                          <a:effectLst/>
                          <a:latin typeface="Times New Roman" panose="02020603050405020304" pitchFamily="18" charset="0"/>
                          <a:ea typeface="Arial" panose="020B0604020202020204" pitchFamily="34" charset="0"/>
                          <a:cs typeface="Arial" panose="020B0604020202020204" pitchFamily="34" charset="0"/>
                        </a:rPr>
                        <a:t>1</a:t>
                      </a:r>
                      <a:endParaRPr lang="en-IN" sz="2000">
                        <a:effectLst/>
                        <a:latin typeface="Arial" panose="020B0604020202020204" pitchFamily="34" charset="0"/>
                        <a:ea typeface="Arial" panose="020B0604020202020204" pitchFamily="34" charset="0"/>
                        <a:cs typeface="Mangal" panose="02040503050203030202" pitchFamily="18" charset="0"/>
                      </a:endParaRPr>
                    </a:p>
                  </a:txBody>
                  <a:tcPr marL="0" marR="0" marT="0" marB="0" anchor="ctr">
                    <a:lnL>
                      <a:noFill/>
                    </a:lnL>
                    <a:lnR>
                      <a:noFill/>
                    </a:lnR>
                    <a:lnT>
                      <a:noFill/>
                    </a:lnT>
                    <a:lnB w="12700" cap="flat" cmpd="sng" algn="ctr">
                      <a:solidFill>
                        <a:srgbClr val="231F20"/>
                      </a:solidFill>
                      <a:prstDash val="solid"/>
                      <a:round/>
                      <a:headEnd type="none" w="med" len="med"/>
                      <a:tailEnd type="none" w="med" len="med"/>
                    </a:lnB>
                  </a:tcPr>
                </a:tc>
                <a:tc>
                  <a:txBody>
                    <a:bodyPr/>
                    <a:lstStyle/>
                    <a:p>
                      <a:pPr marR="227965" algn="r">
                        <a:spcBef>
                          <a:spcPts val="25"/>
                        </a:spcBef>
                        <a:spcAft>
                          <a:spcPts val="0"/>
                        </a:spcAft>
                      </a:pPr>
                      <a:r>
                        <a:rPr lang="en-US" sz="2000">
                          <a:solidFill>
                            <a:srgbClr val="231F20"/>
                          </a:solidFill>
                          <a:effectLst/>
                          <a:latin typeface="Times New Roman" panose="02020603050405020304" pitchFamily="18" charset="0"/>
                          <a:ea typeface="Arial" panose="020B0604020202020204" pitchFamily="34" charset="0"/>
                          <a:cs typeface="Arial" panose="020B0604020202020204" pitchFamily="34" charset="0"/>
                        </a:rPr>
                        <a:t>1.25</a:t>
                      </a:r>
                      <a:endParaRPr lang="en-IN" sz="2000">
                        <a:effectLst/>
                        <a:latin typeface="Arial" panose="020B0604020202020204" pitchFamily="34" charset="0"/>
                        <a:ea typeface="Arial" panose="020B0604020202020204" pitchFamily="34" charset="0"/>
                        <a:cs typeface="Mangal" panose="02040503050203030202" pitchFamily="18" charset="0"/>
                      </a:endParaRPr>
                    </a:p>
                  </a:txBody>
                  <a:tcPr marL="0" marR="0" marT="0" marB="0" anchor="ctr">
                    <a:lnL>
                      <a:noFill/>
                    </a:lnL>
                    <a:lnR>
                      <a:noFill/>
                    </a:lnR>
                    <a:lnT>
                      <a:noFill/>
                    </a:lnT>
                    <a:lnB w="12700" cap="flat" cmpd="sng" algn="ctr">
                      <a:solidFill>
                        <a:srgbClr val="231F20"/>
                      </a:solidFill>
                      <a:prstDash val="solid"/>
                      <a:round/>
                      <a:headEnd type="none" w="med" len="med"/>
                      <a:tailEnd type="none" w="med" len="med"/>
                    </a:lnB>
                  </a:tcPr>
                </a:tc>
                <a:tc>
                  <a:txBody>
                    <a:bodyPr/>
                    <a:lstStyle/>
                    <a:p>
                      <a:pPr marL="58420" algn="ctr">
                        <a:spcBef>
                          <a:spcPts val="25"/>
                        </a:spcBef>
                        <a:spcAft>
                          <a:spcPts val="0"/>
                        </a:spcAft>
                      </a:pPr>
                      <a:r>
                        <a:rPr lang="en-US" sz="2000">
                          <a:solidFill>
                            <a:srgbClr val="231F20"/>
                          </a:solidFill>
                          <a:effectLst/>
                          <a:latin typeface="Times New Roman" panose="02020603050405020304" pitchFamily="18" charset="0"/>
                          <a:ea typeface="Arial" panose="020B0604020202020204" pitchFamily="34" charset="0"/>
                          <a:cs typeface="Arial" panose="020B0604020202020204" pitchFamily="34" charset="0"/>
                        </a:rPr>
                        <a:t>2</a:t>
                      </a:r>
                      <a:endParaRPr lang="en-IN" sz="2000">
                        <a:effectLst/>
                        <a:latin typeface="Arial" panose="020B0604020202020204" pitchFamily="34" charset="0"/>
                        <a:ea typeface="Arial" panose="020B0604020202020204" pitchFamily="34" charset="0"/>
                        <a:cs typeface="Mangal" panose="02040503050203030202" pitchFamily="18" charset="0"/>
                      </a:endParaRPr>
                    </a:p>
                  </a:txBody>
                  <a:tcPr marL="0" marR="0" marT="0" marB="0" anchor="ctr">
                    <a:lnL>
                      <a:noFill/>
                    </a:lnL>
                    <a:lnR>
                      <a:noFill/>
                    </a:lnR>
                    <a:lnT>
                      <a:noFill/>
                    </a:lnT>
                    <a:lnB w="12700" cap="flat" cmpd="sng" algn="ctr">
                      <a:solidFill>
                        <a:srgbClr val="231F20"/>
                      </a:solidFill>
                      <a:prstDash val="solid"/>
                      <a:round/>
                      <a:headEnd type="none" w="med" len="med"/>
                      <a:tailEnd type="none" w="med" len="med"/>
                    </a:lnB>
                  </a:tcPr>
                </a:tc>
                <a:tc>
                  <a:txBody>
                    <a:bodyPr/>
                    <a:lstStyle/>
                    <a:p>
                      <a:pPr marL="467995" marR="322580" algn="ctr">
                        <a:spcBef>
                          <a:spcPts val="25"/>
                        </a:spcBef>
                        <a:spcAft>
                          <a:spcPts val="0"/>
                        </a:spcAft>
                      </a:pPr>
                      <a:r>
                        <a:rPr lang="en-US" sz="2000">
                          <a:solidFill>
                            <a:srgbClr val="231F20"/>
                          </a:solidFill>
                          <a:effectLst/>
                          <a:latin typeface="Times New Roman" panose="02020603050405020304" pitchFamily="18" charset="0"/>
                          <a:ea typeface="Arial" panose="020B0604020202020204" pitchFamily="34" charset="0"/>
                          <a:cs typeface="Arial" panose="020B0604020202020204" pitchFamily="34" charset="0"/>
                        </a:rPr>
                        <a:t>2.5</a:t>
                      </a:r>
                      <a:endParaRPr lang="en-IN" sz="2000">
                        <a:effectLst/>
                        <a:latin typeface="Arial" panose="020B0604020202020204" pitchFamily="34" charset="0"/>
                        <a:ea typeface="Arial" panose="020B0604020202020204" pitchFamily="34" charset="0"/>
                        <a:cs typeface="Mangal" panose="02040503050203030202" pitchFamily="18" charset="0"/>
                      </a:endParaRPr>
                    </a:p>
                  </a:txBody>
                  <a:tcPr marL="0" marR="0" marT="0" marB="0" anchor="ctr">
                    <a:lnL>
                      <a:noFill/>
                    </a:lnL>
                    <a:lnR>
                      <a:noFill/>
                    </a:lnR>
                    <a:lnT>
                      <a:noFill/>
                    </a:lnT>
                    <a:lnB w="12700" cap="flat" cmpd="sng" algn="ctr">
                      <a:solidFill>
                        <a:srgbClr val="231F20"/>
                      </a:solidFill>
                      <a:prstDash val="solid"/>
                      <a:round/>
                      <a:headEnd type="none" w="med" len="med"/>
                      <a:tailEnd type="none" w="med" len="med"/>
                    </a:lnB>
                  </a:tcPr>
                </a:tc>
                <a:tc>
                  <a:txBody>
                    <a:bodyPr/>
                    <a:lstStyle/>
                    <a:p>
                      <a:pPr marL="53975" algn="ctr">
                        <a:spcBef>
                          <a:spcPts val="25"/>
                        </a:spcBef>
                        <a:spcAft>
                          <a:spcPts val="0"/>
                        </a:spcAft>
                      </a:pPr>
                      <a:r>
                        <a:rPr lang="en-US" sz="2000" dirty="0">
                          <a:solidFill>
                            <a:srgbClr val="231F20"/>
                          </a:solidFill>
                          <a:effectLst/>
                          <a:latin typeface="Times New Roman" panose="02020603050405020304" pitchFamily="18" charset="0"/>
                          <a:ea typeface="Arial" panose="020B0604020202020204" pitchFamily="34" charset="0"/>
                          <a:cs typeface="Arial" panose="020B0604020202020204" pitchFamily="34" charset="0"/>
                        </a:rPr>
                        <a:t>4</a:t>
                      </a:r>
                      <a:endParaRPr lang="en-IN" sz="2000" dirty="0">
                        <a:effectLst/>
                        <a:latin typeface="Arial" panose="020B0604020202020204" pitchFamily="34" charset="0"/>
                        <a:ea typeface="Arial" panose="020B0604020202020204" pitchFamily="34" charset="0"/>
                        <a:cs typeface="Mangal" panose="02040503050203030202" pitchFamily="18" charset="0"/>
                      </a:endParaRPr>
                    </a:p>
                  </a:txBody>
                  <a:tcPr marL="0" marR="0" marT="0" marB="0" anchor="ctr">
                    <a:lnL>
                      <a:noFill/>
                    </a:lnL>
                    <a:lnR>
                      <a:noFill/>
                    </a:lnR>
                    <a:lnT>
                      <a:noFill/>
                    </a:lnT>
                    <a:lnB w="12700" cap="flat" cmpd="sng" algn="ctr">
                      <a:solidFill>
                        <a:srgbClr val="231F20"/>
                      </a:solidFill>
                      <a:prstDash val="solid"/>
                      <a:round/>
                      <a:headEnd type="none" w="med" len="med"/>
                      <a:tailEnd type="none" w="med" len="med"/>
                    </a:lnB>
                  </a:tcPr>
                </a:tc>
                <a:tc>
                  <a:txBody>
                    <a:bodyPr/>
                    <a:lstStyle/>
                    <a:p>
                      <a:pPr marR="149225" algn="r">
                        <a:spcBef>
                          <a:spcPts val="25"/>
                        </a:spcBef>
                        <a:spcAft>
                          <a:spcPts val="0"/>
                        </a:spcAft>
                      </a:pPr>
                      <a:r>
                        <a:rPr lang="en-US" sz="2000" dirty="0">
                          <a:solidFill>
                            <a:srgbClr val="231F20"/>
                          </a:solidFill>
                          <a:effectLst/>
                          <a:latin typeface="Times New Roman" panose="02020603050405020304" pitchFamily="18" charset="0"/>
                          <a:ea typeface="Arial" panose="020B0604020202020204" pitchFamily="34" charset="0"/>
                          <a:cs typeface="Arial" panose="020B0604020202020204" pitchFamily="34" charset="0"/>
                        </a:rPr>
                        <a:t>6</a:t>
                      </a:r>
                      <a:endParaRPr lang="en-IN" sz="2000" dirty="0">
                        <a:effectLst/>
                        <a:latin typeface="Arial" panose="020B0604020202020204" pitchFamily="34" charset="0"/>
                        <a:ea typeface="Arial" panose="020B0604020202020204" pitchFamily="34" charset="0"/>
                        <a:cs typeface="Mangal" panose="02040503050203030202" pitchFamily="18" charset="0"/>
                      </a:endParaRPr>
                    </a:p>
                  </a:txBody>
                  <a:tcPr marL="0" marR="0" marT="0" marB="0" anchor="ctr">
                    <a:lnL>
                      <a:noFill/>
                    </a:lnL>
                    <a:lnR>
                      <a:noFill/>
                    </a:lnR>
                    <a:lnT>
                      <a:noFill/>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554346502"/>
                  </a:ext>
                </a:extLst>
              </a:tr>
            </a:tbl>
          </a:graphicData>
        </a:graphic>
      </p:graphicFrame>
    </p:spTree>
    <p:extLst>
      <p:ext uri="{BB962C8B-B14F-4D97-AF65-F5344CB8AC3E}">
        <p14:creationId xmlns:p14="http://schemas.microsoft.com/office/powerpoint/2010/main" val="2591921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FAA4D-03E0-4977-B605-8363727514DC}"/>
              </a:ext>
            </a:extLst>
          </p:cNvPr>
          <p:cNvSpPr>
            <a:spLocks noGrp="1"/>
          </p:cNvSpPr>
          <p:nvPr>
            <p:ph type="title"/>
          </p:nvPr>
        </p:nvSpPr>
        <p:spPr/>
        <p:txBody>
          <a:bodyPr/>
          <a:lstStyle/>
          <a:p>
            <a:r>
              <a:rPr lang="en-US" sz="1800" dirty="0">
                <a:effectLst/>
                <a:latin typeface="Arial" panose="020B0604020202020204" pitchFamily="34" charset="0"/>
                <a:ea typeface="Calibri" panose="020F0502020204030204" pitchFamily="34" charset="0"/>
              </a:rPr>
              <a:t>A</a:t>
            </a:r>
            <a:r>
              <a:rPr lang="en-US" sz="1800" b="1" dirty="0">
                <a:effectLst/>
                <a:latin typeface="Arial" panose="020B0604020202020204" pitchFamily="34" charset="0"/>
                <a:ea typeface="Calibri" panose="020F0502020204030204" pitchFamily="34" charset="0"/>
              </a:rPr>
              <a:t> </a:t>
            </a:r>
            <a:r>
              <a:rPr lang="en-US" sz="1800" b="1" cap="small" dirty="0">
                <a:effectLst/>
                <a:latin typeface="Arial" panose="020B0604020202020204" pitchFamily="34" charset="0"/>
                <a:ea typeface="Calibri" panose="020F0502020204030204" pitchFamily="34" charset="0"/>
              </a:rPr>
              <a:t>Checklist of Factors and Features for Biosafety Level Laboratories</a:t>
            </a:r>
            <a:r>
              <a:rPr lang="en-US" sz="1800" dirty="0">
                <a:effectLst/>
                <a:latin typeface="Arial" panose="020B0604020202020204" pitchFamily="34" charset="0"/>
                <a:ea typeface="Calibri" panose="020F0502020204030204" pitchFamily="34" charset="0"/>
              </a:rPr>
              <a:t> </a:t>
            </a:r>
            <a:endParaRPr lang="en-IN" dirty="0"/>
          </a:p>
        </p:txBody>
      </p:sp>
      <p:graphicFrame>
        <p:nvGraphicFramePr>
          <p:cNvPr id="4" name="Content Placeholder 3">
            <a:extLst>
              <a:ext uri="{FF2B5EF4-FFF2-40B4-BE49-F238E27FC236}">
                <a16:creationId xmlns:a16="http://schemas.microsoft.com/office/drawing/2014/main" id="{2E8CEB74-D92F-4158-AA85-AAB1B1227B40}"/>
              </a:ext>
            </a:extLst>
          </p:cNvPr>
          <p:cNvGraphicFramePr>
            <a:graphicFrameLocks noGrp="1"/>
          </p:cNvGraphicFramePr>
          <p:nvPr>
            <p:ph idx="1"/>
            <p:extLst>
              <p:ext uri="{D42A27DB-BD31-4B8C-83A1-F6EECF244321}">
                <p14:modId xmlns:p14="http://schemas.microsoft.com/office/powerpoint/2010/main" val="1594993077"/>
              </p:ext>
            </p:extLst>
          </p:nvPr>
        </p:nvGraphicFramePr>
        <p:xfrm>
          <a:off x="1085849" y="1400176"/>
          <a:ext cx="9667876" cy="4933947"/>
        </p:xfrm>
        <a:graphic>
          <a:graphicData uri="http://schemas.openxmlformats.org/drawingml/2006/table">
            <a:tbl>
              <a:tblPr firstRow="1" firstCol="1" bandRow="1"/>
              <a:tblGrid>
                <a:gridCol w="1045420">
                  <a:extLst>
                    <a:ext uri="{9D8B030D-6E8A-4147-A177-3AD203B41FA5}">
                      <a16:colId xmlns:a16="http://schemas.microsoft.com/office/drawing/2014/main" val="4187388030"/>
                    </a:ext>
                  </a:extLst>
                </a:gridCol>
                <a:gridCol w="4990571">
                  <a:extLst>
                    <a:ext uri="{9D8B030D-6E8A-4147-A177-3AD203B41FA5}">
                      <a16:colId xmlns:a16="http://schemas.microsoft.com/office/drawing/2014/main" val="304792902"/>
                    </a:ext>
                  </a:extLst>
                </a:gridCol>
                <a:gridCol w="640071">
                  <a:extLst>
                    <a:ext uri="{9D8B030D-6E8A-4147-A177-3AD203B41FA5}">
                      <a16:colId xmlns:a16="http://schemas.microsoft.com/office/drawing/2014/main" val="3650154473"/>
                    </a:ext>
                  </a:extLst>
                </a:gridCol>
                <a:gridCol w="767363">
                  <a:extLst>
                    <a:ext uri="{9D8B030D-6E8A-4147-A177-3AD203B41FA5}">
                      <a16:colId xmlns:a16="http://schemas.microsoft.com/office/drawing/2014/main" val="2753675891"/>
                    </a:ext>
                  </a:extLst>
                </a:gridCol>
                <a:gridCol w="768266">
                  <a:extLst>
                    <a:ext uri="{9D8B030D-6E8A-4147-A177-3AD203B41FA5}">
                      <a16:colId xmlns:a16="http://schemas.microsoft.com/office/drawing/2014/main" val="4042566205"/>
                    </a:ext>
                  </a:extLst>
                </a:gridCol>
                <a:gridCol w="816114">
                  <a:extLst>
                    <a:ext uri="{9D8B030D-6E8A-4147-A177-3AD203B41FA5}">
                      <a16:colId xmlns:a16="http://schemas.microsoft.com/office/drawing/2014/main" val="1829340132"/>
                    </a:ext>
                  </a:extLst>
                </a:gridCol>
                <a:gridCol w="640071">
                  <a:extLst>
                    <a:ext uri="{9D8B030D-6E8A-4147-A177-3AD203B41FA5}">
                      <a16:colId xmlns:a16="http://schemas.microsoft.com/office/drawing/2014/main" val="3738864976"/>
                    </a:ext>
                  </a:extLst>
                </a:gridCol>
              </a:tblGrid>
              <a:tr h="1339440">
                <a:tc>
                  <a:txBody>
                    <a:bodyPr/>
                    <a:lstStyle/>
                    <a:p>
                      <a:pPr>
                        <a:lnSpc>
                          <a:spcPct val="100000"/>
                        </a:lnSpc>
                        <a:spcAft>
                          <a:spcPts val="1000"/>
                        </a:spcAft>
                      </a:pPr>
                      <a:r>
                        <a:rPr lang="en-US" sz="1800" dirty="0">
                          <a:effectLst/>
                          <a:latin typeface="Arial" panose="020B0604020202020204" pitchFamily="34" charset="0"/>
                          <a:ea typeface="Calibri" panose="020F0502020204030204" pitchFamily="34" charset="0"/>
                          <a:cs typeface="Mangal" panose="02040503050203030202" pitchFamily="18" charset="0"/>
                        </a:rPr>
                        <a:t> </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1000"/>
                        </a:spcAft>
                      </a:pPr>
                      <a:r>
                        <a:rPr lang="en-US" sz="1800" dirty="0">
                          <a:effectLst/>
                          <a:latin typeface="Arial" panose="020B0604020202020204" pitchFamily="34" charset="0"/>
                          <a:ea typeface="Calibri" panose="020F0502020204030204" pitchFamily="34" charset="0"/>
                          <a:cs typeface="Mangal" panose="02040503050203030202" pitchFamily="18" charset="0"/>
                        </a:rPr>
                        <a:t>Infectious Agent</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BSL-1</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BSL-2</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BSL-3</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Cabinet </a:t>
                      </a:r>
                      <a:endParaRPr lang="en-IN" sz="1800">
                        <a:effectLst/>
                        <a:latin typeface="Calibri" panose="020F0502020204030204" pitchFamily="34" charset="0"/>
                        <a:ea typeface="Calibri" panose="020F0502020204030204" pitchFamily="34" charset="0"/>
                        <a:cs typeface="Mangal" panose="02040503050203030202" pitchFamily="18" charset="0"/>
                      </a:endParaRPr>
                    </a:p>
                    <a:p>
                      <a:pP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BSL-4</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Suit </a:t>
                      </a:r>
                      <a:endParaRPr lang="en-IN" sz="1800">
                        <a:effectLst/>
                        <a:latin typeface="Calibri" panose="020F0502020204030204" pitchFamily="34" charset="0"/>
                        <a:ea typeface="Calibri" panose="020F0502020204030204" pitchFamily="34" charset="0"/>
                        <a:cs typeface="Mangal" panose="02040503050203030202" pitchFamily="18" charset="0"/>
                      </a:endParaRPr>
                    </a:p>
                    <a:p>
                      <a:pP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Bsl-4</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3065341"/>
                  </a:ext>
                </a:extLst>
              </a:tr>
              <a:tr h="1081812">
                <a:tc>
                  <a:txBody>
                    <a:bodyPr/>
                    <a:lstStyle/>
                    <a:p>
                      <a:pP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Hazard</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965">
                        <a:lnSpc>
                          <a:spcPct val="100000"/>
                        </a:lnSpc>
                        <a:spcAft>
                          <a:spcPts val="1000"/>
                        </a:spcAft>
                        <a:tabLst>
                          <a:tab pos="1187450" algn="l"/>
                          <a:tab pos="3597275" algn="l"/>
                        </a:tabLst>
                      </a:pPr>
                      <a:r>
                        <a:rPr lang="en-US" sz="1800" dirty="0">
                          <a:solidFill>
                            <a:srgbClr val="231F20"/>
                          </a:solidFill>
                          <a:effectLst/>
                          <a:latin typeface="Arial" panose="020B0604020202020204" pitchFamily="34" charset="0"/>
                          <a:ea typeface="Calibri" panose="020F0502020204030204" pitchFamily="34" charset="0"/>
                          <a:cs typeface="Mangal" panose="02040503050203030202" pitchFamily="18" charset="0"/>
                        </a:rPr>
                        <a:t>Not harmful to humans or environment, work possible on open bench</a:t>
                      </a:r>
                      <a:r>
                        <a:rPr lang="en-US" sz="1800" dirty="0">
                          <a:solidFill>
                            <a:srgbClr val="231F20"/>
                          </a:solidFill>
                          <a:effectLst/>
                          <a:latin typeface="Arial" panose="020B0604020202020204" pitchFamily="34" charset="0"/>
                          <a:ea typeface="Noto Sans CJK JP Black"/>
                          <a:cs typeface="Mangal" panose="02040503050203030202" pitchFamily="18" charset="0"/>
                        </a:rPr>
                        <a:t> </a:t>
                      </a:r>
                      <a:r>
                        <a:rPr lang="en-US" sz="1800" dirty="0">
                          <a:solidFill>
                            <a:srgbClr val="231F20"/>
                          </a:solidFill>
                          <a:effectLst/>
                          <a:latin typeface="Arial" panose="020B0604020202020204" pitchFamily="34" charset="0"/>
                          <a:ea typeface="Calibri" panose="020F0502020204030204" pitchFamily="34" charset="0"/>
                          <a:cs typeface="Mangal" panose="02040503050203030202" pitchFamily="18" charset="0"/>
                        </a:rPr>
                        <a:t>work possible on open bench</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3854866"/>
                  </a:ext>
                </a:extLst>
              </a:tr>
              <a:tr h="721332">
                <a:tc>
                  <a:txBody>
                    <a:bodyPr/>
                    <a:lstStyle/>
                    <a:p>
                      <a:pP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1000"/>
                        </a:spcAft>
                      </a:pPr>
                      <a:r>
                        <a:rPr lang="en-US" sz="1800" dirty="0">
                          <a:solidFill>
                            <a:srgbClr val="231F20"/>
                          </a:solidFill>
                          <a:effectLst/>
                          <a:latin typeface="Arial" panose="020B0604020202020204" pitchFamily="34" charset="0"/>
                          <a:ea typeface="Calibri" panose="020F0502020204030204" pitchFamily="34" charset="0"/>
                          <a:cs typeface="Mangal" panose="02040503050203030202" pitchFamily="18" charset="0"/>
                        </a:rPr>
                        <a:t>Moderate hazard  to</a:t>
                      </a:r>
                      <a:r>
                        <a:rPr lang="en-US" sz="1800" spc="-105" dirty="0">
                          <a:solidFill>
                            <a:srgbClr val="231F20"/>
                          </a:solidFill>
                          <a:effectLst/>
                          <a:latin typeface="Arial" panose="020B0604020202020204" pitchFamily="34" charset="0"/>
                          <a:ea typeface="Calibri" panose="020F0502020204030204" pitchFamily="34" charset="0"/>
                          <a:cs typeface="Mangal" panose="02040503050203030202" pitchFamily="18" charset="0"/>
                        </a:rPr>
                        <a:t> </a:t>
                      </a:r>
                      <a:r>
                        <a:rPr lang="en-US" sz="1800" dirty="0">
                          <a:solidFill>
                            <a:srgbClr val="231F20"/>
                          </a:solidFill>
                          <a:effectLst/>
                          <a:latin typeface="Arial" panose="020B0604020202020204" pitchFamily="34" charset="0"/>
                          <a:ea typeface="Calibri" panose="020F0502020204030204" pitchFamily="34" charset="0"/>
                          <a:cs typeface="Mangal" panose="02040503050203030202" pitchFamily="18" charset="0"/>
                        </a:rPr>
                        <a:t>people,</a:t>
                      </a:r>
                      <a:r>
                        <a:rPr lang="en-US" sz="1800" spc="60" dirty="0">
                          <a:solidFill>
                            <a:srgbClr val="231F20"/>
                          </a:solidFill>
                          <a:effectLst/>
                          <a:latin typeface="Arial" panose="020B0604020202020204" pitchFamily="34" charset="0"/>
                          <a:ea typeface="Calibri" panose="020F0502020204030204" pitchFamily="34" charset="0"/>
                          <a:cs typeface="Mangal" panose="02040503050203030202" pitchFamily="18" charset="0"/>
                        </a:rPr>
                        <a:t> </a:t>
                      </a:r>
                      <a:r>
                        <a:rPr lang="en-US" sz="1800" dirty="0">
                          <a:solidFill>
                            <a:srgbClr val="231F20"/>
                          </a:solidFill>
                          <a:effectLst/>
                          <a:latin typeface="Arial" panose="020B0604020202020204" pitchFamily="34" charset="0"/>
                          <a:ea typeface="Calibri" panose="020F0502020204030204" pitchFamily="34" charset="0"/>
                          <a:cs typeface="Mangal" panose="02040503050203030202" pitchFamily="18" charset="0"/>
                        </a:rPr>
                        <a:t>environment</a:t>
                      </a:r>
                      <a:r>
                        <a:rPr lang="en-US" sz="1800" dirty="0">
                          <a:effectLst/>
                          <a:latin typeface="Arial" panose="020B0604020202020204" pitchFamily="34" charset="0"/>
                          <a:ea typeface="Calibri" panose="020F0502020204030204" pitchFamily="34" charset="0"/>
                          <a:cs typeface="Mangal" panose="02040503050203030202" pitchFamily="18" charset="0"/>
                        </a:rPr>
                        <a:t> </a:t>
                      </a:r>
                      <a:r>
                        <a:rPr lang="en-US" sz="1800" dirty="0">
                          <a:solidFill>
                            <a:srgbClr val="231F20"/>
                          </a:solidFill>
                          <a:effectLst/>
                          <a:latin typeface="Arial" panose="020B0604020202020204" pitchFamily="34" charset="0"/>
                          <a:ea typeface="Calibri" panose="020F0502020204030204" pitchFamily="34" charset="0"/>
                          <a:cs typeface="Mangal" panose="02040503050203030202" pitchFamily="18" charset="0"/>
                        </a:rPr>
                        <a:t>vaccine and treatment known; </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8670779"/>
                  </a:ext>
                </a:extLst>
              </a:tr>
              <a:tr h="348699">
                <a:tc>
                  <a:txBody>
                    <a:bodyPr/>
                    <a:lstStyle/>
                    <a:p>
                      <a:pP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1000"/>
                        </a:spcAft>
                      </a:pPr>
                      <a:r>
                        <a:rPr lang="en-US" sz="1800">
                          <a:solidFill>
                            <a:srgbClr val="231F20"/>
                          </a:solidFill>
                          <a:effectLst/>
                          <a:latin typeface="Arial" panose="020B0604020202020204" pitchFamily="34" charset="0"/>
                          <a:ea typeface="Calibri" panose="020F0502020204030204" pitchFamily="34" charset="0"/>
                          <a:cs typeface="Mangal" panose="02040503050203030202" pitchFamily="18" charset="0"/>
                        </a:rPr>
                        <a:t>Potential for</a:t>
                      </a:r>
                      <a:r>
                        <a:rPr lang="en-US" sz="1800" spc="170">
                          <a:solidFill>
                            <a:srgbClr val="231F20"/>
                          </a:solidFill>
                          <a:effectLst/>
                          <a:latin typeface="Arial" panose="020B0604020202020204" pitchFamily="34" charset="0"/>
                          <a:ea typeface="Calibri" panose="020F0502020204030204" pitchFamily="34" charset="0"/>
                          <a:cs typeface="Mangal" panose="02040503050203030202" pitchFamily="18" charset="0"/>
                        </a:rPr>
                        <a:t> </a:t>
                      </a:r>
                      <a:r>
                        <a:rPr lang="en-US" sz="1800">
                          <a:solidFill>
                            <a:srgbClr val="231F20"/>
                          </a:solidFill>
                          <a:effectLst/>
                          <a:latin typeface="Arial" panose="020B0604020202020204" pitchFamily="34" charset="0"/>
                          <a:ea typeface="Calibri" panose="020F0502020204030204" pitchFamily="34" charset="0"/>
                          <a:cs typeface="Mangal" panose="02040503050203030202" pitchFamily="18" charset="0"/>
                        </a:rPr>
                        <a:t>aerosol</a:t>
                      </a:r>
                      <a:r>
                        <a:rPr lang="en-US" sz="1800" spc="200">
                          <a:solidFill>
                            <a:srgbClr val="231F20"/>
                          </a:solidFill>
                          <a:effectLst/>
                          <a:latin typeface="Arial" panose="020B0604020202020204" pitchFamily="34" charset="0"/>
                          <a:ea typeface="Calibri" panose="020F0502020204030204" pitchFamily="34" charset="0"/>
                          <a:cs typeface="Mangal" panose="02040503050203030202" pitchFamily="18" charset="0"/>
                        </a:rPr>
                        <a:t> </a:t>
                      </a:r>
                      <a:r>
                        <a:rPr lang="en-US" sz="1800">
                          <a:solidFill>
                            <a:srgbClr val="231F20"/>
                          </a:solidFill>
                          <a:effectLst/>
                          <a:latin typeface="Arial" panose="020B0604020202020204" pitchFamily="34" charset="0"/>
                          <a:ea typeface="Calibri" panose="020F0502020204030204" pitchFamily="34" charset="0"/>
                          <a:cs typeface="Mangal" panose="02040503050203030202" pitchFamily="18" charset="0"/>
                        </a:rPr>
                        <a:t>transmission</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7736368"/>
                  </a:ext>
                </a:extLst>
              </a:tr>
              <a:tr h="721332">
                <a:tc>
                  <a:txBody>
                    <a:bodyPr/>
                    <a:lstStyle/>
                    <a:p>
                      <a:pP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1000"/>
                        </a:spcAft>
                      </a:pPr>
                      <a:r>
                        <a:rPr lang="en-US" sz="1800" dirty="0">
                          <a:solidFill>
                            <a:srgbClr val="231F20"/>
                          </a:solidFill>
                          <a:effectLst/>
                          <a:latin typeface="Arial" panose="020B0604020202020204" pitchFamily="34" charset="0"/>
                          <a:ea typeface="Calibri" panose="020F0502020204030204" pitchFamily="34" charset="0"/>
                          <a:cs typeface="Mangal" panose="02040503050203030202" pitchFamily="18" charset="0"/>
                        </a:rPr>
                        <a:t>Serious</a:t>
                      </a:r>
                      <a:r>
                        <a:rPr lang="en-US" sz="1800" spc="85" dirty="0">
                          <a:solidFill>
                            <a:srgbClr val="231F20"/>
                          </a:solidFill>
                          <a:effectLst/>
                          <a:latin typeface="Arial" panose="020B0604020202020204" pitchFamily="34" charset="0"/>
                          <a:ea typeface="Calibri" panose="020F0502020204030204" pitchFamily="34" charset="0"/>
                          <a:cs typeface="Mangal" panose="02040503050203030202" pitchFamily="18" charset="0"/>
                        </a:rPr>
                        <a:t> </a:t>
                      </a:r>
                      <a:r>
                        <a:rPr lang="en-US" sz="1800" dirty="0">
                          <a:solidFill>
                            <a:srgbClr val="231F20"/>
                          </a:solidFill>
                          <a:effectLst/>
                          <a:latin typeface="Arial" panose="020B0604020202020204" pitchFamily="34" charset="0"/>
                          <a:ea typeface="Calibri" panose="020F0502020204030204" pitchFamily="34" charset="0"/>
                          <a:cs typeface="Mangal" panose="02040503050203030202" pitchFamily="18" charset="0"/>
                        </a:rPr>
                        <a:t>or</a:t>
                      </a:r>
                      <a:r>
                        <a:rPr lang="en-US" sz="1800" spc="85" dirty="0">
                          <a:solidFill>
                            <a:srgbClr val="231F20"/>
                          </a:solidFill>
                          <a:effectLst/>
                          <a:latin typeface="Arial" panose="020B0604020202020204" pitchFamily="34" charset="0"/>
                          <a:ea typeface="Calibri" panose="020F0502020204030204" pitchFamily="34" charset="0"/>
                          <a:cs typeface="Mangal" panose="02040503050203030202" pitchFamily="18" charset="0"/>
                        </a:rPr>
                        <a:t> </a:t>
                      </a:r>
                      <a:r>
                        <a:rPr lang="en-US" sz="1800" dirty="0">
                          <a:solidFill>
                            <a:srgbClr val="231F20"/>
                          </a:solidFill>
                          <a:effectLst/>
                          <a:latin typeface="Arial" panose="020B0604020202020204" pitchFamily="34" charset="0"/>
                          <a:ea typeface="Calibri" panose="020F0502020204030204" pitchFamily="34" charset="0"/>
                          <a:cs typeface="Mangal" panose="02040503050203030202" pitchFamily="18" charset="0"/>
                        </a:rPr>
                        <a:t>lethal</a:t>
                      </a:r>
                      <a:r>
                        <a:rPr lang="en-US" sz="1800" spc="85" dirty="0">
                          <a:solidFill>
                            <a:srgbClr val="231F20"/>
                          </a:solidFill>
                          <a:effectLst/>
                          <a:latin typeface="Arial" panose="020B0604020202020204" pitchFamily="34" charset="0"/>
                          <a:ea typeface="Calibri" panose="020F0502020204030204" pitchFamily="34" charset="0"/>
                          <a:cs typeface="Mangal" panose="02040503050203030202" pitchFamily="18" charset="0"/>
                        </a:rPr>
                        <a:t> </a:t>
                      </a:r>
                      <a:r>
                        <a:rPr lang="en-US" sz="1800" dirty="0">
                          <a:solidFill>
                            <a:srgbClr val="231F20"/>
                          </a:solidFill>
                          <a:effectLst/>
                          <a:latin typeface="Arial" panose="020B0604020202020204" pitchFamily="34" charset="0"/>
                          <a:ea typeface="Calibri" panose="020F0502020204030204" pitchFamily="34" charset="0"/>
                          <a:cs typeface="Mangal" panose="02040503050203030202" pitchFamily="18" charset="0"/>
                        </a:rPr>
                        <a:t>hazard</a:t>
                      </a:r>
                      <a:r>
                        <a:rPr lang="en-US" sz="1800" spc="85" dirty="0">
                          <a:solidFill>
                            <a:srgbClr val="231F20"/>
                          </a:solidFill>
                          <a:effectLst/>
                          <a:latin typeface="Arial" panose="020B0604020202020204" pitchFamily="34" charset="0"/>
                          <a:ea typeface="Calibri" panose="020F0502020204030204" pitchFamily="34" charset="0"/>
                          <a:cs typeface="Mangal" panose="02040503050203030202" pitchFamily="18" charset="0"/>
                        </a:rPr>
                        <a:t> </a:t>
                      </a:r>
                      <a:r>
                        <a:rPr lang="en-US" sz="1800" dirty="0">
                          <a:solidFill>
                            <a:srgbClr val="231F20"/>
                          </a:solidFill>
                          <a:effectLst/>
                          <a:latin typeface="Arial" panose="020B0604020202020204" pitchFamily="34" charset="0"/>
                          <a:ea typeface="Calibri" panose="020F0502020204030204" pitchFamily="34" charset="0"/>
                          <a:cs typeface="Mangal" panose="02040503050203030202" pitchFamily="18" charset="0"/>
                        </a:rPr>
                        <a:t>to</a:t>
                      </a:r>
                      <a:r>
                        <a:rPr lang="en-US" sz="1800" spc="85" dirty="0">
                          <a:solidFill>
                            <a:srgbClr val="231F20"/>
                          </a:solidFill>
                          <a:effectLst/>
                          <a:latin typeface="Arial" panose="020B0604020202020204" pitchFamily="34" charset="0"/>
                          <a:ea typeface="Calibri" panose="020F0502020204030204" pitchFamily="34" charset="0"/>
                          <a:cs typeface="Mangal" panose="02040503050203030202" pitchFamily="18" charset="0"/>
                        </a:rPr>
                        <a:t> </a:t>
                      </a:r>
                      <a:r>
                        <a:rPr lang="en-US" sz="1800" dirty="0">
                          <a:solidFill>
                            <a:srgbClr val="231F20"/>
                          </a:solidFill>
                          <a:effectLst/>
                          <a:latin typeface="Arial" panose="020B0604020202020204" pitchFamily="34" charset="0"/>
                          <a:ea typeface="Calibri" panose="020F0502020204030204" pitchFamily="34" charset="0"/>
                          <a:cs typeface="Mangal" panose="02040503050203030202" pitchFamily="18" charset="0"/>
                        </a:rPr>
                        <a:t>people;</a:t>
                      </a:r>
                      <a:r>
                        <a:rPr lang="en-US" sz="1800" spc="35" dirty="0">
                          <a:solidFill>
                            <a:srgbClr val="231F20"/>
                          </a:solidFill>
                          <a:effectLst/>
                          <a:latin typeface="Arial" panose="020B0604020202020204" pitchFamily="34" charset="0"/>
                          <a:ea typeface="Calibri" panose="020F0502020204030204" pitchFamily="34" charset="0"/>
                          <a:cs typeface="Mangal" panose="02040503050203030202" pitchFamily="18" charset="0"/>
                        </a:rPr>
                        <a:t> </a:t>
                      </a:r>
                      <a:r>
                        <a:rPr lang="en-US" sz="1800" dirty="0">
                          <a:solidFill>
                            <a:srgbClr val="231F20"/>
                          </a:solidFill>
                          <a:effectLst/>
                          <a:latin typeface="Arial" panose="020B0604020202020204" pitchFamily="34" charset="0"/>
                          <a:ea typeface="Calibri" panose="020F0502020204030204" pitchFamily="34" charset="0"/>
                          <a:cs typeface="Mangal" panose="02040503050203030202" pitchFamily="18" charset="0"/>
                        </a:rPr>
                        <a:t>vaccine and treatment known</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dirty="0">
                          <a:effectLst/>
                          <a:latin typeface="Arial" panose="020B0604020202020204" pitchFamily="34" charset="0"/>
                          <a:ea typeface="Calibri" panose="020F0502020204030204" pitchFamily="34" charset="0"/>
                          <a:cs typeface="Mangal" panose="02040503050203030202" pitchFamily="18" charset="0"/>
                        </a:rPr>
                        <a:t> </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dirty="0">
                          <a:effectLst/>
                          <a:latin typeface="Arial" panose="020B0604020202020204" pitchFamily="34" charset="0"/>
                          <a:ea typeface="Calibri" panose="020F0502020204030204" pitchFamily="34" charset="0"/>
                          <a:cs typeface="Mangal" panose="02040503050203030202" pitchFamily="18" charset="0"/>
                        </a:rPr>
                        <a:t> </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dirty="0">
                          <a:effectLst/>
                          <a:latin typeface="Arial" panose="020B0604020202020204" pitchFamily="34" charset="0"/>
                          <a:ea typeface="Calibri" panose="020F0502020204030204" pitchFamily="34" charset="0"/>
                          <a:cs typeface="Mangal" panose="02040503050203030202" pitchFamily="18" charset="0"/>
                        </a:rPr>
                        <a:t>Y</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dirty="0">
                          <a:effectLst/>
                          <a:latin typeface="Arial" panose="020B0604020202020204" pitchFamily="34" charset="0"/>
                          <a:ea typeface="Calibri" panose="020F0502020204030204" pitchFamily="34" charset="0"/>
                          <a:cs typeface="Mangal" panose="02040503050203030202" pitchFamily="18" charset="0"/>
                        </a:rPr>
                        <a:t> </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0914933"/>
                  </a:ext>
                </a:extLst>
              </a:tr>
              <a:tr h="721332">
                <a:tc>
                  <a:txBody>
                    <a:bodyPr/>
                    <a:lstStyle/>
                    <a:p>
                      <a:pP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1000"/>
                        </a:spcAft>
                      </a:pPr>
                      <a:r>
                        <a:rPr lang="en-US" sz="1800" dirty="0">
                          <a:solidFill>
                            <a:srgbClr val="231F20"/>
                          </a:solidFill>
                          <a:effectLst/>
                          <a:latin typeface="Arial" panose="020B0604020202020204" pitchFamily="34" charset="0"/>
                          <a:ea typeface="Calibri" panose="020F0502020204030204" pitchFamily="34" charset="0"/>
                          <a:cs typeface="Mangal" panose="02040503050203030202" pitchFamily="18" charset="0"/>
                        </a:rPr>
                        <a:t>Serious, lethal, or unknown hazard to people; no vaccine or treatment available</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dirty="0">
                          <a:effectLst/>
                          <a:latin typeface="Arial" panose="020B0604020202020204" pitchFamily="34" charset="0"/>
                          <a:ea typeface="Calibri" panose="020F0502020204030204" pitchFamily="34" charset="0"/>
                          <a:cs typeface="Mangal" panose="02040503050203030202" pitchFamily="18" charset="0"/>
                        </a:rPr>
                        <a:t> </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dirty="0">
                          <a:effectLst/>
                          <a:latin typeface="Arial" panose="020B0604020202020204" pitchFamily="34" charset="0"/>
                          <a:ea typeface="Calibri" panose="020F0502020204030204" pitchFamily="34" charset="0"/>
                          <a:cs typeface="Mangal" panose="02040503050203030202" pitchFamily="18" charset="0"/>
                        </a:rPr>
                        <a:t> </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dirty="0">
                          <a:effectLst/>
                          <a:latin typeface="Arial" panose="020B0604020202020204" pitchFamily="34" charset="0"/>
                          <a:ea typeface="Calibri" panose="020F0502020204030204" pitchFamily="34" charset="0"/>
                          <a:cs typeface="Mangal" panose="02040503050203030202" pitchFamily="18" charset="0"/>
                        </a:rPr>
                        <a:t> </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dirty="0">
                          <a:effectLst/>
                          <a:latin typeface="Arial" panose="020B0604020202020204" pitchFamily="34" charset="0"/>
                          <a:ea typeface="Calibri" panose="020F0502020204030204" pitchFamily="34" charset="0"/>
                          <a:cs typeface="Mangal" panose="02040503050203030202" pitchFamily="18" charset="0"/>
                        </a:rPr>
                        <a:t>Y</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dirty="0">
                          <a:effectLst/>
                          <a:latin typeface="Arial" panose="020B0604020202020204" pitchFamily="34" charset="0"/>
                          <a:ea typeface="Calibri" panose="020F0502020204030204" pitchFamily="34" charset="0"/>
                          <a:cs typeface="Mangal" panose="02040503050203030202" pitchFamily="18" charset="0"/>
                        </a:rPr>
                        <a:t>Y</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14509"/>
                  </a:ext>
                </a:extLst>
              </a:tr>
            </a:tbl>
          </a:graphicData>
        </a:graphic>
      </p:graphicFrame>
    </p:spTree>
    <p:extLst>
      <p:ext uri="{BB962C8B-B14F-4D97-AF65-F5344CB8AC3E}">
        <p14:creationId xmlns:p14="http://schemas.microsoft.com/office/powerpoint/2010/main" val="2522065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F7F6330-839E-4EB3-B977-33FD4CC11D3E}"/>
              </a:ext>
            </a:extLst>
          </p:cNvPr>
          <p:cNvGraphicFramePr>
            <a:graphicFrameLocks noGrp="1"/>
          </p:cNvGraphicFramePr>
          <p:nvPr>
            <p:ph idx="1"/>
            <p:extLst>
              <p:ext uri="{D42A27DB-BD31-4B8C-83A1-F6EECF244321}">
                <p14:modId xmlns:p14="http://schemas.microsoft.com/office/powerpoint/2010/main" val="2684999825"/>
              </p:ext>
            </p:extLst>
          </p:nvPr>
        </p:nvGraphicFramePr>
        <p:xfrm>
          <a:off x="1066800" y="1110241"/>
          <a:ext cx="10439400" cy="5222544"/>
        </p:xfrm>
        <a:graphic>
          <a:graphicData uri="http://schemas.openxmlformats.org/drawingml/2006/table">
            <a:tbl>
              <a:tblPr firstRow="1" firstCol="1" bandRow="1"/>
              <a:tblGrid>
                <a:gridCol w="1385305">
                  <a:extLst>
                    <a:ext uri="{9D8B030D-6E8A-4147-A177-3AD203B41FA5}">
                      <a16:colId xmlns:a16="http://schemas.microsoft.com/office/drawing/2014/main" val="4200649462"/>
                    </a:ext>
                  </a:extLst>
                </a:gridCol>
                <a:gridCol w="5698615">
                  <a:extLst>
                    <a:ext uri="{9D8B030D-6E8A-4147-A177-3AD203B41FA5}">
                      <a16:colId xmlns:a16="http://schemas.microsoft.com/office/drawing/2014/main" val="1676934692"/>
                    </a:ext>
                  </a:extLst>
                </a:gridCol>
                <a:gridCol w="596549">
                  <a:extLst>
                    <a:ext uri="{9D8B030D-6E8A-4147-A177-3AD203B41FA5}">
                      <a16:colId xmlns:a16="http://schemas.microsoft.com/office/drawing/2014/main" val="48975562"/>
                    </a:ext>
                  </a:extLst>
                </a:gridCol>
                <a:gridCol w="659344">
                  <a:extLst>
                    <a:ext uri="{9D8B030D-6E8A-4147-A177-3AD203B41FA5}">
                      <a16:colId xmlns:a16="http://schemas.microsoft.com/office/drawing/2014/main" val="1198285332"/>
                    </a:ext>
                  </a:extLst>
                </a:gridCol>
                <a:gridCol w="765201">
                  <a:extLst>
                    <a:ext uri="{9D8B030D-6E8A-4147-A177-3AD203B41FA5}">
                      <a16:colId xmlns:a16="http://schemas.microsoft.com/office/drawing/2014/main" val="4188439932"/>
                    </a:ext>
                  </a:extLst>
                </a:gridCol>
                <a:gridCol w="743070">
                  <a:extLst>
                    <a:ext uri="{9D8B030D-6E8A-4147-A177-3AD203B41FA5}">
                      <a16:colId xmlns:a16="http://schemas.microsoft.com/office/drawing/2014/main" val="2775634362"/>
                    </a:ext>
                  </a:extLst>
                </a:gridCol>
                <a:gridCol w="591316">
                  <a:extLst>
                    <a:ext uri="{9D8B030D-6E8A-4147-A177-3AD203B41FA5}">
                      <a16:colId xmlns:a16="http://schemas.microsoft.com/office/drawing/2014/main" val="1299025881"/>
                    </a:ext>
                  </a:extLst>
                </a:gridCol>
              </a:tblGrid>
              <a:tr h="425814">
                <a:tc>
                  <a:txBody>
                    <a:bodyPr/>
                    <a:lstStyle/>
                    <a:p>
                      <a:pPr>
                        <a:lnSpc>
                          <a:spcPct val="115000"/>
                        </a:lnSpc>
                        <a:spcAft>
                          <a:spcPts val="1000"/>
                        </a:spcAft>
                      </a:pPr>
                      <a:r>
                        <a:rPr lang="en-US" sz="1800" dirty="0">
                          <a:effectLst/>
                          <a:latin typeface="Arial" panose="020B0604020202020204" pitchFamily="34" charset="0"/>
                          <a:ea typeface="Calibri" panose="020F0502020204030204" pitchFamily="34" charset="0"/>
                          <a:cs typeface="Mangal" panose="02040503050203030202" pitchFamily="18" charset="0"/>
                        </a:rPr>
                        <a:t>Electric</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800" dirty="0">
                          <a:solidFill>
                            <a:srgbClr val="231F20"/>
                          </a:solidFill>
                          <a:effectLst/>
                          <a:latin typeface="Arial" panose="020B0604020202020204" pitchFamily="34" charset="0"/>
                          <a:ea typeface="Calibri" panose="020F0502020204030204" pitchFamily="34" charset="0"/>
                          <a:cs typeface="Mangal" panose="02040503050203030202" pitchFamily="18" charset="0"/>
                        </a:rPr>
                        <a:t>Emergency power generation system</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1315257"/>
                  </a:ext>
                </a:extLst>
              </a:tr>
              <a:tr h="370135">
                <a:tc>
                  <a:txBody>
                    <a:bodyPr/>
                    <a:lstStyle/>
                    <a:p>
                      <a:pPr>
                        <a:lnSpc>
                          <a:spcPct val="115000"/>
                        </a:lnSpc>
                        <a:spcAft>
                          <a:spcPts val="1000"/>
                        </a:spcAft>
                      </a:pPr>
                      <a:r>
                        <a:rPr lang="en-US" sz="1800">
                          <a:solidFill>
                            <a:srgbClr val="231F20"/>
                          </a:solidFill>
                          <a:effectLst/>
                          <a:latin typeface="Arial" panose="020B0604020202020204" pitchFamily="34" charset="0"/>
                          <a:ea typeface="Calibri" panose="020F0502020204030204" pitchFamily="34" charset="0"/>
                          <a:cs typeface="Mangal" panose="02040503050203030202" pitchFamily="18" charset="0"/>
                        </a:rPr>
                        <a:t>Plumbing</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800" dirty="0">
                          <a:solidFill>
                            <a:srgbClr val="231F20"/>
                          </a:solidFill>
                          <a:effectLst/>
                          <a:latin typeface="Arial" panose="020B0604020202020204" pitchFamily="34" charset="0"/>
                          <a:ea typeface="Calibri" panose="020F0502020204030204" pitchFamily="34" charset="0"/>
                          <a:cs typeface="Mangal" panose="02040503050203030202" pitchFamily="18" charset="0"/>
                        </a:rPr>
                        <a:t>Liquid effluent kill-tank</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O</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504406"/>
                  </a:ext>
                </a:extLst>
              </a:tr>
              <a:tr h="765752">
                <a:tc>
                  <a:txBody>
                    <a:bodyPr/>
                    <a:lstStyle/>
                    <a:p>
                      <a:pPr>
                        <a:lnSpc>
                          <a:spcPct val="115000"/>
                        </a:lnSpc>
                        <a:spcAft>
                          <a:spcPts val="1000"/>
                        </a:spcAft>
                      </a:pPr>
                      <a:r>
                        <a:rPr lang="en-US" sz="1800">
                          <a:solidFill>
                            <a:srgbClr val="231F20"/>
                          </a:solidFill>
                          <a:effectLst/>
                          <a:latin typeface="Arial" panose="020B0604020202020204" pitchFamily="34" charset="0"/>
                          <a:ea typeface="Calibri" panose="020F0502020204030204" pitchFamily="34" charset="0"/>
                          <a:cs typeface="Mangal" panose="02040503050203030202" pitchFamily="18" charset="0"/>
                        </a:rPr>
                        <a:t>Fire Protection</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800" dirty="0">
                          <a:solidFill>
                            <a:srgbClr val="231F20"/>
                          </a:solidFill>
                          <a:effectLst/>
                          <a:latin typeface="Arial" panose="020B0604020202020204" pitchFamily="34" charset="0"/>
                          <a:ea typeface="Calibri" panose="020F0502020204030204" pitchFamily="34" charset="0"/>
                          <a:cs typeface="Mangal" panose="02040503050203030202" pitchFamily="18" charset="0"/>
                        </a:rPr>
                        <a:t>Class A FP system and wet sprinklers Safety Equipment</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1571103"/>
                  </a:ext>
                </a:extLst>
              </a:tr>
              <a:tr h="370135">
                <a:tc>
                  <a:txBody>
                    <a:bodyPr/>
                    <a:lstStyle/>
                    <a:p>
                      <a:pPr>
                        <a:lnSpc>
                          <a:spcPct val="115000"/>
                        </a:lnSpc>
                        <a:spcAft>
                          <a:spcPts val="1000"/>
                        </a:spcAft>
                      </a:pPr>
                      <a:r>
                        <a:rPr lang="en-US" sz="1800">
                          <a:solidFill>
                            <a:srgbClr val="231F20"/>
                          </a:solidFill>
                          <a:effectLst/>
                          <a:latin typeface="Arial" panose="020B0604020202020204" pitchFamily="34" charset="0"/>
                          <a:ea typeface="Calibri" panose="020F0502020204030204" pitchFamily="34" charset="0"/>
                          <a:cs typeface="Mangal" panose="02040503050203030202" pitchFamily="18" charset="0"/>
                        </a:rPr>
                        <a:t>Sterilizer</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800" dirty="0">
                          <a:solidFill>
                            <a:srgbClr val="231F20"/>
                          </a:solidFill>
                          <a:effectLst/>
                          <a:latin typeface="Arial" panose="020B0604020202020204" pitchFamily="34" charset="0"/>
                          <a:ea typeface="Calibri" panose="020F0502020204030204" pitchFamily="34" charset="0"/>
                          <a:cs typeface="Mangal" panose="02040503050203030202" pitchFamily="18" charset="0"/>
                        </a:rPr>
                        <a:t>Autoclave available in </a:t>
                      </a:r>
                      <a:r>
                        <a:rPr lang="en-US" sz="1800" dirty="0" err="1">
                          <a:solidFill>
                            <a:srgbClr val="231F20"/>
                          </a:solidFill>
                          <a:effectLst/>
                          <a:latin typeface="Arial" panose="020B0604020202020204" pitchFamily="34" charset="0"/>
                          <a:ea typeface="Calibri" panose="020F0502020204030204" pitchFamily="34" charset="0"/>
                          <a:cs typeface="Mangal" panose="02040503050203030202" pitchFamily="18" charset="0"/>
                        </a:rPr>
                        <a:t>bldg</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dirty="0">
                          <a:effectLst/>
                          <a:latin typeface="Arial" panose="020B0604020202020204" pitchFamily="34" charset="0"/>
                          <a:ea typeface="Calibri" panose="020F0502020204030204" pitchFamily="34" charset="0"/>
                          <a:cs typeface="Mangal" panose="02040503050203030202" pitchFamily="18" charset="0"/>
                        </a:rPr>
                        <a:t>Y</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7811705"/>
                  </a:ext>
                </a:extLst>
              </a:tr>
              <a:tr h="370135">
                <a:tc>
                  <a:txBody>
                    <a:bodyPr/>
                    <a:lstStyle/>
                    <a:p>
                      <a:pP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800" dirty="0">
                          <a:solidFill>
                            <a:srgbClr val="231F20"/>
                          </a:solidFill>
                          <a:effectLst/>
                          <a:latin typeface="Arial" panose="020B0604020202020204" pitchFamily="34" charset="0"/>
                          <a:ea typeface="Calibri" panose="020F0502020204030204" pitchFamily="34" charset="0"/>
                          <a:cs typeface="Mangal" panose="02040503050203030202" pitchFamily="18" charset="0"/>
                        </a:rPr>
                        <a:t>Autoclave, 1-door in suite</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5460907"/>
                  </a:ext>
                </a:extLst>
              </a:tr>
              <a:tr h="370135">
                <a:tc>
                  <a:txBody>
                    <a:bodyPr/>
                    <a:lstStyle/>
                    <a:p>
                      <a:pP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800" dirty="0">
                          <a:solidFill>
                            <a:srgbClr val="231F20"/>
                          </a:solidFill>
                          <a:effectLst/>
                          <a:latin typeface="Arial" panose="020B0604020202020204" pitchFamily="34" charset="0"/>
                          <a:ea typeface="Calibri" panose="020F0502020204030204" pitchFamily="34" charset="0"/>
                          <a:cs typeface="Mangal" panose="02040503050203030202" pitchFamily="18" charset="0"/>
                        </a:rPr>
                        <a:t>Autoclave, 2-door in suite</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6924012"/>
                  </a:ext>
                </a:extLst>
              </a:tr>
              <a:tr h="532478">
                <a:tc>
                  <a:txBody>
                    <a:bodyPr/>
                    <a:lstStyle/>
                    <a:p>
                      <a:pP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800">
                          <a:solidFill>
                            <a:srgbClr val="231F20"/>
                          </a:solidFill>
                          <a:effectLst/>
                          <a:latin typeface="Arial" panose="020B0604020202020204" pitchFamily="34" charset="0"/>
                          <a:ea typeface="Calibri" panose="020F0502020204030204" pitchFamily="34" charset="0"/>
                          <a:cs typeface="Mangal" panose="02040503050203030202" pitchFamily="18" charset="0"/>
                        </a:rPr>
                        <a:t>Dunk tank for item transfers out of containment lab</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O</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O</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O</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3487691"/>
                  </a:ext>
                </a:extLst>
              </a:tr>
              <a:tr h="657225">
                <a:tc>
                  <a:txBody>
                    <a:bodyPr/>
                    <a:lstStyle/>
                    <a:p>
                      <a:pPr>
                        <a:lnSpc>
                          <a:spcPct val="115000"/>
                        </a:lnSpc>
                        <a:spcAft>
                          <a:spcPts val="1000"/>
                        </a:spcAft>
                      </a:pPr>
                      <a:r>
                        <a:rPr lang="en-US" sz="1800">
                          <a:solidFill>
                            <a:srgbClr val="231F20"/>
                          </a:solidFill>
                          <a:effectLst/>
                          <a:latin typeface="Arial" panose="020B0604020202020204" pitchFamily="34" charset="0"/>
                          <a:ea typeface="Calibri" panose="020F0502020204030204" pitchFamily="34" charset="0"/>
                          <a:cs typeface="Mangal" panose="02040503050203030202" pitchFamily="18" charset="0"/>
                        </a:rPr>
                        <a:t>Certified BSC</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800" dirty="0">
                          <a:solidFill>
                            <a:srgbClr val="231F20"/>
                          </a:solidFill>
                          <a:effectLst/>
                          <a:latin typeface="Arial" panose="020B0604020202020204" pitchFamily="34" charset="0"/>
                          <a:ea typeface="Calibri" panose="020F0502020204030204" pitchFamily="34" charset="0"/>
                          <a:cs typeface="Mangal" panose="02040503050203030202" pitchFamily="18" charset="0"/>
                        </a:rPr>
                        <a:t>Biosafety Cabinet II Type A</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O</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6812215"/>
                  </a:ext>
                </a:extLst>
              </a:tr>
              <a:tr h="561975">
                <a:tc>
                  <a:txBody>
                    <a:bodyPr/>
                    <a:lstStyle/>
                    <a:p>
                      <a:pP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800" dirty="0">
                          <a:solidFill>
                            <a:srgbClr val="231F20"/>
                          </a:solidFill>
                          <a:effectLst/>
                          <a:latin typeface="Arial" panose="020B0604020202020204" pitchFamily="34" charset="0"/>
                          <a:ea typeface="Calibri" panose="020F0502020204030204" pitchFamily="34" charset="0"/>
                          <a:cs typeface="Mangal" panose="02040503050203030202" pitchFamily="18" charset="0"/>
                        </a:rPr>
                        <a:t>Biosafety Cabinet II Type B</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dirty="0">
                          <a:effectLst/>
                          <a:latin typeface="Arial" panose="020B0604020202020204" pitchFamily="34" charset="0"/>
                          <a:ea typeface="Calibri" panose="020F0502020204030204" pitchFamily="34" charset="0"/>
                          <a:cs typeface="Mangal" panose="02040503050203030202" pitchFamily="18" charset="0"/>
                        </a:rPr>
                        <a:t> </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dirty="0">
                          <a:effectLst/>
                          <a:latin typeface="Arial" panose="020B0604020202020204" pitchFamily="34" charset="0"/>
                          <a:ea typeface="Calibri" panose="020F0502020204030204" pitchFamily="34" charset="0"/>
                          <a:cs typeface="Mangal" panose="02040503050203030202" pitchFamily="18" charset="0"/>
                        </a:rPr>
                        <a:t> </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dirty="0">
                          <a:effectLst/>
                          <a:latin typeface="Arial" panose="020B0604020202020204" pitchFamily="34" charset="0"/>
                          <a:ea typeface="Calibri" panose="020F0502020204030204" pitchFamily="34" charset="0"/>
                          <a:cs typeface="Mangal" panose="02040503050203030202" pitchFamily="18" charset="0"/>
                        </a:rPr>
                        <a:t>Y</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dirty="0">
                          <a:effectLst/>
                          <a:latin typeface="Arial" panose="020B0604020202020204" pitchFamily="34" charset="0"/>
                          <a:ea typeface="Calibri" panose="020F0502020204030204" pitchFamily="34" charset="0"/>
                          <a:cs typeface="Mangal" panose="02040503050203030202" pitchFamily="18" charset="0"/>
                        </a:rPr>
                        <a:t> </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dirty="0">
                          <a:effectLst/>
                          <a:latin typeface="Arial" panose="020B0604020202020204" pitchFamily="34" charset="0"/>
                          <a:ea typeface="Calibri" panose="020F0502020204030204" pitchFamily="34" charset="0"/>
                          <a:cs typeface="Mangal" panose="02040503050203030202" pitchFamily="18" charset="0"/>
                        </a:rPr>
                        <a:t>Y</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7108688"/>
                  </a:ext>
                </a:extLst>
              </a:tr>
              <a:tr h="428625">
                <a:tc>
                  <a:txBody>
                    <a:bodyPr/>
                    <a:lstStyle/>
                    <a:p>
                      <a:pP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800" dirty="0">
                          <a:solidFill>
                            <a:srgbClr val="231F20"/>
                          </a:solidFill>
                          <a:effectLst/>
                          <a:latin typeface="Arial" panose="020B0604020202020204" pitchFamily="34" charset="0"/>
                          <a:ea typeface="Calibri" panose="020F0502020204030204" pitchFamily="34" charset="0"/>
                          <a:cs typeface="Mangal" panose="02040503050203030202" pitchFamily="18" charset="0"/>
                        </a:rPr>
                        <a:t>Biosafety Cabinet III</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dirty="0">
                          <a:effectLst/>
                          <a:latin typeface="Arial" panose="020B0604020202020204" pitchFamily="34" charset="0"/>
                          <a:ea typeface="Calibri" panose="020F0502020204030204" pitchFamily="34" charset="0"/>
                          <a:cs typeface="Mangal" panose="02040503050203030202" pitchFamily="18" charset="0"/>
                        </a:rPr>
                        <a:t> </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4257083"/>
                  </a:ext>
                </a:extLst>
              </a:tr>
              <a:tr h="370135">
                <a:tc>
                  <a:txBody>
                    <a:bodyPr/>
                    <a:lstStyle/>
                    <a:p>
                      <a:pPr marL="31750">
                        <a:lnSpc>
                          <a:spcPts val="960"/>
                        </a:lnSpc>
                        <a:spcBef>
                          <a:spcPts val="50"/>
                        </a:spcBef>
                        <a:spcAft>
                          <a:spcPts val="0"/>
                        </a:spcAft>
                      </a:pPr>
                      <a:r>
                        <a:rPr lang="en-US" sz="1800" dirty="0">
                          <a:solidFill>
                            <a:srgbClr val="231F20"/>
                          </a:solidFill>
                          <a:effectLst/>
                          <a:latin typeface="Arial" panose="020B0604020202020204" pitchFamily="34" charset="0"/>
                          <a:ea typeface="Times New Roman" panose="02020603050405020304" pitchFamily="18" charset="0"/>
                          <a:cs typeface="Mangal" panose="02040503050203030202" pitchFamily="18" charset="0"/>
                        </a:rPr>
                        <a:t>Splash</a:t>
                      </a:r>
                      <a:endParaRPr lang="en-IN" sz="18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5735">
                        <a:lnSpc>
                          <a:spcPts val="960"/>
                        </a:lnSpc>
                        <a:spcBef>
                          <a:spcPts val="50"/>
                        </a:spcBef>
                        <a:spcAft>
                          <a:spcPts val="0"/>
                        </a:spcAft>
                      </a:pPr>
                      <a:r>
                        <a:rPr lang="en-US" sz="1800" dirty="0">
                          <a:solidFill>
                            <a:srgbClr val="231F20"/>
                          </a:solidFill>
                          <a:effectLst/>
                          <a:latin typeface="Arial" panose="020B0604020202020204" pitchFamily="34" charset="0"/>
                          <a:ea typeface="Times New Roman" panose="02020603050405020304" pitchFamily="18" charset="0"/>
                          <a:cs typeface="Mangal" panose="02040503050203030202" pitchFamily="18" charset="0"/>
                        </a:rPr>
                        <a:t>Emergency deluge shower</a:t>
                      </a:r>
                      <a:endParaRPr lang="en-IN" sz="18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dirty="0">
                          <a:effectLst/>
                          <a:latin typeface="Arial" panose="020B0604020202020204" pitchFamily="34" charset="0"/>
                          <a:ea typeface="Calibri" panose="020F0502020204030204" pitchFamily="34" charset="0"/>
                          <a:cs typeface="Mangal" panose="02040503050203030202" pitchFamily="18" charset="0"/>
                        </a:rPr>
                        <a:t> </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5363255"/>
                  </a:ext>
                </a:extLst>
              </a:tr>
            </a:tbl>
          </a:graphicData>
        </a:graphic>
      </p:graphicFrame>
    </p:spTree>
    <p:extLst>
      <p:ext uri="{BB962C8B-B14F-4D97-AF65-F5344CB8AC3E}">
        <p14:creationId xmlns:p14="http://schemas.microsoft.com/office/powerpoint/2010/main" val="2482037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6FF1FA9-8DD6-4E7B-8A45-CF0253A4FA1A}"/>
              </a:ext>
            </a:extLst>
          </p:cNvPr>
          <p:cNvGraphicFramePr>
            <a:graphicFrameLocks noGrp="1"/>
          </p:cNvGraphicFramePr>
          <p:nvPr>
            <p:ph idx="1"/>
            <p:extLst>
              <p:ext uri="{D42A27DB-BD31-4B8C-83A1-F6EECF244321}">
                <p14:modId xmlns:p14="http://schemas.microsoft.com/office/powerpoint/2010/main" val="2022081422"/>
              </p:ext>
            </p:extLst>
          </p:nvPr>
        </p:nvGraphicFramePr>
        <p:xfrm>
          <a:off x="552450" y="723899"/>
          <a:ext cx="11430000" cy="5759385"/>
        </p:xfrm>
        <a:graphic>
          <a:graphicData uri="http://schemas.openxmlformats.org/drawingml/2006/table">
            <a:tbl>
              <a:tblPr firstRow="1" firstCol="1" bandRow="1"/>
              <a:tblGrid>
                <a:gridCol w="1235964">
                  <a:extLst>
                    <a:ext uri="{9D8B030D-6E8A-4147-A177-3AD203B41FA5}">
                      <a16:colId xmlns:a16="http://schemas.microsoft.com/office/drawing/2014/main" val="2036639163"/>
                    </a:ext>
                  </a:extLst>
                </a:gridCol>
                <a:gridCol w="5900181">
                  <a:extLst>
                    <a:ext uri="{9D8B030D-6E8A-4147-A177-3AD203B41FA5}">
                      <a16:colId xmlns:a16="http://schemas.microsoft.com/office/drawing/2014/main" val="38863781"/>
                    </a:ext>
                  </a:extLst>
                </a:gridCol>
                <a:gridCol w="756734">
                  <a:extLst>
                    <a:ext uri="{9D8B030D-6E8A-4147-A177-3AD203B41FA5}">
                      <a16:colId xmlns:a16="http://schemas.microsoft.com/office/drawing/2014/main" val="925236120"/>
                    </a:ext>
                  </a:extLst>
                </a:gridCol>
                <a:gridCol w="907228">
                  <a:extLst>
                    <a:ext uri="{9D8B030D-6E8A-4147-A177-3AD203B41FA5}">
                      <a16:colId xmlns:a16="http://schemas.microsoft.com/office/drawing/2014/main" val="2389920790"/>
                    </a:ext>
                  </a:extLst>
                </a:gridCol>
                <a:gridCol w="908296">
                  <a:extLst>
                    <a:ext uri="{9D8B030D-6E8A-4147-A177-3AD203B41FA5}">
                      <a16:colId xmlns:a16="http://schemas.microsoft.com/office/drawing/2014/main" val="3336900280"/>
                    </a:ext>
                  </a:extLst>
                </a:gridCol>
                <a:gridCol w="964863">
                  <a:extLst>
                    <a:ext uri="{9D8B030D-6E8A-4147-A177-3AD203B41FA5}">
                      <a16:colId xmlns:a16="http://schemas.microsoft.com/office/drawing/2014/main" val="4148399260"/>
                    </a:ext>
                  </a:extLst>
                </a:gridCol>
                <a:gridCol w="756734">
                  <a:extLst>
                    <a:ext uri="{9D8B030D-6E8A-4147-A177-3AD203B41FA5}">
                      <a16:colId xmlns:a16="http://schemas.microsoft.com/office/drawing/2014/main" val="301847361"/>
                    </a:ext>
                  </a:extLst>
                </a:gridCol>
              </a:tblGrid>
              <a:tr h="524886">
                <a:tc>
                  <a:txBody>
                    <a:bodyPr/>
                    <a:lstStyle/>
                    <a:p>
                      <a:pPr marL="31750">
                        <a:lnSpc>
                          <a:spcPts val="960"/>
                        </a:lnSpc>
                        <a:spcBef>
                          <a:spcPts val="50"/>
                        </a:spcBef>
                        <a:spcAft>
                          <a:spcPts val="0"/>
                        </a:spcAft>
                      </a:pPr>
                      <a:r>
                        <a:rPr lang="en-US" sz="1800" dirty="0">
                          <a:solidFill>
                            <a:srgbClr val="231F20"/>
                          </a:solidFill>
                          <a:effectLst/>
                          <a:latin typeface="Arial" panose="020B0604020202020204" pitchFamily="34" charset="0"/>
                          <a:ea typeface="Times New Roman" panose="02020603050405020304" pitchFamily="18" charset="0"/>
                          <a:cs typeface="Mangal" panose="02040503050203030202" pitchFamily="18" charset="0"/>
                        </a:rPr>
                        <a:t>Protection</a:t>
                      </a:r>
                      <a:endParaRPr lang="en-IN" sz="18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5735">
                        <a:lnSpc>
                          <a:spcPts val="960"/>
                        </a:lnSpc>
                        <a:spcBef>
                          <a:spcPts val="50"/>
                        </a:spcBef>
                        <a:spcAft>
                          <a:spcPts val="0"/>
                        </a:spcAft>
                      </a:pPr>
                      <a:r>
                        <a:rPr lang="en-US" sz="1800" dirty="0">
                          <a:solidFill>
                            <a:srgbClr val="231F20"/>
                          </a:solidFill>
                          <a:effectLst/>
                          <a:latin typeface="Arial" panose="020B0604020202020204" pitchFamily="34" charset="0"/>
                          <a:ea typeface="Times New Roman" panose="02020603050405020304" pitchFamily="18" charset="0"/>
                          <a:cs typeface="Mangal" panose="02040503050203030202" pitchFamily="18" charset="0"/>
                        </a:rPr>
                        <a:t>Emergency eyewash fountain</a:t>
                      </a:r>
                      <a:endParaRPr lang="en-IN" sz="18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dirty="0">
                          <a:effectLst/>
                          <a:latin typeface="Arial" panose="020B0604020202020204" pitchFamily="34" charset="0"/>
                          <a:ea typeface="Calibri" panose="020F0502020204030204" pitchFamily="34" charset="0"/>
                          <a:cs typeface="Mangal" panose="02040503050203030202" pitchFamily="18" charset="0"/>
                        </a:rPr>
                        <a:t>Y</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8889124"/>
                  </a:ext>
                </a:extLst>
              </a:tr>
              <a:tr h="334823">
                <a:tc>
                  <a:txBody>
                    <a:bodyPr/>
                    <a:lstStyle/>
                    <a:p>
                      <a:pPr marL="31750">
                        <a:lnSpc>
                          <a:spcPts val="960"/>
                        </a:lnSpc>
                        <a:spcBef>
                          <a:spcPts val="50"/>
                        </a:spcBef>
                        <a:spcAft>
                          <a:spcPts val="0"/>
                        </a:spcAft>
                      </a:pPr>
                      <a:r>
                        <a:rPr lang="en-US" sz="18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Personal</a:t>
                      </a:r>
                      <a:endParaRPr lang="en-IN" sz="18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5735">
                        <a:lnSpc>
                          <a:spcPts val="960"/>
                        </a:lnSpc>
                        <a:spcBef>
                          <a:spcPts val="50"/>
                        </a:spcBef>
                        <a:spcAft>
                          <a:spcPts val="0"/>
                        </a:spcAft>
                      </a:pPr>
                      <a:r>
                        <a:rPr lang="en-US" sz="1800" dirty="0">
                          <a:solidFill>
                            <a:srgbClr val="231F20"/>
                          </a:solidFill>
                          <a:effectLst/>
                          <a:latin typeface="Arial" panose="020B0604020202020204" pitchFamily="34" charset="0"/>
                          <a:ea typeface="Times New Roman" panose="02020603050405020304" pitchFamily="18" charset="0"/>
                          <a:cs typeface="Mangal" panose="02040503050203030202" pitchFamily="18" charset="0"/>
                        </a:rPr>
                        <a:t>Handwash sink</a:t>
                      </a:r>
                      <a:endParaRPr lang="en-IN" sz="18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4583724"/>
                  </a:ext>
                </a:extLst>
              </a:tr>
              <a:tr h="334823">
                <a:tc>
                  <a:txBody>
                    <a:bodyPr/>
                    <a:lstStyle/>
                    <a:p>
                      <a:pPr marL="31750">
                        <a:lnSpc>
                          <a:spcPts val="960"/>
                        </a:lnSpc>
                        <a:spcBef>
                          <a:spcPts val="50"/>
                        </a:spcBef>
                        <a:spcAft>
                          <a:spcPts val="0"/>
                        </a:spcAft>
                      </a:pPr>
                      <a:r>
                        <a:rPr lang="en-US" sz="18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Hygiene</a:t>
                      </a:r>
                      <a:endParaRPr lang="en-IN" sz="18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5735">
                        <a:lnSpc>
                          <a:spcPts val="960"/>
                        </a:lnSpc>
                        <a:spcBef>
                          <a:spcPts val="50"/>
                        </a:spcBef>
                        <a:spcAft>
                          <a:spcPts val="0"/>
                        </a:spcAft>
                      </a:pPr>
                      <a:r>
                        <a:rPr lang="en-US" sz="1800" dirty="0">
                          <a:solidFill>
                            <a:srgbClr val="231F20"/>
                          </a:solidFill>
                          <a:effectLst/>
                          <a:latin typeface="Arial" panose="020B0604020202020204" pitchFamily="34" charset="0"/>
                          <a:ea typeface="Times New Roman" panose="02020603050405020304" pitchFamily="18" charset="0"/>
                          <a:cs typeface="Mangal" panose="02040503050203030202" pitchFamily="18" charset="0"/>
                        </a:rPr>
                        <a:t>Laboratory coat</a:t>
                      </a:r>
                      <a:endParaRPr lang="en-IN" sz="18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2486196"/>
                  </a:ext>
                </a:extLst>
              </a:tr>
              <a:tr h="334823">
                <a:tc>
                  <a:txBody>
                    <a:bodyPr/>
                    <a:lstStyle/>
                    <a:p>
                      <a:pPr marL="31750">
                        <a:lnSpc>
                          <a:spcPts val="960"/>
                        </a:lnSpc>
                        <a:spcBef>
                          <a:spcPts val="50"/>
                        </a:spcBef>
                        <a:spcAft>
                          <a:spcPts val="0"/>
                        </a:spcAft>
                      </a:pPr>
                      <a:r>
                        <a:rPr lang="en-US" sz="18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 </a:t>
                      </a:r>
                      <a:endParaRPr lang="en-IN" sz="18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5735">
                        <a:lnSpc>
                          <a:spcPts val="1020"/>
                        </a:lnSpc>
                        <a:spcBef>
                          <a:spcPts val="50"/>
                        </a:spcBef>
                        <a:spcAft>
                          <a:spcPts val="0"/>
                        </a:spcAft>
                      </a:pPr>
                      <a:r>
                        <a:rPr lang="en-US" sz="1800" dirty="0">
                          <a:solidFill>
                            <a:srgbClr val="231F20"/>
                          </a:solidFill>
                          <a:effectLst/>
                          <a:latin typeface="Arial" panose="020B0604020202020204" pitchFamily="34" charset="0"/>
                          <a:ea typeface="Times New Roman" panose="02020603050405020304" pitchFamily="18" charset="0"/>
                          <a:cs typeface="Mangal" panose="02040503050203030202" pitchFamily="18" charset="0"/>
                        </a:rPr>
                        <a:t>Personal protective equipment</a:t>
                      </a:r>
                      <a:endParaRPr lang="en-IN" sz="18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dirty="0">
                          <a:effectLst/>
                          <a:latin typeface="Arial" panose="020B0604020202020204" pitchFamily="34" charset="0"/>
                          <a:ea typeface="Calibri" panose="020F0502020204030204" pitchFamily="34" charset="0"/>
                          <a:cs typeface="Mangal" panose="02040503050203030202" pitchFamily="18" charset="0"/>
                        </a:rPr>
                        <a:t> </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0776120"/>
                  </a:ext>
                </a:extLst>
              </a:tr>
              <a:tr h="334823">
                <a:tc>
                  <a:txBody>
                    <a:bodyPr/>
                    <a:lstStyle/>
                    <a:p>
                      <a:pPr marL="31750">
                        <a:lnSpc>
                          <a:spcPts val="960"/>
                        </a:lnSpc>
                        <a:spcBef>
                          <a:spcPts val="50"/>
                        </a:spcBef>
                        <a:spcAft>
                          <a:spcPts val="0"/>
                        </a:spcAft>
                      </a:pPr>
                      <a:r>
                        <a:rPr lang="en-US" sz="18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 </a:t>
                      </a:r>
                      <a:endParaRPr lang="en-IN" sz="18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5735">
                        <a:lnSpc>
                          <a:spcPts val="1020"/>
                        </a:lnSpc>
                      </a:pPr>
                      <a:r>
                        <a:rPr lang="en-US" sz="1800" dirty="0">
                          <a:solidFill>
                            <a:srgbClr val="231F20"/>
                          </a:solidFill>
                          <a:effectLst/>
                          <a:latin typeface="Arial" panose="020B0604020202020204" pitchFamily="34" charset="0"/>
                          <a:ea typeface="Times New Roman" panose="02020603050405020304" pitchFamily="18" charset="0"/>
                          <a:cs typeface="Mangal" panose="02040503050203030202" pitchFamily="18" charset="0"/>
                        </a:rPr>
                        <a:t>Positive pressure-air sealed full-body suit</a:t>
                      </a:r>
                      <a:endParaRPr lang="en-IN" sz="18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dirty="0">
                          <a:effectLst/>
                          <a:latin typeface="Arial" panose="020B0604020202020204" pitchFamily="34" charset="0"/>
                          <a:ea typeface="Calibri" panose="020F0502020204030204" pitchFamily="34" charset="0"/>
                          <a:cs typeface="Mangal" panose="02040503050203030202" pitchFamily="18" charset="0"/>
                        </a:rPr>
                        <a:t> </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9481139"/>
                  </a:ext>
                </a:extLst>
              </a:tr>
              <a:tr h="334823">
                <a:tc>
                  <a:txBody>
                    <a:bodyPr/>
                    <a:lstStyle/>
                    <a:p>
                      <a:pPr marL="31750">
                        <a:lnSpc>
                          <a:spcPts val="960"/>
                        </a:lnSpc>
                        <a:spcBef>
                          <a:spcPts val="50"/>
                        </a:spcBef>
                        <a:spcAft>
                          <a:spcPts val="0"/>
                        </a:spcAft>
                      </a:pPr>
                      <a:r>
                        <a:rPr lang="en-US" sz="18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Life safety</a:t>
                      </a:r>
                      <a:endParaRPr lang="en-IN" sz="18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nSpc>
                          <a:spcPts val="960"/>
                        </a:lnSpc>
                        <a:spcBef>
                          <a:spcPts val="50"/>
                        </a:spcBef>
                        <a:spcAft>
                          <a:spcPts val="0"/>
                        </a:spcAft>
                      </a:pPr>
                      <a:r>
                        <a:rPr lang="en-US" sz="1800" dirty="0">
                          <a:solidFill>
                            <a:srgbClr val="231F20"/>
                          </a:solidFill>
                          <a:effectLst/>
                          <a:latin typeface="Arial" panose="020B0604020202020204" pitchFamily="34" charset="0"/>
                          <a:ea typeface="Times New Roman" panose="02020603050405020304" pitchFamily="18" charset="0"/>
                          <a:cs typeface="Mangal" panose="02040503050203030202" pitchFamily="18" charset="0"/>
                        </a:rPr>
                        <a:t>Self-contained breathing air</a:t>
                      </a:r>
                      <a:endParaRPr lang="en-IN" sz="18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9363082"/>
                  </a:ext>
                </a:extLst>
              </a:tr>
              <a:tr h="334823">
                <a:tc>
                  <a:txBody>
                    <a:bodyPr/>
                    <a:lstStyle/>
                    <a:p>
                      <a:pPr marL="31750">
                        <a:lnSpc>
                          <a:spcPts val="960"/>
                        </a:lnSpc>
                        <a:spcBef>
                          <a:spcPts val="50"/>
                        </a:spcBef>
                        <a:spcAft>
                          <a:spcPts val="0"/>
                        </a:spcAft>
                      </a:pPr>
                      <a:r>
                        <a:rPr lang="en-US" sz="18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Sharps</a:t>
                      </a:r>
                      <a:endParaRPr lang="en-IN" sz="18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5735">
                        <a:lnSpc>
                          <a:spcPts val="960"/>
                        </a:lnSpc>
                        <a:spcBef>
                          <a:spcPts val="50"/>
                        </a:spcBef>
                        <a:spcAft>
                          <a:spcPts val="0"/>
                        </a:spcAft>
                      </a:pPr>
                      <a:r>
                        <a:rPr lang="en-US" sz="1800" dirty="0">
                          <a:solidFill>
                            <a:srgbClr val="231F20"/>
                          </a:solidFill>
                          <a:effectLst/>
                          <a:latin typeface="Arial" panose="020B0604020202020204" pitchFamily="34" charset="0"/>
                          <a:ea typeface="Times New Roman" panose="02020603050405020304" pitchFamily="18" charset="0"/>
                          <a:cs typeface="Mangal" panose="02040503050203030202" pitchFamily="18" charset="0"/>
                        </a:rPr>
                        <a:t>Needles/sharp containers</a:t>
                      </a:r>
                      <a:endParaRPr lang="en-IN" sz="18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dirty="0">
                          <a:effectLst/>
                          <a:latin typeface="Arial" panose="020B0604020202020204" pitchFamily="34" charset="0"/>
                          <a:ea typeface="Calibri" panose="020F0502020204030204" pitchFamily="34" charset="0"/>
                          <a:cs typeface="Mangal" panose="02040503050203030202" pitchFamily="18" charset="0"/>
                        </a:rPr>
                        <a:t>Y</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6690042"/>
                  </a:ext>
                </a:extLst>
              </a:tr>
              <a:tr h="533227">
                <a:tc>
                  <a:txBody>
                    <a:bodyPr/>
                    <a:lstStyle/>
                    <a:p>
                      <a:pPr marL="31750">
                        <a:lnSpc>
                          <a:spcPct val="100000"/>
                        </a:lnSpc>
                        <a:spcBef>
                          <a:spcPts val="50"/>
                        </a:spcBef>
                        <a:spcAft>
                          <a:spcPts val="0"/>
                        </a:spcAft>
                      </a:pPr>
                      <a:r>
                        <a:rPr lang="en-US" sz="1800" dirty="0">
                          <a:solidFill>
                            <a:srgbClr val="231F20"/>
                          </a:solidFill>
                          <a:effectLst/>
                          <a:latin typeface="Arial" panose="020B0604020202020204" pitchFamily="34" charset="0"/>
                          <a:ea typeface="Times New Roman" panose="02020603050405020304" pitchFamily="18" charset="0"/>
                          <a:cs typeface="Mangal" panose="02040503050203030202" pitchFamily="18" charset="0"/>
                        </a:rPr>
                        <a:t>Material Transfer</a:t>
                      </a:r>
                      <a:endParaRPr lang="en-IN" sz="18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5735">
                        <a:lnSpc>
                          <a:spcPct val="100000"/>
                        </a:lnSpc>
                        <a:spcBef>
                          <a:spcPts val="50"/>
                        </a:spcBef>
                        <a:spcAft>
                          <a:spcPts val="0"/>
                        </a:spcAft>
                      </a:pPr>
                      <a:r>
                        <a:rPr lang="en-US" sz="1800" dirty="0">
                          <a:solidFill>
                            <a:srgbClr val="231F20"/>
                          </a:solidFill>
                          <a:effectLst/>
                          <a:latin typeface="Arial" panose="020B0604020202020204" pitchFamily="34" charset="0"/>
                          <a:ea typeface="Times New Roman" panose="02020603050405020304" pitchFamily="18" charset="0"/>
                          <a:cs typeface="Mangal" panose="02040503050203030202" pitchFamily="18" charset="0"/>
                        </a:rPr>
                        <a:t>Pass-through box with interlocking doors facility features</a:t>
                      </a:r>
                      <a:endParaRPr lang="en-IN" sz="18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O</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0738684"/>
                  </a:ext>
                </a:extLst>
              </a:tr>
              <a:tr h="334823">
                <a:tc>
                  <a:txBody>
                    <a:bodyPr/>
                    <a:lstStyle/>
                    <a:p>
                      <a:pPr marL="31750">
                        <a:lnSpc>
                          <a:spcPts val="960"/>
                        </a:lnSpc>
                        <a:spcBef>
                          <a:spcPts val="50"/>
                        </a:spcBef>
                        <a:spcAft>
                          <a:spcPts val="0"/>
                        </a:spcAft>
                      </a:pPr>
                      <a:r>
                        <a:rPr lang="en-US" sz="18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Doors</a:t>
                      </a:r>
                      <a:endParaRPr lang="en-IN" sz="18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5735">
                        <a:lnSpc>
                          <a:spcPts val="960"/>
                        </a:lnSpc>
                        <a:spcBef>
                          <a:spcPts val="50"/>
                        </a:spcBef>
                        <a:spcAft>
                          <a:spcPts val="0"/>
                        </a:spcAft>
                      </a:pPr>
                      <a:r>
                        <a:rPr lang="en-US" sz="1800" dirty="0">
                          <a:solidFill>
                            <a:srgbClr val="231F20"/>
                          </a:solidFill>
                          <a:effectLst/>
                          <a:latin typeface="Arial" panose="020B0604020202020204" pitchFamily="34" charset="0"/>
                          <a:ea typeface="Times New Roman" panose="02020603050405020304" pitchFamily="18" charset="0"/>
                          <a:cs typeface="Mangal" panose="02040503050203030202" pitchFamily="18" charset="0"/>
                        </a:rPr>
                        <a:t>Automatic door</a:t>
                      </a:r>
                      <a:r>
                        <a:rPr lang="en-US" sz="1800" spc="40" dirty="0">
                          <a:solidFill>
                            <a:srgbClr val="231F20"/>
                          </a:solidFill>
                          <a:effectLst/>
                          <a:latin typeface="Arial" panose="020B0604020202020204" pitchFamily="34" charset="0"/>
                          <a:ea typeface="Times New Roman" panose="02020603050405020304" pitchFamily="18" charset="0"/>
                          <a:cs typeface="Mangal" panose="02040503050203030202" pitchFamily="18" charset="0"/>
                        </a:rPr>
                        <a:t> </a:t>
                      </a:r>
                      <a:r>
                        <a:rPr lang="en-US" sz="1800" dirty="0">
                          <a:solidFill>
                            <a:srgbClr val="231F20"/>
                          </a:solidFill>
                          <a:effectLst/>
                          <a:latin typeface="Arial" panose="020B0604020202020204" pitchFamily="34" charset="0"/>
                          <a:ea typeface="Times New Roman" panose="02020603050405020304" pitchFamily="18" charset="0"/>
                          <a:cs typeface="Mangal" panose="02040503050203030202" pitchFamily="18" charset="0"/>
                        </a:rPr>
                        <a:t>closer</a:t>
                      </a:r>
                      <a:endParaRPr lang="en-IN" sz="18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O</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dirty="0">
                          <a:effectLst/>
                          <a:latin typeface="Arial" panose="020B0604020202020204" pitchFamily="34" charset="0"/>
                          <a:ea typeface="Calibri" panose="020F0502020204030204" pitchFamily="34" charset="0"/>
                          <a:cs typeface="Mangal" panose="02040503050203030202" pitchFamily="18" charset="0"/>
                        </a:rPr>
                        <a:t>Y</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6018878"/>
                  </a:ext>
                </a:extLst>
              </a:tr>
              <a:tr h="334823">
                <a:tc>
                  <a:txBody>
                    <a:bodyPr/>
                    <a:lstStyle/>
                    <a:p>
                      <a:pPr marL="31750">
                        <a:lnSpc>
                          <a:spcPts val="960"/>
                        </a:lnSpc>
                        <a:spcBef>
                          <a:spcPts val="50"/>
                        </a:spcBef>
                        <a:spcAft>
                          <a:spcPts val="0"/>
                        </a:spcAft>
                      </a:pPr>
                      <a:r>
                        <a:rPr lang="en-US" sz="18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 </a:t>
                      </a:r>
                      <a:endParaRPr lang="en-IN" sz="18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0">
                        <a:lnSpc>
                          <a:spcPts val="960"/>
                        </a:lnSpc>
                        <a:spcBef>
                          <a:spcPts val="50"/>
                        </a:spcBef>
                        <a:spcAft>
                          <a:spcPts val="0"/>
                        </a:spcAft>
                      </a:pPr>
                      <a:r>
                        <a:rPr lang="en-US" sz="1800" dirty="0">
                          <a:solidFill>
                            <a:srgbClr val="231F20"/>
                          </a:solidFill>
                          <a:effectLst/>
                          <a:latin typeface="Arial" panose="020B0604020202020204" pitchFamily="34" charset="0"/>
                          <a:ea typeface="Times New Roman" panose="02020603050405020304" pitchFamily="18" charset="0"/>
                          <a:cs typeface="Mangal" panose="02040503050203030202" pitchFamily="18" charset="0"/>
                        </a:rPr>
                        <a:t>Door locks</a:t>
                      </a:r>
                      <a:endParaRPr lang="en-IN" sz="18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O</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5635991"/>
                  </a:ext>
                </a:extLst>
              </a:tr>
              <a:tr h="334823">
                <a:tc>
                  <a:txBody>
                    <a:bodyPr/>
                    <a:lstStyle/>
                    <a:p>
                      <a:pPr marL="31750">
                        <a:lnSpc>
                          <a:spcPts val="960"/>
                        </a:lnSpc>
                        <a:spcBef>
                          <a:spcPts val="50"/>
                        </a:spcBef>
                        <a:spcAft>
                          <a:spcPts val="0"/>
                        </a:spcAft>
                      </a:pPr>
                      <a:r>
                        <a:rPr lang="en-US" sz="18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 </a:t>
                      </a:r>
                      <a:endParaRPr lang="en-IN" sz="18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0">
                        <a:lnSpc>
                          <a:spcPts val="960"/>
                        </a:lnSpc>
                        <a:spcBef>
                          <a:spcPts val="50"/>
                        </a:spcBef>
                        <a:spcAft>
                          <a:spcPts val="0"/>
                        </a:spcAft>
                      </a:pPr>
                      <a:r>
                        <a:rPr lang="en-US" sz="1800" dirty="0">
                          <a:solidFill>
                            <a:srgbClr val="231F20"/>
                          </a:solidFill>
                          <a:effectLst/>
                          <a:latin typeface="Arial" panose="020B0604020202020204" pitchFamily="34" charset="0"/>
                          <a:ea typeface="Times New Roman" panose="02020603050405020304" pitchFamily="18" charset="0"/>
                          <a:cs typeface="Mangal" panose="02040503050203030202" pitchFamily="18" charset="0"/>
                        </a:rPr>
                        <a:t>Door locks with access control system</a:t>
                      </a:r>
                      <a:endParaRPr lang="en-IN" sz="18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O</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O</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1736658"/>
                  </a:ext>
                </a:extLst>
              </a:tr>
              <a:tr h="334823">
                <a:tc>
                  <a:txBody>
                    <a:bodyPr/>
                    <a:lstStyle/>
                    <a:p>
                      <a:pPr marL="31750">
                        <a:lnSpc>
                          <a:spcPts val="960"/>
                        </a:lnSpc>
                        <a:spcBef>
                          <a:spcPts val="50"/>
                        </a:spcBef>
                        <a:spcAft>
                          <a:spcPts val="0"/>
                        </a:spcAft>
                      </a:pPr>
                      <a:r>
                        <a:rPr lang="en-US" sz="18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Surfaces</a:t>
                      </a:r>
                      <a:endParaRPr lang="en-IN" sz="18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5735">
                        <a:lnSpc>
                          <a:spcPts val="960"/>
                        </a:lnSpc>
                        <a:spcBef>
                          <a:spcPts val="50"/>
                        </a:spcBef>
                        <a:spcAft>
                          <a:spcPts val="0"/>
                        </a:spcAft>
                      </a:pPr>
                      <a:r>
                        <a:rPr lang="en-US" sz="1800" dirty="0">
                          <a:solidFill>
                            <a:srgbClr val="231F20"/>
                          </a:solidFill>
                          <a:effectLst/>
                          <a:latin typeface="Arial" panose="020B0604020202020204" pitchFamily="34" charset="0"/>
                          <a:ea typeface="Times New Roman" panose="02020603050405020304" pitchFamily="18" charset="0"/>
                          <a:cs typeface="Mangal" panose="02040503050203030202" pitchFamily="18" charset="0"/>
                        </a:rPr>
                        <a:t>Cleanable floors</a:t>
                      </a:r>
                      <a:endParaRPr lang="en-IN" sz="18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dirty="0">
                          <a:effectLst/>
                          <a:latin typeface="Arial" panose="020B0604020202020204" pitchFamily="34" charset="0"/>
                          <a:ea typeface="Calibri" panose="020F0502020204030204" pitchFamily="34" charset="0"/>
                          <a:cs typeface="Mangal" panose="02040503050203030202" pitchFamily="18" charset="0"/>
                        </a:rPr>
                        <a:t> </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2847709"/>
                  </a:ext>
                </a:extLst>
              </a:tr>
              <a:tr h="230712">
                <a:tc>
                  <a:txBody>
                    <a:bodyPr/>
                    <a:lstStyle/>
                    <a:p>
                      <a:pPr marL="31750">
                        <a:lnSpc>
                          <a:spcPts val="960"/>
                        </a:lnSpc>
                        <a:spcBef>
                          <a:spcPts val="50"/>
                        </a:spcBef>
                        <a:spcAft>
                          <a:spcPts val="0"/>
                        </a:spcAft>
                      </a:pPr>
                      <a:r>
                        <a:rPr lang="en-US" sz="18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 </a:t>
                      </a:r>
                      <a:endParaRPr lang="en-IN" sz="18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5735">
                        <a:lnSpc>
                          <a:spcPts val="960"/>
                        </a:lnSpc>
                        <a:spcBef>
                          <a:spcPts val="50"/>
                        </a:spcBef>
                        <a:spcAft>
                          <a:spcPts val="0"/>
                        </a:spcAft>
                      </a:pPr>
                      <a:r>
                        <a:rPr lang="en-US" sz="1800" dirty="0">
                          <a:solidFill>
                            <a:srgbClr val="231F20"/>
                          </a:solidFill>
                          <a:effectLst/>
                          <a:latin typeface="Arial" panose="020B0604020202020204" pitchFamily="34" charset="0"/>
                          <a:ea typeface="Times New Roman" panose="02020603050405020304" pitchFamily="18" charset="0"/>
                          <a:cs typeface="Mangal" panose="02040503050203030202" pitchFamily="18" charset="0"/>
                        </a:rPr>
                        <a:t>Cleanable floors, ceilings, walls</a:t>
                      </a:r>
                      <a:endParaRPr lang="en-IN" sz="18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O</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dirty="0">
                          <a:effectLst/>
                          <a:latin typeface="Arial" panose="020B0604020202020204" pitchFamily="34" charset="0"/>
                          <a:ea typeface="Calibri" panose="020F0502020204030204" pitchFamily="34" charset="0"/>
                          <a:cs typeface="Mangal" panose="02040503050203030202" pitchFamily="18" charset="0"/>
                        </a:rPr>
                        <a:t>Y</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1790684"/>
                  </a:ext>
                </a:extLst>
              </a:tr>
              <a:tr h="1042481">
                <a:tc>
                  <a:txBody>
                    <a:bodyPr/>
                    <a:lstStyle/>
                    <a:p>
                      <a:pPr marL="31750">
                        <a:lnSpc>
                          <a:spcPts val="960"/>
                        </a:lnSpc>
                        <a:spcBef>
                          <a:spcPts val="50"/>
                        </a:spcBef>
                        <a:spcAft>
                          <a:spcPts val="0"/>
                        </a:spcAft>
                      </a:pPr>
                      <a:r>
                        <a:rPr lang="en-US" sz="18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 </a:t>
                      </a:r>
                      <a:endParaRPr lang="en-IN" sz="18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5735">
                        <a:lnSpc>
                          <a:spcPts val="960"/>
                        </a:lnSpc>
                        <a:spcBef>
                          <a:spcPts val="50"/>
                        </a:spcBef>
                        <a:spcAft>
                          <a:spcPts val="0"/>
                        </a:spcAft>
                      </a:pPr>
                      <a:r>
                        <a:rPr lang="en-US" sz="1800" dirty="0">
                          <a:solidFill>
                            <a:srgbClr val="231F20"/>
                          </a:solidFill>
                          <a:effectLst/>
                          <a:latin typeface="Arial" panose="020B0604020202020204" pitchFamily="34" charset="0"/>
                          <a:ea typeface="Times New Roman" panose="02020603050405020304" pitchFamily="18" charset="0"/>
                          <a:cs typeface="Mangal" panose="02040503050203030202" pitchFamily="18" charset="0"/>
                        </a:rPr>
                        <a:t>Cleanable lab furniture</a:t>
                      </a:r>
                      <a:endParaRPr lang="en-IN" sz="18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dirty="0">
                          <a:effectLst/>
                          <a:latin typeface="Arial" panose="020B0604020202020204" pitchFamily="34" charset="0"/>
                          <a:ea typeface="Calibri" panose="020F0502020204030204" pitchFamily="34" charset="0"/>
                          <a:cs typeface="Mangal" panose="02040503050203030202" pitchFamily="18" charset="0"/>
                        </a:rPr>
                        <a:t>O</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dirty="0">
                          <a:effectLst/>
                          <a:latin typeface="Arial" panose="020B0604020202020204" pitchFamily="34" charset="0"/>
                          <a:ea typeface="Calibri" panose="020F0502020204030204" pitchFamily="34" charset="0"/>
                          <a:cs typeface="Mangal" panose="02040503050203030202" pitchFamily="18" charset="0"/>
                        </a:rPr>
                        <a:t>Y</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dirty="0">
                          <a:effectLst/>
                          <a:latin typeface="Arial" panose="020B0604020202020204" pitchFamily="34" charset="0"/>
                          <a:ea typeface="Calibri" panose="020F0502020204030204" pitchFamily="34" charset="0"/>
                          <a:cs typeface="Mangal" panose="02040503050203030202" pitchFamily="18" charset="0"/>
                        </a:rPr>
                        <a:t>Y</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dirty="0">
                          <a:effectLst/>
                          <a:latin typeface="Arial" panose="020B0604020202020204" pitchFamily="34" charset="0"/>
                          <a:ea typeface="Calibri" panose="020F0502020204030204" pitchFamily="34" charset="0"/>
                          <a:cs typeface="Mangal" panose="02040503050203030202" pitchFamily="18" charset="0"/>
                        </a:rPr>
                        <a:t>Y</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dirty="0">
                          <a:effectLst/>
                          <a:latin typeface="Arial" panose="020B0604020202020204" pitchFamily="34" charset="0"/>
                          <a:ea typeface="Calibri" panose="020F0502020204030204" pitchFamily="34" charset="0"/>
                          <a:cs typeface="Mangal" panose="02040503050203030202" pitchFamily="18" charset="0"/>
                        </a:rPr>
                        <a:t>Y</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0171447"/>
                  </a:ext>
                </a:extLst>
              </a:tr>
            </a:tbl>
          </a:graphicData>
        </a:graphic>
      </p:graphicFrame>
    </p:spTree>
    <p:extLst>
      <p:ext uri="{BB962C8B-B14F-4D97-AF65-F5344CB8AC3E}">
        <p14:creationId xmlns:p14="http://schemas.microsoft.com/office/powerpoint/2010/main" val="10998106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1D5CA85-69FD-4660-BBF2-198A35CA6DEA}"/>
              </a:ext>
            </a:extLst>
          </p:cNvPr>
          <p:cNvGraphicFramePr>
            <a:graphicFrameLocks noGrp="1"/>
          </p:cNvGraphicFramePr>
          <p:nvPr>
            <p:ph idx="1"/>
            <p:extLst>
              <p:ext uri="{D42A27DB-BD31-4B8C-83A1-F6EECF244321}">
                <p14:modId xmlns:p14="http://schemas.microsoft.com/office/powerpoint/2010/main" val="1424987733"/>
              </p:ext>
            </p:extLst>
          </p:nvPr>
        </p:nvGraphicFramePr>
        <p:xfrm>
          <a:off x="600075" y="676276"/>
          <a:ext cx="10544176" cy="5389572"/>
        </p:xfrm>
        <a:graphic>
          <a:graphicData uri="http://schemas.openxmlformats.org/drawingml/2006/table">
            <a:tbl>
              <a:tblPr firstRow="1" firstCol="1" bandRow="1"/>
              <a:tblGrid>
                <a:gridCol w="1285875">
                  <a:extLst>
                    <a:ext uri="{9D8B030D-6E8A-4147-A177-3AD203B41FA5}">
                      <a16:colId xmlns:a16="http://schemas.microsoft.com/office/drawing/2014/main" val="3559524706"/>
                    </a:ext>
                  </a:extLst>
                </a:gridCol>
                <a:gridCol w="5297220">
                  <a:extLst>
                    <a:ext uri="{9D8B030D-6E8A-4147-A177-3AD203B41FA5}">
                      <a16:colId xmlns:a16="http://schemas.microsoft.com/office/drawing/2014/main" val="3825119968"/>
                    </a:ext>
                  </a:extLst>
                </a:gridCol>
                <a:gridCol w="698088">
                  <a:extLst>
                    <a:ext uri="{9D8B030D-6E8A-4147-A177-3AD203B41FA5}">
                      <a16:colId xmlns:a16="http://schemas.microsoft.com/office/drawing/2014/main" val="1258686696"/>
                    </a:ext>
                  </a:extLst>
                </a:gridCol>
                <a:gridCol w="836917">
                  <a:extLst>
                    <a:ext uri="{9D8B030D-6E8A-4147-A177-3AD203B41FA5}">
                      <a16:colId xmlns:a16="http://schemas.microsoft.com/office/drawing/2014/main" val="2877749407"/>
                    </a:ext>
                  </a:extLst>
                </a:gridCol>
                <a:gridCol w="837902">
                  <a:extLst>
                    <a:ext uri="{9D8B030D-6E8A-4147-A177-3AD203B41FA5}">
                      <a16:colId xmlns:a16="http://schemas.microsoft.com/office/drawing/2014/main" val="329010523"/>
                    </a:ext>
                  </a:extLst>
                </a:gridCol>
                <a:gridCol w="890086">
                  <a:extLst>
                    <a:ext uri="{9D8B030D-6E8A-4147-A177-3AD203B41FA5}">
                      <a16:colId xmlns:a16="http://schemas.microsoft.com/office/drawing/2014/main" val="2996769897"/>
                    </a:ext>
                  </a:extLst>
                </a:gridCol>
                <a:gridCol w="698088">
                  <a:extLst>
                    <a:ext uri="{9D8B030D-6E8A-4147-A177-3AD203B41FA5}">
                      <a16:colId xmlns:a16="http://schemas.microsoft.com/office/drawing/2014/main" val="2013794450"/>
                    </a:ext>
                  </a:extLst>
                </a:gridCol>
              </a:tblGrid>
              <a:tr h="279109">
                <a:tc>
                  <a:txBody>
                    <a:bodyPr/>
                    <a:lstStyle/>
                    <a:p>
                      <a:pPr marL="31750">
                        <a:lnSpc>
                          <a:spcPct val="100000"/>
                        </a:lnSpc>
                        <a:spcBef>
                          <a:spcPts val="50"/>
                        </a:spcBef>
                        <a:spcAft>
                          <a:spcPts val="0"/>
                        </a:spcAft>
                      </a:pPr>
                      <a:r>
                        <a:rPr lang="en-US" sz="2000" dirty="0">
                          <a:solidFill>
                            <a:srgbClr val="231F20"/>
                          </a:solidFill>
                          <a:effectLst/>
                          <a:latin typeface="Arial" panose="020B0604020202020204" pitchFamily="34" charset="0"/>
                          <a:ea typeface="Times New Roman" panose="02020603050405020304" pitchFamily="18" charset="0"/>
                          <a:cs typeface="Mangal" panose="02040503050203030202" pitchFamily="18" charset="0"/>
                        </a:rPr>
                        <a:t> </a:t>
                      </a:r>
                      <a:endParaRPr lang="en-IN" sz="20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5735">
                        <a:lnSpc>
                          <a:spcPct val="100000"/>
                        </a:lnSpc>
                        <a:spcBef>
                          <a:spcPts val="50"/>
                        </a:spcBef>
                        <a:spcAft>
                          <a:spcPts val="0"/>
                        </a:spcAft>
                      </a:pPr>
                      <a:r>
                        <a:rPr lang="en-US" sz="2000" dirty="0">
                          <a:solidFill>
                            <a:srgbClr val="231F20"/>
                          </a:solidFill>
                          <a:effectLst/>
                          <a:latin typeface="Arial" panose="020B0604020202020204" pitchFamily="34" charset="0"/>
                          <a:ea typeface="Times New Roman" panose="02020603050405020304" pitchFamily="18" charset="0"/>
                          <a:cs typeface="Mangal" panose="02040503050203030202" pitchFamily="18" charset="0"/>
                        </a:rPr>
                        <a:t>Cleanable work countertops</a:t>
                      </a:r>
                      <a:endParaRPr lang="en-IN" sz="20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Y</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Y</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Y</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Y</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Y</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1763775"/>
                  </a:ext>
                </a:extLst>
              </a:tr>
              <a:tr h="279109">
                <a:tc>
                  <a:txBody>
                    <a:bodyPr/>
                    <a:lstStyle/>
                    <a:p>
                      <a:pPr marL="31750">
                        <a:lnSpc>
                          <a:spcPct val="100000"/>
                        </a:lnSpc>
                        <a:spcBef>
                          <a:spcPts val="50"/>
                        </a:spcBef>
                        <a:spcAft>
                          <a:spcPts val="0"/>
                        </a:spcAft>
                      </a:pPr>
                      <a:r>
                        <a:rPr lang="en-US" sz="2000" dirty="0">
                          <a:solidFill>
                            <a:srgbClr val="231F20"/>
                          </a:solidFill>
                          <a:effectLst/>
                          <a:latin typeface="Arial" panose="020B0604020202020204" pitchFamily="34" charset="0"/>
                          <a:ea typeface="Times New Roman" panose="02020603050405020304" pitchFamily="18" charset="0"/>
                          <a:cs typeface="Mangal" panose="02040503050203030202" pitchFamily="18" charset="0"/>
                        </a:rPr>
                        <a:t> </a:t>
                      </a:r>
                      <a:endParaRPr lang="en-IN" sz="20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5735">
                        <a:lnSpc>
                          <a:spcPct val="100000"/>
                        </a:lnSpc>
                        <a:spcBef>
                          <a:spcPts val="50"/>
                        </a:spcBef>
                        <a:spcAft>
                          <a:spcPts val="0"/>
                        </a:spcAft>
                      </a:pPr>
                      <a:r>
                        <a:rPr lang="en-US" sz="2000" dirty="0">
                          <a:solidFill>
                            <a:srgbClr val="231F20"/>
                          </a:solidFill>
                          <a:effectLst/>
                          <a:latin typeface="Arial" panose="020B0604020202020204" pitchFamily="34" charset="0"/>
                          <a:ea typeface="Times New Roman" panose="02020603050405020304" pitchFamily="18" charset="0"/>
                          <a:cs typeface="Mangal" panose="02040503050203030202" pitchFamily="18" charset="0"/>
                        </a:rPr>
                        <a:t>All penetrations in lab sealed</a:t>
                      </a:r>
                      <a:endParaRPr lang="en-IN" sz="20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 </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 </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Y</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 </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 </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5477335"/>
                  </a:ext>
                </a:extLst>
              </a:tr>
              <a:tr h="279109">
                <a:tc>
                  <a:txBody>
                    <a:bodyPr/>
                    <a:lstStyle/>
                    <a:p>
                      <a:pPr marL="31750">
                        <a:lnSpc>
                          <a:spcPct val="100000"/>
                        </a:lnSpc>
                        <a:spcBef>
                          <a:spcPts val="50"/>
                        </a:spcBef>
                        <a:spcAft>
                          <a:spcPts val="0"/>
                        </a:spcAft>
                      </a:pPr>
                      <a:r>
                        <a:rPr lang="en-US" sz="20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 </a:t>
                      </a:r>
                      <a:endParaRPr lang="en-IN" sz="20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5735">
                        <a:lnSpc>
                          <a:spcPct val="100000"/>
                        </a:lnSpc>
                        <a:spcBef>
                          <a:spcPts val="50"/>
                        </a:spcBef>
                        <a:spcAft>
                          <a:spcPts val="0"/>
                        </a:spcAft>
                      </a:pPr>
                      <a:r>
                        <a:rPr lang="en-US" sz="2000" dirty="0">
                          <a:solidFill>
                            <a:srgbClr val="231F20"/>
                          </a:solidFill>
                          <a:effectLst/>
                          <a:latin typeface="Arial" panose="020B0604020202020204" pitchFamily="34" charset="0"/>
                          <a:ea typeface="Times New Roman" panose="02020603050405020304" pitchFamily="18" charset="0"/>
                          <a:cs typeface="Mangal" panose="02040503050203030202" pitchFamily="18" charset="0"/>
                        </a:rPr>
                        <a:t>All penetrations in lab sealed gastight</a:t>
                      </a:r>
                      <a:endParaRPr lang="en-IN" sz="20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 </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 </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 </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Y</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Y</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9788460"/>
                  </a:ext>
                </a:extLst>
              </a:tr>
              <a:tr h="329071">
                <a:tc>
                  <a:txBody>
                    <a:bodyPr/>
                    <a:lstStyle/>
                    <a:p>
                      <a:pPr marL="31750">
                        <a:lnSpc>
                          <a:spcPct val="100000"/>
                        </a:lnSpc>
                        <a:spcBef>
                          <a:spcPts val="50"/>
                        </a:spcBef>
                        <a:spcAft>
                          <a:spcPts val="0"/>
                        </a:spcAft>
                      </a:pPr>
                      <a:r>
                        <a:rPr lang="en-US" sz="20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 </a:t>
                      </a:r>
                      <a:endParaRPr lang="en-IN" sz="20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5735">
                        <a:lnSpc>
                          <a:spcPct val="100000"/>
                        </a:lnSpc>
                        <a:spcBef>
                          <a:spcPts val="50"/>
                        </a:spcBef>
                        <a:spcAft>
                          <a:spcPts val="0"/>
                        </a:spcAft>
                      </a:pPr>
                      <a:r>
                        <a:rPr lang="en-US" sz="2000" dirty="0">
                          <a:solidFill>
                            <a:srgbClr val="231F20"/>
                          </a:solidFill>
                          <a:effectLst/>
                          <a:latin typeface="Arial" panose="020B0604020202020204" pitchFamily="34" charset="0"/>
                          <a:ea typeface="Times New Roman" panose="02020603050405020304" pitchFamily="18" charset="0"/>
                          <a:cs typeface="Mangal" panose="02040503050203030202" pitchFamily="18" charset="0"/>
                        </a:rPr>
                        <a:t>Water-resistant floors</a:t>
                      </a:r>
                      <a:endParaRPr lang="en-IN" sz="20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dirty="0">
                          <a:effectLst/>
                          <a:latin typeface="Arial" panose="020B0604020202020204" pitchFamily="34" charset="0"/>
                          <a:ea typeface="Calibri" panose="020F0502020204030204" pitchFamily="34" charset="0"/>
                          <a:cs typeface="Mangal" panose="02040503050203030202" pitchFamily="18" charset="0"/>
                        </a:rPr>
                        <a:t>Y</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dirty="0">
                          <a:effectLst/>
                          <a:latin typeface="Arial" panose="020B0604020202020204" pitchFamily="34" charset="0"/>
                          <a:ea typeface="Calibri" panose="020F0502020204030204" pitchFamily="34" charset="0"/>
                          <a:cs typeface="Mangal" panose="02040503050203030202" pitchFamily="18" charset="0"/>
                        </a:rPr>
                        <a:t>Y</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dirty="0">
                          <a:effectLst/>
                          <a:latin typeface="Arial" panose="020B0604020202020204" pitchFamily="34" charset="0"/>
                          <a:ea typeface="Calibri" panose="020F0502020204030204" pitchFamily="34" charset="0"/>
                          <a:cs typeface="Mangal" panose="02040503050203030202" pitchFamily="18" charset="0"/>
                        </a:rPr>
                        <a:t>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dirty="0">
                          <a:effectLst/>
                          <a:latin typeface="Arial" panose="020B0604020202020204" pitchFamily="34" charset="0"/>
                          <a:ea typeface="Calibri" panose="020F0502020204030204" pitchFamily="34" charset="0"/>
                          <a:cs typeface="Mangal" panose="02040503050203030202" pitchFamily="18" charset="0"/>
                        </a:rPr>
                        <a:t>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 </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6980437"/>
                  </a:ext>
                </a:extLst>
              </a:tr>
              <a:tr h="279109">
                <a:tc>
                  <a:txBody>
                    <a:bodyPr/>
                    <a:lstStyle/>
                    <a:p>
                      <a:pPr marL="31750">
                        <a:lnSpc>
                          <a:spcPct val="100000"/>
                        </a:lnSpc>
                        <a:spcBef>
                          <a:spcPts val="50"/>
                        </a:spcBef>
                        <a:spcAft>
                          <a:spcPts val="0"/>
                        </a:spcAft>
                      </a:pPr>
                      <a:r>
                        <a:rPr lang="en-US" sz="20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 </a:t>
                      </a:r>
                      <a:endParaRPr lang="en-IN" sz="20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5735">
                        <a:lnSpc>
                          <a:spcPct val="100000"/>
                        </a:lnSpc>
                        <a:spcBef>
                          <a:spcPts val="50"/>
                        </a:spcBef>
                        <a:spcAft>
                          <a:spcPts val="0"/>
                        </a:spcAft>
                      </a:pPr>
                      <a:r>
                        <a:rPr lang="en-US" sz="20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Water-resistant floors and walls	</a:t>
                      </a:r>
                      <a:endParaRPr lang="en-IN" sz="20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 </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 </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Y</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Y</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dirty="0">
                          <a:effectLst/>
                          <a:latin typeface="Arial" panose="020B0604020202020204" pitchFamily="34" charset="0"/>
                          <a:ea typeface="Calibri" panose="020F0502020204030204" pitchFamily="34" charset="0"/>
                          <a:cs typeface="Mangal" panose="02040503050203030202" pitchFamily="18" charset="0"/>
                        </a:rPr>
                        <a:t>Y</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7435721"/>
                  </a:ext>
                </a:extLst>
              </a:tr>
              <a:tr h="279109">
                <a:tc>
                  <a:txBody>
                    <a:bodyPr/>
                    <a:lstStyle/>
                    <a:p>
                      <a:pPr marL="31750">
                        <a:lnSpc>
                          <a:spcPct val="100000"/>
                        </a:lnSpc>
                        <a:spcBef>
                          <a:spcPts val="50"/>
                        </a:spcBef>
                        <a:spcAft>
                          <a:spcPts val="0"/>
                        </a:spcAft>
                      </a:pPr>
                      <a:r>
                        <a:rPr lang="en-US" sz="20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 </a:t>
                      </a:r>
                      <a:endParaRPr lang="en-IN" sz="20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5735">
                        <a:lnSpc>
                          <a:spcPct val="100000"/>
                        </a:lnSpc>
                        <a:spcBef>
                          <a:spcPts val="50"/>
                        </a:spcBef>
                        <a:spcAft>
                          <a:spcPts val="0"/>
                        </a:spcAft>
                      </a:pPr>
                      <a:r>
                        <a:rPr lang="en-US" sz="20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Water-resistant work counters</a:t>
                      </a:r>
                      <a:endParaRPr lang="en-IN" sz="20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O</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Y</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Y</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Y</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Y</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8745355"/>
                  </a:ext>
                </a:extLst>
              </a:tr>
              <a:tr h="348801">
                <a:tc>
                  <a:txBody>
                    <a:bodyPr/>
                    <a:lstStyle/>
                    <a:p>
                      <a:pPr marL="31750">
                        <a:lnSpc>
                          <a:spcPct val="100000"/>
                        </a:lnSpc>
                        <a:spcBef>
                          <a:spcPts val="50"/>
                        </a:spcBef>
                        <a:spcAft>
                          <a:spcPts val="0"/>
                        </a:spcAft>
                      </a:pPr>
                      <a:r>
                        <a:rPr lang="en-US" sz="20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Air-Lock</a:t>
                      </a:r>
                      <a:endParaRPr lang="en-IN" sz="20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5735">
                        <a:lnSpc>
                          <a:spcPct val="100000"/>
                        </a:lnSpc>
                        <a:spcBef>
                          <a:spcPts val="50"/>
                        </a:spcBef>
                        <a:spcAft>
                          <a:spcPts val="0"/>
                        </a:spcAft>
                      </a:pPr>
                      <a:r>
                        <a:rPr lang="en-US" sz="20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Provide air-lock(s)</a:t>
                      </a:r>
                      <a:endParaRPr lang="en-IN" sz="20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 </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 </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Y</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Y</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dirty="0">
                          <a:effectLst/>
                          <a:latin typeface="Arial" panose="020B0604020202020204" pitchFamily="34" charset="0"/>
                          <a:ea typeface="Calibri" panose="020F0502020204030204" pitchFamily="34" charset="0"/>
                          <a:cs typeface="Mangal" panose="02040503050203030202" pitchFamily="18" charset="0"/>
                        </a:rPr>
                        <a:t>Y</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8239927"/>
                  </a:ext>
                </a:extLst>
              </a:tr>
              <a:tr h="279109">
                <a:tc>
                  <a:txBody>
                    <a:bodyPr/>
                    <a:lstStyle/>
                    <a:p>
                      <a:pPr marL="31750">
                        <a:lnSpc>
                          <a:spcPct val="100000"/>
                        </a:lnSpc>
                        <a:spcBef>
                          <a:spcPts val="50"/>
                        </a:spcBef>
                        <a:spcAft>
                          <a:spcPts val="0"/>
                        </a:spcAft>
                      </a:pPr>
                      <a:r>
                        <a:rPr lang="en-US" sz="20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 </a:t>
                      </a:r>
                      <a:endParaRPr lang="en-IN" sz="20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5735">
                        <a:lnSpc>
                          <a:spcPct val="100000"/>
                        </a:lnSpc>
                        <a:spcBef>
                          <a:spcPts val="50"/>
                        </a:spcBef>
                        <a:spcAft>
                          <a:spcPts val="0"/>
                        </a:spcAft>
                      </a:pPr>
                      <a:r>
                        <a:rPr lang="en-US" sz="20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Provide airlock with gowning</a:t>
                      </a:r>
                      <a:endParaRPr lang="en-IN" sz="20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 </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 </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Y</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 </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dirty="0">
                          <a:effectLst/>
                          <a:latin typeface="Arial" panose="020B0604020202020204" pitchFamily="34" charset="0"/>
                          <a:ea typeface="Calibri" panose="020F0502020204030204" pitchFamily="34" charset="0"/>
                          <a:cs typeface="Mangal" panose="02040503050203030202" pitchFamily="18" charset="0"/>
                        </a:rPr>
                        <a:t>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1480862"/>
                  </a:ext>
                </a:extLst>
              </a:tr>
              <a:tr h="77756">
                <a:tc>
                  <a:txBody>
                    <a:bodyPr/>
                    <a:lstStyle/>
                    <a:p>
                      <a:pPr marL="31750">
                        <a:lnSpc>
                          <a:spcPct val="100000"/>
                        </a:lnSpc>
                        <a:spcBef>
                          <a:spcPts val="50"/>
                        </a:spcBef>
                        <a:spcAft>
                          <a:spcPts val="0"/>
                        </a:spcAft>
                      </a:pPr>
                      <a:r>
                        <a:rPr lang="en-US" sz="20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Anteroom</a:t>
                      </a:r>
                      <a:endParaRPr lang="en-IN" sz="20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0">
                        <a:lnSpc>
                          <a:spcPct val="100000"/>
                        </a:lnSpc>
                        <a:spcBef>
                          <a:spcPts val="130"/>
                        </a:spcBef>
                        <a:spcAft>
                          <a:spcPts val="1000"/>
                        </a:spcAft>
                        <a:tabLst>
                          <a:tab pos="1187450" algn="l"/>
                        </a:tabLst>
                      </a:pPr>
                      <a:r>
                        <a:rPr lang="en-US" sz="2000" dirty="0">
                          <a:solidFill>
                            <a:srgbClr val="231F20"/>
                          </a:solidFill>
                          <a:effectLst/>
                          <a:latin typeface="Arial" panose="020B0604020202020204" pitchFamily="34" charset="0"/>
                          <a:ea typeface="Calibri" panose="020F0502020204030204" pitchFamily="34" charset="0"/>
                          <a:cs typeface="Mangal" panose="02040503050203030202" pitchFamily="18" charset="0"/>
                        </a:rPr>
                        <a:t>Provide anteroom with gowning</a:t>
                      </a:r>
                      <a:r>
                        <a:rPr lang="en-US" sz="2000" spc="-15" dirty="0">
                          <a:solidFill>
                            <a:srgbClr val="231F20"/>
                          </a:solidFill>
                          <a:effectLst/>
                          <a:latin typeface="Arial" panose="020B0604020202020204" pitchFamily="34" charset="0"/>
                          <a:ea typeface="Calibri" panose="020F0502020204030204" pitchFamily="34" charset="0"/>
                          <a:cs typeface="Mangal" panose="02040503050203030202" pitchFamily="18" charset="0"/>
                        </a:rPr>
                        <a:t> </a:t>
                      </a:r>
                      <a:r>
                        <a:rPr lang="en-US" sz="2000" dirty="0">
                          <a:solidFill>
                            <a:srgbClr val="231F20"/>
                          </a:solidFill>
                          <a:effectLst/>
                          <a:latin typeface="Arial" panose="020B0604020202020204" pitchFamily="34" charset="0"/>
                          <a:ea typeface="Calibri" panose="020F0502020204030204" pitchFamily="34" charset="0"/>
                          <a:cs typeface="Mangal" panose="02040503050203030202" pitchFamily="18" charset="0"/>
                        </a:rPr>
                        <a:t>and/or</a:t>
                      </a:r>
                      <a:r>
                        <a:rPr lang="en-US" sz="2000" dirty="0">
                          <a:effectLst/>
                          <a:latin typeface="Arial" panose="020B0604020202020204" pitchFamily="34" charset="0"/>
                          <a:ea typeface="Calibri" panose="020F0502020204030204" pitchFamily="34" charset="0"/>
                          <a:cs typeface="Mangal" panose="02040503050203030202" pitchFamily="18" charset="0"/>
                        </a:rPr>
                        <a:t> </a:t>
                      </a:r>
                      <a:r>
                        <a:rPr lang="en-US" sz="2000" dirty="0">
                          <a:solidFill>
                            <a:srgbClr val="231F20"/>
                          </a:solidFill>
                          <a:effectLst/>
                          <a:latin typeface="Arial" panose="020B0604020202020204" pitchFamily="34" charset="0"/>
                          <a:ea typeface="Calibri" panose="020F0502020204030204" pitchFamily="34" charset="0"/>
                          <a:cs typeface="Mangal" panose="02040503050203030202" pitchFamily="18" charset="0"/>
                        </a:rPr>
                        <a:t>changing</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165735">
                        <a:lnSpc>
                          <a:spcPct val="100000"/>
                        </a:lnSpc>
                        <a:spcBef>
                          <a:spcPts val="50"/>
                        </a:spcBef>
                        <a:spcAft>
                          <a:spcPts val="0"/>
                        </a:spcAft>
                      </a:pPr>
                      <a:r>
                        <a:rPr lang="en-US" sz="2000" dirty="0">
                          <a:solidFill>
                            <a:srgbClr val="231F20"/>
                          </a:solidFill>
                          <a:effectLst/>
                          <a:latin typeface="Arial" panose="020B0604020202020204" pitchFamily="34" charset="0"/>
                          <a:ea typeface="Times New Roman" panose="02020603050405020304" pitchFamily="18" charset="0"/>
                          <a:cs typeface="Mangal" panose="02040503050203030202" pitchFamily="18" charset="0"/>
                        </a:rPr>
                        <a:t> </a:t>
                      </a:r>
                      <a:endParaRPr lang="en-IN" sz="20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 </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 </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O</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Y</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dirty="0">
                          <a:effectLst/>
                          <a:latin typeface="Arial" panose="020B0604020202020204" pitchFamily="34" charset="0"/>
                          <a:ea typeface="Calibri" panose="020F0502020204030204" pitchFamily="34" charset="0"/>
                          <a:cs typeface="Mangal" panose="02040503050203030202" pitchFamily="18" charset="0"/>
                        </a:rPr>
                        <a:t>Y</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9788720"/>
                  </a:ext>
                </a:extLst>
              </a:tr>
              <a:tr h="348801">
                <a:tc>
                  <a:txBody>
                    <a:bodyPr/>
                    <a:lstStyle/>
                    <a:p>
                      <a:pPr marL="31750">
                        <a:lnSpc>
                          <a:spcPct val="100000"/>
                        </a:lnSpc>
                        <a:spcBef>
                          <a:spcPts val="50"/>
                        </a:spcBef>
                        <a:spcAft>
                          <a:spcPts val="0"/>
                        </a:spcAft>
                      </a:pPr>
                      <a:r>
                        <a:rPr lang="en-US" sz="20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 </a:t>
                      </a:r>
                      <a:endParaRPr lang="en-IN" sz="20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5735">
                        <a:lnSpc>
                          <a:spcPct val="100000"/>
                        </a:lnSpc>
                        <a:spcBef>
                          <a:spcPts val="50"/>
                        </a:spcBef>
                        <a:spcAft>
                          <a:spcPts val="0"/>
                        </a:spcAft>
                      </a:pPr>
                      <a:r>
                        <a:rPr lang="en-US" sz="20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Provide anteroom for gowning and shower-into lab</a:t>
                      </a:r>
                      <a:endParaRPr lang="en-IN" sz="20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 </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 </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 </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Y</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dirty="0">
                          <a:effectLst/>
                          <a:latin typeface="Arial" panose="020B0604020202020204" pitchFamily="34" charset="0"/>
                          <a:ea typeface="Calibri" panose="020F0502020204030204" pitchFamily="34" charset="0"/>
                          <a:cs typeface="Mangal" panose="02040503050203030202" pitchFamily="18" charset="0"/>
                        </a:rPr>
                        <a:t>Y</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0859192"/>
                  </a:ext>
                </a:extLst>
              </a:tr>
              <a:tr h="481957">
                <a:tc>
                  <a:txBody>
                    <a:bodyPr/>
                    <a:lstStyle/>
                    <a:p>
                      <a:pPr marL="31750">
                        <a:lnSpc>
                          <a:spcPct val="100000"/>
                        </a:lnSpc>
                        <a:spcBef>
                          <a:spcPts val="50"/>
                        </a:spcBef>
                        <a:spcAft>
                          <a:spcPts val="0"/>
                        </a:spcAft>
                      </a:pPr>
                      <a:r>
                        <a:rPr lang="en-US" sz="20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 </a:t>
                      </a:r>
                      <a:endParaRPr lang="en-IN" sz="20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5735">
                        <a:lnSpc>
                          <a:spcPct val="100000"/>
                        </a:lnSpc>
                        <a:spcBef>
                          <a:spcPts val="50"/>
                        </a:spcBef>
                        <a:spcAft>
                          <a:spcPts val="0"/>
                        </a:spcAft>
                      </a:pPr>
                      <a:r>
                        <a:rPr lang="en-US" sz="20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Provide anteroom for clothes change and shower-out lab</a:t>
                      </a:r>
                      <a:endParaRPr lang="en-IN" sz="20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 </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 </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 </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Y</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dirty="0">
                          <a:effectLst/>
                          <a:latin typeface="Arial" panose="020B0604020202020204" pitchFamily="34" charset="0"/>
                          <a:ea typeface="Calibri" panose="020F0502020204030204" pitchFamily="34" charset="0"/>
                          <a:cs typeface="Mangal" panose="02040503050203030202" pitchFamily="18" charset="0"/>
                        </a:rPr>
                        <a:t>Y</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4369269"/>
                  </a:ext>
                </a:extLst>
              </a:tr>
              <a:tr h="481957">
                <a:tc>
                  <a:txBody>
                    <a:bodyPr/>
                    <a:lstStyle/>
                    <a:p>
                      <a:pPr marL="31750">
                        <a:lnSpc>
                          <a:spcPct val="100000"/>
                        </a:lnSpc>
                        <a:spcBef>
                          <a:spcPts val="50"/>
                        </a:spcBef>
                        <a:spcAft>
                          <a:spcPts val="0"/>
                        </a:spcAft>
                      </a:pPr>
                      <a:r>
                        <a:rPr lang="en-US" sz="20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 </a:t>
                      </a:r>
                      <a:endParaRPr lang="en-IN" sz="20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5735">
                        <a:lnSpc>
                          <a:spcPct val="100000"/>
                        </a:lnSpc>
                        <a:spcBef>
                          <a:spcPts val="50"/>
                        </a:spcBef>
                        <a:spcAft>
                          <a:spcPts val="0"/>
                        </a:spcAft>
                      </a:pPr>
                      <a:r>
                        <a:rPr lang="en-US" sz="20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Provide anteroom for suit decontamination shower-out lab</a:t>
                      </a:r>
                      <a:endParaRPr lang="en-IN" sz="20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 </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 </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 </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 </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dirty="0">
                          <a:effectLst/>
                          <a:latin typeface="Arial" panose="020B0604020202020204" pitchFamily="34" charset="0"/>
                          <a:ea typeface="Calibri" panose="020F0502020204030204" pitchFamily="34" charset="0"/>
                          <a:cs typeface="Mangal" panose="02040503050203030202" pitchFamily="18" charset="0"/>
                        </a:rPr>
                        <a:t>Y</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7296297"/>
                  </a:ext>
                </a:extLst>
              </a:tr>
            </a:tbl>
          </a:graphicData>
        </a:graphic>
      </p:graphicFrame>
    </p:spTree>
    <p:extLst>
      <p:ext uri="{BB962C8B-B14F-4D97-AF65-F5344CB8AC3E}">
        <p14:creationId xmlns:p14="http://schemas.microsoft.com/office/powerpoint/2010/main" val="339145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1EC9E-DA5C-4E02-9CE0-91350A1CAF1A}"/>
              </a:ext>
            </a:extLst>
          </p:cNvPr>
          <p:cNvSpPr>
            <a:spLocks noGrp="1"/>
          </p:cNvSpPr>
          <p:nvPr>
            <p:ph type="title"/>
          </p:nvPr>
        </p:nvSpPr>
        <p:spPr/>
        <p:txBody>
          <a:bodyPr/>
          <a:lstStyle/>
          <a:p>
            <a:r>
              <a:rPr lang="en-US" dirty="0"/>
              <a:t>BIOSAFETY</a:t>
            </a:r>
            <a:endParaRPr lang="en-IN" dirty="0"/>
          </a:p>
        </p:txBody>
      </p:sp>
      <p:pic>
        <p:nvPicPr>
          <p:cNvPr id="1026" name="Picture 2" descr="Biosafety is the application of safety&#10;precautions that reduce a&#10;laboratorians risk of exposure to a&#10;potentially infectiou...">
            <a:extLst>
              <a:ext uri="{FF2B5EF4-FFF2-40B4-BE49-F238E27FC236}">
                <a16:creationId xmlns:a16="http://schemas.microsoft.com/office/drawing/2014/main" id="{8E6D5890-FA8C-45ED-AEFB-218DC581BE9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95108" y="1825625"/>
            <a:ext cx="580178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933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76524A4-79BB-49DE-96B5-3292DD0FB978}"/>
              </a:ext>
            </a:extLst>
          </p:cNvPr>
          <p:cNvGraphicFramePr>
            <a:graphicFrameLocks noGrp="1"/>
          </p:cNvGraphicFramePr>
          <p:nvPr>
            <p:ph idx="1"/>
            <p:extLst>
              <p:ext uri="{D42A27DB-BD31-4B8C-83A1-F6EECF244321}">
                <p14:modId xmlns:p14="http://schemas.microsoft.com/office/powerpoint/2010/main" val="2133061312"/>
              </p:ext>
            </p:extLst>
          </p:nvPr>
        </p:nvGraphicFramePr>
        <p:xfrm>
          <a:off x="1257299" y="733425"/>
          <a:ext cx="9972675" cy="5543548"/>
        </p:xfrm>
        <a:graphic>
          <a:graphicData uri="http://schemas.openxmlformats.org/drawingml/2006/table">
            <a:tbl>
              <a:tblPr firstRow="1" firstCol="1" bandRow="1"/>
              <a:tblGrid>
                <a:gridCol w="1133476">
                  <a:extLst>
                    <a:ext uri="{9D8B030D-6E8A-4147-A177-3AD203B41FA5}">
                      <a16:colId xmlns:a16="http://schemas.microsoft.com/office/drawing/2014/main" val="1805142043"/>
                    </a:ext>
                  </a:extLst>
                </a:gridCol>
                <a:gridCol w="5092811">
                  <a:extLst>
                    <a:ext uri="{9D8B030D-6E8A-4147-A177-3AD203B41FA5}">
                      <a16:colId xmlns:a16="http://schemas.microsoft.com/office/drawing/2014/main" val="2271372035"/>
                    </a:ext>
                  </a:extLst>
                </a:gridCol>
                <a:gridCol w="660251">
                  <a:extLst>
                    <a:ext uri="{9D8B030D-6E8A-4147-A177-3AD203B41FA5}">
                      <a16:colId xmlns:a16="http://schemas.microsoft.com/office/drawing/2014/main" val="556604529"/>
                    </a:ext>
                  </a:extLst>
                </a:gridCol>
                <a:gridCol w="791557">
                  <a:extLst>
                    <a:ext uri="{9D8B030D-6E8A-4147-A177-3AD203B41FA5}">
                      <a16:colId xmlns:a16="http://schemas.microsoft.com/office/drawing/2014/main" val="4009630259"/>
                    </a:ext>
                  </a:extLst>
                </a:gridCol>
                <a:gridCol w="792487">
                  <a:extLst>
                    <a:ext uri="{9D8B030D-6E8A-4147-A177-3AD203B41FA5}">
                      <a16:colId xmlns:a16="http://schemas.microsoft.com/office/drawing/2014/main" val="1271988842"/>
                    </a:ext>
                  </a:extLst>
                </a:gridCol>
                <a:gridCol w="841842">
                  <a:extLst>
                    <a:ext uri="{9D8B030D-6E8A-4147-A177-3AD203B41FA5}">
                      <a16:colId xmlns:a16="http://schemas.microsoft.com/office/drawing/2014/main" val="3691037352"/>
                    </a:ext>
                  </a:extLst>
                </a:gridCol>
                <a:gridCol w="660251">
                  <a:extLst>
                    <a:ext uri="{9D8B030D-6E8A-4147-A177-3AD203B41FA5}">
                      <a16:colId xmlns:a16="http://schemas.microsoft.com/office/drawing/2014/main" val="1488366305"/>
                    </a:ext>
                  </a:extLst>
                </a:gridCol>
              </a:tblGrid>
              <a:tr h="613517">
                <a:tc>
                  <a:txBody>
                    <a:bodyPr/>
                    <a:lstStyle/>
                    <a:p>
                      <a:pPr marL="31750">
                        <a:lnSpc>
                          <a:spcPct val="100000"/>
                        </a:lnSpc>
                        <a:spcBef>
                          <a:spcPts val="50"/>
                        </a:spcBef>
                        <a:spcAft>
                          <a:spcPts val="0"/>
                        </a:spcAft>
                      </a:pPr>
                      <a:r>
                        <a:rPr lang="en-US" sz="1800" dirty="0">
                          <a:solidFill>
                            <a:srgbClr val="231F20"/>
                          </a:solidFill>
                          <a:effectLst/>
                          <a:latin typeface="Arial" panose="020B0604020202020204" pitchFamily="34" charset="0"/>
                          <a:ea typeface="Times New Roman" panose="02020603050405020304" pitchFamily="18" charset="0"/>
                          <a:cs typeface="Mangal" panose="02040503050203030202" pitchFamily="18" charset="0"/>
                        </a:rPr>
                        <a:t>Equip </a:t>
                      </a:r>
                      <a:r>
                        <a:rPr lang="en-US" sz="1800" dirty="0" err="1">
                          <a:solidFill>
                            <a:srgbClr val="231F20"/>
                          </a:solidFill>
                          <a:effectLst/>
                          <a:latin typeface="Arial" panose="020B0604020202020204" pitchFamily="34" charset="0"/>
                          <a:ea typeface="Times New Roman" panose="02020603050405020304" pitchFamily="18" charset="0"/>
                          <a:cs typeface="Mangal" panose="02040503050203030202" pitchFamily="18" charset="0"/>
                        </a:rPr>
                        <a:t>Decon</a:t>
                      </a:r>
                      <a:endParaRPr lang="en-IN" sz="18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5735">
                        <a:lnSpc>
                          <a:spcPct val="100000"/>
                        </a:lnSpc>
                        <a:spcBef>
                          <a:spcPts val="50"/>
                        </a:spcBef>
                        <a:spcAft>
                          <a:spcPts val="0"/>
                        </a:spcAft>
                      </a:pPr>
                      <a:r>
                        <a:rPr lang="en-US" sz="18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Provide a gastight room for equipment and furniture gaseous sterilization</a:t>
                      </a:r>
                      <a:endParaRPr lang="en-IN" sz="18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O</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2141446"/>
                  </a:ext>
                </a:extLst>
              </a:tr>
              <a:tr h="584540">
                <a:tc>
                  <a:txBody>
                    <a:bodyPr/>
                    <a:lstStyle/>
                    <a:p>
                      <a:pPr marL="31750">
                        <a:lnSpc>
                          <a:spcPct val="100000"/>
                        </a:lnSpc>
                        <a:spcBef>
                          <a:spcPts val="50"/>
                        </a:spcBef>
                        <a:spcAft>
                          <a:spcPts val="0"/>
                        </a:spcAft>
                      </a:pPr>
                      <a:r>
                        <a:rPr lang="en-US" sz="18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Windows</a:t>
                      </a:r>
                      <a:endParaRPr lang="en-IN" sz="18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5735">
                        <a:lnSpc>
                          <a:spcPct val="100000"/>
                        </a:lnSpc>
                        <a:spcBef>
                          <a:spcPts val="50"/>
                        </a:spcBef>
                        <a:spcAft>
                          <a:spcPts val="0"/>
                        </a:spcAft>
                      </a:pPr>
                      <a:r>
                        <a:rPr lang="en-US" sz="18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Exterior windows</a:t>
                      </a:r>
                      <a:endParaRPr lang="en-IN" sz="18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O</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O</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O</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N</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N</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6927202"/>
                  </a:ext>
                </a:extLst>
              </a:tr>
              <a:tr h="613517">
                <a:tc>
                  <a:txBody>
                    <a:bodyPr/>
                    <a:lstStyle/>
                    <a:p>
                      <a:pPr marL="31750">
                        <a:lnSpc>
                          <a:spcPct val="100000"/>
                        </a:lnSpc>
                        <a:spcBef>
                          <a:spcPts val="50"/>
                        </a:spcBef>
                        <a:spcAft>
                          <a:spcPts val="0"/>
                        </a:spcAft>
                      </a:pPr>
                      <a:r>
                        <a:rPr lang="en-US" sz="18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 </a:t>
                      </a:r>
                      <a:endParaRPr lang="en-IN" sz="18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5735">
                        <a:lnSpc>
                          <a:spcPct val="100000"/>
                        </a:lnSpc>
                        <a:spcBef>
                          <a:spcPts val="50"/>
                        </a:spcBef>
                        <a:spcAft>
                          <a:spcPts val="0"/>
                        </a:spcAft>
                      </a:pPr>
                      <a:r>
                        <a:rPr lang="en-US" sz="18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Exterior windows - operable with insect screens</a:t>
                      </a:r>
                      <a:endParaRPr lang="en-IN" sz="18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N</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N</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N</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5077810"/>
                  </a:ext>
                </a:extLst>
              </a:tr>
              <a:tr h="613517">
                <a:tc>
                  <a:txBody>
                    <a:bodyPr/>
                    <a:lstStyle/>
                    <a:p>
                      <a:pPr marL="31750">
                        <a:lnSpc>
                          <a:spcPct val="100000"/>
                        </a:lnSpc>
                        <a:spcBef>
                          <a:spcPts val="50"/>
                        </a:spcBef>
                        <a:spcAft>
                          <a:spcPts val="0"/>
                        </a:spcAft>
                      </a:pPr>
                      <a:r>
                        <a:rPr lang="en-US" sz="18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 </a:t>
                      </a:r>
                      <a:endParaRPr lang="en-IN" sz="18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5735">
                        <a:lnSpc>
                          <a:spcPct val="100000"/>
                        </a:lnSpc>
                        <a:spcBef>
                          <a:spcPts val="50"/>
                        </a:spcBef>
                        <a:spcAft>
                          <a:spcPts val="0"/>
                        </a:spcAft>
                      </a:pPr>
                      <a:r>
                        <a:rPr lang="en-US" sz="18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Interior windows view into lab Ventilation Features</a:t>
                      </a:r>
                      <a:endParaRPr lang="en-IN" sz="18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O</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O</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O</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8151718"/>
                  </a:ext>
                </a:extLst>
              </a:tr>
              <a:tr h="417490">
                <a:tc>
                  <a:txBody>
                    <a:bodyPr/>
                    <a:lstStyle/>
                    <a:p>
                      <a:pPr marL="31750">
                        <a:lnSpc>
                          <a:spcPct val="100000"/>
                        </a:lnSpc>
                        <a:spcBef>
                          <a:spcPts val="50"/>
                        </a:spcBef>
                        <a:spcAft>
                          <a:spcPts val="0"/>
                        </a:spcAft>
                      </a:pPr>
                      <a:r>
                        <a:rPr lang="en-US" sz="18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Airflow</a:t>
                      </a:r>
                      <a:endParaRPr lang="en-IN" sz="18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5735">
                        <a:lnSpc>
                          <a:spcPct val="100000"/>
                        </a:lnSpc>
                        <a:spcBef>
                          <a:spcPts val="50"/>
                        </a:spcBef>
                        <a:spcAft>
                          <a:spcPts val="0"/>
                        </a:spcAft>
                      </a:pPr>
                      <a:r>
                        <a:rPr lang="en-US" sz="18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Airflows into lab, negative pressure</a:t>
                      </a:r>
                      <a:endParaRPr lang="en-IN" sz="18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O</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dirty="0">
                          <a:effectLst/>
                          <a:latin typeface="Arial" panose="020B0604020202020204" pitchFamily="34" charset="0"/>
                          <a:ea typeface="Calibri" panose="020F0502020204030204" pitchFamily="34" charset="0"/>
                          <a:cs typeface="Mangal" panose="02040503050203030202" pitchFamily="18" charset="0"/>
                        </a:rPr>
                        <a:t>Y</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3272759"/>
                  </a:ext>
                </a:extLst>
              </a:tr>
              <a:tr h="417490">
                <a:tc>
                  <a:txBody>
                    <a:bodyPr/>
                    <a:lstStyle/>
                    <a:p>
                      <a:pPr marL="31750">
                        <a:lnSpc>
                          <a:spcPct val="100000"/>
                        </a:lnSpc>
                        <a:spcBef>
                          <a:spcPts val="50"/>
                        </a:spcBef>
                        <a:spcAft>
                          <a:spcPts val="0"/>
                        </a:spcAft>
                      </a:pPr>
                      <a:r>
                        <a:rPr lang="en-US" sz="18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Exhaust</a:t>
                      </a:r>
                      <a:endParaRPr lang="en-IN" sz="18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5735">
                        <a:lnSpc>
                          <a:spcPct val="100000"/>
                        </a:lnSpc>
                        <a:spcBef>
                          <a:spcPts val="50"/>
                        </a:spcBef>
                        <a:spcAft>
                          <a:spcPts val="0"/>
                        </a:spcAft>
                      </a:pPr>
                      <a:r>
                        <a:rPr lang="en-US" sz="18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Natural ventilation possible</a:t>
                      </a:r>
                      <a:endParaRPr lang="en-IN" sz="18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O</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O</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N</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N</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N</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3999399"/>
                  </a:ext>
                </a:extLst>
              </a:tr>
              <a:tr h="417490">
                <a:tc>
                  <a:txBody>
                    <a:bodyPr/>
                    <a:lstStyle/>
                    <a:p>
                      <a:pPr marL="31750">
                        <a:lnSpc>
                          <a:spcPct val="100000"/>
                        </a:lnSpc>
                        <a:spcBef>
                          <a:spcPts val="50"/>
                        </a:spcBef>
                        <a:spcAft>
                          <a:spcPts val="0"/>
                        </a:spcAft>
                      </a:pPr>
                      <a:r>
                        <a:rPr lang="en-US" sz="18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 </a:t>
                      </a:r>
                      <a:endParaRPr lang="en-IN" sz="18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5735">
                        <a:lnSpc>
                          <a:spcPct val="100000"/>
                        </a:lnSpc>
                        <a:spcBef>
                          <a:spcPts val="50"/>
                        </a:spcBef>
                        <a:spcAft>
                          <a:spcPts val="0"/>
                        </a:spcAft>
                      </a:pPr>
                      <a:r>
                        <a:rPr lang="en-US" sz="18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Mechanical exhaust</a:t>
                      </a:r>
                      <a:endParaRPr lang="en-IN" sz="18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O</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6081408"/>
                  </a:ext>
                </a:extLst>
              </a:tr>
              <a:tr h="417490">
                <a:tc>
                  <a:txBody>
                    <a:bodyPr/>
                    <a:lstStyle/>
                    <a:p>
                      <a:pPr marL="31750">
                        <a:lnSpc>
                          <a:spcPct val="100000"/>
                        </a:lnSpc>
                        <a:spcBef>
                          <a:spcPts val="50"/>
                        </a:spcBef>
                        <a:spcAft>
                          <a:spcPts val="0"/>
                        </a:spcAft>
                      </a:pPr>
                      <a:r>
                        <a:rPr lang="en-US" sz="18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 </a:t>
                      </a:r>
                      <a:endParaRPr lang="en-IN" sz="18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5735">
                        <a:lnSpc>
                          <a:spcPct val="100000"/>
                        </a:lnSpc>
                        <a:spcBef>
                          <a:spcPts val="50"/>
                        </a:spcBef>
                        <a:spcAft>
                          <a:spcPts val="0"/>
                        </a:spcAft>
                      </a:pPr>
                      <a:r>
                        <a:rPr lang="en-US" sz="18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Mechanical exhaust with HEPA filters</a:t>
                      </a:r>
                      <a:endParaRPr lang="en-IN" sz="18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4901294"/>
                  </a:ext>
                </a:extLst>
              </a:tr>
              <a:tr h="613517">
                <a:tc>
                  <a:txBody>
                    <a:bodyPr/>
                    <a:lstStyle/>
                    <a:p>
                      <a:pPr marL="31750">
                        <a:lnSpc>
                          <a:spcPct val="100000"/>
                        </a:lnSpc>
                        <a:spcBef>
                          <a:spcPts val="50"/>
                        </a:spcBef>
                        <a:spcAft>
                          <a:spcPts val="0"/>
                        </a:spcAft>
                      </a:pPr>
                      <a:r>
                        <a:rPr lang="en-US" sz="18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 </a:t>
                      </a:r>
                      <a:endParaRPr lang="en-IN" sz="18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5735">
                        <a:lnSpc>
                          <a:spcPct val="100000"/>
                        </a:lnSpc>
                        <a:spcBef>
                          <a:spcPts val="50"/>
                        </a:spcBef>
                        <a:spcAft>
                          <a:spcPts val="0"/>
                        </a:spcAft>
                      </a:pPr>
                      <a:r>
                        <a:rPr lang="en-US" sz="18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Mechanical exhaust independent of general building exhaust with 2 HEPAs in series</a:t>
                      </a:r>
                      <a:endParaRPr lang="en-IN" sz="18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O</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1457830"/>
                  </a:ext>
                </a:extLst>
              </a:tr>
              <a:tr h="417490">
                <a:tc>
                  <a:txBody>
                    <a:bodyPr/>
                    <a:lstStyle/>
                    <a:p>
                      <a:pPr marL="31750">
                        <a:lnSpc>
                          <a:spcPct val="100000"/>
                        </a:lnSpc>
                        <a:spcBef>
                          <a:spcPts val="50"/>
                        </a:spcBef>
                        <a:spcAft>
                          <a:spcPts val="0"/>
                        </a:spcAft>
                      </a:pPr>
                      <a:r>
                        <a:rPr lang="en-US" sz="18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 </a:t>
                      </a:r>
                      <a:endParaRPr lang="en-IN" sz="18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5735">
                        <a:lnSpc>
                          <a:spcPct val="100000"/>
                        </a:lnSpc>
                        <a:spcBef>
                          <a:spcPts val="50"/>
                        </a:spcBef>
                        <a:spcAft>
                          <a:spcPts val="0"/>
                        </a:spcAft>
                      </a:pPr>
                      <a:r>
                        <a:rPr lang="en-US" sz="18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In-place</a:t>
                      </a:r>
                      <a:r>
                        <a:rPr lang="en-US" sz="1800" spc="160">
                          <a:solidFill>
                            <a:srgbClr val="231F20"/>
                          </a:solidFill>
                          <a:effectLst/>
                          <a:latin typeface="Arial" panose="020B0604020202020204" pitchFamily="34" charset="0"/>
                          <a:ea typeface="Times New Roman" panose="02020603050405020304" pitchFamily="18" charset="0"/>
                          <a:cs typeface="Mangal" panose="02040503050203030202" pitchFamily="18" charset="0"/>
                        </a:rPr>
                        <a:t> </a:t>
                      </a:r>
                      <a:r>
                        <a:rPr lang="en-US" sz="18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filter-testing</a:t>
                      </a:r>
                      <a:r>
                        <a:rPr lang="en-US" sz="1800" spc="165">
                          <a:solidFill>
                            <a:srgbClr val="231F20"/>
                          </a:solidFill>
                          <a:effectLst/>
                          <a:latin typeface="Arial" panose="020B0604020202020204" pitchFamily="34" charset="0"/>
                          <a:ea typeface="Times New Roman" panose="02020603050405020304" pitchFamily="18" charset="0"/>
                          <a:cs typeface="Mangal" panose="02040503050203030202" pitchFamily="18" charset="0"/>
                        </a:rPr>
                        <a:t> </a:t>
                      </a:r>
                      <a:r>
                        <a:rPr lang="en-US" sz="18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facilities</a:t>
                      </a:r>
                      <a:endParaRPr lang="en-IN" sz="18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O</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8163066"/>
                  </a:ext>
                </a:extLst>
              </a:tr>
              <a:tr h="417490">
                <a:tc>
                  <a:txBody>
                    <a:bodyPr/>
                    <a:lstStyle/>
                    <a:p>
                      <a:pPr marL="31750">
                        <a:lnSpc>
                          <a:spcPct val="100000"/>
                        </a:lnSpc>
                        <a:spcBef>
                          <a:spcPts val="50"/>
                        </a:spcBef>
                        <a:spcAft>
                          <a:spcPts val="0"/>
                        </a:spcAft>
                      </a:pPr>
                      <a:r>
                        <a:rPr lang="en-US" sz="18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 </a:t>
                      </a:r>
                      <a:endParaRPr lang="en-IN" sz="18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5735">
                        <a:lnSpc>
                          <a:spcPct val="100000"/>
                        </a:lnSpc>
                        <a:spcBef>
                          <a:spcPts val="50"/>
                        </a:spcBef>
                        <a:spcAft>
                          <a:spcPts val="0"/>
                        </a:spcAft>
                      </a:pPr>
                      <a:r>
                        <a:rPr lang="en-US" sz="1800" spc="-20">
                          <a:solidFill>
                            <a:srgbClr val="231F20"/>
                          </a:solidFill>
                          <a:effectLst/>
                          <a:latin typeface="Arial" panose="020B0604020202020204" pitchFamily="34" charset="0"/>
                          <a:ea typeface="Times New Roman" panose="02020603050405020304" pitchFamily="18" charset="0"/>
                          <a:cs typeface="Mangal" panose="02040503050203030202" pitchFamily="18" charset="0"/>
                        </a:rPr>
                        <a:t>Vacuum  </a:t>
                      </a:r>
                      <a:r>
                        <a:rPr lang="en-US" sz="18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line  require</a:t>
                      </a:r>
                      <a:r>
                        <a:rPr lang="en-US" sz="1800" spc="175">
                          <a:solidFill>
                            <a:srgbClr val="231F20"/>
                          </a:solidFill>
                          <a:effectLst/>
                          <a:latin typeface="Arial" panose="020B0604020202020204" pitchFamily="34" charset="0"/>
                          <a:ea typeface="Times New Roman" panose="02020603050405020304" pitchFamily="18" charset="0"/>
                          <a:cs typeface="Mangal" panose="02040503050203030202" pitchFamily="18" charset="0"/>
                        </a:rPr>
                        <a:t> </a:t>
                      </a:r>
                      <a:r>
                        <a:rPr lang="en-US" sz="1800" spc="-25">
                          <a:solidFill>
                            <a:srgbClr val="231F20"/>
                          </a:solidFill>
                          <a:effectLst/>
                          <a:latin typeface="Arial" panose="020B0604020202020204" pitchFamily="34" charset="0"/>
                          <a:ea typeface="Times New Roman" panose="02020603050405020304" pitchFamily="18" charset="0"/>
                          <a:cs typeface="Mangal" panose="02040503050203030202" pitchFamily="18" charset="0"/>
                        </a:rPr>
                        <a:t>HEPA </a:t>
                      </a:r>
                      <a:r>
                        <a:rPr lang="en-US" sz="1800" spc="-5">
                          <a:solidFill>
                            <a:srgbClr val="231F20"/>
                          </a:solidFill>
                          <a:effectLst/>
                          <a:latin typeface="Arial" panose="020B0604020202020204" pitchFamily="34" charset="0"/>
                          <a:ea typeface="Times New Roman" panose="02020603050405020304" pitchFamily="18" charset="0"/>
                          <a:cs typeface="Mangal" panose="02040503050203030202" pitchFamily="18" charset="0"/>
                        </a:rPr>
                        <a:t> </a:t>
                      </a:r>
                      <a:r>
                        <a:rPr lang="en-US" sz="18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filter	</a:t>
                      </a:r>
                      <a:endParaRPr lang="en-IN" sz="18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a:effectLst/>
                          <a:latin typeface="Arial" panose="020B0604020202020204" pitchFamily="34" charset="0"/>
                          <a:ea typeface="Calibri" panose="020F0502020204030204" pitchFamily="34" charset="0"/>
                          <a:cs typeface="Mangal" panose="02040503050203030202" pitchFamily="18" charset="0"/>
                        </a:rPr>
                        <a:t>Y</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800" dirty="0">
                          <a:effectLst/>
                          <a:latin typeface="Arial" panose="020B0604020202020204" pitchFamily="34" charset="0"/>
                          <a:ea typeface="Calibri" panose="020F0502020204030204" pitchFamily="34" charset="0"/>
                          <a:cs typeface="Mangal" panose="02040503050203030202" pitchFamily="18" charset="0"/>
                        </a:rPr>
                        <a:t>Y</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3457798"/>
                  </a:ext>
                </a:extLst>
              </a:tr>
            </a:tbl>
          </a:graphicData>
        </a:graphic>
      </p:graphicFrame>
    </p:spTree>
    <p:extLst>
      <p:ext uri="{BB962C8B-B14F-4D97-AF65-F5344CB8AC3E}">
        <p14:creationId xmlns:p14="http://schemas.microsoft.com/office/powerpoint/2010/main" val="1674249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8B60B7B-8CDA-4BF6-9D16-188CAE0F6667}"/>
              </a:ext>
            </a:extLst>
          </p:cNvPr>
          <p:cNvGraphicFramePr>
            <a:graphicFrameLocks noGrp="1"/>
          </p:cNvGraphicFramePr>
          <p:nvPr>
            <p:ph idx="1"/>
            <p:extLst>
              <p:ext uri="{D42A27DB-BD31-4B8C-83A1-F6EECF244321}">
                <p14:modId xmlns:p14="http://schemas.microsoft.com/office/powerpoint/2010/main" val="2512725077"/>
              </p:ext>
            </p:extLst>
          </p:nvPr>
        </p:nvGraphicFramePr>
        <p:xfrm>
          <a:off x="962025" y="857250"/>
          <a:ext cx="9820274" cy="5594566"/>
        </p:xfrm>
        <a:graphic>
          <a:graphicData uri="http://schemas.openxmlformats.org/drawingml/2006/table">
            <a:tbl>
              <a:tblPr firstRow="1" firstCol="1" bandRow="1"/>
              <a:tblGrid>
                <a:gridCol w="1061899">
                  <a:extLst>
                    <a:ext uri="{9D8B030D-6E8A-4147-A177-3AD203B41FA5}">
                      <a16:colId xmlns:a16="http://schemas.microsoft.com/office/drawing/2014/main" val="1361047320"/>
                    </a:ext>
                  </a:extLst>
                </a:gridCol>
                <a:gridCol w="5069240">
                  <a:extLst>
                    <a:ext uri="{9D8B030D-6E8A-4147-A177-3AD203B41FA5}">
                      <a16:colId xmlns:a16="http://schemas.microsoft.com/office/drawing/2014/main" val="1873857351"/>
                    </a:ext>
                  </a:extLst>
                </a:gridCol>
                <a:gridCol w="650161">
                  <a:extLst>
                    <a:ext uri="{9D8B030D-6E8A-4147-A177-3AD203B41FA5}">
                      <a16:colId xmlns:a16="http://schemas.microsoft.com/office/drawing/2014/main" val="4091506765"/>
                    </a:ext>
                  </a:extLst>
                </a:gridCol>
                <a:gridCol w="779459">
                  <a:extLst>
                    <a:ext uri="{9D8B030D-6E8A-4147-A177-3AD203B41FA5}">
                      <a16:colId xmlns:a16="http://schemas.microsoft.com/office/drawing/2014/main" val="962692611"/>
                    </a:ext>
                  </a:extLst>
                </a:gridCol>
                <a:gridCol w="780376">
                  <a:extLst>
                    <a:ext uri="{9D8B030D-6E8A-4147-A177-3AD203B41FA5}">
                      <a16:colId xmlns:a16="http://schemas.microsoft.com/office/drawing/2014/main" val="1302991770"/>
                    </a:ext>
                  </a:extLst>
                </a:gridCol>
                <a:gridCol w="828978">
                  <a:extLst>
                    <a:ext uri="{9D8B030D-6E8A-4147-A177-3AD203B41FA5}">
                      <a16:colId xmlns:a16="http://schemas.microsoft.com/office/drawing/2014/main" val="982381433"/>
                    </a:ext>
                  </a:extLst>
                </a:gridCol>
                <a:gridCol w="650161">
                  <a:extLst>
                    <a:ext uri="{9D8B030D-6E8A-4147-A177-3AD203B41FA5}">
                      <a16:colId xmlns:a16="http://schemas.microsoft.com/office/drawing/2014/main" val="831865677"/>
                    </a:ext>
                  </a:extLst>
                </a:gridCol>
              </a:tblGrid>
              <a:tr h="734278">
                <a:tc>
                  <a:txBody>
                    <a:bodyPr/>
                    <a:lstStyle/>
                    <a:p>
                      <a:pPr marL="31750">
                        <a:lnSpc>
                          <a:spcPct val="100000"/>
                        </a:lnSpc>
                        <a:spcBef>
                          <a:spcPts val="50"/>
                        </a:spcBef>
                        <a:spcAft>
                          <a:spcPts val="0"/>
                        </a:spcAft>
                      </a:pPr>
                      <a:r>
                        <a:rPr lang="en-US" sz="2000" dirty="0">
                          <a:solidFill>
                            <a:srgbClr val="231F20"/>
                          </a:solidFill>
                          <a:effectLst/>
                          <a:latin typeface="Arial" panose="020B0604020202020204" pitchFamily="34" charset="0"/>
                          <a:ea typeface="Times New Roman" panose="02020603050405020304" pitchFamily="18" charset="0"/>
                          <a:cs typeface="Mangal" panose="02040503050203030202" pitchFamily="18" charset="0"/>
                        </a:rPr>
                        <a:t>Supply</a:t>
                      </a:r>
                      <a:r>
                        <a:rPr lang="en-US" sz="2000" spc="50" dirty="0">
                          <a:solidFill>
                            <a:srgbClr val="231F20"/>
                          </a:solidFill>
                          <a:effectLst/>
                          <a:latin typeface="Arial" panose="020B0604020202020204" pitchFamily="34" charset="0"/>
                          <a:ea typeface="Times New Roman" panose="02020603050405020304" pitchFamily="18" charset="0"/>
                          <a:cs typeface="Mangal" panose="02040503050203030202" pitchFamily="18" charset="0"/>
                        </a:rPr>
                        <a:t> </a:t>
                      </a:r>
                      <a:r>
                        <a:rPr lang="en-US" sz="2000" dirty="0">
                          <a:solidFill>
                            <a:srgbClr val="231F20"/>
                          </a:solidFill>
                          <a:effectLst/>
                          <a:latin typeface="Arial" panose="020B0604020202020204" pitchFamily="34" charset="0"/>
                          <a:ea typeface="Times New Roman" panose="02020603050405020304" pitchFamily="18" charset="0"/>
                          <a:cs typeface="Mangal" panose="02040503050203030202" pitchFamily="18" charset="0"/>
                        </a:rPr>
                        <a:t>Air</a:t>
                      </a:r>
                      <a:endParaRPr lang="en-IN" sz="20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5735">
                        <a:lnSpc>
                          <a:spcPct val="100000"/>
                        </a:lnSpc>
                        <a:spcBef>
                          <a:spcPts val="50"/>
                        </a:spcBef>
                        <a:spcAft>
                          <a:spcPts val="0"/>
                        </a:spcAft>
                      </a:pPr>
                      <a:r>
                        <a:rPr lang="en-US" sz="2000" dirty="0">
                          <a:solidFill>
                            <a:srgbClr val="231F20"/>
                          </a:solidFill>
                          <a:effectLst/>
                          <a:latin typeface="Arial" panose="020B0604020202020204" pitchFamily="34" charset="0"/>
                          <a:ea typeface="Times New Roman" panose="02020603050405020304" pitchFamily="18" charset="0"/>
                          <a:cs typeface="Mangal" panose="02040503050203030202" pitchFamily="18" charset="0"/>
                        </a:rPr>
                        <a:t>Natural</a:t>
                      </a:r>
                      <a:r>
                        <a:rPr lang="en-US" sz="2000" spc="200" dirty="0">
                          <a:solidFill>
                            <a:srgbClr val="231F20"/>
                          </a:solidFill>
                          <a:effectLst/>
                          <a:latin typeface="Arial" panose="020B0604020202020204" pitchFamily="34" charset="0"/>
                          <a:ea typeface="Times New Roman" panose="02020603050405020304" pitchFamily="18" charset="0"/>
                          <a:cs typeface="Mangal" panose="02040503050203030202" pitchFamily="18" charset="0"/>
                        </a:rPr>
                        <a:t> </a:t>
                      </a:r>
                      <a:r>
                        <a:rPr lang="en-US" sz="2000" dirty="0">
                          <a:solidFill>
                            <a:srgbClr val="231F20"/>
                          </a:solidFill>
                          <a:effectLst/>
                          <a:latin typeface="Arial" panose="020B0604020202020204" pitchFamily="34" charset="0"/>
                          <a:ea typeface="Times New Roman" panose="02020603050405020304" pitchFamily="18" charset="0"/>
                          <a:cs typeface="Mangal" panose="02040503050203030202" pitchFamily="18" charset="0"/>
                        </a:rPr>
                        <a:t>ventilation</a:t>
                      </a:r>
                      <a:r>
                        <a:rPr lang="en-US" sz="2000" spc="190" dirty="0">
                          <a:solidFill>
                            <a:srgbClr val="231F20"/>
                          </a:solidFill>
                          <a:effectLst/>
                          <a:latin typeface="Arial" panose="020B0604020202020204" pitchFamily="34" charset="0"/>
                          <a:ea typeface="Times New Roman" panose="02020603050405020304" pitchFamily="18" charset="0"/>
                          <a:cs typeface="Mangal" panose="02040503050203030202" pitchFamily="18" charset="0"/>
                        </a:rPr>
                        <a:t> </a:t>
                      </a:r>
                      <a:r>
                        <a:rPr lang="en-US" sz="2000" dirty="0">
                          <a:solidFill>
                            <a:srgbClr val="231F20"/>
                          </a:solidFill>
                          <a:effectLst/>
                          <a:latin typeface="Arial" panose="020B0604020202020204" pitchFamily="34" charset="0"/>
                          <a:ea typeface="Times New Roman" panose="02020603050405020304" pitchFamily="18" charset="0"/>
                          <a:cs typeface="Mangal" panose="02040503050203030202" pitchFamily="18" charset="0"/>
                        </a:rPr>
                        <a:t>possible</a:t>
                      </a:r>
                      <a:endParaRPr lang="en-IN" sz="20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O</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O</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N</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N</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N</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4967440"/>
                  </a:ext>
                </a:extLst>
              </a:tr>
              <a:tr h="425233">
                <a:tc>
                  <a:txBody>
                    <a:bodyPr/>
                    <a:lstStyle/>
                    <a:p>
                      <a:pPr marL="31750">
                        <a:lnSpc>
                          <a:spcPct val="100000"/>
                        </a:lnSpc>
                        <a:spcBef>
                          <a:spcPts val="50"/>
                        </a:spcBef>
                        <a:spcAft>
                          <a:spcPts val="0"/>
                        </a:spcAft>
                      </a:pPr>
                      <a:r>
                        <a:rPr lang="en-US" sz="20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 </a:t>
                      </a:r>
                      <a:endParaRPr lang="en-IN" sz="20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5735">
                        <a:lnSpc>
                          <a:spcPct val="100000"/>
                        </a:lnSpc>
                        <a:spcBef>
                          <a:spcPts val="50"/>
                        </a:spcBef>
                        <a:spcAft>
                          <a:spcPts val="0"/>
                        </a:spcAft>
                      </a:pPr>
                      <a:r>
                        <a:rPr lang="en-US" sz="2000" spc="-40">
                          <a:solidFill>
                            <a:srgbClr val="231F20"/>
                          </a:solidFill>
                          <a:effectLst/>
                          <a:latin typeface="Arial" panose="020B0604020202020204" pitchFamily="34" charset="0"/>
                          <a:ea typeface="Times New Roman" panose="02020603050405020304" pitchFamily="18" charset="0"/>
                          <a:cs typeface="Mangal" panose="02040503050203030202" pitchFamily="18" charset="0"/>
                        </a:rPr>
                        <a:t>HVAC  </a:t>
                      </a:r>
                      <a:r>
                        <a:rPr lang="en-US" sz="2000" spc="80">
                          <a:solidFill>
                            <a:srgbClr val="231F20"/>
                          </a:solidFill>
                          <a:effectLst/>
                          <a:latin typeface="Arial" panose="020B0604020202020204" pitchFamily="34" charset="0"/>
                          <a:ea typeface="Times New Roman" panose="02020603050405020304" pitchFamily="18" charset="0"/>
                          <a:cs typeface="Mangal" panose="02040503050203030202" pitchFamily="18" charset="0"/>
                        </a:rPr>
                        <a:t> </a:t>
                      </a:r>
                      <a:r>
                        <a:rPr lang="en-US" sz="20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supply   required</a:t>
                      </a:r>
                      <a:endParaRPr lang="en-IN" sz="20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 </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Y</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Y</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Y</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Y</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2637736"/>
                  </a:ext>
                </a:extLst>
              </a:tr>
              <a:tr h="743609">
                <a:tc>
                  <a:txBody>
                    <a:bodyPr/>
                    <a:lstStyle/>
                    <a:p>
                      <a:pPr marL="31750">
                        <a:lnSpc>
                          <a:spcPct val="100000"/>
                        </a:lnSpc>
                        <a:spcBef>
                          <a:spcPts val="50"/>
                        </a:spcBef>
                        <a:spcAft>
                          <a:spcPts val="0"/>
                        </a:spcAft>
                      </a:pPr>
                      <a:r>
                        <a:rPr lang="en-US" sz="20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 </a:t>
                      </a:r>
                      <a:endParaRPr lang="en-IN" sz="20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5100">
                        <a:lnSpc>
                          <a:spcPct val="100000"/>
                        </a:lnSpc>
                        <a:spcAft>
                          <a:spcPts val="1000"/>
                        </a:spcAft>
                      </a:pPr>
                      <a:r>
                        <a:rPr lang="en-US" sz="2000">
                          <a:solidFill>
                            <a:srgbClr val="231F20"/>
                          </a:solidFill>
                          <a:effectLst/>
                          <a:latin typeface="Arial" panose="020B0604020202020204" pitchFamily="34" charset="0"/>
                          <a:ea typeface="Calibri" panose="020F0502020204030204" pitchFamily="34" charset="0"/>
                          <a:cs typeface="Mangal" panose="02040503050203030202" pitchFamily="18" charset="0"/>
                        </a:rPr>
                        <a:t>HVAC supply independent of general building supply</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 </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 </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Y</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 </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 </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8886779"/>
                  </a:ext>
                </a:extLst>
              </a:tr>
              <a:tr h="990809">
                <a:tc>
                  <a:txBody>
                    <a:bodyPr/>
                    <a:lstStyle/>
                    <a:p>
                      <a:pPr marL="31750">
                        <a:lnSpc>
                          <a:spcPct val="100000"/>
                        </a:lnSpc>
                        <a:spcBef>
                          <a:spcPts val="50"/>
                        </a:spcBef>
                        <a:spcAft>
                          <a:spcPts val="0"/>
                        </a:spcAft>
                      </a:pPr>
                      <a:r>
                        <a:rPr lang="en-US" sz="20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 </a:t>
                      </a:r>
                      <a:endParaRPr lang="en-IN" sz="20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5100">
                        <a:lnSpc>
                          <a:spcPct val="100000"/>
                        </a:lnSpc>
                        <a:spcBef>
                          <a:spcPts val="15"/>
                        </a:spcBef>
                        <a:spcAft>
                          <a:spcPts val="1000"/>
                        </a:spcAft>
                      </a:pPr>
                      <a:r>
                        <a:rPr lang="en-US" sz="2000">
                          <a:solidFill>
                            <a:srgbClr val="231F20"/>
                          </a:solidFill>
                          <a:effectLst/>
                          <a:latin typeface="Arial" panose="020B0604020202020204" pitchFamily="34" charset="0"/>
                          <a:ea typeface="Calibri" panose="020F0502020204030204" pitchFamily="34" charset="0"/>
                          <a:cs typeface="Mangal" panose="02040503050203030202" pitchFamily="18" charset="0"/>
                        </a:rPr>
                        <a:t>HVAC supply independent of general building supply with HEPA filters</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 </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 </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 </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Y</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Y</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554303"/>
                  </a:ext>
                </a:extLst>
              </a:tr>
              <a:tr h="990809">
                <a:tc>
                  <a:txBody>
                    <a:bodyPr/>
                    <a:lstStyle/>
                    <a:p>
                      <a:pPr marL="31750">
                        <a:lnSpc>
                          <a:spcPct val="100000"/>
                        </a:lnSpc>
                        <a:spcBef>
                          <a:spcPts val="50"/>
                        </a:spcBef>
                        <a:spcAft>
                          <a:spcPts val="0"/>
                        </a:spcAft>
                      </a:pPr>
                      <a:r>
                        <a:rPr lang="en-US" sz="20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 </a:t>
                      </a:r>
                      <a:endParaRPr lang="en-IN" sz="20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5100">
                        <a:lnSpc>
                          <a:spcPct val="100000"/>
                        </a:lnSpc>
                        <a:spcBef>
                          <a:spcPts val="15"/>
                        </a:spcBef>
                        <a:spcAft>
                          <a:spcPts val="1000"/>
                        </a:spcAft>
                      </a:pPr>
                      <a:r>
                        <a:rPr lang="en-US" sz="2000">
                          <a:solidFill>
                            <a:srgbClr val="231F20"/>
                          </a:solidFill>
                          <a:effectLst/>
                          <a:latin typeface="Arial" panose="020B0604020202020204" pitchFamily="34" charset="0"/>
                          <a:ea typeface="Calibri" panose="020F0502020204030204" pitchFamily="34" charset="0"/>
                          <a:cs typeface="Mangal" panose="02040503050203030202" pitchFamily="18" charset="0"/>
                        </a:rPr>
                        <a:t>HVAC supply automatic shutdown interlocked with exhaust</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 </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 </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Y</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Y</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Y</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9387258"/>
                  </a:ext>
                </a:extLst>
              </a:tr>
              <a:tr h="425233">
                <a:tc>
                  <a:txBody>
                    <a:bodyPr/>
                    <a:lstStyle/>
                    <a:p>
                      <a:pPr marL="31750">
                        <a:lnSpc>
                          <a:spcPct val="100000"/>
                        </a:lnSpc>
                        <a:spcBef>
                          <a:spcPts val="50"/>
                        </a:spcBef>
                        <a:spcAft>
                          <a:spcPts val="0"/>
                        </a:spcAft>
                      </a:pPr>
                      <a:r>
                        <a:rPr lang="en-US" sz="20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 </a:t>
                      </a:r>
                      <a:endParaRPr lang="en-IN" sz="20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5735">
                        <a:lnSpc>
                          <a:spcPct val="100000"/>
                        </a:lnSpc>
                        <a:spcBef>
                          <a:spcPts val="50"/>
                        </a:spcBef>
                        <a:spcAft>
                          <a:spcPts val="0"/>
                        </a:spcAft>
                      </a:pPr>
                      <a:r>
                        <a:rPr lang="en-US" sz="20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Supply  backflow  prevention</a:t>
                      </a:r>
                      <a:r>
                        <a:rPr lang="en-US" sz="2000" spc="125">
                          <a:solidFill>
                            <a:srgbClr val="231F20"/>
                          </a:solidFill>
                          <a:effectLst/>
                          <a:latin typeface="Arial" panose="020B0604020202020204" pitchFamily="34" charset="0"/>
                          <a:ea typeface="Times New Roman" panose="02020603050405020304" pitchFamily="18" charset="0"/>
                          <a:cs typeface="Mangal" panose="02040503050203030202" pitchFamily="18" charset="0"/>
                        </a:rPr>
                        <a:t> </a:t>
                      </a:r>
                      <a:r>
                        <a:rPr lang="en-US" sz="20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with</a:t>
                      </a:r>
                      <a:r>
                        <a:rPr lang="en-US" sz="2000" spc="190">
                          <a:solidFill>
                            <a:srgbClr val="231F20"/>
                          </a:solidFill>
                          <a:effectLst/>
                          <a:latin typeface="Arial" panose="020B0604020202020204" pitchFamily="34" charset="0"/>
                          <a:ea typeface="Times New Roman" panose="02020603050405020304" pitchFamily="18" charset="0"/>
                          <a:cs typeface="Mangal" panose="02040503050203030202" pitchFamily="18" charset="0"/>
                        </a:rPr>
                        <a:t> </a:t>
                      </a:r>
                      <a:r>
                        <a:rPr lang="en-US" sz="2000">
                          <a:solidFill>
                            <a:srgbClr val="231F20"/>
                          </a:solidFill>
                          <a:effectLst/>
                          <a:latin typeface="Arial" panose="020B0604020202020204" pitchFamily="34" charset="0"/>
                          <a:ea typeface="Times New Roman" panose="02020603050405020304" pitchFamily="18" charset="0"/>
                          <a:cs typeface="Mangal" panose="02040503050203030202" pitchFamily="18" charset="0"/>
                        </a:rPr>
                        <a:t>dampers</a:t>
                      </a:r>
                      <a:endParaRPr lang="en-IN" sz="20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 </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 </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Y</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Y</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Y</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2175269"/>
                  </a:ext>
                </a:extLst>
              </a:tr>
              <a:tr h="1100228">
                <a:tc>
                  <a:txBody>
                    <a:bodyPr/>
                    <a:lstStyle/>
                    <a:p>
                      <a:pPr marL="31750">
                        <a:lnSpc>
                          <a:spcPct val="100000"/>
                        </a:lnSpc>
                        <a:spcBef>
                          <a:spcPts val="50"/>
                        </a:spcBef>
                        <a:spcAft>
                          <a:spcPts val="0"/>
                        </a:spcAft>
                      </a:pPr>
                      <a:r>
                        <a:rPr lang="en-US" sz="2000" dirty="0">
                          <a:solidFill>
                            <a:srgbClr val="231F20"/>
                          </a:solidFill>
                          <a:effectLst/>
                          <a:latin typeface="Arial" panose="020B0604020202020204" pitchFamily="34" charset="0"/>
                          <a:ea typeface="Times New Roman" panose="02020603050405020304" pitchFamily="18" charset="0"/>
                          <a:cs typeface="Mangal" panose="02040503050203030202" pitchFamily="18" charset="0"/>
                        </a:rPr>
                        <a:t> </a:t>
                      </a:r>
                      <a:endParaRPr lang="en-IN" sz="20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5735">
                        <a:lnSpc>
                          <a:spcPct val="100000"/>
                        </a:lnSpc>
                        <a:spcBef>
                          <a:spcPts val="50"/>
                        </a:spcBef>
                        <a:spcAft>
                          <a:spcPts val="0"/>
                        </a:spcAft>
                      </a:pPr>
                      <a:r>
                        <a:rPr lang="en-US" sz="2000" dirty="0">
                          <a:solidFill>
                            <a:srgbClr val="231F20"/>
                          </a:solidFill>
                          <a:effectLst/>
                          <a:latin typeface="Arial" panose="020B0604020202020204" pitchFamily="34" charset="0"/>
                          <a:ea typeface="Times New Roman" panose="02020603050405020304" pitchFamily="18" charset="0"/>
                          <a:cs typeface="Mangal" panose="02040503050203030202" pitchFamily="18" charset="0"/>
                        </a:rPr>
                        <a:t>Breathing  air  system-</a:t>
                      </a:r>
                      <a:r>
                        <a:rPr lang="en-US" sz="2000" spc="215" dirty="0">
                          <a:solidFill>
                            <a:srgbClr val="231F20"/>
                          </a:solidFill>
                          <a:effectLst/>
                          <a:latin typeface="Arial" panose="020B0604020202020204" pitchFamily="34" charset="0"/>
                          <a:ea typeface="Times New Roman" panose="02020603050405020304" pitchFamily="18" charset="0"/>
                          <a:cs typeface="Mangal" panose="02040503050203030202" pitchFamily="18" charset="0"/>
                        </a:rPr>
                        <a:t> </a:t>
                      </a:r>
                      <a:r>
                        <a:rPr lang="en-US" sz="2000" dirty="0">
                          <a:solidFill>
                            <a:srgbClr val="231F20"/>
                          </a:solidFill>
                          <a:effectLst/>
                          <a:latin typeface="Arial" panose="020B0604020202020204" pitchFamily="34" charset="0"/>
                          <a:ea typeface="Times New Roman" panose="02020603050405020304" pitchFamily="18" charset="0"/>
                          <a:cs typeface="Mangal" panose="02040503050203030202" pitchFamily="18" charset="0"/>
                        </a:rPr>
                        <a:t>protected,</a:t>
                      </a:r>
                      <a:r>
                        <a:rPr lang="en-US" sz="2000" spc="145" dirty="0">
                          <a:solidFill>
                            <a:srgbClr val="231F20"/>
                          </a:solidFill>
                          <a:effectLst/>
                          <a:latin typeface="Arial" panose="020B0604020202020204" pitchFamily="34" charset="0"/>
                          <a:ea typeface="Times New Roman" panose="02020603050405020304" pitchFamily="18" charset="0"/>
                          <a:cs typeface="Mangal" panose="02040503050203030202" pitchFamily="18" charset="0"/>
                        </a:rPr>
                        <a:t> </a:t>
                      </a:r>
                      <a:r>
                        <a:rPr lang="en-US" sz="2000" dirty="0">
                          <a:solidFill>
                            <a:srgbClr val="231F20"/>
                          </a:solidFill>
                          <a:effectLst/>
                          <a:latin typeface="Arial" panose="020B0604020202020204" pitchFamily="34" charset="0"/>
                          <a:ea typeface="Times New Roman" panose="02020603050405020304" pitchFamily="18" charset="0"/>
                          <a:cs typeface="Mangal" panose="02040503050203030202" pitchFamily="18" charset="0"/>
                        </a:rPr>
                        <a:t>separate</a:t>
                      </a:r>
                      <a:endParaRPr lang="en-IN" sz="20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 </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 </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 </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a:effectLst/>
                          <a:latin typeface="Arial" panose="020B0604020202020204" pitchFamily="34" charset="0"/>
                          <a:ea typeface="Calibri" panose="020F0502020204030204" pitchFamily="34" charset="0"/>
                          <a:cs typeface="Mangal" panose="02040503050203030202" pitchFamily="18" charset="0"/>
                        </a:rPr>
                        <a:t>O</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000" dirty="0">
                          <a:effectLst/>
                          <a:latin typeface="Arial" panose="020B0604020202020204" pitchFamily="34" charset="0"/>
                          <a:ea typeface="Calibri" panose="020F0502020204030204" pitchFamily="34" charset="0"/>
                          <a:cs typeface="Mangal" panose="02040503050203030202" pitchFamily="18" charset="0"/>
                        </a:rPr>
                        <a:t>Y</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9891599"/>
                  </a:ext>
                </a:extLst>
              </a:tr>
            </a:tbl>
          </a:graphicData>
        </a:graphic>
      </p:graphicFrame>
      <p:sp>
        <p:nvSpPr>
          <p:cNvPr id="5" name="Rectangle 1">
            <a:extLst>
              <a:ext uri="{FF2B5EF4-FFF2-40B4-BE49-F238E27FC236}">
                <a16:creationId xmlns:a16="http://schemas.microsoft.com/office/drawing/2014/main" id="{AC474E36-433F-4402-B63D-D32394AEEA3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Symbol key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906822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CCD4D-433E-402F-805D-CBF2AF01CBB9}"/>
              </a:ext>
            </a:extLst>
          </p:cNvPr>
          <p:cNvSpPr>
            <a:spLocks noGrp="1"/>
          </p:cNvSpPr>
          <p:nvPr>
            <p:ph type="title"/>
          </p:nvPr>
        </p:nvSpPr>
        <p:spPr>
          <a:xfrm>
            <a:off x="838200" y="365125"/>
            <a:ext cx="10515600" cy="4918075"/>
          </a:xfrm>
        </p:spPr>
        <p:txBody>
          <a:bodyPr>
            <a:normAutofit/>
          </a:bodyPr>
          <a:lstStyle/>
          <a:p>
            <a:pPr algn="ctr"/>
            <a:r>
              <a:rPr lang="en-US" sz="4000" b="1" dirty="0">
                <a:solidFill>
                  <a:srgbClr val="C00000"/>
                </a:solidFill>
                <a:effectLst/>
                <a:latin typeface="Arial" panose="020B0604020202020204" pitchFamily="34" charset="0"/>
                <a:ea typeface="Calibri" panose="020F0502020204030204" pitchFamily="34" charset="0"/>
                <a:cs typeface="Mangal" panose="02040503050203030202" pitchFamily="18" charset="0"/>
              </a:rPr>
              <a:t>TECHNICAL STANDARDS FOR THE</a:t>
            </a:r>
            <a:br>
              <a:rPr lang="en-US" sz="4000" b="1" dirty="0">
                <a:solidFill>
                  <a:srgbClr val="C00000"/>
                </a:solidFill>
                <a:effectLst/>
                <a:latin typeface="Arial" panose="020B0604020202020204" pitchFamily="34" charset="0"/>
                <a:ea typeface="Calibri" panose="020F0502020204030204" pitchFamily="34" charset="0"/>
                <a:cs typeface="Mangal" panose="02040503050203030202" pitchFamily="18" charset="0"/>
              </a:rPr>
            </a:br>
            <a:br>
              <a:rPr lang="en-US" sz="4000" b="1" dirty="0">
                <a:solidFill>
                  <a:srgbClr val="C00000"/>
                </a:solidFill>
                <a:effectLst/>
                <a:latin typeface="Arial" panose="020B0604020202020204" pitchFamily="34" charset="0"/>
                <a:ea typeface="Calibri" panose="020F0502020204030204" pitchFamily="34" charset="0"/>
                <a:cs typeface="Mangal" panose="02040503050203030202" pitchFamily="18" charset="0"/>
              </a:rPr>
            </a:br>
            <a:r>
              <a:rPr lang="en-US" sz="4000" b="1" dirty="0">
                <a:solidFill>
                  <a:srgbClr val="C00000"/>
                </a:solidFill>
                <a:effectLst/>
                <a:latin typeface="Arial" panose="020B0604020202020204" pitchFamily="34" charset="0"/>
                <a:ea typeface="Calibri" panose="020F0502020204030204" pitchFamily="34" charset="0"/>
                <a:cs typeface="Mangal" panose="02040503050203030202" pitchFamily="18" charset="0"/>
              </a:rPr>
              <a:t>ENGINEERING CONTROLS </a:t>
            </a:r>
            <a:br>
              <a:rPr lang="en-US" sz="4000" b="1" dirty="0">
                <a:solidFill>
                  <a:srgbClr val="C00000"/>
                </a:solidFill>
                <a:effectLst/>
                <a:latin typeface="Arial" panose="020B0604020202020204" pitchFamily="34" charset="0"/>
                <a:ea typeface="Calibri" panose="020F0502020204030204" pitchFamily="34" charset="0"/>
                <a:cs typeface="Mangal" panose="02040503050203030202" pitchFamily="18" charset="0"/>
              </a:rPr>
            </a:br>
            <a:br>
              <a:rPr lang="en-US" sz="4000" b="1" dirty="0">
                <a:solidFill>
                  <a:srgbClr val="C00000"/>
                </a:solidFill>
                <a:effectLst/>
                <a:latin typeface="Arial" panose="020B0604020202020204" pitchFamily="34" charset="0"/>
                <a:ea typeface="Calibri" panose="020F0502020204030204" pitchFamily="34" charset="0"/>
                <a:cs typeface="Mangal" panose="02040503050203030202" pitchFamily="18" charset="0"/>
              </a:rPr>
            </a:br>
            <a:r>
              <a:rPr lang="en-US" sz="4000" b="1" dirty="0">
                <a:solidFill>
                  <a:srgbClr val="C00000"/>
                </a:solidFill>
                <a:effectLst/>
                <a:latin typeface="Arial" panose="020B0604020202020204" pitchFamily="34" charset="0"/>
                <a:ea typeface="Calibri" panose="020F0502020204030204" pitchFamily="34" charset="0"/>
                <a:cs typeface="Mangal" panose="02040503050203030202" pitchFamily="18" charset="0"/>
              </a:rPr>
              <a:t>FOR BSL-3 LABORATORY</a:t>
            </a:r>
            <a:br>
              <a:rPr lang="en-IN" sz="1800" dirty="0">
                <a:effectLst/>
                <a:latin typeface="Calibri" panose="020F0502020204030204" pitchFamily="34" charset="0"/>
                <a:ea typeface="Calibri" panose="020F0502020204030204" pitchFamily="34" charset="0"/>
                <a:cs typeface="Mangal" panose="02040503050203030202" pitchFamily="18" charset="0"/>
              </a:rPr>
            </a:br>
            <a:endParaRPr lang="en-IN" dirty="0"/>
          </a:p>
        </p:txBody>
      </p:sp>
    </p:spTree>
    <p:extLst>
      <p:ext uri="{BB962C8B-B14F-4D97-AF65-F5344CB8AC3E}">
        <p14:creationId xmlns:p14="http://schemas.microsoft.com/office/powerpoint/2010/main" val="21110062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DD152C8A-BA7E-4F6D-8341-7C287E6030D0}"/>
              </a:ext>
            </a:extLst>
          </p:cNvPr>
          <p:cNvGraphicFramePr>
            <a:graphicFrameLocks noGrp="1"/>
          </p:cNvGraphicFramePr>
          <p:nvPr>
            <p:extLst>
              <p:ext uri="{D42A27DB-BD31-4B8C-83A1-F6EECF244321}">
                <p14:modId xmlns:p14="http://schemas.microsoft.com/office/powerpoint/2010/main" val="3928923636"/>
              </p:ext>
            </p:extLst>
          </p:nvPr>
        </p:nvGraphicFramePr>
        <p:xfrm>
          <a:off x="342900" y="209551"/>
          <a:ext cx="11206466" cy="6242312"/>
        </p:xfrm>
        <a:graphic>
          <a:graphicData uri="http://schemas.openxmlformats.org/drawingml/2006/table">
            <a:tbl>
              <a:tblPr firstRow="1" firstCol="1" lastRow="1" lastCol="1" bandRow="1" bandCol="1"/>
              <a:tblGrid>
                <a:gridCol w="11206466">
                  <a:extLst>
                    <a:ext uri="{9D8B030D-6E8A-4147-A177-3AD203B41FA5}">
                      <a16:colId xmlns:a16="http://schemas.microsoft.com/office/drawing/2014/main" val="3046571063"/>
                    </a:ext>
                  </a:extLst>
                </a:gridCol>
              </a:tblGrid>
              <a:tr h="383554">
                <a:tc>
                  <a:txBody>
                    <a:bodyPr/>
                    <a:lstStyle/>
                    <a:p>
                      <a:pPr marL="66675">
                        <a:lnSpc>
                          <a:spcPct val="115000"/>
                        </a:lnSpc>
                        <a:spcBef>
                          <a:spcPts val="550"/>
                        </a:spcBef>
                        <a:spcAft>
                          <a:spcPts val="0"/>
                        </a:spcAft>
                      </a:pPr>
                      <a:endParaRPr lang="en-IN" sz="2000" b="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4387345"/>
                  </a:ext>
                </a:extLst>
              </a:tr>
              <a:tr h="442033">
                <a:tc>
                  <a:txBody>
                    <a:bodyPr/>
                    <a:lstStyle/>
                    <a:p>
                      <a:pPr marL="66675" indent="0">
                        <a:lnSpc>
                          <a:spcPct val="100000"/>
                        </a:lnSpc>
                        <a:spcBef>
                          <a:spcPts val="610"/>
                        </a:spcBef>
                        <a:spcAft>
                          <a:spcPts val="0"/>
                        </a:spcAft>
                        <a:buFont typeface="Arial" panose="020B0604020202020204" pitchFamily="34" charset="0"/>
                        <a:buNone/>
                      </a:pPr>
                      <a:r>
                        <a:rPr lang="en-US" sz="2800" b="1" dirty="0">
                          <a:solidFill>
                            <a:schemeClr val="tx1"/>
                          </a:solidFill>
                          <a:effectLst/>
                          <a:latin typeface="Arial" panose="020B0604020202020204" pitchFamily="34" charset="0"/>
                          <a:ea typeface="Times New Roman" panose="02020603050405020304" pitchFamily="18" charset="0"/>
                          <a:cs typeface="Mangal" panose="02040503050203030202" pitchFamily="18" charset="0"/>
                        </a:rPr>
                        <a:t>  FACILITY FEATURES FOR BSL3 LABS</a:t>
                      </a:r>
                    </a:p>
                    <a:p>
                      <a:pPr marL="66675">
                        <a:lnSpc>
                          <a:spcPct val="100000"/>
                        </a:lnSpc>
                        <a:spcBef>
                          <a:spcPts val="610"/>
                        </a:spcBef>
                        <a:spcAft>
                          <a:spcPts val="0"/>
                        </a:spcAft>
                      </a:pPr>
                      <a:r>
                        <a:rPr lang="en-IN" sz="2200" b="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rPr>
                        <a:t>GENERAL ISSUES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8080081"/>
                  </a:ext>
                </a:extLst>
              </a:tr>
              <a:tr h="2338318">
                <a:tc>
                  <a:txBody>
                    <a:bodyPr/>
                    <a:lstStyle/>
                    <a:p>
                      <a:pPr marL="66675" marR="60325" indent="0" algn="just">
                        <a:lnSpc>
                          <a:spcPct val="100000"/>
                        </a:lnSpc>
                        <a:spcAft>
                          <a:spcPts val="0"/>
                        </a:spcAft>
                        <a:buFont typeface="Arial" panose="020B0604020202020204" pitchFamily="34" charset="0"/>
                        <a:buNone/>
                      </a:pPr>
                      <a:r>
                        <a:rPr lang="en-US" sz="2200" b="0" dirty="0">
                          <a:solidFill>
                            <a:schemeClr val="tx1"/>
                          </a:solidFill>
                          <a:effectLst/>
                          <a:latin typeface="Arial" panose="020B0604020202020204" pitchFamily="34" charset="0"/>
                          <a:ea typeface="Times New Roman" panose="02020603050405020304" pitchFamily="18" charset="0"/>
                          <a:cs typeface="Mangal" panose="02040503050203030202" pitchFamily="18" charset="0"/>
                        </a:rPr>
                        <a:t>1. Personnel Entry/Exit in lab through Clothing Change &amp; Shower Rooms: Shower doors located between the clean and dirty change room should not to be opened</a:t>
                      </a:r>
                      <a:r>
                        <a:rPr lang="en-US" sz="2200" b="0" spc="190" dirty="0">
                          <a:solidFill>
                            <a:schemeClr val="tx1"/>
                          </a:solidFill>
                          <a:effectLst/>
                          <a:latin typeface="Arial" panose="020B0604020202020204" pitchFamily="34" charset="0"/>
                          <a:ea typeface="Times New Roman" panose="02020603050405020304" pitchFamily="18" charset="0"/>
                          <a:cs typeface="Mangal" panose="02040503050203030202" pitchFamily="18" charset="0"/>
                        </a:rPr>
                        <a:t> </a:t>
                      </a:r>
                      <a:r>
                        <a:rPr lang="en-US" sz="2200" b="0" dirty="0">
                          <a:solidFill>
                            <a:schemeClr val="tx1"/>
                          </a:solidFill>
                          <a:effectLst/>
                          <a:latin typeface="Arial" panose="020B0604020202020204" pitchFamily="34" charset="0"/>
                          <a:ea typeface="Times New Roman" panose="02020603050405020304" pitchFamily="18" charset="0"/>
                          <a:cs typeface="Mangal" panose="02040503050203030202" pitchFamily="18" charset="0"/>
                        </a:rPr>
                        <a:t>simultaneously.</a:t>
                      </a:r>
                      <a:r>
                        <a:rPr lang="en-US" sz="2200" b="0" spc="205" dirty="0">
                          <a:solidFill>
                            <a:schemeClr val="tx1"/>
                          </a:solidFill>
                          <a:effectLst/>
                          <a:latin typeface="Arial" panose="020B0604020202020204" pitchFamily="34" charset="0"/>
                          <a:ea typeface="Times New Roman" panose="02020603050405020304" pitchFamily="18" charset="0"/>
                          <a:cs typeface="Mangal" panose="02040503050203030202" pitchFamily="18" charset="0"/>
                        </a:rPr>
                        <a:t> </a:t>
                      </a:r>
                      <a:r>
                        <a:rPr lang="en-US" sz="2200" b="0" dirty="0">
                          <a:solidFill>
                            <a:schemeClr val="tx1"/>
                          </a:solidFill>
                          <a:effectLst/>
                          <a:latin typeface="Arial" panose="020B0604020202020204" pitchFamily="34" charset="0"/>
                          <a:ea typeface="Times New Roman" panose="02020603050405020304" pitchFamily="18" charset="0"/>
                          <a:cs typeface="Mangal" panose="02040503050203030202" pitchFamily="18" charset="0"/>
                        </a:rPr>
                        <a:t>These</a:t>
                      </a:r>
                      <a:r>
                        <a:rPr lang="en-US" sz="2200" b="0" spc="190" dirty="0">
                          <a:solidFill>
                            <a:schemeClr val="tx1"/>
                          </a:solidFill>
                          <a:effectLst/>
                          <a:latin typeface="Arial" panose="020B0604020202020204" pitchFamily="34" charset="0"/>
                          <a:ea typeface="Times New Roman" panose="02020603050405020304" pitchFamily="18" charset="0"/>
                          <a:cs typeface="Mangal" panose="02040503050203030202" pitchFamily="18" charset="0"/>
                        </a:rPr>
                        <a:t> </a:t>
                      </a:r>
                      <a:r>
                        <a:rPr lang="en-US" sz="2200" b="0" dirty="0">
                          <a:solidFill>
                            <a:schemeClr val="tx1"/>
                          </a:solidFill>
                          <a:effectLst/>
                          <a:latin typeface="Arial" panose="020B0604020202020204" pitchFamily="34" charset="0"/>
                          <a:ea typeface="Times New Roman" panose="02020603050405020304" pitchFamily="18" charset="0"/>
                          <a:cs typeface="Mangal" panose="02040503050203030202" pitchFamily="18" charset="0"/>
                        </a:rPr>
                        <a:t>doors</a:t>
                      </a:r>
                      <a:r>
                        <a:rPr lang="en-US" sz="2200" b="0" spc="190" dirty="0">
                          <a:solidFill>
                            <a:schemeClr val="tx1"/>
                          </a:solidFill>
                          <a:effectLst/>
                          <a:latin typeface="Arial" panose="020B0604020202020204" pitchFamily="34" charset="0"/>
                          <a:ea typeface="Times New Roman" panose="02020603050405020304" pitchFamily="18" charset="0"/>
                          <a:cs typeface="Mangal" panose="02040503050203030202" pitchFamily="18" charset="0"/>
                        </a:rPr>
                        <a:t> </a:t>
                      </a:r>
                      <a:r>
                        <a:rPr lang="en-US" sz="2200" b="0" dirty="0">
                          <a:solidFill>
                            <a:schemeClr val="tx1"/>
                          </a:solidFill>
                          <a:effectLst/>
                          <a:latin typeface="Arial" panose="020B0604020202020204" pitchFamily="34" charset="0"/>
                          <a:ea typeface="Times New Roman" panose="02020603050405020304" pitchFamily="18" charset="0"/>
                          <a:cs typeface="Mangal" panose="02040503050203030202" pitchFamily="18" charset="0"/>
                        </a:rPr>
                        <a:t>should</a:t>
                      </a:r>
                      <a:r>
                        <a:rPr lang="en-US" sz="2200" b="0" spc="195" dirty="0">
                          <a:solidFill>
                            <a:schemeClr val="tx1"/>
                          </a:solidFill>
                          <a:effectLst/>
                          <a:latin typeface="Arial" panose="020B0604020202020204" pitchFamily="34" charset="0"/>
                          <a:ea typeface="Times New Roman" panose="02020603050405020304" pitchFamily="18" charset="0"/>
                          <a:cs typeface="Mangal" panose="02040503050203030202" pitchFamily="18" charset="0"/>
                        </a:rPr>
                        <a:t> </a:t>
                      </a:r>
                      <a:r>
                        <a:rPr lang="en-US" sz="2200" b="0" dirty="0">
                          <a:solidFill>
                            <a:schemeClr val="tx1"/>
                          </a:solidFill>
                          <a:effectLst/>
                          <a:latin typeface="Arial" panose="020B0604020202020204" pitchFamily="34" charset="0"/>
                          <a:ea typeface="Times New Roman" panose="02020603050405020304" pitchFamily="18" charset="0"/>
                          <a:cs typeface="Mangal" panose="02040503050203030202" pitchFamily="18" charset="0"/>
                        </a:rPr>
                        <a:t>be</a:t>
                      </a:r>
                      <a:r>
                        <a:rPr lang="en-US" sz="2200" b="0" spc="190" dirty="0">
                          <a:solidFill>
                            <a:schemeClr val="tx1"/>
                          </a:solidFill>
                          <a:effectLst/>
                          <a:latin typeface="Arial" panose="020B0604020202020204" pitchFamily="34" charset="0"/>
                          <a:ea typeface="Times New Roman" panose="02020603050405020304" pitchFamily="18" charset="0"/>
                          <a:cs typeface="Mangal" panose="02040503050203030202" pitchFamily="18" charset="0"/>
                        </a:rPr>
                        <a:t> </a:t>
                      </a:r>
                      <a:r>
                        <a:rPr lang="en-US" sz="2200" b="0" dirty="0">
                          <a:solidFill>
                            <a:schemeClr val="tx1"/>
                          </a:solidFill>
                          <a:effectLst/>
                          <a:latin typeface="Arial" panose="020B0604020202020204" pitchFamily="34" charset="0"/>
                          <a:ea typeface="Times New Roman" panose="02020603050405020304" pitchFamily="18" charset="0"/>
                          <a:cs typeface="Mangal" panose="02040503050203030202" pitchFamily="18" charset="0"/>
                        </a:rPr>
                        <a:t>interlocked</a:t>
                      </a:r>
                      <a:r>
                        <a:rPr lang="en-US" sz="2200" b="0" spc="195" dirty="0">
                          <a:solidFill>
                            <a:schemeClr val="tx1"/>
                          </a:solidFill>
                          <a:effectLst/>
                          <a:latin typeface="Arial" panose="020B0604020202020204" pitchFamily="34" charset="0"/>
                          <a:ea typeface="Times New Roman" panose="02020603050405020304" pitchFamily="18" charset="0"/>
                          <a:cs typeface="Mangal" panose="02040503050203030202" pitchFamily="18" charset="0"/>
                        </a:rPr>
                        <a:t> </a:t>
                      </a:r>
                      <a:r>
                        <a:rPr lang="en-US" sz="2200" b="0" dirty="0">
                          <a:solidFill>
                            <a:schemeClr val="tx1"/>
                          </a:solidFill>
                          <a:effectLst/>
                          <a:latin typeface="Arial" panose="020B0604020202020204" pitchFamily="34" charset="0"/>
                          <a:ea typeface="Times New Roman" panose="02020603050405020304" pitchFamily="18" charset="0"/>
                          <a:cs typeface="Mangal" panose="02040503050203030202" pitchFamily="18" charset="0"/>
                        </a:rPr>
                        <a:t>electronically</a:t>
                      </a:r>
                      <a:r>
                        <a:rPr lang="en-US" sz="2200" b="0" spc="180" dirty="0">
                          <a:solidFill>
                            <a:schemeClr val="tx1"/>
                          </a:solidFill>
                          <a:effectLst/>
                          <a:latin typeface="Arial" panose="020B0604020202020204" pitchFamily="34" charset="0"/>
                          <a:ea typeface="Times New Roman" panose="02020603050405020304" pitchFamily="18" charset="0"/>
                          <a:cs typeface="Mangal" panose="02040503050203030202" pitchFamily="18" charset="0"/>
                        </a:rPr>
                        <a:t> </a:t>
                      </a:r>
                      <a:r>
                        <a:rPr lang="en-US" sz="2200" b="0" dirty="0">
                          <a:solidFill>
                            <a:schemeClr val="tx1"/>
                          </a:solidFill>
                          <a:effectLst/>
                          <a:latin typeface="Arial" panose="020B0604020202020204" pitchFamily="34" charset="0"/>
                          <a:ea typeface="Times New Roman" panose="02020603050405020304" pitchFamily="18" charset="0"/>
                          <a:cs typeface="Mangal" panose="02040503050203030202" pitchFamily="18" charset="0"/>
                        </a:rPr>
                        <a:t>and/or mechanically. Additionally visual and audible alarms are recommended. There should be manual override facility to interlocking in case of emergency. Facility </a:t>
                      </a:r>
                      <a:r>
                        <a:rPr lang="en-US" sz="2200" b="0" spc="50" dirty="0">
                          <a:solidFill>
                            <a:schemeClr val="tx1"/>
                          </a:solidFill>
                          <a:effectLst/>
                          <a:latin typeface="Arial" panose="020B0604020202020204" pitchFamily="34" charset="0"/>
                          <a:ea typeface="Times New Roman" panose="02020603050405020304" pitchFamily="18" charset="0"/>
                          <a:cs typeface="Mangal" panose="02040503050203030202" pitchFamily="18" charset="0"/>
                        </a:rPr>
                        <a:t> </a:t>
                      </a:r>
                      <a:r>
                        <a:rPr lang="en-US" sz="2200" b="0" dirty="0">
                          <a:solidFill>
                            <a:schemeClr val="tx1"/>
                          </a:solidFill>
                          <a:effectLst/>
                          <a:latin typeface="Arial" panose="020B0604020202020204" pitchFamily="34" charset="0"/>
                          <a:ea typeface="Times New Roman" panose="02020603050405020304" pitchFamily="18" charset="0"/>
                          <a:cs typeface="Mangal" panose="02040503050203030202" pitchFamily="18" charset="0"/>
                        </a:rPr>
                        <a:t>should </a:t>
                      </a:r>
                      <a:r>
                        <a:rPr lang="en-US" sz="2200" b="0" spc="80" dirty="0">
                          <a:solidFill>
                            <a:schemeClr val="tx1"/>
                          </a:solidFill>
                          <a:effectLst/>
                          <a:latin typeface="Arial" panose="020B0604020202020204" pitchFamily="34" charset="0"/>
                          <a:ea typeface="Times New Roman" panose="02020603050405020304" pitchFamily="18" charset="0"/>
                          <a:cs typeface="Mangal" panose="02040503050203030202" pitchFamily="18" charset="0"/>
                        </a:rPr>
                        <a:t> </a:t>
                      </a:r>
                      <a:r>
                        <a:rPr lang="en-US" sz="2200" b="0" dirty="0">
                          <a:solidFill>
                            <a:schemeClr val="tx1"/>
                          </a:solidFill>
                          <a:effectLst/>
                          <a:latin typeface="Arial" panose="020B0604020202020204" pitchFamily="34" charset="0"/>
                          <a:ea typeface="Times New Roman" panose="02020603050405020304" pitchFamily="18" charset="0"/>
                          <a:cs typeface="Mangal" panose="02040503050203030202" pitchFamily="18" charset="0"/>
                        </a:rPr>
                        <a:t>preferably </a:t>
                      </a:r>
                      <a:r>
                        <a:rPr lang="en-US" sz="2200" b="0" spc="50" dirty="0">
                          <a:solidFill>
                            <a:schemeClr val="tx1"/>
                          </a:solidFill>
                          <a:effectLst/>
                          <a:latin typeface="Arial" panose="020B0604020202020204" pitchFamily="34" charset="0"/>
                          <a:ea typeface="Times New Roman" panose="02020603050405020304" pitchFamily="18" charset="0"/>
                          <a:cs typeface="Mangal" panose="02040503050203030202" pitchFamily="18" charset="0"/>
                        </a:rPr>
                        <a:t> </a:t>
                      </a:r>
                      <a:r>
                        <a:rPr lang="en-US" sz="2200" b="0" dirty="0">
                          <a:solidFill>
                            <a:schemeClr val="tx1"/>
                          </a:solidFill>
                          <a:effectLst/>
                          <a:latin typeface="Arial" panose="020B0604020202020204" pitchFamily="34" charset="0"/>
                          <a:ea typeface="Times New Roman" panose="02020603050405020304" pitchFamily="18" charset="0"/>
                          <a:cs typeface="Mangal" panose="02040503050203030202" pitchFamily="18" charset="0"/>
                        </a:rPr>
                        <a:t>have </a:t>
                      </a:r>
                      <a:r>
                        <a:rPr lang="en-US" sz="2200" b="0" spc="75" dirty="0">
                          <a:solidFill>
                            <a:schemeClr val="tx1"/>
                          </a:solidFill>
                          <a:effectLst/>
                          <a:latin typeface="Arial" panose="020B0604020202020204" pitchFamily="34" charset="0"/>
                          <a:ea typeface="Times New Roman" panose="02020603050405020304" pitchFamily="18" charset="0"/>
                          <a:cs typeface="Mangal" panose="02040503050203030202" pitchFamily="18" charset="0"/>
                        </a:rPr>
                        <a:t> </a:t>
                      </a:r>
                      <a:r>
                        <a:rPr lang="en-US" sz="2200" b="0" dirty="0">
                          <a:solidFill>
                            <a:schemeClr val="tx1"/>
                          </a:solidFill>
                          <a:effectLst/>
                          <a:latin typeface="Arial" panose="020B0604020202020204" pitchFamily="34" charset="0"/>
                          <a:ea typeface="Times New Roman" panose="02020603050405020304" pitchFamily="18" charset="0"/>
                          <a:cs typeface="Mangal" panose="02040503050203030202" pitchFamily="18" charset="0"/>
                        </a:rPr>
                        <a:t>separate </a:t>
                      </a:r>
                      <a:r>
                        <a:rPr lang="en-US" sz="2200" b="0" spc="70" dirty="0">
                          <a:solidFill>
                            <a:schemeClr val="tx1"/>
                          </a:solidFill>
                          <a:effectLst/>
                          <a:latin typeface="Arial" panose="020B0604020202020204" pitchFamily="34" charset="0"/>
                          <a:ea typeface="Times New Roman" panose="02020603050405020304" pitchFamily="18" charset="0"/>
                          <a:cs typeface="Mangal" panose="02040503050203030202" pitchFamily="18" charset="0"/>
                        </a:rPr>
                        <a:t> </a:t>
                      </a:r>
                      <a:r>
                        <a:rPr lang="en-US" sz="2200" b="0" dirty="0">
                          <a:solidFill>
                            <a:schemeClr val="tx1"/>
                          </a:solidFill>
                          <a:effectLst/>
                          <a:latin typeface="Arial" panose="020B0604020202020204" pitchFamily="34" charset="0"/>
                          <a:ea typeface="Times New Roman" panose="02020603050405020304" pitchFamily="18" charset="0"/>
                          <a:cs typeface="Mangal" panose="02040503050203030202" pitchFamily="18" charset="0"/>
                        </a:rPr>
                        <a:t>entry/ </a:t>
                      </a:r>
                      <a:r>
                        <a:rPr lang="en-US" sz="2200" b="0" spc="95" dirty="0">
                          <a:solidFill>
                            <a:schemeClr val="tx1"/>
                          </a:solidFill>
                          <a:effectLst/>
                          <a:latin typeface="Arial" panose="020B0604020202020204" pitchFamily="34" charset="0"/>
                          <a:ea typeface="Times New Roman" panose="02020603050405020304" pitchFamily="18" charset="0"/>
                          <a:cs typeface="Mangal" panose="02040503050203030202" pitchFamily="18" charset="0"/>
                        </a:rPr>
                        <a:t> </a:t>
                      </a:r>
                      <a:r>
                        <a:rPr lang="en-US" sz="2200" b="0" dirty="0">
                          <a:solidFill>
                            <a:schemeClr val="tx1"/>
                          </a:solidFill>
                          <a:effectLst/>
                          <a:latin typeface="Arial" panose="020B0604020202020204" pitchFamily="34" charset="0"/>
                          <a:ea typeface="Times New Roman" panose="02020603050405020304" pitchFamily="18" charset="0"/>
                          <a:cs typeface="Mangal" panose="02040503050203030202" pitchFamily="18" charset="0"/>
                        </a:rPr>
                        <a:t>exit </a:t>
                      </a:r>
                      <a:r>
                        <a:rPr lang="en-US" sz="2200" b="0" spc="85" dirty="0">
                          <a:solidFill>
                            <a:schemeClr val="tx1"/>
                          </a:solidFill>
                          <a:effectLst/>
                          <a:latin typeface="Arial" panose="020B0604020202020204" pitchFamily="34" charset="0"/>
                          <a:ea typeface="Times New Roman" panose="02020603050405020304" pitchFamily="18" charset="0"/>
                          <a:cs typeface="Mangal" panose="02040503050203030202" pitchFamily="18" charset="0"/>
                        </a:rPr>
                        <a:t> </a:t>
                      </a:r>
                      <a:r>
                        <a:rPr lang="en-US" sz="2200" b="0" dirty="0">
                          <a:solidFill>
                            <a:schemeClr val="tx1"/>
                          </a:solidFill>
                          <a:effectLst/>
                          <a:latin typeface="Arial" panose="020B0604020202020204" pitchFamily="34" charset="0"/>
                          <a:ea typeface="Times New Roman" panose="02020603050405020304" pitchFamily="18" charset="0"/>
                          <a:cs typeface="Mangal" panose="02040503050203030202" pitchFamily="18" charset="0"/>
                        </a:rPr>
                        <a:t>for </a:t>
                      </a:r>
                      <a:r>
                        <a:rPr lang="en-US" sz="2200" b="0" spc="80" dirty="0">
                          <a:solidFill>
                            <a:schemeClr val="tx1"/>
                          </a:solidFill>
                          <a:effectLst/>
                          <a:latin typeface="Arial" panose="020B0604020202020204" pitchFamily="34" charset="0"/>
                          <a:ea typeface="Times New Roman" panose="02020603050405020304" pitchFamily="18" charset="0"/>
                          <a:cs typeface="Mangal" panose="02040503050203030202" pitchFamily="18" charset="0"/>
                        </a:rPr>
                        <a:t> </a:t>
                      </a:r>
                      <a:r>
                        <a:rPr lang="en-US" sz="2200" b="0" dirty="0">
                          <a:solidFill>
                            <a:schemeClr val="tx1"/>
                          </a:solidFill>
                          <a:effectLst/>
                          <a:latin typeface="Arial" panose="020B0604020202020204" pitchFamily="34" charset="0"/>
                          <a:ea typeface="Times New Roman" panose="02020603050405020304" pitchFamily="18" charset="0"/>
                          <a:cs typeface="Mangal" panose="02040503050203030202" pitchFamily="18" charset="0"/>
                        </a:rPr>
                        <a:t>Ladies </a:t>
                      </a:r>
                      <a:r>
                        <a:rPr lang="en-US" sz="2200" b="0" spc="80" dirty="0">
                          <a:solidFill>
                            <a:schemeClr val="tx1"/>
                          </a:solidFill>
                          <a:effectLst/>
                          <a:latin typeface="Arial" panose="020B0604020202020204" pitchFamily="34" charset="0"/>
                          <a:ea typeface="Times New Roman" panose="02020603050405020304" pitchFamily="18" charset="0"/>
                          <a:cs typeface="Mangal" panose="02040503050203030202" pitchFamily="18" charset="0"/>
                        </a:rPr>
                        <a:t> </a:t>
                      </a:r>
                      <a:r>
                        <a:rPr lang="en-US" sz="2200" b="0" dirty="0">
                          <a:solidFill>
                            <a:schemeClr val="tx1"/>
                          </a:solidFill>
                          <a:effectLst/>
                          <a:latin typeface="Arial" panose="020B0604020202020204" pitchFamily="34" charset="0"/>
                          <a:ea typeface="Times New Roman" panose="02020603050405020304" pitchFamily="18" charset="0"/>
                          <a:cs typeface="Mangal" panose="02040503050203030202" pitchFamily="18" charset="0"/>
                        </a:rPr>
                        <a:t>and </a:t>
                      </a:r>
                      <a:r>
                        <a:rPr lang="en-US" sz="2200" b="0" spc="100" dirty="0">
                          <a:solidFill>
                            <a:schemeClr val="tx1"/>
                          </a:solidFill>
                          <a:effectLst/>
                          <a:latin typeface="Arial" panose="020B0604020202020204" pitchFamily="34" charset="0"/>
                          <a:ea typeface="Times New Roman" panose="02020603050405020304" pitchFamily="18" charset="0"/>
                          <a:cs typeface="Mangal" panose="02040503050203030202" pitchFamily="18" charset="0"/>
                        </a:rPr>
                        <a:t> </a:t>
                      </a:r>
                      <a:r>
                        <a:rPr lang="en-US" sz="2200" b="0" dirty="0">
                          <a:solidFill>
                            <a:schemeClr val="tx1"/>
                          </a:solidFill>
                          <a:effectLst/>
                          <a:latin typeface="Arial" panose="020B0604020202020204" pitchFamily="34" charset="0"/>
                          <a:ea typeface="Times New Roman" panose="02020603050405020304" pitchFamily="18" charset="0"/>
                          <a:cs typeface="Mangal" panose="02040503050203030202" pitchFamily="18" charset="0"/>
                        </a:rPr>
                        <a:t>Gents wherever appropriate.</a:t>
                      </a:r>
                      <a:endParaRPr lang="en-IN" sz="2200" b="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4643640"/>
                  </a:ext>
                </a:extLst>
              </a:tr>
              <a:tr h="1336182">
                <a:tc>
                  <a:txBody>
                    <a:bodyPr/>
                    <a:lstStyle/>
                    <a:p>
                      <a:pPr marL="66675" marR="60960" indent="0" algn="just">
                        <a:lnSpc>
                          <a:spcPct val="100000"/>
                        </a:lnSpc>
                        <a:spcAft>
                          <a:spcPts val="0"/>
                        </a:spcAft>
                        <a:buFont typeface="Arial" panose="020B0604020202020204" pitchFamily="34" charset="0"/>
                        <a:buNone/>
                      </a:pPr>
                      <a:r>
                        <a:rPr lang="en-US" sz="2200" b="0" dirty="0">
                          <a:solidFill>
                            <a:schemeClr val="tx1"/>
                          </a:solidFill>
                          <a:effectLst/>
                          <a:latin typeface="Arial" panose="020B0604020202020204" pitchFamily="34" charset="0"/>
                          <a:ea typeface="Times New Roman" panose="02020603050405020304" pitchFamily="18" charset="0"/>
                          <a:cs typeface="Mangal" panose="02040503050203030202" pitchFamily="18" charset="0"/>
                        </a:rPr>
                        <a:t>2. Materials, Supplies &amp; Equipment should enter/ leave through Double Door Autoclave, fumigation chamber / Airlock with inter locked doors. Doors should be interlocked electronically and /or mechanically. Additionally, visual and</a:t>
                      </a:r>
                      <a:endParaRPr lang="en-IN" sz="2200" b="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p>
                      <a:pPr marL="66675" indent="0" algn="just">
                        <a:lnSpc>
                          <a:spcPct val="100000"/>
                        </a:lnSpc>
                        <a:buFont typeface="Arial" panose="020B0604020202020204" pitchFamily="34" charset="0"/>
                        <a:buNone/>
                      </a:pPr>
                      <a:r>
                        <a:rPr lang="en-US" sz="2200" b="0" dirty="0">
                          <a:solidFill>
                            <a:schemeClr val="tx1"/>
                          </a:solidFill>
                          <a:effectLst/>
                          <a:latin typeface="Arial" panose="020B0604020202020204" pitchFamily="34" charset="0"/>
                          <a:ea typeface="Times New Roman" panose="02020603050405020304" pitchFamily="18" charset="0"/>
                          <a:cs typeface="Mangal" panose="02040503050203030202" pitchFamily="18" charset="0"/>
                        </a:rPr>
                        <a:t>audible alarms are recommended.</a:t>
                      </a:r>
                      <a:endParaRPr lang="en-IN" sz="2200" b="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7164767"/>
                  </a:ext>
                </a:extLst>
              </a:tr>
              <a:tr h="1336182">
                <a:tc>
                  <a:txBody>
                    <a:bodyPr/>
                    <a:lstStyle/>
                    <a:p>
                      <a:pPr marL="66675" marR="61595" indent="0" algn="just">
                        <a:lnSpc>
                          <a:spcPct val="100000"/>
                        </a:lnSpc>
                        <a:spcAft>
                          <a:spcPts val="0"/>
                        </a:spcAft>
                        <a:buFont typeface="Arial" panose="020B0604020202020204" pitchFamily="34" charset="0"/>
                        <a:buNone/>
                      </a:pPr>
                      <a:r>
                        <a:rPr lang="en-US" sz="2200" b="0" dirty="0">
                          <a:solidFill>
                            <a:schemeClr val="tx1"/>
                          </a:solidFill>
                          <a:effectLst/>
                          <a:latin typeface="Arial" panose="020B0604020202020204" pitchFamily="34" charset="0"/>
                          <a:ea typeface="Times New Roman" panose="02020603050405020304" pitchFamily="18" charset="0"/>
                          <a:cs typeface="Mangal" panose="02040503050203030202" pitchFamily="18" charset="0"/>
                        </a:rPr>
                        <a:t>3. Work Conducted in Primary Containment Equipment: Work should be conducted in a Biosafety cabinet. The BSC may be selected based on protection assessment, work assessment, Chemical </a:t>
                      </a:r>
                      <a:r>
                        <a:rPr lang="en-US" sz="2200" b="0" dirty="0" err="1">
                          <a:solidFill>
                            <a:schemeClr val="tx1"/>
                          </a:solidFill>
                          <a:effectLst/>
                          <a:latin typeface="Arial" panose="020B0604020202020204" pitchFamily="34" charset="0"/>
                          <a:ea typeface="Times New Roman" panose="02020603050405020304" pitchFamily="18" charset="0"/>
                          <a:cs typeface="Mangal" panose="02040503050203030202" pitchFamily="18" charset="0"/>
                        </a:rPr>
                        <a:t>vapour</a:t>
                      </a:r>
                      <a:r>
                        <a:rPr lang="en-US" sz="2200" b="0" dirty="0">
                          <a:solidFill>
                            <a:schemeClr val="tx1"/>
                          </a:solidFill>
                          <a:effectLst/>
                          <a:latin typeface="Arial" panose="020B0604020202020204" pitchFamily="34" charset="0"/>
                          <a:ea typeface="Times New Roman" panose="02020603050405020304" pitchFamily="18" charset="0"/>
                          <a:cs typeface="Mangal" panose="02040503050203030202" pitchFamily="18" charset="0"/>
                        </a:rPr>
                        <a:t> generation assessment. In</a:t>
                      </a:r>
                      <a:endParaRPr lang="en-IN" sz="2200" b="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p>
                      <a:pPr marL="66675" indent="0" algn="just">
                        <a:lnSpc>
                          <a:spcPct val="100000"/>
                        </a:lnSpc>
                        <a:buFont typeface="Arial" panose="020B0604020202020204" pitchFamily="34" charset="0"/>
                        <a:buNone/>
                      </a:pPr>
                      <a:r>
                        <a:rPr lang="en-US" sz="2200" b="0" dirty="0">
                          <a:solidFill>
                            <a:schemeClr val="tx1"/>
                          </a:solidFill>
                          <a:effectLst/>
                          <a:latin typeface="Arial" panose="020B0604020202020204" pitchFamily="34" charset="0"/>
                          <a:ea typeface="Times New Roman" panose="02020603050405020304" pitchFamily="18" charset="0"/>
                          <a:cs typeface="Mangal" panose="02040503050203030202" pitchFamily="18" charset="0"/>
                        </a:rPr>
                        <a:t>general, BSC Class II type B1 or B2 is recommended.</a:t>
                      </a:r>
                      <a:endParaRPr lang="en-IN" sz="2200" b="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9389732"/>
                  </a:ext>
                </a:extLst>
              </a:tr>
            </a:tbl>
          </a:graphicData>
        </a:graphic>
      </p:graphicFrame>
    </p:spTree>
    <p:extLst>
      <p:ext uri="{BB962C8B-B14F-4D97-AF65-F5344CB8AC3E}">
        <p14:creationId xmlns:p14="http://schemas.microsoft.com/office/powerpoint/2010/main" val="10706537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4D848EE7-D811-448C-B4DC-8AD9CC73FCF7}"/>
              </a:ext>
            </a:extLst>
          </p:cNvPr>
          <p:cNvGraphicFramePr>
            <a:graphicFrameLocks noGrp="1"/>
          </p:cNvGraphicFramePr>
          <p:nvPr>
            <p:extLst>
              <p:ext uri="{D42A27DB-BD31-4B8C-83A1-F6EECF244321}">
                <p14:modId xmlns:p14="http://schemas.microsoft.com/office/powerpoint/2010/main" val="2690547352"/>
              </p:ext>
            </p:extLst>
          </p:nvPr>
        </p:nvGraphicFramePr>
        <p:xfrm>
          <a:off x="1047750" y="571501"/>
          <a:ext cx="10096500" cy="5241222"/>
        </p:xfrm>
        <a:graphic>
          <a:graphicData uri="http://schemas.openxmlformats.org/drawingml/2006/table">
            <a:tbl>
              <a:tblPr firstRow="1" firstCol="1" lastRow="1" lastCol="1" bandRow="1" bandCol="1">
                <a:tableStyleId>{5C22544A-7EE6-4342-B048-85BDC9FD1C3A}</a:tableStyleId>
              </a:tblPr>
              <a:tblGrid>
                <a:gridCol w="10096500">
                  <a:extLst>
                    <a:ext uri="{9D8B030D-6E8A-4147-A177-3AD203B41FA5}">
                      <a16:colId xmlns:a16="http://schemas.microsoft.com/office/drawing/2014/main" val="37576062"/>
                    </a:ext>
                  </a:extLst>
                </a:gridCol>
              </a:tblGrid>
              <a:tr h="693020">
                <a:tc>
                  <a:txBody>
                    <a:bodyPr/>
                    <a:lstStyle/>
                    <a:p>
                      <a:pPr marL="66675" indent="0">
                        <a:lnSpc>
                          <a:spcPct val="100000"/>
                        </a:lnSpc>
                        <a:buFont typeface="Arial" panose="020B0604020202020204" pitchFamily="34" charset="0"/>
                        <a:buNone/>
                      </a:pPr>
                      <a:r>
                        <a:rPr lang="en-US" sz="2200" b="0" dirty="0">
                          <a:solidFill>
                            <a:schemeClr val="tx1"/>
                          </a:solidFill>
                          <a:effectLst/>
                        </a:rPr>
                        <a:t>4. Hand Washing station: Should be placed near the laboratory exit. Provision for</a:t>
                      </a:r>
                      <a:endParaRPr lang="en-IN" sz="2200" b="0" dirty="0">
                        <a:solidFill>
                          <a:schemeClr val="tx1"/>
                        </a:solidFill>
                        <a:effectLst/>
                      </a:endParaRPr>
                    </a:p>
                    <a:p>
                      <a:pPr marL="66675" indent="0">
                        <a:lnSpc>
                          <a:spcPct val="100000"/>
                        </a:lnSpc>
                        <a:spcBef>
                          <a:spcPts val="205"/>
                        </a:spcBef>
                        <a:spcAft>
                          <a:spcPts val="0"/>
                        </a:spcAft>
                        <a:buFont typeface="Arial" panose="020B0604020202020204" pitchFamily="34" charset="0"/>
                        <a:buNone/>
                      </a:pPr>
                      <a:r>
                        <a:rPr lang="en-US" sz="2200" b="0" dirty="0">
                          <a:solidFill>
                            <a:schemeClr val="tx1"/>
                          </a:solidFill>
                          <a:effectLst/>
                        </a:rPr>
                        <a:t>sensor-based or foot / elbow operated eye wash station should also be there.</a:t>
                      </a:r>
                      <a:endParaRPr lang="en-IN" sz="2200" b="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noFill/>
                  </a:tcPr>
                </a:tc>
                <a:extLst>
                  <a:ext uri="{0D108BD9-81ED-4DB2-BD59-A6C34878D82A}">
                    <a16:rowId xmlns:a16="http://schemas.microsoft.com/office/drawing/2014/main" val="2864391321"/>
                  </a:ext>
                </a:extLst>
              </a:tr>
              <a:tr h="1602504">
                <a:tc>
                  <a:txBody>
                    <a:bodyPr/>
                    <a:lstStyle/>
                    <a:p>
                      <a:pPr marL="66675" marR="61595" indent="0" algn="just">
                        <a:lnSpc>
                          <a:spcPct val="100000"/>
                        </a:lnSpc>
                        <a:spcAft>
                          <a:spcPts val="0"/>
                        </a:spcAft>
                        <a:buFont typeface="Arial" panose="020B0604020202020204" pitchFamily="34" charset="0"/>
                        <a:buNone/>
                      </a:pPr>
                      <a:r>
                        <a:rPr lang="en-US" sz="2200" b="0" dirty="0">
                          <a:solidFill>
                            <a:schemeClr val="tx1"/>
                          </a:solidFill>
                          <a:effectLst/>
                        </a:rPr>
                        <a:t>5. Laboratory and animal room wastes from the containment area to be decontaminated or sterilized before disposal. A Double door barrier autoclave with interlocking of doors and other controls. Waste material is loaded in the autoclave from the facility and removed from outside the facility after autoclave selected cycle is completed.</a:t>
                      </a:r>
                      <a:endParaRPr lang="en-IN" sz="2200" b="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noFill/>
                  </a:tcPr>
                </a:tc>
                <a:extLst>
                  <a:ext uri="{0D108BD9-81ED-4DB2-BD59-A6C34878D82A}">
                    <a16:rowId xmlns:a16="http://schemas.microsoft.com/office/drawing/2014/main" val="1135279333"/>
                  </a:ext>
                </a:extLst>
              </a:tr>
              <a:tr h="438150">
                <a:tc>
                  <a:txBody>
                    <a:bodyPr/>
                    <a:lstStyle/>
                    <a:p>
                      <a:pPr marL="66675" indent="0">
                        <a:lnSpc>
                          <a:spcPct val="100000"/>
                        </a:lnSpc>
                        <a:buFont typeface="Arial" panose="020B0604020202020204" pitchFamily="34" charset="0"/>
                        <a:buNone/>
                      </a:pPr>
                      <a:r>
                        <a:rPr lang="en-US" sz="2200" b="0" dirty="0">
                          <a:solidFill>
                            <a:schemeClr val="tx1"/>
                          </a:solidFill>
                          <a:effectLst/>
                        </a:rPr>
                        <a:t>6. Lab clothing: Lab clothing should be decontaminated by autoclaving</a:t>
                      </a:r>
                      <a:r>
                        <a:rPr lang="en-US" sz="2200" b="0" spc="275" dirty="0">
                          <a:solidFill>
                            <a:schemeClr val="tx1"/>
                          </a:solidFill>
                          <a:effectLst/>
                        </a:rPr>
                        <a:t> </a:t>
                      </a:r>
                      <a:r>
                        <a:rPr lang="en-US" sz="2200" b="0" dirty="0">
                          <a:solidFill>
                            <a:schemeClr val="tx1"/>
                          </a:solidFill>
                          <a:effectLst/>
                        </a:rPr>
                        <a:t>before</a:t>
                      </a:r>
                      <a:r>
                        <a:rPr lang="en-IN" sz="2200" b="0" dirty="0">
                          <a:solidFill>
                            <a:schemeClr val="tx1"/>
                          </a:solidFill>
                          <a:effectLst/>
                        </a:rPr>
                        <a:t> </a:t>
                      </a:r>
                      <a:r>
                        <a:rPr lang="en-US" sz="2200" b="0" dirty="0">
                          <a:solidFill>
                            <a:schemeClr val="tx1"/>
                          </a:solidFill>
                          <a:effectLst/>
                        </a:rPr>
                        <a:t>washing.</a:t>
                      </a:r>
                      <a:endParaRPr lang="en-IN" sz="2200" b="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noFill/>
                  </a:tcPr>
                </a:tc>
                <a:extLst>
                  <a:ext uri="{0D108BD9-81ED-4DB2-BD59-A6C34878D82A}">
                    <a16:rowId xmlns:a16="http://schemas.microsoft.com/office/drawing/2014/main" val="2815810659"/>
                  </a:ext>
                </a:extLst>
              </a:tr>
              <a:tr h="721167">
                <a:tc>
                  <a:txBody>
                    <a:bodyPr/>
                    <a:lstStyle/>
                    <a:p>
                      <a:pPr marL="66675" indent="0">
                        <a:lnSpc>
                          <a:spcPct val="100000"/>
                        </a:lnSpc>
                        <a:buFont typeface="Arial" panose="020B0604020202020204" pitchFamily="34" charset="0"/>
                        <a:buNone/>
                      </a:pPr>
                      <a:r>
                        <a:rPr lang="en-US" sz="2200" b="0" dirty="0">
                          <a:solidFill>
                            <a:schemeClr val="tx1"/>
                          </a:solidFill>
                          <a:effectLst/>
                        </a:rPr>
                        <a:t>7. Animal cages: may be autoclaved or thoroughly decontaminated by cleaning</a:t>
                      </a:r>
                      <a:endParaRPr lang="en-IN" sz="2200" b="0" dirty="0">
                        <a:solidFill>
                          <a:schemeClr val="tx1"/>
                        </a:solidFill>
                        <a:effectLst/>
                      </a:endParaRPr>
                    </a:p>
                    <a:p>
                      <a:pPr marL="66675" indent="0">
                        <a:lnSpc>
                          <a:spcPct val="100000"/>
                        </a:lnSpc>
                        <a:spcBef>
                          <a:spcPts val="205"/>
                        </a:spcBef>
                        <a:spcAft>
                          <a:spcPts val="0"/>
                        </a:spcAft>
                        <a:buFont typeface="Arial" panose="020B0604020202020204" pitchFamily="34" charset="0"/>
                        <a:buNone/>
                      </a:pPr>
                      <a:r>
                        <a:rPr lang="en-US" sz="2200" b="0" dirty="0">
                          <a:solidFill>
                            <a:schemeClr val="tx1"/>
                          </a:solidFill>
                          <a:effectLst/>
                        </a:rPr>
                        <a:t>with hot water at 82</a:t>
                      </a:r>
                      <a:r>
                        <a:rPr lang="en-US" sz="2200" b="0" baseline="30000" dirty="0">
                          <a:solidFill>
                            <a:schemeClr val="tx1"/>
                          </a:solidFill>
                          <a:effectLst/>
                        </a:rPr>
                        <a:t>o</a:t>
                      </a:r>
                      <a:r>
                        <a:rPr lang="en-US" sz="2200" b="0" dirty="0">
                          <a:solidFill>
                            <a:schemeClr val="tx1"/>
                          </a:solidFill>
                          <a:effectLst/>
                        </a:rPr>
                        <a:t>C.</a:t>
                      </a:r>
                      <a:endParaRPr lang="en-IN" sz="2200" b="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noFill/>
                  </a:tcPr>
                </a:tc>
                <a:extLst>
                  <a:ext uri="{0D108BD9-81ED-4DB2-BD59-A6C34878D82A}">
                    <a16:rowId xmlns:a16="http://schemas.microsoft.com/office/drawing/2014/main" val="3790488419"/>
                  </a:ext>
                </a:extLst>
              </a:tr>
              <a:tr h="0">
                <a:tc>
                  <a:txBody>
                    <a:bodyPr/>
                    <a:lstStyle/>
                    <a:p>
                      <a:pPr marL="66675" indent="0">
                        <a:lnSpc>
                          <a:spcPct val="100000"/>
                        </a:lnSpc>
                        <a:buFont typeface="Arial" panose="020B0604020202020204" pitchFamily="34" charset="0"/>
                        <a:buNone/>
                      </a:pPr>
                      <a:r>
                        <a:rPr lang="en-US" sz="2200" b="0" dirty="0">
                          <a:solidFill>
                            <a:schemeClr val="tx1"/>
                          </a:solidFill>
                          <a:effectLst/>
                        </a:rPr>
                        <a:t>8. Appropriate cautionary signs: Appropriate hazard sign should be pasted for BSL-3 on the main entrance door of the laboratory.</a:t>
                      </a:r>
                      <a:endParaRPr lang="en-IN" sz="2200" b="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noFill/>
                  </a:tcPr>
                </a:tc>
                <a:extLst>
                  <a:ext uri="{0D108BD9-81ED-4DB2-BD59-A6C34878D82A}">
                    <a16:rowId xmlns:a16="http://schemas.microsoft.com/office/drawing/2014/main" val="3442653762"/>
                  </a:ext>
                </a:extLst>
              </a:tr>
              <a:tr h="1038985">
                <a:tc>
                  <a:txBody>
                    <a:bodyPr/>
                    <a:lstStyle/>
                    <a:p>
                      <a:pPr marL="66675" indent="0">
                        <a:lnSpc>
                          <a:spcPct val="100000"/>
                        </a:lnSpc>
                        <a:buFont typeface="Arial" panose="020B0604020202020204" pitchFamily="34" charset="0"/>
                        <a:buNone/>
                      </a:pPr>
                      <a:r>
                        <a:rPr lang="en-US" sz="2200" b="0" dirty="0">
                          <a:solidFill>
                            <a:schemeClr val="tx1"/>
                          </a:solidFill>
                          <a:effectLst/>
                        </a:rPr>
                        <a:t>9. The facility should be located in a separate building or isolated zone within a</a:t>
                      </a:r>
                      <a:r>
                        <a:rPr lang="en-IN" sz="2200" b="0" dirty="0">
                          <a:solidFill>
                            <a:schemeClr val="tx1"/>
                          </a:solidFill>
                          <a:effectLst/>
                        </a:rPr>
                        <a:t> </a:t>
                      </a:r>
                      <a:r>
                        <a:rPr lang="en-US" sz="2200" b="0" dirty="0">
                          <a:solidFill>
                            <a:schemeClr val="tx1"/>
                          </a:solidFill>
                          <a:effectLst/>
                        </a:rPr>
                        <a:t>building, as per “Box in Box” principle, i.e., more containment area is surrounded by less containment area.</a:t>
                      </a:r>
                      <a:endParaRPr lang="en-IN" sz="2200" b="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noFill/>
                  </a:tcPr>
                </a:tc>
                <a:extLst>
                  <a:ext uri="{0D108BD9-81ED-4DB2-BD59-A6C34878D82A}">
                    <a16:rowId xmlns:a16="http://schemas.microsoft.com/office/drawing/2014/main" val="2580668914"/>
                  </a:ext>
                </a:extLst>
              </a:tr>
            </a:tbl>
          </a:graphicData>
        </a:graphic>
      </p:graphicFrame>
    </p:spTree>
    <p:extLst>
      <p:ext uri="{BB962C8B-B14F-4D97-AF65-F5344CB8AC3E}">
        <p14:creationId xmlns:p14="http://schemas.microsoft.com/office/powerpoint/2010/main" val="1947109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F2420B3-F21E-4B86-91DB-2FB2B5639201}"/>
              </a:ext>
            </a:extLst>
          </p:cNvPr>
          <p:cNvGraphicFramePr>
            <a:graphicFrameLocks noGrp="1"/>
          </p:cNvGraphicFramePr>
          <p:nvPr>
            <p:ph idx="1"/>
            <p:extLst>
              <p:ext uri="{D42A27DB-BD31-4B8C-83A1-F6EECF244321}">
                <p14:modId xmlns:p14="http://schemas.microsoft.com/office/powerpoint/2010/main" val="3348758945"/>
              </p:ext>
            </p:extLst>
          </p:nvPr>
        </p:nvGraphicFramePr>
        <p:xfrm>
          <a:off x="702309" y="645636"/>
          <a:ext cx="11137266" cy="5588966"/>
        </p:xfrm>
        <a:graphic>
          <a:graphicData uri="http://schemas.openxmlformats.org/drawingml/2006/table">
            <a:tbl>
              <a:tblPr firstRow="1" firstCol="1" lastRow="1" lastCol="1" bandRow="1" bandCol="1">
                <a:tableStyleId>{5C22544A-7EE6-4342-B048-85BDC9FD1C3A}</a:tableStyleId>
              </a:tblPr>
              <a:tblGrid>
                <a:gridCol w="11137266">
                  <a:extLst>
                    <a:ext uri="{9D8B030D-6E8A-4147-A177-3AD203B41FA5}">
                      <a16:colId xmlns:a16="http://schemas.microsoft.com/office/drawing/2014/main" val="1374119603"/>
                    </a:ext>
                  </a:extLst>
                </a:gridCol>
              </a:tblGrid>
              <a:tr h="906939">
                <a:tc>
                  <a:txBody>
                    <a:bodyPr/>
                    <a:lstStyle/>
                    <a:p>
                      <a:pPr marL="66675" marR="65405" algn="l">
                        <a:lnSpc>
                          <a:spcPct val="115000"/>
                        </a:lnSpc>
                        <a:spcAft>
                          <a:spcPts val="0"/>
                        </a:spcAft>
                        <a:tabLst>
                          <a:tab pos="2461895" algn="l"/>
                        </a:tabLst>
                      </a:pPr>
                      <a:r>
                        <a:rPr lang="en-US" sz="2000" b="0" dirty="0">
                          <a:solidFill>
                            <a:schemeClr val="tx1"/>
                          </a:solidFill>
                          <a:effectLst/>
                        </a:rPr>
                        <a:t>10.Pass through cabinets /dunk tanks for transfer of biological materials. Door interlocking  with </a:t>
                      </a:r>
                      <a:r>
                        <a:rPr lang="en-US" sz="2000" b="0" spc="75" dirty="0">
                          <a:solidFill>
                            <a:schemeClr val="tx1"/>
                          </a:solidFill>
                          <a:effectLst/>
                        </a:rPr>
                        <a:t> </a:t>
                      </a:r>
                      <a:r>
                        <a:rPr lang="en-US" sz="2000" b="0" dirty="0">
                          <a:solidFill>
                            <a:schemeClr val="tx1"/>
                          </a:solidFill>
                          <a:effectLst/>
                        </a:rPr>
                        <a:t>override </a:t>
                      </a:r>
                      <a:r>
                        <a:rPr lang="en-US" sz="2000" b="0" spc="30" dirty="0">
                          <a:solidFill>
                            <a:schemeClr val="tx1"/>
                          </a:solidFill>
                          <a:effectLst/>
                        </a:rPr>
                        <a:t> </a:t>
                      </a:r>
                      <a:r>
                        <a:rPr lang="en-US" sz="2000" b="0" dirty="0">
                          <a:solidFill>
                            <a:schemeClr val="tx1"/>
                          </a:solidFill>
                          <a:effectLst/>
                        </a:rPr>
                        <a:t>facility. Dunk tank, as feasible, based on  risk</a:t>
                      </a:r>
                      <a:r>
                        <a:rPr lang="en-IN" sz="2000" b="0" dirty="0">
                          <a:solidFill>
                            <a:schemeClr val="tx1"/>
                          </a:solidFill>
                          <a:effectLst/>
                        </a:rPr>
                        <a:t> </a:t>
                      </a:r>
                      <a:r>
                        <a:rPr lang="en-US" sz="2000" b="0" dirty="0">
                          <a:solidFill>
                            <a:schemeClr val="tx1"/>
                          </a:solidFill>
                          <a:effectLst/>
                        </a:rPr>
                        <a:t>assessment.</a:t>
                      </a:r>
                      <a:endParaRPr lang="en-IN" sz="2000" b="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noFill/>
                  </a:tcPr>
                </a:tc>
                <a:extLst>
                  <a:ext uri="{0D108BD9-81ED-4DB2-BD59-A6C34878D82A}">
                    <a16:rowId xmlns:a16="http://schemas.microsoft.com/office/drawing/2014/main" val="2140362676"/>
                  </a:ext>
                </a:extLst>
              </a:tr>
              <a:tr h="396540">
                <a:tc>
                  <a:txBody>
                    <a:bodyPr/>
                    <a:lstStyle/>
                    <a:p>
                      <a:pPr marL="66675" algn="l">
                        <a:lnSpc>
                          <a:spcPts val="1350"/>
                        </a:lnSpc>
                      </a:pPr>
                      <a:r>
                        <a:rPr lang="en-US" sz="2000" b="0" dirty="0">
                          <a:solidFill>
                            <a:schemeClr val="tx1"/>
                          </a:solidFill>
                          <a:effectLst/>
                        </a:rPr>
                        <a:t>11. Steam Glassware sterilizer: Single door/ double door based on requirement.</a:t>
                      </a:r>
                      <a:endParaRPr lang="en-IN" sz="2000" b="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noFill/>
                  </a:tcPr>
                </a:tc>
                <a:extLst>
                  <a:ext uri="{0D108BD9-81ED-4DB2-BD59-A6C34878D82A}">
                    <a16:rowId xmlns:a16="http://schemas.microsoft.com/office/drawing/2014/main" val="2904535022"/>
                  </a:ext>
                </a:extLst>
              </a:tr>
              <a:tr h="0">
                <a:tc>
                  <a:txBody>
                    <a:bodyPr/>
                    <a:lstStyle/>
                    <a:p>
                      <a:pPr marL="66675" algn="l">
                        <a:lnSpc>
                          <a:spcPts val="1350"/>
                        </a:lnSpc>
                      </a:pPr>
                      <a:r>
                        <a:rPr lang="en-US" sz="2000" b="0" dirty="0">
                          <a:solidFill>
                            <a:schemeClr val="tx1"/>
                          </a:solidFill>
                          <a:effectLst/>
                        </a:rPr>
                        <a:t>Ethylene Oxide barrier autoclave: should be used for materials which cannot be</a:t>
                      </a:r>
                      <a:endParaRPr lang="en-IN" sz="2000" b="0" dirty="0">
                        <a:solidFill>
                          <a:schemeClr val="tx1"/>
                        </a:solidFill>
                        <a:effectLst/>
                      </a:endParaRPr>
                    </a:p>
                    <a:p>
                      <a:pPr marL="66675" algn="l">
                        <a:lnSpc>
                          <a:spcPct val="115000"/>
                        </a:lnSpc>
                        <a:spcBef>
                          <a:spcPts val="215"/>
                        </a:spcBef>
                        <a:spcAft>
                          <a:spcPts val="0"/>
                        </a:spcAft>
                      </a:pPr>
                      <a:r>
                        <a:rPr lang="en-US" sz="2000" b="0" dirty="0">
                          <a:solidFill>
                            <a:schemeClr val="tx1"/>
                          </a:solidFill>
                          <a:effectLst/>
                        </a:rPr>
                        <a:t>steam autoclaved.</a:t>
                      </a:r>
                      <a:endParaRPr lang="en-IN" sz="2000" b="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noFill/>
                  </a:tcPr>
                </a:tc>
                <a:extLst>
                  <a:ext uri="{0D108BD9-81ED-4DB2-BD59-A6C34878D82A}">
                    <a16:rowId xmlns:a16="http://schemas.microsoft.com/office/drawing/2014/main" val="3100141773"/>
                  </a:ext>
                </a:extLst>
              </a:tr>
              <a:tr h="1047834">
                <a:tc>
                  <a:txBody>
                    <a:bodyPr/>
                    <a:lstStyle/>
                    <a:p>
                      <a:pPr marL="66675" algn="l">
                        <a:lnSpc>
                          <a:spcPts val="1350"/>
                        </a:lnSpc>
                      </a:pPr>
                      <a:endParaRPr lang="en-US" sz="2000" b="0" dirty="0">
                        <a:solidFill>
                          <a:schemeClr val="tx1"/>
                        </a:solidFill>
                        <a:effectLst/>
                      </a:endParaRPr>
                    </a:p>
                    <a:p>
                      <a:pPr marL="66675" algn="l">
                        <a:lnSpc>
                          <a:spcPts val="1350"/>
                        </a:lnSpc>
                      </a:pPr>
                      <a:r>
                        <a:rPr lang="en-US" sz="2000" b="0" dirty="0">
                          <a:solidFill>
                            <a:schemeClr val="tx1"/>
                          </a:solidFill>
                          <a:effectLst/>
                        </a:rPr>
                        <a:t>12. Liquid Effluent (Bio-Waste) Treatment should be conducted at -50 Pa or more</a:t>
                      </a:r>
                      <a:endParaRPr lang="en-IN" sz="2000" b="0" dirty="0">
                        <a:solidFill>
                          <a:schemeClr val="tx1"/>
                        </a:solidFill>
                        <a:effectLst/>
                      </a:endParaRPr>
                    </a:p>
                    <a:p>
                      <a:pPr marL="66675" algn="l">
                        <a:lnSpc>
                          <a:spcPct val="115000"/>
                        </a:lnSpc>
                        <a:spcBef>
                          <a:spcPts val="205"/>
                        </a:spcBef>
                        <a:spcAft>
                          <a:spcPts val="0"/>
                        </a:spcAft>
                      </a:pPr>
                      <a:r>
                        <a:rPr lang="en-US" sz="2000" b="0" dirty="0">
                          <a:solidFill>
                            <a:schemeClr val="tx1"/>
                          </a:solidFill>
                          <a:effectLst/>
                        </a:rPr>
                        <a:t>based on risk assessment and box in box principle.</a:t>
                      </a:r>
                    </a:p>
                    <a:p>
                      <a:pPr marL="66675" algn="l">
                        <a:lnSpc>
                          <a:spcPct val="115000"/>
                        </a:lnSpc>
                        <a:spcBef>
                          <a:spcPts val="205"/>
                        </a:spcBef>
                        <a:spcAft>
                          <a:spcPts val="0"/>
                        </a:spcAft>
                      </a:pPr>
                      <a:endParaRPr lang="en-IN" sz="2000" b="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noFill/>
                  </a:tcPr>
                </a:tc>
                <a:extLst>
                  <a:ext uri="{0D108BD9-81ED-4DB2-BD59-A6C34878D82A}">
                    <a16:rowId xmlns:a16="http://schemas.microsoft.com/office/drawing/2014/main" val="2428548818"/>
                  </a:ext>
                </a:extLst>
              </a:tr>
              <a:tr h="331302">
                <a:tc>
                  <a:txBody>
                    <a:bodyPr/>
                    <a:lstStyle/>
                    <a:p>
                      <a:pPr marL="66675" algn="l">
                        <a:lnSpc>
                          <a:spcPts val="1365"/>
                        </a:lnSpc>
                      </a:pPr>
                      <a:r>
                        <a:rPr lang="en-US" sz="2000" b="0" dirty="0">
                          <a:solidFill>
                            <a:schemeClr val="tx1"/>
                          </a:solidFill>
                          <a:effectLst/>
                        </a:rPr>
                        <a:t>13. Personnel change room is recommended for laboratory work.</a:t>
                      </a:r>
                      <a:endParaRPr lang="en-IN" sz="2000" b="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noFill/>
                  </a:tcPr>
                </a:tc>
                <a:extLst>
                  <a:ext uri="{0D108BD9-81ED-4DB2-BD59-A6C34878D82A}">
                    <a16:rowId xmlns:a16="http://schemas.microsoft.com/office/drawing/2014/main" val="1169909516"/>
                  </a:ext>
                </a:extLst>
              </a:tr>
              <a:tr h="2343380">
                <a:tc>
                  <a:txBody>
                    <a:bodyPr/>
                    <a:lstStyle/>
                    <a:p>
                      <a:pPr marL="66675" marR="59690" algn="l">
                        <a:lnSpc>
                          <a:spcPct val="115000"/>
                        </a:lnSpc>
                        <a:spcAft>
                          <a:spcPts val="0"/>
                        </a:spcAft>
                      </a:pPr>
                      <a:r>
                        <a:rPr lang="en-US" sz="2000" b="0" dirty="0">
                          <a:solidFill>
                            <a:schemeClr val="tx1"/>
                          </a:solidFill>
                          <a:effectLst/>
                        </a:rPr>
                        <a:t>14. Shower: the availability of shower within facility at the exit is recommended for a BSL-3 laboratory work but mandatory for high risk work. Drain water from such shower cannot &amp; should not be disposed of in municipal waste without treatment. It must be ensured that such bath water flows down to designated drain for treatment and must not remain stagnant on floor. As per risk assessment permit for work on comparatively lower risk work, air shower maybe considered as a substitute to water shower.</a:t>
                      </a:r>
                      <a:endParaRPr lang="en-IN" sz="2000" b="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noFill/>
                  </a:tcPr>
                </a:tc>
                <a:extLst>
                  <a:ext uri="{0D108BD9-81ED-4DB2-BD59-A6C34878D82A}">
                    <a16:rowId xmlns:a16="http://schemas.microsoft.com/office/drawing/2014/main" val="3722099350"/>
                  </a:ext>
                </a:extLst>
              </a:tr>
            </a:tbl>
          </a:graphicData>
        </a:graphic>
      </p:graphicFrame>
    </p:spTree>
    <p:extLst>
      <p:ext uri="{BB962C8B-B14F-4D97-AF65-F5344CB8AC3E}">
        <p14:creationId xmlns:p14="http://schemas.microsoft.com/office/powerpoint/2010/main" val="16443158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AC25572-631E-4FC2-B86F-3CCDA545B254}"/>
              </a:ext>
            </a:extLst>
          </p:cNvPr>
          <p:cNvGraphicFramePr>
            <a:graphicFrameLocks noGrp="1"/>
          </p:cNvGraphicFramePr>
          <p:nvPr>
            <p:ph idx="1"/>
            <p:extLst>
              <p:ext uri="{D42A27DB-BD31-4B8C-83A1-F6EECF244321}">
                <p14:modId xmlns:p14="http://schemas.microsoft.com/office/powerpoint/2010/main" val="1308292222"/>
              </p:ext>
            </p:extLst>
          </p:nvPr>
        </p:nvGraphicFramePr>
        <p:xfrm>
          <a:off x="390525" y="1143001"/>
          <a:ext cx="11410950" cy="4984981"/>
        </p:xfrm>
        <a:graphic>
          <a:graphicData uri="http://schemas.openxmlformats.org/drawingml/2006/table">
            <a:tbl>
              <a:tblPr firstRow="1" firstCol="1" lastRow="1" lastCol="1" bandRow="1" bandCol="1">
                <a:tableStyleId>{5C22544A-7EE6-4342-B048-85BDC9FD1C3A}</a:tableStyleId>
              </a:tblPr>
              <a:tblGrid>
                <a:gridCol w="11410950">
                  <a:extLst>
                    <a:ext uri="{9D8B030D-6E8A-4147-A177-3AD203B41FA5}">
                      <a16:colId xmlns:a16="http://schemas.microsoft.com/office/drawing/2014/main" val="908099118"/>
                    </a:ext>
                  </a:extLst>
                </a:gridCol>
              </a:tblGrid>
              <a:tr h="1104899">
                <a:tc>
                  <a:txBody>
                    <a:bodyPr/>
                    <a:lstStyle/>
                    <a:p>
                      <a:pPr marL="66675" marR="62230" indent="0" algn="just">
                        <a:lnSpc>
                          <a:spcPct val="100000"/>
                        </a:lnSpc>
                        <a:spcAft>
                          <a:spcPts val="0"/>
                        </a:spcAft>
                        <a:buFont typeface="Arial" panose="020B0604020202020204" pitchFamily="34" charset="0"/>
                        <a:buNone/>
                      </a:pPr>
                      <a:r>
                        <a:rPr lang="en-US" sz="2000" b="0" dirty="0">
                          <a:solidFill>
                            <a:schemeClr val="tx1"/>
                          </a:solidFill>
                          <a:effectLst/>
                        </a:rPr>
                        <a:t>15. Lab contiguous with shower: These showers are in addition to shower at the exit of the facility and are required in animal houses and high risk areas. Drain water</a:t>
                      </a:r>
                      <a:r>
                        <a:rPr lang="en-US" sz="2000" b="0" spc="195" dirty="0">
                          <a:solidFill>
                            <a:schemeClr val="tx1"/>
                          </a:solidFill>
                          <a:effectLst/>
                        </a:rPr>
                        <a:t> </a:t>
                      </a:r>
                      <a:r>
                        <a:rPr lang="en-US" sz="2000" b="0" dirty="0">
                          <a:solidFill>
                            <a:schemeClr val="tx1"/>
                          </a:solidFill>
                          <a:effectLst/>
                        </a:rPr>
                        <a:t>from</a:t>
                      </a:r>
                      <a:r>
                        <a:rPr lang="en-US" sz="2000" b="0" spc="200" dirty="0">
                          <a:solidFill>
                            <a:schemeClr val="tx1"/>
                          </a:solidFill>
                          <a:effectLst/>
                        </a:rPr>
                        <a:t> </a:t>
                      </a:r>
                      <a:r>
                        <a:rPr lang="en-US" sz="2000" b="0" dirty="0">
                          <a:solidFill>
                            <a:schemeClr val="tx1"/>
                          </a:solidFill>
                          <a:effectLst/>
                        </a:rPr>
                        <a:t>such</a:t>
                      </a:r>
                      <a:r>
                        <a:rPr lang="en-US" sz="2000" b="0" spc="195" dirty="0">
                          <a:solidFill>
                            <a:schemeClr val="tx1"/>
                          </a:solidFill>
                          <a:effectLst/>
                        </a:rPr>
                        <a:t> </a:t>
                      </a:r>
                      <a:r>
                        <a:rPr lang="en-US" sz="2000" b="0" dirty="0">
                          <a:solidFill>
                            <a:schemeClr val="tx1"/>
                          </a:solidFill>
                          <a:effectLst/>
                        </a:rPr>
                        <a:t>shower</a:t>
                      </a:r>
                      <a:r>
                        <a:rPr lang="en-US" sz="2000" b="0" spc="205" dirty="0">
                          <a:solidFill>
                            <a:schemeClr val="tx1"/>
                          </a:solidFill>
                          <a:effectLst/>
                        </a:rPr>
                        <a:t> </a:t>
                      </a:r>
                      <a:r>
                        <a:rPr lang="en-US" sz="2000" b="0" dirty="0">
                          <a:solidFill>
                            <a:schemeClr val="tx1"/>
                          </a:solidFill>
                          <a:effectLst/>
                        </a:rPr>
                        <a:t>must</a:t>
                      </a:r>
                      <a:r>
                        <a:rPr lang="en-US" sz="2000" b="0" spc="200" dirty="0">
                          <a:solidFill>
                            <a:schemeClr val="tx1"/>
                          </a:solidFill>
                          <a:effectLst/>
                        </a:rPr>
                        <a:t> </a:t>
                      </a:r>
                      <a:r>
                        <a:rPr lang="en-US" sz="2000" b="0" dirty="0">
                          <a:solidFill>
                            <a:schemeClr val="tx1"/>
                          </a:solidFill>
                          <a:effectLst/>
                        </a:rPr>
                        <a:t>be</a:t>
                      </a:r>
                      <a:r>
                        <a:rPr lang="en-US" sz="2000" b="0" spc="190" dirty="0">
                          <a:solidFill>
                            <a:schemeClr val="tx1"/>
                          </a:solidFill>
                          <a:effectLst/>
                        </a:rPr>
                        <a:t> </a:t>
                      </a:r>
                      <a:r>
                        <a:rPr lang="en-US" sz="2000" b="0" dirty="0">
                          <a:solidFill>
                            <a:schemeClr val="tx1"/>
                          </a:solidFill>
                          <a:effectLst/>
                        </a:rPr>
                        <a:t>treated</a:t>
                      </a:r>
                      <a:r>
                        <a:rPr lang="en-US" sz="2000" b="0" spc="205" dirty="0">
                          <a:solidFill>
                            <a:schemeClr val="tx1"/>
                          </a:solidFill>
                          <a:effectLst/>
                        </a:rPr>
                        <a:t> </a:t>
                      </a:r>
                      <a:r>
                        <a:rPr lang="en-US" sz="2000" b="0" dirty="0">
                          <a:solidFill>
                            <a:schemeClr val="tx1"/>
                          </a:solidFill>
                          <a:effectLst/>
                        </a:rPr>
                        <a:t>in</a:t>
                      </a:r>
                      <a:r>
                        <a:rPr lang="en-US" sz="2000" b="0" spc="200" dirty="0">
                          <a:solidFill>
                            <a:schemeClr val="tx1"/>
                          </a:solidFill>
                          <a:effectLst/>
                        </a:rPr>
                        <a:t> </a:t>
                      </a:r>
                      <a:r>
                        <a:rPr lang="en-US" sz="2000" b="0" dirty="0">
                          <a:solidFill>
                            <a:schemeClr val="tx1"/>
                          </a:solidFill>
                          <a:effectLst/>
                        </a:rPr>
                        <a:t>effluent</a:t>
                      </a:r>
                      <a:r>
                        <a:rPr lang="en-US" sz="2000" b="0" spc="200" dirty="0">
                          <a:solidFill>
                            <a:schemeClr val="tx1"/>
                          </a:solidFill>
                          <a:effectLst/>
                        </a:rPr>
                        <a:t> </a:t>
                      </a:r>
                      <a:r>
                        <a:rPr lang="en-US" sz="2000" b="0" dirty="0">
                          <a:solidFill>
                            <a:schemeClr val="tx1"/>
                          </a:solidFill>
                          <a:effectLst/>
                        </a:rPr>
                        <a:t>treatment</a:t>
                      </a:r>
                      <a:r>
                        <a:rPr lang="en-US" sz="2000" b="0" spc="210" dirty="0">
                          <a:solidFill>
                            <a:schemeClr val="tx1"/>
                          </a:solidFill>
                          <a:effectLst/>
                        </a:rPr>
                        <a:t> </a:t>
                      </a:r>
                      <a:r>
                        <a:rPr lang="en-US" sz="2000" b="0" dirty="0">
                          <a:solidFill>
                            <a:schemeClr val="tx1"/>
                          </a:solidFill>
                          <a:effectLst/>
                        </a:rPr>
                        <a:t>system</a:t>
                      </a:r>
                      <a:r>
                        <a:rPr lang="en-US" sz="2000" b="0" spc="200" dirty="0">
                          <a:solidFill>
                            <a:schemeClr val="tx1"/>
                          </a:solidFill>
                          <a:effectLst/>
                        </a:rPr>
                        <a:t> </a:t>
                      </a:r>
                      <a:r>
                        <a:rPr lang="en-US" sz="2000" b="0" dirty="0">
                          <a:solidFill>
                            <a:schemeClr val="tx1"/>
                          </a:solidFill>
                          <a:effectLst/>
                        </a:rPr>
                        <a:t>before</a:t>
                      </a:r>
                      <a:r>
                        <a:rPr lang="en-IN" sz="2000" b="0" dirty="0">
                          <a:solidFill>
                            <a:schemeClr val="tx1"/>
                          </a:solidFill>
                          <a:effectLst/>
                        </a:rPr>
                        <a:t> </a:t>
                      </a:r>
                      <a:r>
                        <a:rPr lang="en-US" sz="2000" b="0" dirty="0">
                          <a:solidFill>
                            <a:schemeClr val="tx1"/>
                          </a:solidFill>
                          <a:effectLst/>
                        </a:rPr>
                        <a:t>disposing in municipal waste.</a:t>
                      </a:r>
                      <a:endParaRPr lang="en-IN" sz="2000" b="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noFill/>
                  </a:tcPr>
                </a:tc>
                <a:extLst>
                  <a:ext uri="{0D108BD9-81ED-4DB2-BD59-A6C34878D82A}">
                    <a16:rowId xmlns:a16="http://schemas.microsoft.com/office/drawing/2014/main" val="2401742602"/>
                  </a:ext>
                </a:extLst>
              </a:tr>
              <a:tr h="544448">
                <a:tc>
                  <a:txBody>
                    <a:bodyPr/>
                    <a:lstStyle/>
                    <a:p>
                      <a:pPr marL="66675" indent="0">
                        <a:lnSpc>
                          <a:spcPct val="100000"/>
                        </a:lnSpc>
                        <a:buFont typeface="Arial" panose="020B0604020202020204" pitchFamily="34" charset="0"/>
                        <a:buNone/>
                      </a:pPr>
                      <a:r>
                        <a:rPr lang="en-US" sz="2000" b="0" dirty="0">
                          <a:solidFill>
                            <a:schemeClr val="tx1"/>
                          </a:solidFill>
                          <a:effectLst/>
                        </a:rPr>
                        <a:t>16. Work surfaces: bench tops impervious to water, resistant to acids, alkalis, organic solvents and moderate heat and should be monolithic.</a:t>
                      </a:r>
                    </a:p>
                    <a:p>
                      <a:pPr marL="66675" indent="0">
                        <a:lnSpc>
                          <a:spcPct val="100000"/>
                        </a:lnSpc>
                        <a:buFont typeface="Arial" panose="020B0604020202020204" pitchFamily="34" charset="0"/>
                        <a:buNone/>
                      </a:pPr>
                      <a:endParaRPr lang="en-IN" sz="2000" b="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noFill/>
                  </a:tcPr>
                </a:tc>
                <a:extLst>
                  <a:ext uri="{0D108BD9-81ED-4DB2-BD59-A6C34878D82A}">
                    <a16:rowId xmlns:a16="http://schemas.microsoft.com/office/drawing/2014/main" val="3335368557"/>
                  </a:ext>
                </a:extLst>
              </a:tr>
              <a:tr h="1674814">
                <a:tc>
                  <a:txBody>
                    <a:bodyPr/>
                    <a:lstStyle/>
                    <a:p>
                      <a:pPr marL="66675" marR="64135" indent="0" algn="just">
                        <a:lnSpc>
                          <a:spcPct val="100000"/>
                        </a:lnSpc>
                        <a:spcAft>
                          <a:spcPts val="0"/>
                        </a:spcAft>
                        <a:buFont typeface="Arial" panose="020B0604020202020204" pitchFamily="34" charset="0"/>
                        <a:buNone/>
                      </a:pPr>
                      <a:r>
                        <a:rPr lang="en-US" sz="2000" b="0" dirty="0">
                          <a:solidFill>
                            <a:schemeClr val="tx1"/>
                          </a:solidFill>
                          <a:effectLst/>
                        </a:rPr>
                        <a:t>17. Interior surfaces of walls, floors and ceilings: monolithic, resistant to liquids and chemicals, all penetrations to be sealed. All floor drains should have adequate water seal traps filled with chemical disinfectant (chemical would need frequent topping up). Epoxy resin is recommended for flooring. Epoxy, PU,</a:t>
                      </a:r>
                      <a:r>
                        <a:rPr lang="en-US" sz="2000" b="0" spc="165" dirty="0">
                          <a:solidFill>
                            <a:schemeClr val="tx1"/>
                          </a:solidFill>
                          <a:effectLst/>
                        </a:rPr>
                        <a:t> </a:t>
                      </a:r>
                      <a:r>
                        <a:rPr lang="en-US" sz="2000" b="0" dirty="0">
                          <a:solidFill>
                            <a:schemeClr val="tx1"/>
                          </a:solidFill>
                          <a:effectLst/>
                        </a:rPr>
                        <a:t>low-</a:t>
                      </a:r>
                      <a:r>
                        <a:rPr lang="en-US" sz="2000" b="0" dirty="0" err="1">
                          <a:solidFill>
                            <a:schemeClr val="tx1"/>
                          </a:solidFill>
                          <a:effectLst/>
                        </a:rPr>
                        <a:t>lustre</a:t>
                      </a:r>
                      <a:r>
                        <a:rPr lang="en-US" sz="2000" b="0" spc="165" dirty="0">
                          <a:solidFill>
                            <a:schemeClr val="tx1"/>
                          </a:solidFill>
                          <a:effectLst/>
                        </a:rPr>
                        <a:t> </a:t>
                      </a:r>
                      <a:r>
                        <a:rPr lang="en-US" sz="2000" b="0" dirty="0">
                          <a:solidFill>
                            <a:schemeClr val="tx1"/>
                          </a:solidFill>
                          <a:effectLst/>
                        </a:rPr>
                        <a:t>acrylic</a:t>
                      </a:r>
                      <a:r>
                        <a:rPr lang="en-US" sz="2000" b="0" spc="160" dirty="0">
                          <a:solidFill>
                            <a:schemeClr val="tx1"/>
                          </a:solidFill>
                          <a:effectLst/>
                        </a:rPr>
                        <a:t> </a:t>
                      </a:r>
                      <a:r>
                        <a:rPr lang="en-US" sz="2000" b="0" dirty="0">
                          <a:solidFill>
                            <a:schemeClr val="tx1"/>
                          </a:solidFill>
                          <a:effectLst/>
                        </a:rPr>
                        <a:t>or</a:t>
                      </a:r>
                      <a:r>
                        <a:rPr lang="en-US" sz="2000" b="0" spc="170" dirty="0">
                          <a:solidFill>
                            <a:schemeClr val="tx1"/>
                          </a:solidFill>
                          <a:effectLst/>
                        </a:rPr>
                        <a:t> </a:t>
                      </a:r>
                      <a:r>
                        <a:rPr lang="en-US" sz="2000" b="0" dirty="0">
                          <a:solidFill>
                            <a:schemeClr val="tx1"/>
                          </a:solidFill>
                          <a:effectLst/>
                        </a:rPr>
                        <a:t>latex</a:t>
                      </a:r>
                      <a:r>
                        <a:rPr lang="en-US" sz="2000" b="0" spc="180" dirty="0">
                          <a:solidFill>
                            <a:schemeClr val="tx1"/>
                          </a:solidFill>
                          <a:effectLst/>
                        </a:rPr>
                        <a:t> </a:t>
                      </a:r>
                      <a:r>
                        <a:rPr lang="en-US" sz="2000" b="0" dirty="0">
                          <a:solidFill>
                            <a:schemeClr val="tx1"/>
                          </a:solidFill>
                          <a:effectLst/>
                        </a:rPr>
                        <a:t>enamel</a:t>
                      </a:r>
                      <a:r>
                        <a:rPr lang="en-US" sz="2000" b="0" spc="165" dirty="0">
                          <a:solidFill>
                            <a:schemeClr val="tx1"/>
                          </a:solidFill>
                          <a:effectLst/>
                        </a:rPr>
                        <a:t> </a:t>
                      </a:r>
                      <a:r>
                        <a:rPr lang="en-US" sz="2000" b="0" dirty="0">
                          <a:solidFill>
                            <a:schemeClr val="tx1"/>
                          </a:solidFill>
                          <a:effectLst/>
                        </a:rPr>
                        <a:t>paint</a:t>
                      </a:r>
                      <a:r>
                        <a:rPr lang="en-US" sz="2000" b="0" spc="175" dirty="0">
                          <a:solidFill>
                            <a:schemeClr val="tx1"/>
                          </a:solidFill>
                          <a:effectLst/>
                        </a:rPr>
                        <a:t> </a:t>
                      </a:r>
                      <a:r>
                        <a:rPr lang="en-US" sz="2000" b="0" dirty="0">
                          <a:solidFill>
                            <a:schemeClr val="tx1"/>
                          </a:solidFill>
                          <a:effectLst/>
                        </a:rPr>
                        <a:t>is</a:t>
                      </a:r>
                      <a:r>
                        <a:rPr lang="en-US" sz="2000" b="0" spc="175" dirty="0">
                          <a:solidFill>
                            <a:schemeClr val="tx1"/>
                          </a:solidFill>
                          <a:effectLst/>
                        </a:rPr>
                        <a:t> </a:t>
                      </a:r>
                      <a:r>
                        <a:rPr lang="en-US" sz="2000" b="0" dirty="0">
                          <a:solidFill>
                            <a:schemeClr val="tx1"/>
                          </a:solidFill>
                          <a:effectLst/>
                        </a:rPr>
                        <a:t>recommended</a:t>
                      </a:r>
                      <a:r>
                        <a:rPr lang="en-US" sz="2000" b="0" spc="165" dirty="0">
                          <a:solidFill>
                            <a:schemeClr val="tx1"/>
                          </a:solidFill>
                          <a:effectLst/>
                        </a:rPr>
                        <a:t> </a:t>
                      </a:r>
                      <a:r>
                        <a:rPr lang="en-US" sz="2000" b="0" dirty="0">
                          <a:solidFill>
                            <a:schemeClr val="tx1"/>
                          </a:solidFill>
                          <a:effectLst/>
                        </a:rPr>
                        <a:t>for</a:t>
                      </a:r>
                      <a:r>
                        <a:rPr lang="en-US" sz="2000" b="0" spc="170" dirty="0">
                          <a:solidFill>
                            <a:schemeClr val="tx1"/>
                          </a:solidFill>
                          <a:effectLst/>
                        </a:rPr>
                        <a:t> </a:t>
                      </a:r>
                      <a:r>
                        <a:rPr lang="en-US" sz="2000" b="0" dirty="0">
                          <a:solidFill>
                            <a:schemeClr val="tx1"/>
                          </a:solidFill>
                          <a:effectLst/>
                        </a:rPr>
                        <a:t>walls.</a:t>
                      </a:r>
                      <a:r>
                        <a:rPr lang="en-US" sz="2000" b="0" spc="180" dirty="0">
                          <a:solidFill>
                            <a:schemeClr val="tx1"/>
                          </a:solidFill>
                          <a:effectLst/>
                        </a:rPr>
                        <a:t> </a:t>
                      </a:r>
                      <a:r>
                        <a:rPr lang="en-US" sz="2000" b="0" dirty="0">
                          <a:solidFill>
                            <a:schemeClr val="tx1"/>
                          </a:solidFill>
                          <a:effectLst/>
                        </a:rPr>
                        <a:t>Wall</a:t>
                      </a:r>
                      <a:r>
                        <a:rPr lang="en-IN" sz="2000" b="0" dirty="0">
                          <a:solidFill>
                            <a:schemeClr val="tx1"/>
                          </a:solidFill>
                          <a:effectLst/>
                        </a:rPr>
                        <a:t> </a:t>
                      </a:r>
                      <a:r>
                        <a:rPr lang="en-US" sz="2000" b="0" dirty="0">
                          <a:solidFill>
                            <a:schemeClr val="tx1"/>
                          </a:solidFill>
                          <a:effectLst/>
                        </a:rPr>
                        <a:t>and floor junction should be coved to walls and sealed.</a:t>
                      </a:r>
                      <a:endParaRPr lang="en-IN" sz="2000" b="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noFill/>
                  </a:tcPr>
                </a:tc>
                <a:extLst>
                  <a:ext uri="{0D108BD9-81ED-4DB2-BD59-A6C34878D82A}">
                    <a16:rowId xmlns:a16="http://schemas.microsoft.com/office/drawing/2014/main" val="162748182"/>
                  </a:ext>
                </a:extLst>
              </a:tr>
              <a:tr h="1290868">
                <a:tc>
                  <a:txBody>
                    <a:bodyPr/>
                    <a:lstStyle/>
                    <a:p>
                      <a:pPr marL="66675" indent="0">
                        <a:lnSpc>
                          <a:spcPct val="100000"/>
                        </a:lnSpc>
                        <a:buFont typeface="Arial" panose="020B0604020202020204" pitchFamily="34" charset="0"/>
                        <a:buNone/>
                      </a:pPr>
                      <a:r>
                        <a:rPr lang="en-US" sz="2000" b="0" dirty="0">
                          <a:solidFill>
                            <a:schemeClr val="tx1"/>
                          </a:solidFill>
                          <a:effectLst/>
                        </a:rPr>
                        <a:t>18. All Windows should be fixed type and sealed windows should be made with unbreakable double glass.</a:t>
                      </a:r>
                      <a:endParaRPr lang="en-IN" sz="2000" b="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noFill/>
                  </a:tcPr>
                </a:tc>
                <a:extLst>
                  <a:ext uri="{0D108BD9-81ED-4DB2-BD59-A6C34878D82A}">
                    <a16:rowId xmlns:a16="http://schemas.microsoft.com/office/drawing/2014/main" val="1759175937"/>
                  </a:ext>
                </a:extLst>
              </a:tr>
            </a:tbl>
          </a:graphicData>
        </a:graphic>
      </p:graphicFrame>
    </p:spTree>
    <p:extLst>
      <p:ext uri="{BB962C8B-B14F-4D97-AF65-F5344CB8AC3E}">
        <p14:creationId xmlns:p14="http://schemas.microsoft.com/office/powerpoint/2010/main" val="28961708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DD4C36A-940E-4C9B-902B-7704E900DDC3}"/>
              </a:ext>
            </a:extLst>
          </p:cNvPr>
          <p:cNvGraphicFramePr>
            <a:graphicFrameLocks noGrp="1"/>
          </p:cNvGraphicFramePr>
          <p:nvPr>
            <p:ph idx="1"/>
            <p:extLst>
              <p:ext uri="{D42A27DB-BD31-4B8C-83A1-F6EECF244321}">
                <p14:modId xmlns:p14="http://schemas.microsoft.com/office/powerpoint/2010/main" val="362304554"/>
              </p:ext>
            </p:extLst>
          </p:nvPr>
        </p:nvGraphicFramePr>
        <p:xfrm>
          <a:off x="1021080" y="539015"/>
          <a:ext cx="10471484" cy="6054289"/>
        </p:xfrm>
        <a:graphic>
          <a:graphicData uri="http://schemas.openxmlformats.org/drawingml/2006/table">
            <a:tbl>
              <a:tblPr firstRow="1" firstCol="1" lastRow="1" lastCol="1" bandRow="1" bandCol="1">
                <a:tableStyleId>{5C22544A-7EE6-4342-B048-85BDC9FD1C3A}</a:tableStyleId>
              </a:tblPr>
              <a:tblGrid>
                <a:gridCol w="10471484">
                  <a:extLst>
                    <a:ext uri="{9D8B030D-6E8A-4147-A177-3AD203B41FA5}">
                      <a16:colId xmlns:a16="http://schemas.microsoft.com/office/drawing/2014/main" val="2399851246"/>
                    </a:ext>
                  </a:extLst>
                </a:gridCol>
              </a:tblGrid>
              <a:tr h="6054289">
                <a:tc>
                  <a:txBody>
                    <a:bodyPr/>
                    <a:lstStyle/>
                    <a:p>
                      <a:pPr marL="66675" indent="0">
                        <a:lnSpc>
                          <a:spcPct val="100000"/>
                        </a:lnSpc>
                        <a:buFont typeface="Arial" panose="020B0604020202020204" pitchFamily="34" charset="0"/>
                        <a:buNone/>
                      </a:pPr>
                      <a:r>
                        <a:rPr lang="en-US" sz="2400" b="0" dirty="0">
                          <a:solidFill>
                            <a:schemeClr val="tx1"/>
                          </a:solidFill>
                          <a:effectLst/>
                        </a:rPr>
                        <a:t>21. Vacuum outlets (if provided) should be protected by HEPA filters &amp; liquid</a:t>
                      </a:r>
                      <a:endParaRPr lang="en-IN" sz="2400" b="0" dirty="0">
                        <a:solidFill>
                          <a:schemeClr val="tx1"/>
                        </a:solidFill>
                        <a:effectLst/>
                      </a:endParaRPr>
                    </a:p>
                    <a:p>
                      <a:pPr marL="66675" indent="0">
                        <a:lnSpc>
                          <a:spcPct val="100000"/>
                        </a:lnSpc>
                        <a:spcBef>
                          <a:spcPts val="45"/>
                        </a:spcBef>
                        <a:spcAft>
                          <a:spcPts val="0"/>
                        </a:spcAft>
                        <a:buFont typeface="Arial" panose="020B0604020202020204" pitchFamily="34" charset="0"/>
                        <a:buNone/>
                      </a:pPr>
                      <a:r>
                        <a:rPr lang="en-US" sz="2400" b="0" dirty="0">
                          <a:solidFill>
                            <a:schemeClr val="tx1"/>
                          </a:solidFill>
                          <a:effectLst/>
                        </a:rPr>
                        <a:t>disinfectant in traps. HEPA filters (with efficiency of 99.97% or better) must be validated annually or replaced annually.</a:t>
                      </a:r>
                    </a:p>
                    <a:p>
                      <a:pPr marL="66675" indent="0">
                        <a:lnSpc>
                          <a:spcPct val="100000"/>
                        </a:lnSpc>
                        <a:buFont typeface="Arial" panose="020B0604020202020204" pitchFamily="34" charset="0"/>
                        <a:buNone/>
                      </a:pPr>
                      <a:r>
                        <a:rPr lang="en-US" sz="2400" b="0" dirty="0">
                          <a:solidFill>
                            <a:schemeClr val="tx1"/>
                          </a:solidFill>
                          <a:effectLst/>
                        </a:rPr>
                        <a:t>22. Other liquid &amp; gas services protected by backflow preventers, as per services</a:t>
                      </a:r>
                      <a:endParaRPr lang="en-IN" sz="2400" b="0" dirty="0">
                        <a:solidFill>
                          <a:schemeClr val="tx1"/>
                        </a:solidFill>
                        <a:effectLst/>
                      </a:endParaRPr>
                    </a:p>
                    <a:p>
                      <a:pPr marL="66675" indent="0">
                        <a:lnSpc>
                          <a:spcPct val="100000"/>
                        </a:lnSpc>
                        <a:spcBef>
                          <a:spcPts val="205"/>
                        </a:spcBef>
                        <a:spcAft>
                          <a:spcPts val="0"/>
                        </a:spcAft>
                        <a:buFont typeface="Arial" panose="020B0604020202020204" pitchFamily="34" charset="0"/>
                        <a:buNone/>
                      </a:pPr>
                      <a:r>
                        <a:rPr lang="en-US" sz="2400" b="0" dirty="0">
                          <a:solidFill>
                            <a:schemeClr val="tx1"/>
                          </a:solidFill>
                          <a:effectLst/>
                        </a:rPr>
                        <a:t>required in lab.</a:t>
                      </a:r>
                    </a:p>
                    <a:p>
                      <a:pPr marL="66675" indent="0">
                        <a:lnSpc>
                          <a:spcPct val="100000"/>
                        </a:lnSpc>
                        <a:buFont typeface="Arial" panose="020B0604020202020204" pitchFamily="34" charset="0"/>
                        <a:buNone/>
                      </a:pPr>
                      <a:r>
                        <a:rPr lang="en-US" sz="2400" b="0" dirty="0">
                          <a:solidFill>
                            <a:schemeClr val="tx1"/>
                          </a:solidFill>
                          <a:effectLst/>
                        </a:rPr>
                        <a:t>23. Sewer and other vent lines protected by HEPA filters. HEPA filters must be</a:t>
                      </a:r>
                      <a:endParaRPr lang="en-IN" sz="2400" b="0" dirty="0">
                        <a:solidFill>
                          <a:schemeClr val="tx1"/>
                        </a:solidFill>
                        <a:effectLst/>
                      </a:endParaRPr>
                    </a:p>
                    <a:p>
                      <a:pPr marL="66675" indent="0">
                        <a:lnSpc>
                          <a:spcPct val="100000"/>
                        </a:lnSpc>
                        <a:spcBef>
                          <a:spcPts val="205"/>
                        </a:spcBef>
                        <a:spcAft>
                          <a:spcPts val="0"/>
                        </a:spcAft>
                        <a:buFont typeface="Arial" panose="020B0604020202020204" pitchFamily="34" charset="0"/>
                        <a:buNone/>
                      </a:pPr>
                      <a:r>
                        <a:rPr lang="en-US" sz="2400" b="0" dirty="0">
                          <a:solidFill>
                            <a:schemeClr val="tx1"/>
                          </a:solidFill>
                          <a:effectLst/>
                        </a:rPr>
                        <a:t>validated annually.</a:t>
                      </a:r>
                    </a:p>
                    <a:p>
                      <a:pPr marL="66675" indent="0">
                        <a:lnSpc>
                          <a:spcPct val="100000"/>
                        </a:lnSpc>
                        <a:spcBef>
                          <a:spcPts val="510"/>
                        </a:spcBef>
                        <a:spcAft>
                          <a:spcPts val="0"/>
                        </a:spcAft>
                        <a:buFont typeface="Arial" panose="020B0604020202020204" pitchFamily="34" charset="0"/>
                        <a:buNone/>
                      </a:pPr>
                      <a:r>
                        <a:rPr lang="en-US" sz="2400" b="0" dirty="0">
                          <a:solidFill>
                            <a:schemeClr val="tx1"/>
                          </a:solidFill>
                          <a:effectLst/>
                        </a:rPr>
                        <a:t>24. Ventilation Facility: individual supply &amp; exhaust air systems.</a:t>
                      </a:r>
                    </a:p>
                    <a:p>
                      <a:pPr marL="409575" indent="-342900">
                        <a:lnSpc>
                          <a:spcPct val="100000"/>
                        </a:lnSpc>
                        <a:buFont typeface="Arial" panose="020B0604020202020204" pitchFamily="34" charset="0"/>
                        <a:buChar char="•"/>
                      </a:pPr>
                      <a:r>
                        <a:rPr lang="en-US" sz="2400" b="0" dirty="0">
                          <a:solidFill>
                            <a:schemeClr val="tx1"/>
                          </a:solidFill>
                          <a:effectLst/>
                        </a:rPr>
                        <a:t>      Air tight leak proof duct (Tested for leakages): Required</a:t>
                      </a:r>
                    </a:p>
                    <a:p>
                      <a:pPr marL="409575" indent="-342900">
                        <a:lnSpc>
                          <a:spcPct val="100000"/>
                        </a:lnSpc>
                        <a:buFont typeface="Arial" panose="020B0604020202020204" pitchFamily="34" charset="0"/>
                        <a:buChar char="•"/>
                      </a:pPr>
                      <a:r>
                        <a:rPr lang="en-US" sz="2400" b="0" dirty="0">
                          <a:solidFill>
                            <a:schemeClr val="tx1"/>
                          </a:solidFill>
                          <a:effectLst/>
                        </a:rPr>
                        <a:t>      Single Pass / once through system (No Recirculation): Required</a:t>
                      </a:r>
                    </a:p>
                    <a:p>
                      <a:pPr marL="409575" indent="-342900">
                        <a:lnSpc>
                          <a:spcPct val="100000"/>
                        </a:lnSpc>
                        <a:buFont typeface="Arial" panose="020B0604020202020204" pitchFamily="34" charset="0"/>
                        <a:buChar char="•"/>
                      </a:pPr>
                      <a:r>
                        <a:rPr lang="en-US" sz="2400" b="0" dirty="0">
                          <a:solidFill>
                            <a:schemeClr val="tx1"/>
                          </a:solidFill>
                          <a:effectLst/>
                          <a:latin typeface="Times New Roman" panose="02020603050405020304" pitchFamily="18" charset="0"/>
                          <a:cs typeface="Mangal" panose="02040503050203030202" pitchFamily="18" charset="0"/>
                        </a:rPr>
                        <a:t>     Directional Air Flow: Required</a:t>
                      </a:r>
                    </a:p>
                    <a:p>
                      <a:pPr marL="409575" indent="-342900">
                        <a:lnSpc>
                          <a:spcPct val="100000"/>
                        </a:lnSpc>
                        <a:buFont typeface="Arial" panose="020B0604020202020204" pitchFamily="34" charset="0"/>
                        <a:buChar char="•"/>
                      </a:pPr>
                      <a:r>
                        <a:rPr lang="en-US" sz="2400" b="0" dirty="0">
                          <a:solidFill>
                            <a:schemeClr val="tx1"/>
                          </a:solidFill>
                          <a:effectLst/>
                          <a:latin typeface="Times New Roman" panose="02020603050405020304" pitchFamily="18" charset="0"/>
                          <a:cs typeface="Mangal" panose="02040503050203030202" pitchFamily="18" charset="0"/>
                        </a:rPr>
                        <a:t>     Pressure Gradient: Required</a:t>
                      </a:r>
                    </a:p>
                    <a:p>
                      <a:pPr marL="409575" indent="-342900">
                        <a:lnSpc>
                          <a:spcPct val="100000"/>
                        </a:lnSpc>
                        <a:buFont typeface="Arial" panose="020B0604020202020204" pitchFamily="34" charset="0"/>
                        <a:buChar char="•"/>
                      </a:pPr>
                      <a:r>
                        <a:rPr lang="en-US" sz="2400" b="0" dirty="0">
                          <a:solidFill>
                            <a:schemeClr val="tx1"/>
                          </a:solidFill>
                          <a:effectLst/>
                          <a:latin typeface="Times New Roman" panose="02020603050405020304" pitchFamily="18" charset="0"/>
                          <a:cs typeface="Mangal" panose="02040503050203030202" pitchFamily="18" charset="0"/>
                        </a:rPr>
                        <a:t>     Supply/ exhaust fans interlocking: supply fan to start only after exhaust fan is</a:t>
                      </a:r>
                    </a:p>
                    <a:p>
                      <a:pPr marL="66675" indent="0">
                        <a:lnSpc>
                          <a:spcPct val="100000"/>
                        </a:lnSpc>
                        <a:buFont typeface="Arial" panose="020B0604020202020204" pitchFamily="34" charset="0"/>
                        <a:buNone/>
                      </a:pPr>
                      <a:r>
                        <a:rPr lang="en-US" sz="2400" b="0" dirty="0">
                          <a:solidFill>
                            <a:schemeClr val="tx1"/>
                          </a:solidFill>
                          <a:effectLst/>
                          <a:latin typeface="Times New Roman" panose="02020603050405020304" pitchFamily="18" charset="0"/>
                          <a:cs typeface="Mangal" panose="02040503050203030202" pitchFamily="18" charset="0"/>
                        </a:rPr>
                        <a:t>          switched on</a:t>
                      </a:r>
                    </a:p>
                    <a:p>
                      <a:pPr marL="409575" indent="-342900">
                        <a:lnSpc>
                          <a:spcPct val="100000"/>
                        </a:lnSpc>
                        <a:buFont typeface="Arial" panose="020B0604020202020204" pitchFamily="34" charset="0"/>
                        <a:buChar char="•"/>
                      </a:pPr>
                      <a:endParaRPr lang="en-IN" sz="2400" b="0" dirty="0">
                        <a:solidFill>
                          <a:schemeClr val="tx1"/>
                        </a:solidFill>
                        <a:effectLst/>
                        <a:latin typeface="Times New Roman" panose="02020603050405020304" pitchFamily="18" charset="0"/>
                        <a:cs typeface="Mangal" panose="02040503050203030202" pitchFamily="18" charset="0"/>
                      </a:endParaRPr>
                    </a:p>
                  </a:txBody>
                  <a:tcPr marL="0" marR="0" marT="0" marB="0" anchor="ctr">
                    <a:noFill/>
                  </a:tcPr>
                </a:tc>
                <a:extLst>
                  <a:ext uri="{0D108BD9-81ED-4DB2-BD59-A6C34878D82A}">
                    <a16:rowId xmlns:a16="http://schemas.microsoft.com/office/drawing/2014/main" val="3923065750"/>
                  </a:ext>
                </a:extLst>
              </a:tr>
            </a:tbl>
          </a:graphicData>
        </a:graphic>
      </p:graphicFrame>
    </p:spTree>
    <p:extLst>
      <p:ext uri="{BB962C8B-B14F-4D97-AF65-F5344CB8AC3E}">
        <p14:creationId xmlns:p14="http://schemas.microsoft.com/office/powerpoint/2010/main" val="38452603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09D8843-AAD0-4D07-9ABB-E2A74EFB9780}"/>
              </a:ext>
            </a:extLst>
          </p:cNvPr>
          <p:cNvGraphicFramePr>
            <a:graphicFrameLocks noGrp="1"/>
          </p:cNvGraphicFramePr>
          <p:nvPr>
            <p:ph idx="1"/>
            <p:extLst>
              <p:ext uri="{D42A27DB-BD31-4B8C-83A1-F6EECF244321}">
                <p14:modId xmlns:p14="http://schemas.microsoft.com/office/powerpoint/2010/main" val="995347372"/>
              </p:ext>
            </p:extLst>
          </p:nvPr>
        </p:nvGraphicFramePr>
        <p:xfrm>
          <a:off x="447676" y="428624"/>
          <a:ext cx="11077574" cy="5876925"/>
        </p:xfrm>
        <a:graphic>
          <a:graphicData uri="http://schemas.openxmlformats.org/drawingml/2006/table">
            <a:tbl>
              <a:tblPr firstRow="1" firstCol="1" lastRow="1" lastCol="1" bandRow="1" bandCol="1">
                <a:tableStyleId>{5C22544A-7EE6-4342-B048-85BDC9FD1C3A}</a:tableStyleId>
              </a:tblPr>
              <a:tblGrid>
                <a:gridCol w="11077574">
                  <a:extLst>
                    <a:ext uri="{9D8B030D-6E8A-4147-A177-3AD203B41FA5}">
                      <a16:colId xmlns:a16="http://schemas.microsoft.com/office/drawing/2014/main" val="722996365"/>
                    </a:ext>
                  </a:extLst>
                </a:gridCol>
              </a:tblGrid>
              <a:tr h="5876925">
                <a:tc>
                  <a:txBody>
                    <a:bodyPr/>
                    <a:lstStyle/>
                    <a:p>
                      <a:pPr marL="66675" algn="just">
                        <a:lnSpc>
                          <a:spcPts val="1350"/>
                        </a:lnSpc>
                      </a:pPr>
                      <a:r>
                        <a:rPr lang="en-US" sz="2400" b="0" dirty="0">
                          <a:solidFill>
                            <a:schemeClr val="tx1"/>
                          </a:solidFill>
                          <a:effectLst/>
                        </a:rPr>
                        <a:t>25. Ventilation Containment Equipment:</a:t>
                      </a:r>
                      <a:endParaRPr lang="en-IN" sz="2400" b="0" dirty="0">
                        <a:solidFill>
                          <a:schemeClr val="tx1"/>
                        </a:solidFill>
                        <a:effectLst/>
                      </a:endParaRPr>
                    </a:p>
                    <a:p>
                      <a:pPr marL="342900" marR="61595" lvl="0" indent="-342900" algn="just">
                        <a:lnSpc>
                          <a:spcPct val="113000"/>
                        </a:lnSpc>
                        <a:spcBef>
                          <a:spcPts val="210"/>
                        </a:spcBef>
                        <a:spcAft>
                          <a:spcPts val="0"/>
                        </a:spcAft>
                        <a:buSzPts val="1200"/>
                        <a:buFont typeface="Symbol" panose="05050102010706020507" pitchFamily="18" charset="2"/>
                        <a:buChar char=""/>
                        <a:tabLst>
                          <a:tab pos="295910" algn="l"/>
                        </a:tabLst>
                      </a:pPr>
                      <a:r>
                        <a:rPr lang="en-US" sz="2400" b="0" dirty="0">
                          <a:solidFill>
                            <a:schemeClr val="tx1"/>
                          </a:solidFill>
                          <a:effectLst/>
                        </a:rPr>
                        <a:t>Class III BSC: Required for high risk pathogens. Supply air through HEPA filters and exhaust through double HEPA filters in series in addition to pre- filters.</a:t>
                      </a:r>
                      <a:endParaRPr lang="en-IN" sz="2400" b="0" dirty="0">
                        <a:solidFill>
                          <a:schemeClr val="tx1"/>
                        </a:solidFill>
                        <a:effectLst/>
                      </a:endParaRPr>
                    </a:p>
                    <a:p>
                      <a:pPr marL="342900" lvl="0" indent="-342900" algn="just">
                        <a:lnSpc>
                          <a:spcPct val="115000"/>
                        </a:lnSpc>
                        <a:spcBef>
                          <a:spcPts val="15"/>
                        </a:spcBef>
                        <a:spcAft>
                          <a:spcPts val="0"/>
                        </a:spcAft>
                        <a:buSzPts val="1200"/>
                        <a:buFont typeface="Symbol" panose="05050102010706020507" pitchFamily="18" charset="2"/>
                        <a:buChar char=""/>
                        <a:tabLst>
                          <a:tab pos="295910" algn="l"/>
                        </a:tabLst>
                      </a:pPr>
                      <a:r>
                        <a:rPr lang="en-US" sz="2400" b="0" dirty="0">
                          <a:solidFill>
                            <a:schemeClr val="tx1"/>
                          </a:solidFill>
                          <a:effectLst/>
                        </a:rPr>
                        <a:t>Class II BSC: HEPA supply and exhaust should be validated</a:t>
                      </a:r>
                      <a:r>
                        <a:rPr lang="en-US" sz="2400" b="0" spc="-40" dirty="0">
                          <a:solidFill>
                            <a:schemeClr val="tx1"/>
                          </a:solidFill>
                          <a:effectLst/>
                        </a:rPr>
                        <a:t> </a:t>
                      </a:r>
                      <a:r>
                        <a:rPr lang="en-US" sz="2400" b="0" dirty="0">
                          <a:solidFill>
                            <a:schemeClr val="tx1"/>
                          </a:solidFill>
                          <a:effectLst/>
                        </a:rPr>
                        <a:t>annually.</a:t>
                      </a:r>
                    </a:p>
                    <a:p>
                      <a:pPr marL="342900" lvl="0" indent="-342900" algn="just">
                        <a:lnSpc>
                          <a:spcPct val="115000"/>
                        </a:lnSpc>
                        <a:spcBef>
                          <a:spcPts val="15"/>
                        </a:spcBef>
                        <a:spcAft>
                          <a:spcPts val="0"/>
                        </a:spcAft>
                        <a:buSzPts val="1200"/>
                        <a:buFont typeface="Symbol" panose="05050102010706020507" pitchFamily="18" charset="2"/>
                        <a:buChar char=""/>
                        <a:tabLst>
                          <a:tab pos="295910" algn="l"/>
                        </a:tabLst>
                      </a:pPr>
                      <a:endParaRPr lang="en-IN" sz="2400" b="0" dirty="0">
                        <a:solidFill>
                          <a:schemeClr val="tx1"/>
                        </a:solidFill>
                        <a:effectLst/>
                        <a:latin typeface="Times New Roman" panose="02020603050405020304" pitchFamily="18" charset="0"/>
                      </a:endParaRPr>
                    </a:p>
                    <a:p>
                      <a:pPr marL="66675">
                        <a:lnSpc>
                          <a:spcPts val="1350"/>
                        </a:lnSpc>
                      </a:pPr>
                      <a:r>
                        <a:rPr lang="en-US" sz="2400" b="0" dirty="0">
                          <a:solidFill>
                            <a:schemeClr val="tx1"/>
                          </a:solidFill>
                          <a:effectLst/>
                        </a:rPr>
                        <a:t>25. Direct Digital Control(DDC) and Building Automation System (BAS) are</a:t>
                      </a:r>
                      <a:r>
                        <a:rPr lang="en-IN" sz="2400" b="0" dirty="0">
                          <a:solidFill>
                            <a:schemeClr val="tx1"/>
                          </a:solidFill>
                          <a:effectLst/>
                        </a:rPr>
                        <a:t> </a:t>
                      </a:r>
                      <a:r>
                        <a:rPr lang="en-US" sz="2400" b="0" dirty="0">
                          <a:solidFill>
                            <a:schemeClr val="tx1"/>
                          </a:solidFill>
                          <a:effectLst/>
                        </a:rPr>
                        <a:t>required</a:t>
                      </a:r>
                    </a:p>
                    <a:p>
                      <a:pPr marL="66675" marR="60325" algn="just">
                        <a:lnSpc>
                          <a:spcPct val="115000"/>
                        </a:lnSpc>
                        <a:spcAft>
                          <a:spcPts val="0"/>
                        </a:spcAft>
                      </a:pPr>
                      <a:r>
                        <a:rPr lang="en-US" sz="2400" b="0" dirty="0">
                          <a:solidFill>
                            <a:schemeClr val="tx1"/>
                          </a:solidFill>
                          <a:effectLst/>
                        </a:rPr>
                        <a:t>Leak tightness testing &amp; validation of critical components of the biological containment system prior to final acceptance of the completed work is required, as per national guidelines.</a:t>
                      </a:r>
                    </a:p>
                    <a:p>
                      <a:pPr marL="66675" marR="60325" algn="just">
                        <a:lnSpc>
                          <a:spcPct val="115000"/>
                        </a:lnSpc>
                        <a:spcAft>
                          <a:spcPts val="0"/>
                        </a:spcAft>
                      </a:pPr>
                      <a:endParaRPr lang="en-IN" sz="2400" b="0" dirty="0">
                        <a:solidFill>
                          <a:schemeClr val="tx1"/>
                        </a:solidFill>
                        <a:effectLst/>
                      </a:endParaRPr>
                    </a:p>
                    <a:p>
                      <a:pPr marL="66675" algn="just">
                        <a:lnSpc>
                          <a:spcPts val="1370"/>
                        </a:lnSpc>
                      </a:pPr>
                      <a:r>
                        <a:rPr lang="en-US" sz="2400" b="0" dirty="0">
                          <a:solidFill>
                            <a:schemeClr val="tx1"/>
                          </a:solidFill>
                          <a:effectLst/>
                        </a:rPr>
                        <a:t>26. Duct work should be tested by soap bubble test or pressure decay method.</a:t>
                      </a:r>
                      <a:endParaRPr lang="en-IN" sz="2400" b="0" dirty="0">
                        <a:solidFill>
                          <a:schemeClr val="tx1"/>
                        </a:solidFill>
                        <a:effectLst/>
                        <a:latin typeface="Times New Roman" panose="02020603050405020304" pitchFamily="18" charset="0"/>
                        <a:cs typeface="Mangal" panose="02040503050203030202" pitchFamily="18" charset="0"/>
                      </a:endParaRPr>
                    </a:p>
                  </a:txBody>
                  <a:tcPr marL="0" marR="0" marT="0" marB="0" anchor="ctr">
                    <a:noFill/>
                  </a:tcPr>
                </a:tc>
                <a:extLst>
                  <a:ext uri="{0D108BD9-81ED-4DB2-BD59-A6C34878D82A}">
                    <a16:rowId xmlns:a16="http://schemas.microsoft.com/office/drawing/2014/main" val="3412722698"/>
                  </a:ext>
                </a:extLst>
              </a:tr>
            </a:tbl>
          </a:graphicData>
        </a:graphic>
      </p:graphicFrame>
    </p:spTree>
    <p:extLst>
      <p:ext uri="{BB962C8B-B14F-4D97-AF65-F5344CB8AC3E}">
        <p14:creationId xmlns:p14="http://schemas.microsoft.com/office/powerpoint/2010/main" val="26547853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DC58A-C090-4B81-9603-B51CAE3F2000}"/>
              </a:ext>
            </a:extLst>
          </p:cNvPr>
          <p:cNvSpPr>
            <a:spLocks noGrp="1"/>
          </p:cNvSpPr>
          <p:nvPr>
            <p:ph type="title"/>
          </p:nvPr>
        </p:nvSpPr>
        <p:spPr>
          <a:xfrm>
            <a:off x="523875" y="317500"/>
            <a:ext cx="10829925" cy="1325563"/>
          </a:xfrm>
        </p:spPr>
        <p:txBody>
          <a:bodyPr/>
          <a:lstStyle/>
          <a:p>
            <a:r>
              <a:rPr lang="en-US" sz="1800" b="1" dirty="0">
                <a:effectLst/>
                <a:latin typeface="Arial" panose="020B0604020202020204" pitchFamily="34" charset="0"/>
                <a:ea typeface="Calibri" panose="020F0502020204030204" pitchFamily="34" charset="0"/>
              </a:rPr>
              <a:t>ARCHITECTURAL CONSIDERATIONS</a:t>
            </a:r>
            <a:endParaRPr lang="en-IN" dirty="0"/>
          </a:p>
        </p:txBody>
      </p:sp>
      <p:graphicFrame>
        <p:nvGraphicFramePr>
          <p:cNvPr id="4" name="Content Placeholder 3">
            <a:extLst>
              <a:ext uri="{FF2B5EF4-FFF2-40B4-BE49-F238E27FC236}">
                <a16:creationId xmlns:a16="http://schemas.microsoft.com/office/drawing/2014/main" id="{4DCA81F1-8042-4D8E-9896-601BD7DD86D0}"/>
              </a:ext>
            </a:extLst>
          </p:cNvPr>
          <p:cNvGraphicFramePr>
            <a:graphicFrameLocks noGrp="1"/>
          </p:cNvGraphicFramePr>
          <p:nvPr>
            <p:ph idx="1"/>
            <p:extLst>
              <p:ext uri="{D42A27DB-BD31-4B8C-83A1-F6EECF244321}">
                <p14:modId xmlns:p14="http://schemas.microsoft.com/office/powerpoint/2010/main" val="1862567548"/>
              </p:ext>
            </p:extLst>
          </p:nvPr>
        </p:nvGraphicFramePr>
        <p:xfrm>
          <a:off x="428625" y="1485900"/>
          <a:ext cx="11172825" cy="5190759"/>
        </p:xfrm>
        <a:graphic>
          <a:graphicData uri="http://schemas.openxmlformats.org/drawingml/2006/table">
            <a:tbl>
              <a:tblPr firstRow="1" firstCol="1" lastRow="1" lastCol="1" bandRow="1" bandCol="1">
                <a:tableStyleId>{5C22544A-7EE6-4342-B048-85BDC9FD1C3A}</a:tableStyleId>
              </a:tblPr>
              <a:tblGrid>
                <a:gridCol w="11172825">
                  <a:extLst>
                    <a:ext uri="{9D8B030D-6E8A-4147-A177-3AD203B41FA5}">
                      <a16:colId xmlns:a16="http://schemas.microsoft.com/office/drawing/2014/main" val="1725884825"/>
                    </a:ext>
                  </a:extLst>
                </a:gridCol>
              </a:tblGrid>
              <a:tr h="360902">
                <a:tc>
                  <a:txBody>
                    <a:bodyPr/>
                    <a:lstStyle/>
                    <a:p>
                      <a:pPr marL="66675" lvl="0" algn="l">
                        <a:lnSpc>
                          <a:spcPct val="100000"/>
                        </a:lnSpc>
                        <a:spcBef>
                          <a:spcPts val="725"/>
                        </a:spcBef>
                        <a:spcAft>
                          <a:spcPts val="0"/>
                        </a:spcAft>
                      </a:pPr>
                      <a:r>
                        <a:rPr lang="en-US" sz="2000" b="0" dirty="0">
                          <a:solidFill>
                            <a:schemeClr val="tx1"/>
                          </a:solidFill>
                          <a:effectLst/>
                        </a:rPr>
                        <a:t>Laboratory Layout</a:t>
                      </a:r>
                      <a:endParaRPr lang="en-IN" sz="2000" b="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noFill/>
                  </a:tcPr>
                </a:tc>
                <a:extLst>
                  <a:ext uri="{0D108BD9-81ED-4DB2-BD59-A6C34878D82A}">
                    <a16:rowId xmlns:a16="http://schemas.microsoft.com/office/drawing/2014/main" val="1725389419"/>
                  </a:ext>
                </a:extLst>
              </a:tr>
              <a:tr h="1315498">
                <a:tc>
                  <a:txBody>
                    <a:bodyPr/>
                    <a:lstStyle/>
                    <a:p>
                      <a:pPr marL="66675" marR="60325" lvl="0" algn="l">
                        <a:lnSpc>
                          <a:spcPct val="100000"/>
                        </a:lnSpc>
                        <a:spcAft>
                          <a:spcPts val="0"/>
                        </a:spcAft>
                      </a:pPr>
                      <a:r>
                        <a:rPr lang="en-US" sz="2000" b="0" dirty="0">
                          <a:solidFill>
                            <a:schemeClr val="tx1"/>
                          </a:solidFill>
                          <a:effectLst/>
                        </a:rPr>
                        <a:t>1. The designing of a biocontainment laboratory must consider laboratory personnel, material, pathogen flow routes; activities to be carried out; facilities including laboratory equipment required in containment laboratory. The engineering services required for the laboratory equipment and for working of the laboratory need to be identified so that provision can be kept for the services</a:t>
                      </a:r>
                      <a:endParaRPr lang="en-IN" sz="2000" b="0" dirty="0">
                        <a:solidFill>
                          <a:schemeClr val="tx1"/>
                        </a:solidFill>
                        <a:effectLst/>
                      </a:endParaRPr>
                    </a:p>
                    <a:p>
                      <a:pPr marL="66675" lvl="0" algn="l">
                        <a:lnSpc>
                          <a:spcPct val="100000"/>
                        </a:lnSpc>
                      </a:pPr>
                      <a:r>
                        <a:rPr lang="en-US" sz="2000" b="0" dirty="0">
                          <a:solidFill>
                            <a:schemeClr val="tx1"/>
                          </a:solidFill>
                          <a:effectLst/>
                        </a:rPr>
                        <a:t>while designing the lab</a:t>
                      </a:r>
                      <a:endParaRPr lang="en-IN" sz="2000" b="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noFill/>
                  </a:tcPr>
                </a:tc>
                <a:extLst>
                  <a:ext uri="{0D108BD9-81ED-4DB2-BD59-A6C34878D82A}">
                    <a16:rowId xmlns:a16="http://schemas.microsoft.com/office/drawing/2014/main" val="4048892563"/>
                  </a:ext>
                </a:extLst>
              </a:tr>
              <a:tr h="624279">
                <a:tc>
                  <a:txBody>
                    <a:bodyPr/>
                    <a:lstStyle/>
                    <a:p>
                      <a:pPr marL="66675" lvl="0" algn="l">
                        <a:lnSpc>
                          <a:spcPct val="100000"/>
                        </a:lnSpc>
                        <a:spcBef>
                          <a:spcPts val="485"/>
                        </a:spcBef>
                        <a:spcAft>
                          <a:spcPts val="0"/>
                        </a:spcAft>
                      </a:pPr>
                      <a:r>
                        <a:rPr lang="en-US" sz="2000" b="0" dirty="0">
                          <a:solidFill>
                            <a:schemeClr val="tx1"/>
                          </a:solidFill>
                          <a:effectLst/>
                        </a:rPr>
                        <a:t>2. BSL-3 laboratory design should be rodent and insects free.</a:t>
                      </a:r>
                      <a:endParaRPr lang="en-IN" sz="2000" b="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noFill/>
                  </a:tcPr>
                </a:tc>
                <a:extLst>
                  <a:ext uri="{0D108BD9-81ED-4DB2-BD59-A6C34878D82A}">
                    <a16:rowId xmlns:a16="http://schemas.microsoft.com/office/drawing/2014/main" val="521690674"/>
                  </a:ext>
                </a:extLst>
              </a:tr>
              <a:tr h="1090221">
                <a:tc>
                  <a:txBody>
                    <a:bodyPr/>
                    <a:lstStyle/>
                    <a:p>
                      <a:pPr marL="66675" marR="60960" lvl="0" algn="l">
                        <a:lnSpc>
                          <a:spcPct val="100000"/>
                        </a:lnSpc>
                        <a:spcAft>
                          <a:spcPts val="0"/>
                        </a:spcAft>
                      </a:pPr>
                      <a:r>
                        <a:rPr lang="en-US" sz="2000" b="0" dirty="0">
                          <a:solidFill>
                            <a:schemeClr val="tx1"/>
                          </a:solidFill>
                          <a:effectLst/>
                        </a:rPr>
                        <a:t>3. Adequate means of outlets shall be provided from laboratories without breaching containment or leading to cross contamination. Air locks shall be provided at transitional points between the spaces of different biocontainment</a:t>
                      </a:r>
                      <a:r>
                        <a:rPr lang="en-IN" sz="2000" b="0" dirty="0">
                          <a:solidFill>
                            <a:schemeClr val="tx1"/>
                          </a:solidFill>
                          <a:effectLst/>
                        </a:rPr>
                        <a:t> </a:t>
                      </a:r>
                      <a:r>
                        <a:rPr lang="en-US" sz="2000" b="0" dirty="0">
                          <a:solidFill>
                            <a:schemeClr val="tx1"/>
                          </a:solidFill>
                          <a:effectLst/>
                        </a:rPr>
                        <a:t>levels through which personnel and / or material must pass.</a:t>
                      </a:r>
                      <a:endParaRPr lang="en-IN" sz="2000" b="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noFill/>
                  </a:tcPr>
                </a:tc>
                <a:extLst>
                  <a:ext uri="{0D108BD9-81ED-4DB2-BD59-A6C34878D82A}">
                    <a16:rowId xmlns:a16="http://schemas.microsoft.com/office/drawing/2014/main" val="1319030091"/>
                  </a:ext>
                </a:extLst>
              </a:tr>
              <a:tr h="1591357">
                <a:tc>
                  <a:txBody>
                    <a:bodyPr/>
                    <a:lstStyle/>
                    <a:p>
                      <a:pPr marL="66675" lvl="0" algn="l">
                        <a:lnSpc>
                          <a:spcPct val="100000"/>
                        </a:lnSpc>
                      </a:pPr>
                      <a:r>
                        <a:rPr lang="en-US" sz="2000" b="0" dirty="0">
                          <a:solidFill>
                            <a:schemeClr val="tx1"/>
                          </a:solidFill>
                          <a:effectLst/>
                        </a:rPr>
                        <a:t>4. The entry/exit should be through cloth change and additionally, through shower room while exit. The need and number of showers shall be as per the laboratory SOP and requirement.</a:t>
                      </a:r>
                      <a:endParaRPr lang="en-IN" sz="2000" b="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noFill/>
                  </a:tcPr>
                </a:tc>
                <a:extLst>
                  <a:ext uri="{0D108BD9-81ED-4DB2-BD59-A6C34878D82A}">
                    <a16:rowId xmlns:a16="http://schemas.microsoft.com/office/drawing/2014/main" val="4104278854"/>
                  </a:ext>
                </a:extLst>
              </a:tr>
            </a:tbl>
          </a:graphicData>
        </a:graphic>
      </p:graphicFrame>
    </p:spTree>
    <p:extLst>
      <p:ext uri="{BB962C8B-B14F-4D97-AF65-F5344CB8AC3E}">
        <p14:creationId xmlns:p14="http://schemas.microsoft.com/office/powerpoint/2010/main" val="2190204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1785F-4324-436D-ABFC-E1078A6D5BC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C6BFAA41-981D-4097-816B-9B23866E3874}"/>
              </a:ext>
            </a:extLst>
          </p:cNvPr>
          <p:cNvSpPr>
            <a:spLocks noGrp="1"/>
          </p:cNvSpPr>
          <p:nvPr>
            <p:ph idx="1"/>
          </p:nvPr>
        </p:nvSpPr>
        <p:spPr/>
        <p:txBody>
          <a:bodyPr/>
          <a:lstStyle/>
          <a:p>
            <a:endParaRPr lang="en-IN" dirty="0"/>
          </a:p>
        </p:txBody>
      </p:sp>
      <p:pic>
        <p:nvPicPr>
          <p:cNvPr id="3074" name="Picture 2">
            <a:extLst>
              <a:ext uri="{FF2B5EF4-FFF2-40B4-BE49-F238E27FC236}">
                <a16:creationId xmlns:a16="http://schemas.microsoft.com/office/drawing/2014/main" id="{F9C37F1E-B68C-4BEB-BBC6-76DEBAAE4E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 y="0"/>
            <a:ext cx="1077468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5307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4E4D97C-7929-42DD-B8E3-9406B2957FB2}"/>
              </a:ext>
            </a:extLst>
          </p:cNvPr>
          <p:cNvGraphicFramePr>
            <a:graphicFrameLocks noGrp="1"/>
          </p:cNvGraphicFramePr>
          <p:nvPr>
            <p:extLst>
              <p:ext uri="{D42A27DB-BD31-4B8C-83A1-F6EECF244321}">
                <p14:modId xmlns:p14="http://schemas.microsoft.com/office/powerpoint/2010/main" val="2453934988"/>
              </p:ext>
            </p:extLst>
          </p:nvPr>
        </p:nvGraphicFramePr>
        <p:xfrm>
          <a:off x="1009650" y="561978"/>
          <a:ext cx="10267950" cy="6260466"/>
        </p:xfrm>
        <a:graphic>
          <a:graphicData uri="http://schemas.openxmlformats.org/drawingml/2006/table">
            <a:tbl>
              <a:tblPr firstRow="1" firstCol="1" lastRow="1" lastCol="1" bandRow="1" bandCol="1">
                <a:tableStyleId>{5C22544A-7EE6-4342-B048-85BDC9FD1C3A}</a:tableStyleId>
              </a:tblPr>
              <a:tblGrid>
                <a:gridCol w="10267950">
                  <a:extLst>
                    <a:ext uri="{9D8B030D-6E8A-4147-A177-3AD203B41FA5}">
                      <a16:colId xmlns:a16="http://schemas.microsoft.com/office/drawing/2014/main" val="587813269"/>
                    </a:ext>
                  </a:extLst>
                </a:gridCol>
              </a:tblGrid>
              <a:tr h="6260466">
                <a:tc>
                  <a:txBody>
                    <a:bodyPr/>
                    <a:lstStyle/>
                    <a:p>
                      <a:pPr marL="66675" marR="57785" algn="just">
                        <a:lnSpc>
                          <a:spcPct val="115000"/>
                        </a:lnSpc>
                        <a:spcAft>
                          <a:spcPts val="0"/>
                        </a:spcAft>
                      </a:pPr>
                      <a:r>
                        <a:rPr lang="en-US" sz="2000" b="0" dirty="0">
                          <a:solidFill>
                            <a:schemeClr val="tx1"/>
                          </a:solidFill>
                          <a:effectLst/>
                        </a:rPr>
                        <a:t> 5. For equipment and other material which cannot be autoclaved, the facility should have Air-Lock with gaseous decontamination system and inter locking of doors so that only one door opens at a time. Once a dirty side door is opened, the clean side door should open only after decontamination cycle is completed. If formaldehyde is used for gaseous decontamination then it should be </a:t>
                      </a:r>
                      <a:r>
                        <a:rPr lang="en-US" sz="2000" b="0" dirty="0" err="1">
                          <a:solidFill>
                            <a:schemeClr val="tx1"/>
                          </a:solidFill>
                          <a:effectLst/>
                        </a:rPr>
                        <a:t>neutralised</a:t>
                      </a:r>
                      <a:r>
                        <a:rPr lang="en-US" sz="2000" b="0" dirty="0">
                          <a:solidFill>
                            <a:schemeClr val="tx1"/>
                          </a:solidFill>
                          <a:effectLst/>
                        </a:rPr>
                        <a:t> by ammonia. SOP must be developed by the Laboratory In-charge.</a:t>
                      </a:r>
                    </a:p>
                    <a:p>
                      <a:pPr marL="66675" marR="57785" algn="just">
                        <a:lnSpc>
                          <a:spcPct val="115000"/>
                        </a:lnSpc>
                        <a:spcAft>
                          <a:spcPts val="0"/>
                        </a:spcAft>
                      </a:pPr>
                      <a:r>
                        <a:rPr lang="en-US" sz="2000" b="0" dirty="0">
                          <a:solidFill>
                            <a:schemeClr val="tx1"/>
                          </a:solidFill>
                          <a:effectLst/>
                        </a:rPr>
                        <a:t>6. Facility must have an emergency exit in case of fire or other emergency and must have an override facility with interlocking of all exit doors. Facility specific SOP may be developed for exit from the facility, in case of emergency. Maintenance of emergency exit door may be done at regular intervals as developed for preventive maintenance. Emergency door should remain closed</a:t>
                      </a:r>
                      <a:r>
                        <a:rPr lang="en-IN" sz="2000" b="0" dirty="0">
                          <a:solidFill>
                            <a:schemeClr val="tx1"/>
                          </a:solidFill>
                          <a:effectLst/>
                        </a:rPr>
                        <a:t> </a:t>
                      </a:r>
                      <a:r>
                        <a:rPr lang="en-US" sz="2000" b="0" dirty="0">
                          <a:solidFill>
                            <a:schemeClr val="tx1"/>
                          </a:solidFill>
                          <a:effectLst/>
                        </a:rPr>
                        <a:t>and its key should be kept in a glass box nearby. </a:t>
                      </a:r>
                    </a:p>
                    <a:p>
                      <a:pPr marL="66675" marR="65405">
                        <a:lnSpc>
                          <a:spcPct val="115000"/>
                        </a:lnSpc>
                        <a:spcAft>
                          <a:spcPts val="0"/>
                        </a:spcAft>
                      </a:pPr>
                      <a:r>
                        <a:rPr lang="en-US" sz="2000" b="0" dirty="0">
                          <a:solidFill>
                            <a:schemeClr val="tx1"/>
                          </a:solidFill>
                          <a:effectLst/>
                        </a:rPr>
                        <a:t>7. The emergency door must only be opened in the event of an emergency or at the</a:t>
                      </a:r>
                      <a:r>
                        <a:rPr lang="en-US" sz="2000" b="0" spc="85" dirty="0">
                          <a:solidFill>
                            <a:schemeClr val="tx1"/>
                          </a:solidFill>
                          <a:effectLst/>
                        </a:rPr>
                        <a:t> </a:t>
                      </a:r>
                      <a:r>
                        <a:rPr lang="en-US" sz="2000" b="0" dirty="0">
                          <a:solidFill>
                            <a:schemeClr val="tx1"/>
                          </a:solidFill>
                          <a:effectLst/>
                        </a:rPr>
                        <a:t>time</a:t>
                      </a:r>
                      <a:r>
                        <a:rPr lang="en-US" sz="2000" b="0" spc="85" dirty="0">
                          <a:solidFill>
                            <a:schemeClr val="tx1"/>
                          </a:solidFill>
                          <a:effectLst/>
                        </a:rPr>
                        <a:t> </a:t>
                      </a:r>
                      <a:r>
                        <a:rPr lang="en-US" sz="2000" b="0" dirty="0">
                          <a:solidFill>
                            <a:schemeClr val="tx1"/>
                          </a:solidFill>
                          <a:effectLst/>
                        </a:rPr>
                        <a:t>of</a:t>
                      </a:r>
                      <a:r>
                        <a:rPr lang="en-US" sz="2000" b="0" spc="85" dirty="0">
                          <a:solidFill>
                            <a:schemeClr val="tx1"/>
                          </a:solidFill>
                          <a:effectLst/>
                        </a:rPr>
                        <a:t> </a:t>
                      </a:r>
                      <a:r>
                        <a:rPr lang="en-US" sz="2000" b="0" dirty="0">
                          <a:solidFill>
                            <a:schemeClr val="tx1"/>
                          </a:solidFill>
                          <a:effectLst/>
                        </a:rPr>
                        <a:t>mock</a:t>
                      </a:r>
                      <a:r>
                        <a:rPr lang="en-US" sz="2000" b="0" spc="90" dirty="0">
                          <a:solidFill>
                            <a:schemeClr val="tx1"/>
                          </a:solidFill>
                          <a:effectLst/>
                        </a:rPr>
                        <a:t> </a:t>
                      </a:r>
                      <a:r>
                        <a:rPr lang="en-US" sz="2000" b="0" dirty="0">
                          <a:solidFill>
                            <a:schemeClr val="tx1"/>
                          </a:solidFill>
                          <a:effectLst/>
                        </a:rPr>
                        <a:t>drill.</a:t>
                      </a:r>
                      <a:r>
                        <a:rPr lang="en-US" sz="2000" b="0" spc="90" dirty="0">
                          <a:solidFill>
                            <a:schemeClr val="tx1"/>
                          </a:solidFill>
                          <a:effectLst/>
                        </a:rPr>
                        <a:t> </a:t>
                      </a:r>
                      <a:r>
                        <a:rPr lang="en-US" sz="2000" b="0" dirty="0">
                          <a:solidFill>
                            <a:schemeClr val="tx1"/>
                          </a:solidFill>
                          <a:effectLst/>
                        </a:rPr>
                        <a:t>SOPs</a:t>
                      </a:r>
                      <a:r>
                        <a:rPr lang="en-US" sz="2000" b="0" spc="90" dirty="0">
                          <a:solidFill>
                            <a:schemeClr val="tx1"/>
                          </a:solidFill>
                          <a:effectLst/>
                        </a:rPr>
                        <a:t> </a:t>
                      </a:r>
                      <a:r>
                        <a:rPr lang="en-US" sz="2000" b="0" dirty="0">
                          <a:solidFill>
                            <a:schemeClr val="tx1"/>
                          </a:solidFill>
                          <a:effectLst/>
                        </a:rPr>
                        <a:t>with</a:t>
                      </a:r>
                      <a:r>
                        <a:rPr lang="en-US" sz="2000" b="0" spc="90" dirty="0">
                          <a:solidFill>
                            <a:schemeClr val="tx1"/>
                          </a:solidFill>
                          <a:effectLst/>
                        </a:rPr>
                        <a:t> </a:t>
                      </a:r>
                      <a:r>
                        <a:rPr lang="en-US" sz="2000" b="0" dirty="0">
                          <a:solidFill>
                            <a:schemeClr val="tx1"/>
                          </a:solidFill>
                          <a:effectLst/>
                        </a:rPr>
                        <a:t>frequency</a:t>
                      </a:r>
                      <a:r>
                        <a:rPr lang="en-US" sz="2000" b="0" spc="80" dirty="0">
                          <a:solidFill>
                            <a:schemeClr val="tx1"/>
                          </a:solidFill>
                          <a:effectLst/>
                        </a:rPr>
                        <a:t> </a:t>
                      </a:r>
                      <a:r>
                        <a:rPr lang="en-US" sz="2000" b="0" dirty="0">
                          <a:solidFill>
                            <a:schemeClr val="tx1"/>
                          </a:solidFill>
                          <a:effectLst/>
                        </a:rPr>
                        <a:t>at</a:t>
                      </a:r>
                      <a:r>
                        <a:rPr lang="en-US" sz="2000" b="0" spc="90" dirty="0">
                          <a:solidFill>
                            <a:schemeClr val="tx1"/>
                          </a:solidFill>
                          <a:effectLst/>
                        </a:rPr>
                        <a:t> </a:t>
                      </a:r>
                      <a:r>
                        <a:rPr lang="en-US" sz="2000" b="0" dirty="0">
                          <a:solidFill>
                            <a:schemeClr val="tx1"/>
                          </a:solidFill>
                          <a:effectLst/>
                        </a:rPr>
                        <a:t>least</a:t>
                      </a:r>
                      <a:r>
                        <a:rPr lang="en-US" sz="2000" b="0" spc="90" dirty="0">
                          <a:solidFill>
                            <a:schemeClr val="tx1"/>
                          </a:solidFill>
                          <a:effectLst/>
                        </a:rPr>
                        <a:t> </a:t>
                      </a:r>
                      <a:r>
                        <a:rPr lang="en-US" sz="2000" b="0" dirty="0">
                          <a:solidFill>
                            <a:schemeClr val="tx1"/>
                          </a:solidFill>
                          <a:effectLst/>
                        </a:rPr>
                        <a:t>once</a:t>
                      </a:r>
                      <a:r>
                        <a:rPr lang="en-US" sz="2000" b="0" spc="85" dirty="0">
                          <a:solidFill>
                            <a:schemeClr val="tx1"/>
                          </a:solidFill>
                          <a:effectLst/>
                        </a:rPr>
                        <a:t> </a:t>
                      </a:r>
                      <a:r>
                        <a:rPr lang="en-US" sz="2000" b="0" dirty="0">
                          <a:solidFill>
                            <a:schemeClr val="tx1"/>
                          </a:solidFill>
                          <a:effectLst/>
                        </a:rPr>
                        <a:t>in</a:t>
                      </a:r>
                      <a:r>
                        <a:rPr lang="en-US" sz="2000" b="0" spc="95" dirty="0">
                          <a:solidFill>
                            <a:schemeClr val="tx1"/>
                          </a:solidFill>
                          <a:effectLst/>
                        </a:rPr>
                        <a:t> </a:t>
                      </a:r>
                      <a:r>
                        <a:rPr lang="en-US" sz="2000" b="0" dirty="0">
                          <a:solidFill>
                            <a:schemeClr val="tx1"/>
                          </a:solidFill>
                          <a:effectLst/>
                        </a:rPr>
                        <a:t>a</a:t>
                      </a:r>
                      <a:r>
                        <a:rPr lang="en-US" sz="2000" b="0" spc="105" dirty="0">
                          <a:solidFill>
                            <a:schemeClr val="tx1"/>
                          </a:solidFill>
                          <a:effectLst/>
                        </a:rPr>
                        <a:t> </a:t>
                      </a:r>
                      <a:r>
                        <a:rPr lang="en-US" sz="2000" b="0" dirty="0">
                          <a:solidFill>
                            <a:schemeClr val="tx1"/>
                          </a:solidFill>
                          <a:effectLst/>
                        </a:rPr>
                        <a:t>year,</a:t>
                      </a:r>
                      <a:r>
                        <a:rPr lang="en-US" sz="2000" b="0" spc="85" dirty="0">
                          <a:solidFill>
                            <a:schemeClr val="tx1"/>
                          </a:solidFill>
                          <a:effectLst/>
                        </a:rPr>
                        <a:t> </a:t>
                      </a:r>
                      <a:r>
                        <a:rPr lang="en-US" sz="2000" b="0" dirty="0">
                          <a:solidFill>
                            <a:schemeClr val="tx1"/>
                          </a:solidFill>
                          <a:effectLst/>
                        </a:rPr>
                        <a:t>should</a:t>
                      </a:r>
                      <a:r>
                        <a:rPr lang="en-US" sz="2000" b="0" spc="85" dirty="0">
                          <a:solidFill>
                            <a:schemeClr val="tx1"/>
                          </a:solidFill>
                          <a:effectLst/>
                        </a:rPr>
                        <a:t> </a:t>
                      </a:r>
                      <a:r>
                        <a:rPr lang="en-US" sz="2000" b="0" dirty="0">
                          <a:solidFill>
                            <a:schemeClr val="tx1"/>
                          </a:solidFill>
                          <a:effectLst/>
                        </a:rPr>
                        <a:t>be</a:t>
                      </a:r>
                      <a:r>
                        <a:rPr lang="en-IN" sz="2000" b="0" dirty="0">
                          <a:solidFill>
                            <a:schemeClr val="tx1"/>
                          </a:solidFill>
                          <a:effectLst/>
                        </a:rPr>
                        <a:t> </a:t>
                      </a:r>
                      <a:r>
                        <a:rPr lang="en-US" sz="2000" b="0" dirty="0">
                          <a:solidFill>
                            <a:schemeClr val="tx1"/>
                          </a:solidFill>
                          <a:effectLst/>
                        </a:rPr>
                        <a:t>developed by the Laboratory In-charge.</a:t>
                      </a:r>
                    </a:p>
                    <a:p>
                      <a:pPr marL="66675" marR="60960" algn="just">
                        <a:lnSpc>
                          <a:spcPct val="115000"/>
                        </a:lnSpc>
                        <a:spcAft>
                          <a:spcPts val="0"/>
                        </a:spcAft>
                      </a:pPr>
                      <a:r>
                        <a:rPr lang="en-US" sz="2000" b="0" dirty="0">
                          <a:solidFill>
                            <a:schemeClr val="tx1"/>
                          </a:solidFill>
                          <a:effectLst/>
                        </a:rPr>
                        <a:t>8. For large facilities, if wash rooms are required, then effluent from the wash room should also be decontaminated before disposing off in the municipal sewer system. Washroom drains must have a minimum 125mm trap and it should be ensured that trap is always filled with water for sealing and sewer</a:t>
                      </a:r>
                      <a:r>
                        <a:rPr lang="en-US" sz="2000" b="0" spc="-20" dirty="0">
                          <a:solidFill>
                            <a:schemeClr val="tx1"/>
                          </a:solidFill>
                          <a:effectLst/>
                        </a:rPr>
                        <a:t> </a:t>
                      </a:r>
                      <a:r>
                        <a:rPr lang="en-US" sz="2000" b="0" dirty="0">
                          <a:solidFill>
                            <a:schemeClr val="tx1"/>
                          </a:solidFill>
                          <a:effectLst/>
                        </a:rPr>
                        <a:t>line</a:t>
                      </a:r>
                      <a:r>
                        <a:rPr lang="en-IN" sz="2000" b="0" dirty="0">
                          <a:solidFill>
                            <a:schemeClr val="tx1"/>
                          </a:solidFill>
                          <a:effectLst/>
                        </a:rPr>
                        <a:t> </a:t>
                      </a:r>
                      <a:r>
                        <a:rPr lang="en-US" sz="2000" b="0" dirty="0">
                          <a:solidFill>
                            <a:schemeClr val="tx1"/>
                          </a:solidFill>
                          <a:effectLst/>
                        </a:rPr>
                        <a:t>should have HEPA filter (99.97% or better efficiency) air vent.</a:t>
                      </a:r>
                      <a:endParaRPr lang="en-IN" sz="2000" b="0" dirty="0">
                        <a:solidFill>
                          <a:schemeClr val="tx1"/>
                        </a:solidFill>
                        <a:effectLst/>
                        <a:latin typeface="Times New Roman" panose="02020603050405020304" pitchFamily="18" charset="0"/>
                        <a:cs typeface="Mangal" panose="02040503050203030202" pitchFamily="18" charset="0"/>
                      </a:endParaRPr>
                    </a:p>
                  </a:txBody>
                  <a:tcPr marL="0" marR="0" marT="0" marB="0">
                    <a:noFill/>
                  </a:tcPr>
                </a:tc>
                <a:extLst>
                  <a:ext uri="{0D108BD9-81ED-4DB2-BD59-A6C34878D82A}">
                    <a16:rowId xmlns:a16="http://schemas.microsoft.com/office/drawing/2014/main" val="2407744420"/>
                  </a:ext>
                </a:extLst>
              </a:tr>
            </a:tbl>
          </a:graphicData>
        </a:graphic>
      </p:graphicFrame>
      <p:sp>
        <p:nvSpPr>
          <p:cNvPr id="6" name="Rectangle 1">
            <a:extLst>
              <a:ext uri="{FF2B5EF4-FFF2-40B4-BE49-F238E27FC236}">
                <a16:creationId xmlns:a16="http://schemas.microsoft.com/office/drawing/2014/main" id="{8680E486-7D80-4817-B8D0-E69FD5A3887B}"/>
              </a:ext>
            </a:extLst>
          </p:cNvPr>
          <p:cNvSpPr>
            <a:spLocks noChangeArrowheads="1"/>
          </p:cNvSpPr>
          <p:nvPr/>
        </p:nvSpPr>
        <p:spPr bwMode="auto">
          <a:xfrm>
            <a:off x="3216275" y="2454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955472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D337200-8F2A-49F2-9C8D-D460B1B99B54}"/>
              </a:ext>
            </a:extLst>
          </p:cNvPr>
          <p:cNvGraphicFramePr>
            <a:graphicFrameLocks noGrp="1"/>
          </p:cNvGraphicFramePr>
          <p:nvPr>
            <p:ph idx="1"/>
            <p:extLst>
              <p:ext uri="{D42A27DB-BD31-4B8C-83A1-F6EECF244321}">
                <p14:modId xmlns:p14="http://schemas.microsoft.com/office/powerpoint/2010/main" val="4083359304"/>
              </p:ext>
            </p:extLst>
          </p:nvPr>
        </p:nvGraphicFramePr>
        <p:xfrm>
          <a:off x="557847" y="609441"/>
          <a:ext cx="10862628" cy="6108202"/>
        </p:xfrm>
        <a:graphic>
          <a:graphicData uri="http://schemas.openxmlformats.org/drawingml/2006/table">
            <a:tbl>
              <a:tblPr firstRow="1" firstCol="1" lastRow="1" lastCol="1" bandRow="1" bandCol="1">
                <a:tableStyleId>{5C22544A-7EE6-4342-B048-85BDC9FD1C3A}</a:tableStyleId>
              </a:tblPr>
              <a:tblGrid>
                <a:gridCol w="10862628">
                  <a:extLst>
                    <a:ext uri="{9D8B030D-6E8A-4147-A177-3AD203B41FA5}">
                      <a16:colId xmlns:a16="http://schemas.microsoft.com/office/drawing/2014/main" val="922516853"/>
                    </a:ext>
                  </a:extLst>
                </a:gridCol>
              </a:tblGrid>
              <a:tr h="532902">
                <a:tc>
                  <a:txBody>
                    <a:bodyPr/>
                    <a:lstStyle/>
                    <a:p>
                      <a:pPr marL="66675">
                        <a:lnSpc>
                          <a:spcPct val="115000"/>
                        </a:lnSpc>
                        <a:spcBef>
                          <a:spcPts val="570"/>
                        </a:spcBef>
                        <a:spcAft>
                          <a:spcPts val="0"/>
                        </a:spcAft>
                      </a:pPr>
                      <a:r>
                        <a:rPr lang="en-US" sz="2400" dirty="0">
                          <a:solidFill>
                            <a:schemeClr val="tx1"/>
                          </a:solidFill>
                          <a:effectLst/>
                        </a:rPr>
                        <a:t>Room Envelope and Interior Finish</a:t>
                      </a:r>
                      <a:endParaRPr lang="en-IN" sz="240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oFill/>
                  </a:tcPr>
                </a:tc>
                <a:extLst>
                  <a:ext uri="{0D108BD9-81ED-4DB2-BD59-A6C34878D82A}">
                    <a16:rowId xmlns:a16="http://schemas.microsoft.com/office/drawing/2014/main" val="3897069220"/>
                  </a:ext>
                </a:extLst>
              </a:tr>
              <a:tr h="5163207">
                <a:tc>
                  <a:txBody>
                    <a:bodyPr/>
                    <a:lstStyle/>
                    <a:p>
                      <a:pPr marL="66675" marR="60325" algn="just">
                        <a:lnSpc>
                          <a:spcPct val="100000"/>
                        </a:lnSpc>
                        <a:spcAft>
                          <a:spcPts val="0"/>
                        </a:spcAft>
                      </a:pPr>
                      <a:r>
                        <a:rPr lang="en-US" sz="2400" b="0" dirty="0">
                          <a:solidFill>
                            <a:schemeClr val="tx1"/>
                          </a:solidFill>
                          <a:effectLst/>
                        </a:rPr>
                        <a:t>1. The design should include construction materials and finishes that are compatible with respective research activities and decontamination methods. Floor should be made of epoxy material and seamless, impervious, abrasion resistant, non-slip when wet, cleanable. The floor should be able to withstand disinfectants and be washable with 82 C hot-water containing detergents and the decontamination liquids under hose pressure. Walls of the labs must be constructed with non- porous materials with industrial grade epoxy paint.</a:t>
                      </a:r>
                    </a:p>
                    <a:p>
                      <a:pPr marL="66675">
                        <a:lnSpc>
                          <a:spcPct val="100000"/>
                        </a:lnSpc>
                        <a:spcBef>
                          <a:spcPts val="555"/>
                        </a:spcBef>
                        <a:spcAft>
                          <a:spcPts val="0"/>
                        </a:spcAft>
                      </a:pPr>
                      <a:r>
                        <a:rPr lang="en-US" sz="2400" b="0" dirty="0">
                          <a:solidFill>
                            <a:schemeClr val="tx1"/>
                          </a:solidFill>
                          <a:effectLst/>
                        </a:rPr>
                        <a:t>2. Doors, frames, casework and bench tops should be non-absorptive; the use of organic materials should be avoided.</a:t>
                      </a:r>
                    </a:p>
                    <a:p>
                      <a:pPr marL="342900" marR="64770" lvl="0" indent="-342900">
                        <a:lnSpc>
                          <a:spcPct val="100000"/>
                        </a:lnSpc>
                        <a:spcAft>
                          <a:spcPts val="0"/>
                        </a:spcAft>
                        <a:buSzPts val="1200"/>
                        <a:buFont typeface="Symbol" panose="05050102010706020507" pitchFamily="18" charset="2"/>
                        <a:buChar char=""/>
                        <a:tabLst>
                          <a:tab pos="295275" algn="l"/>
                          <a:tab pos="295910" algn="l"/>
                        </a:tabLst>
                      </a:pPr>
                      <a:r>
                        <a:rPr lang="en-US" sz="2400" b="0" dirty="0">
                          <a:solidFill>
                            <a:schemeClr val="tx1"/>
                          </a:solidFill>
                          <a:effectLst/>
                        </a:rPr>
                        <a:t>Surfaces to be scratch, stain, moisture, chemical and heat resistant in accordance with laboratory</a:t>
                      </a:r>
                      <a:r>
                        <a:rPr lang="en-US" sz="2400" b="0" spc="-25" dirty="0">
                          <a:solidFill>
                            <a:schemeClr val="tx1"/>
                          </a:solidFill>
                          <a:effectLst/>
                        </a:rPr>
                        <a:t> </a:t>
                      </a:r>
                      <a:r>
                        <a:rPr lang="en-US" sz="2400" b="0" dirty="0">
                          <a:solidFill>
                            <a:schemeClr val="tx1"/>
                          </a:solidFill>
                          <a:effectLst/>
                        </a:rPr>
                        <a:t>function.</a:t>
                      </a:r>
                      <a:endParaRPr lang="en-IN" sz="2400" b="0" dirty="0">
                        <a:solidFill>
                          <a:schemeClr val="tx1"/>
                        </a:solidFill>
                        <a:effectLst/>
                      </a:endParaRPr>
                    </a:p>
                    <a:p>
                      <a:pPr marL="342900" marR="64770" lvl="0" indent="-342900">
                        <a:lnSpc>
                          <a:spcPct val="100000"/>
                        </a:lnSpc>
                        <a:spcAft>
                          <a:spcPts val="0"/>
                        </a:spcAft>
                        <a:buSzPts val="1200"/>
                        <a:buFont typeface="Symbol" panose="05050102010706020507" pitchFamily="18" charset="2"/>
                        <a:buChar char=""/>
                        <a:tabLst>
                          <a:tab pos="295275" algn="l"/>
                          <a:tab pos="295910" algn="l"/>
                        </a:tabLst>
                      </a:pPr>
                      <a:r>
                        <a:rPr lang="en-US" sz="2400" b="0" dirty="0">
                          <a:solidFill>
                            <a:schemeClr val="tx1"/>
                          </a:solidFill>
                          <a:effectLst/>
                        </a:rPr>
                        <a:t>Surfaces to provide impact resistance in accordance with laboratory function.</a:t>
                      </a:r>
                      <a:endParaRPr lang="en-IN" sz="2400" b="0" dirty="0">
                        <a:solidFill>
                          <a:schemeClr val="tx1"/>
                        </a:solidFill>
                        <a:effectLst/>
                      </a:endParaRPr>
                    </a:p>
                    <a:p>
                      <a:pPr marL="342900" lvl="0" indent="-342900">
                        <a:lnSpc>
                          <a:spcPct val="100000"/>
                        </a:lnSpc>
                        <a:buSzPts val="1200"/>
                        <a:buFont typeface="Symbol" panose="05050102010706020507" pitchFamily="18" charset="2"/>
                        <a:buChar char=""/>
                        <a:tabLst>
                          <a:tab pos="295275" algn="l"/>
                          <a:tab pos="295910" algn="l"/>
                        </a:tabLst>
                      </a:pPr>
                      <a:r>
                        <a:rPr lang="en-US" sz="2400" b="0" dirty="0">
                          <a:solidFill>
                            <a:schemeClr val="tx1"/>
                          </a:solidFill>
                          <a:effectLst/>
                        </a:rPr>
                        <a:t>Surfaces to be continuous and compatible with adjacent and</a:t>
                      </a:r>
                      <a:r>
                        <a:rPr lang="en-US" sz="2400" b="0" spc="95" dirty="0">
                          <a:solidFill>
                            <a:schemeClr val="tx1"/>
                          </a:solidFill>
                          <a:effectLst/>
                        </a:rPr>
                        <a:t> </a:t>
                      </a:r>
                      <a:r>
                        <a:rPr lang="en-US" sz="2400" b="0" dirty="0">
                          <a:solidFill>
                            <a:schemeClr val="tx1"/>
                          </a:solidFill>
                          <a:effectLst/>
                        </a:rPr>
                        <a:t>overlapping</a:t>
                      </a:r>
                      <a:endParaRPr lang="en-IN" sz="2400" b="0" dirty="0">
                        <a:solidFill>
                          <a:schemeClr val="tx1"/>
                        </a:solidFill>
                        <a:effectLst/>
                      </a:endParaRPr>
                    </a:p>
                    <a:p>
                      <a:pPr marL="295275">
                        <a:lnSpc>
                          <a:spcPct val="100000"/>
                        </a:lnSpc>
                        <a:spcBef>
                          <a:spcPts val="55"/>
                        </a:spcBef>
                        <a:spcAft>
                          <a:spcPts val="0"/>
                        </a:spcAft>
                      </a:pPr>
                      <a:r>
                        <a:rPr lang="en-US" sz="2400" b="0" dirty="0">
                          <a:solidFill>
                            <a:schemeClr val="tx1"/>
                          </a:solidFill>
                          <a:effectLst/>
                        </a:rPr>
                        <a:t>materials (i.e. to maintain adhesion and a continuous perimeter); wall and floor welded seams are acceptable in BSL-3 laboratories.</a:t>
                      </a:r>
                      <a:endParaRPr lang="en-IN" sz="2400" b="0" dirty="0">
                        <a:solidFill>
                          <a:schemeClr val="tx1"/>
                        </a:solidFill>
                        <a:effectLst/>
                        <a:latin typeface="Times New Roman" panose="02020603050405020304" pitchFamily="18" charset="0"/>
                        <a:cs typeface="Mangal" panose="02040503050203030202" pitchFamily="18" charset="0"/>
                      </a:endParaRPr>
                    </a:p>
                  </a:txBody>
                  <a:tcPr marL="0" marR="0" marT="0" marB="0" anchor="ctr">
                    <a:noFill/>
                  </a:tcPr>
                </a:tc>
                <a:extLst>
                  <a:ext uri="{0D108BD9-81ED-4DB2-BD59-A6C34878D82A}">
                    <a16:rowId xmlns:a16="http://schemas.microsoft.com/office/drawing/2014/main" val="4145791703"/>
                  </a:ext>
                </a:extLst>
              </a:tr>
            </a:tbl>
          </a:graphicData>
        </a:graphic>
      </p:graphicFrame>
    </p:spTree>
    <p:extLst>
      <p:ext uri="{BB962C8B-B14F-4D97-AF65-F5344CB8AC3E}">
        <p14:creationId xmlns:p14="http://schemas.microsoft.com/office/powerpoint/2010/main" val="22145593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21629B5-0D98-4A0D-A91A-DC61D716FE21}"/>
              </a:ext>
            </a:extLst>
          </p:cNvPr>
          <p:cNvGraphicFramePr>
            <a:graphicFrameLocks noGrp="1"/>
          </p:cNvGraphicFramePr>
          <p:nvPr>
            <p:ph idx="1"/>
            <p:extLst>
              <p:ext uri="{D42A27DB-BD31-4B8C-83A1-F6EECF244321}">
                <p14:modId xmlns:p14="http://schemas.microsoft.com/office/powerpoint/2010/main" val="3276036609"/>
              </p:ext>
            </p:extLst>
          </p:nvPr>
        </p:nvGraphicFramePr>
        <p:xfrm>
          <a:off x="578485" y="351314"/>
          <a:ext cx="10613390" cy="304800"/>
        </p:xfrm>
        <a:graphic>
          <a:graphicData uri="http://schemas.openxmlformats.org/drawingml/2006/table">
            <a:tbl>
              <a:tblPr firstRow="1" firstCol="1" lastRow="1" lastCol="1" bandRow="1" bandCol="1">
                <a:tableStyleId>{5C22544A-7EE6-4342-B048-85BDC9FD1C3A}</a:tableStyleId>
              </a:tblPr>
              <a:tblGrid>
                <a:gridCol w="10613390">
                  <a:extLst>
                    <a:ext uri="{9D8B030D-6E8A-4147-A177-3AD203B41FA5}">
                      <a16:colId xmlns:a16="http://schemas.microsoft.com/office/drawing/2014/main" val="2019600260"/>
                    </a:ext>
                  </a:extLst>
                </a:gridCol>
              </a:tblGrid>
              <a:tr h="115410">
                <a:tc>
                  <a:txBody>
                    <a:bodyPr/>
                    <a:lstStyle/>
                    <a:p>
                      <a:pPr marL="66675" marR="65405">
                        <a:lnSpc>
                          <a:spcPct val="100000"/>
                        </a:lnSpc>
                        <a:spcBef>
                          <a:spcPts val="555"/>
                        </a:spcBef>
                        <a:spcAft>
                          <a:spcPts val="0"/>
                        </a:spcAft>
                      </a:pPr>
                      <a:endParaRPr lang="en-IN" sz="2000" b="0" dirty="0">
                        <a:solidFill>
                          <a:schemeClr val="tx1"/>
                        </a:solidFill>
                        <a:effectLst/>
                        <a:latin typeface="Times New Roman" panose="02020603050405020304" pitchFamily="18" charset="0"/>
                      </a:endParaRPr>
                    </a:p>
                  </a:txBody>
                  <a:tcPr marL="0" marR="0" marT="0" marB="0">
                    <a:noFill/>
                  </a:tcPr>
                </a:tc>
                <a:extLst>
                  <a:ext uri="{0D108BD9-81ED-4DB2-BD59-A6C34878D82A}">
                    <a16:rowId xmlns:a16="http://schemas.microsoft.com/office/drawing/2014/main" val="545187693"/>
                  </a:ext>
                </a:extLst>
              </a:tr>
            </a:tbl>
          </a:graphicData>
        </a:graphic>
      </p:graphicFrame>
      <p:graphicFrame>
        <p:nvGraphicFramePr>
          <p:cNvPr id="5" name="Table 4">
            <a:extLst>
              <a:ext uri="{FF2B5EF4-FFF2-40B4-BE49-F238E27FC236}">
                <a16:creationId xmlns:a16="http://schemas.microsoft.com/office/drawing/2014/main" id="{C932F8AB-1D12-4849-8071-1ACF0E62117A}"/>
              </a:ext>
            </a:extLst>
          </p:cNvPr>
          <p:cNvGraphicFramePr>
            <a:graphicFrameLocks noGrp="1"/>
          </p:cNvGraphicFramePr>
          <p:nvPr>
            <p:extLst>
              <p:ext uri="{D42A27DB-BD31-4B8C-83A1-F6EECF244321}">
                <p14:modId xmlns:p14="http://schemas.microsoft.com/office/powerpoint/2010/main" val="2379758962"/>
              </p:ext>
            </p:extLst>
          </p:nvPr>
        </p:nvGraphicFramePr>
        <p:xfrm>
          <a:off x="578485" y="351314"/>
          <a:ext cx="10422890" cy="6426200"/>
        </p:xfrm>
        <a:graphic>
          <a:graphicData uri="http://schemas.openxmlformats.org/drawingml/2006/table">
            <a:tbl>
              <a:tblPr firstRow="1" firstCol="1" lastRow="1" lastCol="1" bandRow="1" bandCol="1">
                <a:tableStyleId>{5C22544A-7EE6-4342-B048-85BDC9FD1C3A}</a:tableStyleId>
              </a:tblPr>
              <a:tblGrid>
                <a:gridCol w="10422890">
                  <a:extLst>
                    <a:ext uri="{9D8B030D-6E8A-4147-A177-3AD203B41FA5}">
                      <a16:colId xmlns:a16="http://schemas.microsoft.com/office/drawing/2014/main" val="4246020319"/>
                    </a:ext>
                  </a:extLst>
                </a:gridCol>
              </a:tblGrid>
              <a:tr h="5320094">
                <a:tc>
                  <a:txBody>
                    <a:bodyPr/>
                    <a:lstStyle/>
                    <a:p>
                      <a:pPr marL="342900" lvl="0" indent="-342900">
                        <a:lnSpc>
                          <a:spcPct val="100000"/>
                        </a:lnSpc>
                        <a:buSzPts val="1200"/>
                        <a:buFont typeface="Symbol" panose="05050102010706020507" pitchFamily="18" charset="2"/>
                        <a:buChar char=""/>
                        <a:tabLst>
                          <a:tab pos="295275" algn="l"/>
                          <a:tab pos="295910" algn="l"/>
                        </a:tabLst>
                      </a:pPr>
                      <a:r>
                        <a:rPr lang="en-US" sz="2800" b="0" dirty="0">
                          <a:solidFill>
                            <a:schemeClr val="tx1"/>
                          </a:solidFill>
                          <a:effectLst/>
                        </a:rPr>
                        <a:t>Continuity of seal to be maintained between the floor and wall (a continuous cove floor finishes up the wall is recommended).</a:t>
                      </a:r>
                    </a:p>
                    <a:p>
                      <a:pPr marL="342900" lvl="0" indent="-342900">
                        <a:lnSpc>
                          <a:spcPct val="100000"/>
                        </a:lnSpc>
                        <a:buSzPts val="1200"/>
                        <a:buFont typeface="Symbol" panose="05050102010706020507" pitchFamily="18" charset="2"/>
                        <a:buChar char=""/>
                        <a:tabLst>
                          <a:tab pos="295275" algn="l"/>
                          <a:tab pos="295910" algn="l"/>
                        </a:tabLst>
                      </a:pPr>
                      <a:r>
                        <a:rPr lang="en-US" sz="2800" b="0" dirty="0">
                          <a:solidFill>
                            <a:schemeClr val="tx1"/>
                          </a:solidFill>
                          <a:effectLst/>
                        </a:rPr>
                        <a:t>Interior coatings should be gas and chemical resistant in accordance with laboratory function (should be able to withstand chemical disinfection, fumigation).</a:t>
                      </a:r>
                    </a:p>
                    <a:p>
                      <a:pPr marL="342900" lvl="0" indent="-342900">
                        <a:lnSpc>
                          <a:spcPct val="100000"/>
                        </a:lnSpc>
                        <a:buSzPts val="1200"/>
                        <a:buFont typeface="Symbol" panose="05050102010706020507" pitchFamily="18" charset="2"/>
                        <a:buChar char=""/>
                        <a:tabLst>
                          <a:tab pos="295275" algn="l"/>
                          <a:tab pos="295910" algn="l"/>
                        </a:tabLst>
                      </a:pPr>
                      <a:r>
                        <a:rPr lang="en-US" sz="2800" b="0" dirty="0">
                          <a:solidFill>
                            <a:schemeClr val="tx1"/>
                          </a:solidFill>
                          <a:effectLst/>
                        </a:rPr>
                        <a:t>Interior coatings should be cleanable.</a:t>
                      </a:r>
                    </a:p>
                    <a:p>
                      <a:pPr marL="342900" lvl="0" indent="-342900">
                        <a:lnSpc>
                          <a:spcPct val="100000"/>
                        </a:lnSpc>
                        <a:buSzPts val="1200"/>
                        <a:buFont typeface="Symbol" panose="05050102010706020507" pitchFamily="18" charset="2"/>
                        <a:buChar char=""/>
                        <a:tabLst>
                          <a:tab pos="295275" algn="l"/>
                          <a:tab pos="295910" algn="l"/>
                        </a:tabLst>
                      </a:pPr>
                      <a:r>
                        <a:rPr lang="en-US" sz="2800" b="0" dirty="0">
                          <a:solidFill>
                            <a:schemeClr val="tx1"/>
                          </a:solidFill>
                          <a:effectLst/>
                        </a:rPr>
                        <a:t>Bench tops should not have open</a:t>
                      </a:r>
                      <a:r>
                        <a:rPr lang="en-US" sz="2800" b="0" spc="-5" dirty="0">
                          <a:solidFill>
                            <a:schemeClr val="tx1"/>
                          </a:solidFill>
                          <a:effectLst/>
                        </a:rPr>
                        <a:t> </a:t>
                      </a:r>
                      <a:r>
                        <a:rPr lang="en-US" sz="2800" b="0" dirty="0" err="1">
                          <a:solidFill>
                            <a:schemeClr val="tx1"/>
                          </a:solidFill>
                          <a:effectLst/>
                        </a:rPr>
                        <a:t>seams.Bench</a:t>
                      </a:r>
                      <a:r>
                        <a:rPr lang="en-US" sz="2800" b="0" dirty="0">
                          <a:solidFill>
                            <a:schemeClr val="tx1"/>
                          </a:solidFill>
                          <a:effectLst/>
                        </a:rPr>
                        <a:t> tops should contain spillage of materials (e.g. with marine edges and drip</a:t>
                      </a:r>
                      <a:r>
                        <a:rPr lang="en-US" sz="2800" b="0" spc="-5" dirty="0">
                          <a:solidFill>
                            <a:schemeClr val="tx1"/>
                          </a:solidFill>
                          <a:effectLst/>
                        </a:rPr>
                        <a:t> </a:t>
                      </a:r>
                      <a:r>
                        <a:rPr lang="en-US" sz="2800" b="0" dirty="0">
                          <a:solidFill>
                            <a:schemeClr val="tx1"/>
                          </a:solidFill>
                          <a:effectLst/>
                        </a:rPr>
                        <a:t>stops).</a:t>
                      </a:r>
                      <a:endParaRPr lang="en-IN" sz="2800" b="0" dirty="0">
                        <a:solidFill>
                          <a:schemeClr val="tx1"/>
                        </a:solidFill>
                        <a:effectLst/>
                      </a:endParaRPr>
                    </a:p>
                    <a:p>
                      <a:pPr marL="342900" lvl="0" indent="-342900">
                        <a:lnSpc>
                          <a:spcPct val="100000"/>
                        </a:lnSpc>
                        <a:buSzPts val="1200"/>
                        <a:buFont typeface="Symbol" panose="05050102010706020507" pitchFamily="18" charset="2"/>
                        <a:buChar char=""/>
                        <a:tabLst>
                          <a:tab pos="295275" algn="l"/>
                          <a:tab pos="295910" algn="l"/>
                        </a:tabLst>
                      </a:pPr>
                      <a:r>
                        <a:rPr lang="en-US" sz="2800" b="0" dirty="0">
                          <a:solidFill>
                            <a:schemeClr val="tx1"/>
                          </a:solidFill>
                          <a:effectLst/>
                        </a:rPr>
                        <a:t>Benches,</a:t>
                      </a:r>
                      <a:r>
                        <a:rPr lang="en-US" sz="2800" b="0" spc="115" dirty="0">
                          <a:solidFill>
                            <a:schemeClr val="tx1"/>
                          </a:solidFill>
                          <a:effectLst/>
                        </a:rPr>
                        <a:t> </a:t>
                      </a:r>
                      <a:r>
                        <a:rPr lang="en-US" sz="2800" b="0" dirty="0">
                          <a:solidFill>
                            <a:schemeClr val="tx1"/>
                          </a:solidFill>
                          <a:effectLst/>
                        </a:rPr>
                        <a:t>doors,</a:t>
                      </a:r>
                      <a:r>
                        <a:rPr lang="en-US" sz="2800" b="0" spc="120" dirty="0">
                          <a:solidFill>
                            <a:schemeClr val="tx1"/>
                          </a:solidFill>
                          <a:effectLst/>
                        </a:rPr>
                        <a:t> </a:t>
                      </a:r>
                      <a:r>
                        <a:rPr lang="en-US" sz="2800" b="0" dirty="0">
                          <a:solidFill>
                            <a:schemeClr val="tx1"/>
                          </a:solidFill>
                          <a:effectLst/>
                        </a:rPr>
                        <a:t>drawers,</a:t>
                      </a:r>
                      <a:r>
                        <a:rPr lang="en-US" sz="2800" b="0" spc="125" dirty="0">
                          <a:solidFill>
                            <a:schemeClr val="tx1"/>
                          </a:solidFill>
                          <a:effectLst/>
                        </a:rPr>
                        <a:t> </a:t>
                      </a:r>
                      <a:r>
                        <a:rPr lang="en-US" sz="2800" b="0" dirty="0">
                          <a:solidFill>
                            <a:schemeClr val="tx1"/>
                          </a:solidFill>
                          <a:effectLst/>
                        </a:rPr>
                        <a:t>door</a:t>
                      </a:r>
                      <a:r>
                        <a:rPr lang="en-US" sz="2800" b="0" spc="110" dirty="0">
                          <a:solidFill>
                            <a:schemeClr val="tx1"/>
                          </a:solidFill>
                          <a:effectLst/>
                        </a:rPr>
                        <a:t> </a:t>
                      </a:r>
                      <a:r>
                        <a:rPr lang="en-US" sz="2800" b="0" dirty="0">
                          <a:solidFill>
                            <a:schemeClr val="tx1"/>
                          </a:solidFill>
                          <a:effectLst/>
                        </a:rPr>
                        <a:t>handles,</a:t>
                      </a:r>
                      <a:r>
                        <a:rPr lang="en-US" sz="2800" b="0" spc="140" dirty="0">
                          <a:solidFill>
                            <a:schemeClr val="tx1"/>
                          </a:solidFill>
                          <a:effectLst/>
                        </a:rPr>
                        <a:t> </a:t>
                      </a:r>
                      <a:r>
                        <a:rPr lang="en-US" sz="2800" b="0" dirty="0" err="1">
                          <a:solidFill>
                            <a:schemeClr val="tx1"/>
                          </a:solidFill>
                          <a:effectLst/>
                        </a:rPr>
                        <a:t>etc</a:t>
                      </a:r>
                      <a:r>
                        <a:rPr lang="en-US" sz="2800" b="0" spc="115" dirty="0">
                          <a:solidFill>
                            <a:schemeClr val="tx1"/>
                          </a:solidFill>
                          <a:effectLst/>
                        </a:rPr>
                        <a:t> </a:t>
                      </a:r>
                      <a:r>
                        <a:rPr lang="en-US" sz="2800" b="0" dirty="0">
                          <a:solidFill>
                            <a:schemeClr val="tx1"/>
                          </a:solidFill>
                          <a:effectLst/>
                        </a:rPr>
                        <a:t>.should</a:t>
                      </a:r>
                      <a:r>
                        <a:rPr lang="en-US" sz="2800" b="0" spc="115" dirty="0">
                          <a:solidFill>
                            <a:schemeClr val="tx1"/>
                          </a:solidFill>
                          <a:effectLst/>
                        </a:rPr>
                        <a:t> </a:t>
                      </a:r>
                      <a:r>
                        <a:rPr lang="en-US" sz="2800" b="0" dirty="0">
                          <a:solidFill>
                            <a:schemeClr val="tx1"/>
                          </a:solidFill>
                          <a:effectLst/>
                        </a:rPr>
                        <a:t>have</a:t>
                      </a:r>
                      <a:r>
                        <a:rPr lang="en-US" sz="2800" b="0" spc="120" dirty="0">
                          <a:solidFill>
                            <a:schemeClr val="tx1"/>
                          </a:solidFill>
                          <a:effectLst/>
                        </a:rPr>
                        <a:t> </a:t>
                      </a:r>
                      <a:r>
                        <a:rPr lang="en-US" sz="2800" b="0" dirty="0">
                          <a:solidFill>
                            <a:schemeClr val="tx1"/>
                          </a:solidFill>
                          <a:effectLst/>
                        </a:rPr>
                        <a:t>rounded</a:t>
                      </a:r>
                      <a:r>
                        <a:rPr lang="en-US" sz="2800" b="0" spc="115" dirty="0">
                          <a:solidFill>
                            <a:schemeClr val="tx1"/>
                          </a:solidFill>
                          <a:effectLst/>
                        </a:rPr>
                        <a:t> </a:t>
                      </a:r>
                      <a:r>
                        <a:rPr lang="en-US" sz="2800" b="0" dirty="0">
                          <a:solidFill>
                            <a:schemeClr val="tx1"/>
                          </a:solidFill>
                          <a:effectLst/>
                        </a:rPr>
                        <a:t>rims</a:t>
                      </a:r>
                      <a:r>
                        <a:rPr lang="en-US" sz="2800" b="0" spc="125" dirty="0">
                          <a:solidFill>
                            <a:schemeClr val="tx1"/>
                          </a:solidFill>
                          <a:effectLst/>
                        </a:rPr>
                        <a:t> </a:t>
                      </a:r>
                      <a:r>
                        <a:rPr lang="en-US" sz="2800" b="0" dirty="0">
                          <a:solidFill>
                            <a:schemeClr val="tx1"/>
                          </a:solidFill>
                          <a:effectLst/>
                        </a:rPr>
                        <a:t>and corners.</a:t>
                      </a:r>
                    </a:p>
                    <a:p>
                      <a:pPr marL="342900" lvl="0" indent="-342900">
                        <a:lnSpc>
                          <a:spcPct val="100000"/>
                        </a:lnSpc>
                        <a:buSzPts val="1200"/>
                        <a:buFont typeface="Symbol" panose="05050102010706020507" pitchFamily="18" charset="2"/>
                        <a:buChar char=""/>
                        <a:tabLst>
                          <a:tab pos="295275" algn="l"/>
                          <a:tab pos="295910" algn="l"/>
                        </a:tabLst>
                      </a:pPr>
                      <a:r>
                        <a:rPr lang="en-US" sz="2800" b="0" dirty="0">
                          <a:solidFill>
                            <a:schemeClr val="tx1"/>
                          </a:solidFill>
                          <a:effectLst/>
                        </a:rPr>
                        <a:t>Backsplashes, if installed, should be tight placed along with wall and</a:t>
                      </a:r>
                      <a:r>
                        <a:rPr lang="en-US" sz="2800" b="0" spc="295" dirty="0">
                          <a:solidFill>
                            <a:schemeClr val="tx1"/>
                          </a:solidFill>
                          <a:effectLst/>
                        </a:rPr>
                        <a:t> </a:t>
                      </a:r>
                      <a:r>
                        <a:rPr lang="en-US" sz="2800" b="0" dirty="0">
                          <a:solidFill>
                            <a:schemeClr val="tx1"/>
                          </a:solidFill>
                          <a:effectLst/>
                        </a:rPr>
                        <a:t>sealed at wall-bench junction.</a:t>
                      </a:r>
                    </a:p>
                    <a:p>
                      <a:pPr marL="66675">
                        <a:lnSpc>
                          <a:spcPct val="100000"/>
                        </a:lnSpc>
                        <a:spcBef>
                          <a:spcPts val="220"/>
                        </a:spcBef>
                        <a:spcAft>
                          <a:spcPts val="0"/>
                        </a:spcAft>
                      </a:pPr>
                      <a:r>
                        <a:rPr lang="en-US" sz="2800" b="0" dirty="0">
                          <a:solidFill>
                            <a:schemeClr val="tx1"/>
                          </a:solidFill>
                          <a:effectLst/>
                        </a:rPr>
                        <a:t>Reagent shelving should be equipped with lip edges. Cabinet doors must be self-closing and</a:t>
                      </a:r>
                      <a:r>
                        <a:rPr lang="en-US" sz="2800" b="0" spc="-10" dirty="0">
                          <a:solidFill>
                            <a:schemeClr val="tx1"/>
                          </a:solidFill>
                          <a:effectLst/>
                        </a:rPr>
                        <a:t> </a:t>
                      </a:r>
                      <a:r>
                        <a:rPr lang="en-US" sz="2800" b="0" dirty="0">
                          <a:solidFill>
                            <a:schemeClr val="tx1"/>
                          </a:solidFill>
                          <a:effectLst/>
                        </a:rPr>
                        <a:t>lockable. Drawers should be of one-piece construction and equipped with</a:t>
                      </a:r>
                      <a:r>
                        <a:rPr lang="en-US" sz="2800" b="0" spc="-30" dirty="0">
                          <a:solidFill>
                            <a:schemeClr val="tx1"/>
                          </a:solidFill>
                          <a:effectLst/>
                        </a:rPr>
                        <a:t> </a:t>
                      </a:r>
                      <a:r>
                        <a:rPr lang="en-US" sz="2800" b="0" dirty="0">
                          <a:solidFill>
                            <a:schemeClr val="tx1"/>
                          </a:solidFill>
                          <a:effectLst/>
                        </a:rPr>
                        <a:t>catches.</a:t>
                      </a:r>
                      <a:endParaRPr lang="en-IN" sz="2800" b="0" dirty="0">
                        <a:solidFill>
                          <a:schemeClr val="tx1"/>
                        </a:solidFill>
                        <a:effectLst/>
                        <a:latin typeface="Times New Roman" panose="02020603050405020304" pitchFamily="18" charset="0"/>
                        <a:cs typeface="Mangal" panose="02040503050203030202" pitchFamily="18" charset="0"/>
                      </a:endParaRPr>
                    </a:p>
                  </a:txBody>
                  <a:tcPr marL="0" marR="0" marT="0" marB="0" anchor="ctr">
                    <a:noFill/>
                  </a:tcPr>
                </a:tc>
                <a:extLst>
                  <a:ext uri="{0D108BD9-81ED-4DB2-BD59-A6C34878D82A}">
                    <a16:rowId xmlns:a16="http://schemas.microsoft.com/office/drawing/2014/main" val="4058770833"/>
                  </a:ext>
                </a:extLst>
              </a:tr>
            </a:tbl>
          </a:graphicData>
        </a:graphic>
      </p:graphicFrame>
      <p:sp>
        <p:nvSpPr>
          <p:cNvPr id="6" name="Rectangle 1">
            <a:extLst>
              <a:ext uri="{FF2B5EF4-FFF2-40B4-BE49-F238E27FC236}">
                <a16:creationId xmlns:a16="http://schemas.microsoft.com/office/drawing/2014/main" id="{3DB2301E-DECB-424C-99C7-CF11F50B09A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5275" algn="l"/>
              </a:tabLst>
              <a:defRPr>
                <a:solidFill>
                  <a:schemeClr val="tx1"/>
                </a:solidFill>
                <a:latin typeface="Arial" panose="020B0604020202020204" pitchFamily="34" charset="0"/>
              </a:defRPr>
            </a:lvl1pPr>
            <a:lvl2pPr eaLnBrk="0" fontAlgn="base" hangingPunct="0">
              <a:spcBef>
                <a:spcPct val="0"/>
              </a:spcBef>
              <a:spcAft>
                <a:spcPct val="0"/>
              </a:spcAft>
              <a:tabLst>
                <a:tab pos="295275" algn="l"/>
              </a:tabLst>
              <a:defRPr>
                <a:solidFill>
                  <a:schemeClr val="tx1"/>
                </a:solidFill>
                <a:latin typeface="Arial" panose="020B0604020202020204" pitchFamily="34" charset="0"/>
              </a:defRPr>
            </a:lvl2pPr>
            <a:lvl3pPr eaLnBrk="0" fontAlgn="base" hangingPunct="0">
              <a:spcBef>
                <a:spcPct val="0"/>
              </a:spcBef>
              <a:spcAft>
                <a:spcPct val="0"/>
              </a:spcAft>
              <a:tabLst>
                <a:tab pos="295275" algn="l"/>
              </a:tabLst>
              <a:defRPr>
                <a:solidFill>
                  <a:schemeClr val="tx1"/>
                </a:solidFill>
                <a:latin typeface="Arial" panose="020B0604020202020204" pitchFamily="34" charset="0"/>
              </a:defRPr>
            </a:lvl3pPr>
            <a:lvl4pPr eaLnBrk="0" fontAlgn="base" hangingPunct="0">
              <a:spcBef>
                <a:spcPct val="0"/>
              </a:spcBef>
              <a:spcAft>
                <a:spcPct val="0"/>
              </a:spcAft>
              <a:tabLst>
                <a:tab pos="295275" algn="l"/>
              </a:tabLst>
              <a:defRPr>
                <a:solidFill>
                  <a:schemeClr val="tx1"/>
                </a:solidFill>
                <a:latin typeface="Arial" panose="020B0604020202020204" pitchFamily="34" charset="0"/>
              </a:defRPr>
            </a:lvl4pPr>
            <a:lvl5pPr eaLnBrk="0" fontAlgn="base" hangingPunct="0">
              <a:spcBef>
                <a:spcPct val="0"/>
              </a:spcBef>
              <a:spcAft>
                <a:spcPct val="0"/>
              </a:spcAft>
              <a:tabLst>
                <a:tab pos="295275" algn="l"/>
              </a:tabLst>
              <a:defRPr>
                <a:solidFill>
                  <a:schemeClr val="tx1"/>
                </a:solidFill>
                <a:latin typeface="Arial" panose="020B0604020202020204" pitchFamily="34" charset="0"/>
              </a:defRPr>
            </a:lvl5pPr>
            <a:lvl6pPr eaLnBrk="0" fontAlgn="base" hangingPunct="0">
              <a:spcBef>
                <a:spcPct val="0"/>
              </a:spcBef>
              <a:spcAft>
                <a:spcPct val="0"/>
              </a:spcAft>
              <a:tabLst>
                <a:tab pos="295275" algn="l"/>
              </a:tabLst>
              <a:defRPr>
                <a:solidFill>
                  <a:schemeClr val="tx1"/>
                </a:solidFill>
                <a:latin typeface="Arial" panose="020B0604020202020204" pitchFamily="34" charset="0"/>
              </a:defRPr>
            </a:lvl6pPr>
            <a:lvl7pPr eaLnBrk="0" fontAlgn="base" hangingPunct="0">
              <a:spcBef>
                <a:spcPct val="0"/>
              </a:spcBef>
              <a:spcAft>
                <a:spcPct val="0"/>
              </a:spcAft>
              <a:tabLst>
                <a:tab pos="295275" algn="l"/>
              </a:tabLst>
              <a:defRPr>
                <a:solidFill>
                  <a:schemeClr val="tx1"/>
                </a:solidFill>
                <a:latin typeface="Arial" panose="020B0604020202020204" pitchFamily="34" charset="0"/>
              </a:defRPr>
            </a:lvl7pPr>
            <a:lvl8pPr eaLnBrk="0" fontAlgn="base" hangingPunct="0">
              <a:spcBef>
                <a:spcPct val="0"/>
              </a:spcBef>
              <a:spcAft>
                <a:spcPct val="0"/>
              </a:spcAft>
              <a:tabLst>
                <a:tab pos="295275" algn="l"/>
              </a:tabLst>
              <a:defRPr>
                <a:solidFill>
                  <a:schemeClr val="tx1"/>
                </a:solidFill>
                <a:latin typeface="Arial" panose="020B0604020202020204" pitchFamily="34" charset="0"/>
              </a:defRPr>
            </a:lvl8pPr>
            <a:lvl9pPr eaLnBrk="0" fontAlgn="base" hangingPunct="0">
              <a:spcBef>
                <a:spcPct val="0"/>
              </a:spcBef>
              <a:spcAft>
                <a:spcPct val="0"/>
              </a:spcAft>
              <a:tabLst>
                <a:tab pos="2952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95275" algn="l"/>
              </a:tabLst>
            </a:pPr>
            <a:b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175937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D11747F-5ABA-4547-9518-BD52FE995112}"/>
              </a:ext>
            </a:extLst>
          </p:cNvPr>
          <p:cNvGraphicFramePr>
            <a:graphicFrameLocks noGrp="1"/>
          </p:cNvGraphicFramePr>
          <p:nvPr>
            <p:ph idx="1"/>
            <p:extLst>
              <p:ext uri="{D42A27DB-BD31-4B8C-83A1-F6EECF244321}">
                <p14:modId xmlns:p14="http://schemas.microsoft.com/office/powerpoint/2010/main" val="2476370991"/>
              </p:ext>
            </p:extLst>
          </p:nvPr>
        </p:nvGraphicFramePr>
        <p:xfrm>
          <a:off x="428626" y="523875"/>
          <a:ext cx="10420350" cy="6103620"/>
        </p:xfrm>
        <a:graphic>
          <a:graphicData uri="http://schemas.openxmlformats.org/drawingml/2006/table">
            <a:tbl>
              <a:tblPr firstRow="1" firstCol="1" lastRow="1" lastCol="1" bandRow="1" bandCol="1">
                <a:tableStyleId>{5C22544A-7EE6-4342-B048-85BDC9FD1C3A}</a:tableStyleId>
              </a:tblPr>
              <a:tblGrid>
                <a:gridCol w="10420350">
                  <a:extLst>
                    <a:ext uri="{9D8B030D-6E8A-4147-A177-3AD203B41FA5}">
                      <a16:colId xmlns:a16="http://schemas.microsoft.com/office/drawing/2014/main" val="4236169381"/>
                    </a:ext>
                  </a:extLst>
                </a:gridCol>
              </a:tblGrid>
              <a:tr h="5326627">
                <a:tc>
                  <a:txBody>
                    <a:bodyPr/>
                    <a:lstStyle/>
                    <a:p>
                      <a:pPr marL="66675">
                        <a:lnSpc>
                          <a:spcPct val="100000"/>
                        </a:lnSpc>
                        <a:spcBef>
                          <a:spcPts val="740"/>
                        </a:spcBef>
                        <a:spcAft>
                          <a:spcPts val="0"/>
                        </a:spcAft>
                      </a:pPr>
                      <a:r>
                        <a:rPr lang="en-US" sz="2400" dirty="0">
                          <a:solidFill>
                            <a:schemeClr val="tx1"/>
                          </a:solidFill>
                          <a:effectLst/>
                        </a:rPr>
                        <a:t>Heating Ventilation and Air-Conditioning (HVAC)</a:t>
                      </a:r>
                    </a:p>
                    <a:p>
                      <a:pPr marL="66675">
                        <a:lnSpc>
                          <a:spcPct val="100000"/>
                        </a:lnSpc>
                        <a:spcBef>
                          <a:spcPts val="740"/>
                        </a:spcBef>
                        <a:spcAft>
                          <a:spcPts val="0"/>
                        </a:spcAft>
                      </a:pPr>
                      <a:endParaRPr lang="en-US" sz="900" dirty="0">
                        <a:solidFill>
                          <a:schemeClr val="tx1"/>
                        </a:solidFill>
                        <a:effectLst/>
                      </a:endParaRPr>
                    </a:p>
                    <a:p>
                      <a:pPr marL="342900" marR="60325" lvl="0" indent="-342900" algn="just">
                        <a:lnSpc>
                          <a:spcPct val="100000"/>
                        </a:lnSpc>
                        <a:spcAft>
                          <a:spcPts val="0"/>
                        </a:spcAft>
                        <a:buSzPts val="1200"/>
                        <a:buFont typeface="Symbol" panose="05050102010706020507" pitchFamily="18" charset="2"/>
                        <a:buChar char=""/>
                        <a:tabLst>
                          <a:tab pos="295910" algn="l"/>
                        </a:tabLst>
                      </a:pPr>
                      <a:r>
                        <a:rPr lang="en-US" sz="2400" b="0" dirty="0">
                          <a:solidFill>
                            <a:schemeClr val="tx1"/>
                          </a:solidFill>
                          <a:effectLst/>
                        </a:rPr>
                        <a:t>For the purpose of isolation purpose, separate air handling systems should be installed in non-containment and containment zones. Further, AHUs should be installed in each isolation zone, wherever isolation is required within the containment</a:t>
                      </a:r>
                      <a:r>
                        <a:rPr lang="en-US" sz="2400" b="0" spc="-10" dirty="0">
                          <a:solidFill>
                            <a:schemeClr val="tx1"/>
                          </a:solidFill>
                          <a:effectLst/>
                        </a:rPr>
                        <a:t> </a:t>
                      </a:r>
                      <a:r>
                        <a:rPr lang="en-US" sz="2400" b="0" dirty="0">
                          <a:solidFill>
                            <a:schemeClr val="tx1"/>
                          </a:solidFill>
                          <a:effectLst/>
                        </a:rPr>
                        <a:t>area.</a:t>
                      </a:r>
                      <a:endParaRPr lang="en-IN" sz="2400" b="0" dirty="0">
                        <a:solidFill>
                          <a:schemeClr val="tx1"/>
                        </a:solidFill>
                        <a:effectLst/>
                      </a:endParaRPr>
                    </a:p>
                    <a:p>
                      <a:pPr marL="342900" lvl="0" indent="-342900" algn="just">
                        <a:lnSpc>
                          <a:spcPct val="100000"/>
                        </a:lnSpc>
                        <a:buSzPts val="1200"/>
                        <a:buFont typeface="Symbol" panose="05050102010706020507" pitchFamily="18" charset="2"/>
                        <a:buChar char=""/>
                        <a:tabLst>
                          <a:tab pos="295910" algn="l"/>
                        </a:tabLst>
                      </a:pPr>
                      <a:r>
                        <a:rPr lang="en-US" sz="2400" b="0" dirty="0">
                          <a:solidFill>
                            <a:schemeClr val="tx1"/>
                          </a:solidFill>
                          <a:effectLst/>
                        </a:rPr>
                        <a:t>Each</a:t>
                      </a:r>
                      <a:r>
                        <a:rPr lang="en-US" sz="2400" b="0" spc="105" dirty="0">
                          <a:solidFill>
                            <a:schemeClr val="tx1"/>
                          </a:solidFill>
                          <a:effectLst/>
                        </a:rPr>
                        <a:t> </a:t>
                      </a:r>
                      <a:r>
                        <a:rPr lang="en-US" sz="2400" b="0" dirty="0">
                          <a:solidFill>
                            <a:schemeClr val="tx1"/>
                          </a:solidFill>
                          <a:effectLst/>
                        </a:rPr>
                        <a:t>air-handling</a:t>
                      </a:r>
                      <a:r>
                        <a:rPr lang="en-US" sz="2400" b="0" spc="80" dirty="0">
                          <a:solidFill>
                            <a:schemeClr val="tx1"/>
                          </a:solidFill>
                          <a:effectLst/>
                        </a:rPr>
                        <a:t> </a:t>
                      </a:r>
                      <a:r>
                        <a:rPr lang="en-US" sz="2400" b="0" dirty="0">
                          <a:solidFill>
                            <a:schemeClr val="tx1"/>
                          </a:solidFill>
                          <a:effectLst/>
                        </a:rPr>
                        <a:t>unit</a:t>
                      </a:r>
                      <a:r>
                        <a:rPr lang="en-US" sz="2400" b="0" spc="95" dirty="0">
                          <a:solidFill>
                            <a:schemeClr val="tx1"/>
                          </a:solidFill>
                          <a:effectLst/>
                        </a:rPr>
                        <a:t> </a:t>
                      </a:r>
                      <a:r>
                        <a:rPr lang="en-US" sz="2400" b="0" dirty="0">
                          <a:solidFill>
                            <a:schemeClr val="tx1"/>
                          </a:solidFill>
                          <a:effectLst/>
                        </a:rPr>
                        <a:t>serving</a:t>
                      </a:r>
                      <a:r>
                        <a:rPr lang="en-US" sz="2400" b="0" spc="90" dirty="0">
                          <a:solidFill>
                            <a:schemeClr val="tx1"/>
                          </a:solidFill>
                          <a:effectLst/>
                        </a:rPr>
                        <a:t> </a:t>
                      </a:r>
                      <a:r>
                        <a:rPr lang="en-US" sz="2400" b="0" dirty="0">
                          <a:solidFill>
                            <a:schemeClr val="tx1"/>
                          </a:solidFill>
                          <a:effectLst/>
                        </a:rPr>
                        <a:t>a</a:t>
                      </a:r>
                      <a:r>
                        <a:rPr lang="en-US" sz="2400" b="0" spc="100" dirty="0">
                          <a:solidFill>
                            <a:schemeClr val="tx1"/>
                          </a:solidFill>
                          <a:effectLst/>
                        </a:rPr>
                        <a:t> </a:t>
                      </a:r>
                      <a:r>
                        <a:rPr lang="en-US" sz="2400" b="0" dirty="0">
                          <a:solidFill>
                            <a:schemeClr val="tx1"/>
                          </a:solidFill>
                          <a:effectLst/>
                        </a:rPr>
                        <a:t>containment</a:t>
                      </a:r>
                      <a:r>
                        <a:rPr lang="en-US" sz="2400" b="0" spc="90" dirty="0">
                          <a:solidFill>
                            <a:schemeClr val="tx1"/>
                          </a:solidFill>
                          <a:effectLst/>
                        </a:rPr>
                        <a:t> </a:t>
                      </a:r>
                      <a:r>
                        <a:rPr lang="en-US" sz="2400" b="0" dirty="0">
                          <a:solidFill>
                            <a:schemeClr val="tx1"/>
                          </a:solidFill>
                          <a:effectLst/>
                        </a:rPr>
                        <a:t>area</a:t>
                      </a:r>
                      <a:r>
                        <a:rPr lang="en-US" sz="2400" b="0" spc="90" dirty="0">
                          <a:solidFill>
                            <a:schemeClr val="tx1"/>
                          </a:solidFill>
                          <a:effectLst/>
                        </a:rPr>
                        <a:t> </a:t>
                      </a:r>
                      <a:r>
                        <a:rPr lang="en-US" sz="2400" b="0" dirty="0">
                          <a:solidFill>
                            <a:schemeClr val="tx1"/>
                          </a:solidFill>
                          <a:effectLst/>
                        </a:rPr>
                        <a:t>shall</a:t>
                      </a:r>
                      <a:r>
                        <a:rPr lang="en-US" sz="2400" b="0" spc="95" dirty="0">
                          <a:solidFill>
                            <a:schemeClr val="tx1"/>
                          </a:solidFill>
                          <a:effectLst/>
                        </a:rPr>
                        <a:t> </a:t>
                      </a:r>
                      <a:r>
                        <a:rPr lang="en-US" sz="2400" b="0" dirty="0">
                          <a:solidFill>
                            <a:schemeClr val="tx1"/>
                          </a:solidFill>
                          <a:effectLst/>
                        </a:rPr>
                        <a:t>supply</a:t>
                      </a:r>
                      <a:r>
                        <a:rPr lang="en-US" sz="2400" b="0" spc="70" dirty="0">
                          <a:solidFill>
                            <a:schemeClr val="tx1"/>
                          </a:solidFill>
                          <a:effectLst/>
                        </a:rPr>
                        <a:t> </a:t>
                      </a:r>
                      <a:r>
                        <a:rPr lang="en-US" sz="2400" b="0" dirty="0">
                          <a:solidFill>
                            <a:schemeClr val="tx1"/>
                          </a:solidFill>
                          <a:effectLst/>
                        </a:rPr>
                        <a:t>100%</a:t>
                      </a:r>
                      <a:r>
                        <a:rPr lang="en-US" sz="2400" b="0" spc="100" dirty="0">
                          <a:solidFill>
                            <a:schemeClr val="tx1"/>
                          </a:solidFill>
                          <a:effectLst/>
                        </a:rPr>
                        <a:t> </a:t>
                      </a:r>
                      <a:r>
                        <a:rPr lang="en-US" sz="2400" b="0" dirty="0">
                          <a:solidFill>
                            <a:schemeClr val="tx1"/>
                          </a:solidFill>
                          <a:effectLst/>
                        </a:rPr>
                        <a:t>fresh</a:t>
                      </a:r>
                      <a:endParaRPr lang="en-IN" sz="2400" b="0" dirty="0">
                        <a:solidFill>
                          <a:schemeClr val="tx1"/>
                        </a:solidFill>
                        <a:effectLst/>
                      </a:endParaRPr>
                    </a:p>
                    <a:p>
                      <a:pPr marL="295275" marR="64135" algn="just">
                        <a:lnSpc>
                          <a:spcPct val="100000"/>
                        </a:lnSpc>
                        <a:spcBef>
                          <a:spcPts val="10"/>
                        </a:spcBef>
                        <a:spcAft>
                          <a:spcPts val="0"/>
                        </a:spcAft>
                      </a:pPr>
                      <a:r>
                        <a:rPr lang="en-US" sz="2400" b="0" dirty="0">
                          <a:solidFill>
                            <a:schemeClr val="tx1"/>
                          </a:solidFill>
                          <a:effectLst/>
                        </a:rPr>
                        <a:t>air. Wherever feasible and economical, heat recovery may be done from lab exhaust air.</a:t>
                      </a:r>
                    </a:p>
                    <a:p>
                      <a:pPr marL="342900" marR="60960" lvl="0" indent="-342900">
                        <a:lnSpc>
                          <a:spcPct val="100000"/>
                        </a:lnSpc>
                        <a:spcAft>
                          <a:spcPts val="0"/>
                        </a:spcAft>
                        <a:buSzPts val="1200"/>
                        <a:buFont typeface="Symbol" panose="05050102010706020507" pitchFamily="18" charset="2"/>
                        <a:buChar char=""/>
                        <a:tabLst>
                          <a:tab pos="295275" algn="l"/>
                          <a:tab pos="295910" algn="l"/>
                        </a:tabLst>
                      </a:pPr>
                      <a:r>
                        <a:rPr lang="en-US" sz="2400" b="0" dirty="0">
                          <a:solidFill>
                            <a:schemeClr val="tx1"/>
                          </a:solidFill>
                          <a:effectLst/>
                        </a:rPr>
                        <a:t>Direction of air flow should be from less contaminated area to more contaminated</a:t>
                      </a:r>
                      <a:r>
                        <a:rPr lang="en-US" sz="2400" b="0" spc="-5" dirty="0">
                          <a:solidFill>
                            <a:schemeClr val="tx1"/>
                          </a:solidFill>
                          <a:effectLst/>
                        </a:rPr>
                        <a:t> </a:t>
                      </a:r>
                      <a:r>
                        <a:rPr lang="en-US" sz="2400" b="0" dirty="0">
                          <a:solidFill>
                            <a:schemeClr val="tx1"/>
                          </a:solidFill>
                          <a:effectLst/>
                        </a:rPr>
                        <a:t>area.</a:t>
                      </a:r>
                      <a:endParaRPr lang="en-IN" sz="2400" b="0" dirty="0">
                        <a:solidFill>
                          <a:schemeClr val="tx1"/>
                        </a:solidFill>
                        <a:effectLst/>
                      </a:endParaRPr>
                    </a:p>
                    <a:p>
                      <a:pPr marL="342900" lvl="0" indent="-342900">
                        <a:lnSpc>
                          <a:spcPct val="100000"/>
                        </a:lnSpc>
                        <a:buSzPts val="1200"/>
                        <a:buFont typeface="Symbol" panose="05050102010706020507" pitchFamily="18" charset="2"/>
                        <a:buChar char=""/>
                        <a:tabLst>
                          <a:tab pos="295275" algn="l"/>
                          <a:tab pos="295910" algn="l"/>
                        </a:tabLst>
                      </a:pPr>
                      <a:r>
                        <a:rPr lang="en-US" sz="2400" b="0" dirty="0">
                          <a:solidFill>
                            <a:schemeClr val="tx1"/>
                          </a:solidFill>
                          <a:effectLst/>
                        </a:rPr>
                        <a:t>Air flow within containment area should be from entrance to rear</a:t>
                      </a:r>
                      <a:r>
                        <a:rPr lang="en-US" sz="2400" b="0" spc="-25" dirty="0">
                          <a:solidFill>
                            <a:schemeClr val="tx1"/>
                          </a:solidFill>
                          <a:effectLst/>
                        </a:rPr>
                        <a:t> </a:t>
                      </a:r>
                      <a:r>
                        <a:rPr lang="en-US" sz="2400" b="0" dirty="0">
                          <a:solidFill>
                            <a:schemeClr val="tx1"/>
                          </a:solidFill>
                          <a:effectLst/>
                        </a:rPr>
                        <a:t>area.</a:t>
                      </a:r>
                      <a:endParaRPr lang="en-IN" sz="2400" b="0" dirty="0">
                        <a:solidFill>
                          <a:schemeClr val="tx1"/>
                        </a:solidFill>
                        <a:effectLst/>
                      </a:endParaRPr>
                    </a:p>
                    <a:p>
                      <a:pPr marL="342900" marR="64135" lvl="0" indent="-342900">
                        <a:lnSpc>
                          <a:spcPct val="100000"/>
                        </a:lnSpc>
                        <a:spcBef>
                          <a:spcPts val="35"/>
                        </a:spcBef>
                        <a:spcAft>
                          <a:spcPts val="0"/>
                        </a:spcAft>
                        <a:buSzPts val="1200"/>
                        <a:buFont typeface="Symbol" panose="05050102010706020507" pitchFamily="18" charset="2"/>
                        <a:buChar char=""/>
                        <a:tabLst>
                          <a:tab pos="295275" algn="l"/>
                          <a:tab pos="295910" algn="l"/>
                        </a:tabLst>
                      </a:pPr>
                      <a:r>
                        <a:rPr lang="en-US" sz="2400" b="0" dirty="0">
                          <a:solidFill>
                            <a:schemeClr val="tx1"/>
                          </a:solidFill>
                          <a:effectLst/>
                        </a:rPr>
                        <a:t>All laboratory rooms must be provided with a visual monitoring device that indicates directional inward air-flow.</a:t>
                      </a:r>
                    </a:p>
                    <a:p>
                      <a:pPr marL="342900" marR="62230" lvl="0" indent="-342900">
                        <a:lnSpc>
                          <a:spcPct val="100000"/>
                        </a:lnSpc>
                        <a:spcAft>
                          <a:spcPts val="0"/>
                        </a:spcAft>
                        <a:buSzPts val="1200"/>
                        <a:buFont typeface="Symbol" panose="05050102010706020507" pitchFamily="18" charset="2"/>
                        <a:buChar char=""/>
                        <a:tabLst>
                          <a:tab pos="295275" algn="l"/>
                          <a:tab pos="295910" algn="l"/>
                        </a:tabLst>
                      </a:pPr>
                      <a:r>
                        <a:rPr lang="en-US" sz="2400" b="0" dirty="0">
                          <a:solidFill>
                            <a:schemeClr val="tx1"/>
                          </a:solidFill>
                          <a:effectLst/>
                        </a:rPr>
                        <a:t>There should be 6-8 air-changes per hour for offices, 10-12 air-changes for laboratory. HVAC</a:t>
                      </a:r>
                      <a:r>
                        <a:rPr lang="en-US" sz="2400" b="0" spc="175" dirty="0">
                          <a:solidFill>
                            <a:schemeClr val="tx1"/>
                          </a:solidFill>
                          <a:effectLst/>
                        </a:rPr>
                        <a:t> </a:t>
                      </a:r>
                      <a:r>
                        <a:rPr lang="en-US" sz="2400" b="0" dirty="0">
                          <a:solidFill>
                            <a:schemeClr val="tx1"/>
                          </a:solidFill>
                          <a:effectLst/>
                        </a:rPr>
                        <a:t>system</a:t>
                      </a:r>
                      <a:r>
                        <a:rPr lang="en-US" sz="2400" b="0" spc="185" dirty="0">
                          <a:solidFill>
                            <a:schemeClr val="tx1"/>
                          </a:solidFill>
                          <a:effectLst/>
                        </a:rPr>
                        <a:t> </a:t>
                      </a:r>
                      <a:r>
                        <a:rPr lang="en-US" sz="2400" b="0" dirty="0">
                          <a:solidFill>
                            <a:schemeClr val="tx1"/>
                          </a:solidFill>
                          <a:effectLst/>
                        </a:rPr>
                        <a:t>should</a:t>
                      </a:r>
                      <a:r>
                        <a:rPr lang="en-US" sz="2400" b="0" spc="185" dirty="0">
                          <a:solidFill>
                            <a:schemeClr val="tx1"/>
                          </a:solidFill>
                          <a:effectLst/>
                        </a:rPr>
                        <a:t> </a:t>
                      </a:r>
                      <a:r>
                        <a:rPr lang="en-US" sz="2400" b="0" dirty="0">
                          <a:solidFill>
                            <a:schemeClr val="tx1"/>
                          </a:solidFill>
                          <a:effectLst/>
                        </a:rPr>
                        <a:t>have</a:t>
                      </a:r>
                      <a:r>
                        <a:rPr lang="en-US" sz="2400" b="0" spc="180" dirty="0">
                          <a:solidFill>
                            <a:schemeClr val="tx1"/>
                          </a:solidFill>
                          <a:effectLst/>
                        </a:rPr>
                        <a:t> </a:t>
                      </a:r>
                      <a:r>
                        <a:rPr lang="en-US" sz="2400" b="0" dirty="0">
                          <a:solidFill>
                            <a:schemeClr val="tx1"/>
                          </a:solidFill>
                          <a:effectLst/>
                        </a:rPr>
                        <a:t>provision</a:t>
                      </a:r>
                      <a:r>
                        <a:rPr lang="en-US" sz="2400" b="0" spc="170" dirty="0">
                          <a:solidFill>
                            <a:schemeClr val="tx1"/>
                          </a:solidFill>
                          <a:effectLst/>
                        </a:rPr>
                        <a:t> </a:t>
                      </a:r>
                      <a:r>
                        <a:rPr lang="en-US" sz="2400" b="0" dirty="0">
                          <a:solidFill>
                            <a:schemeClr val="tx1"/>
                          </a:solidFill>
                          <a:effectLst/>
                        </a:rPr>
                        <a:t>for</a:t>
                      </a:r>
                      <a:r>
                        <a:rPr lang="en-US" sz="2400" b="0" spc="175" dirty="0">
                          <a:solidFill>
                            <a:schemeClr val="tx1"/>
                          </a:solidFill>
                          <a:effectLst/>
                        </a:rPr>
                        <a:t> </a:t>
                      </a:r>
                      <a:r>
                        <a:rPr lang="en-US" sz="2400" b="0" dirty="0">
                          <a:solidFill>
                            <a:schemeClr val="tx1"/>
                          </a:solidFill>
                          <a:effectLst/>
                        </a:rPr>
                        <a:t>less</a:t>
                      </a:r>
                      <a:r>
                        <a:rPr lang="en-US" sz="2400" b="0" spc="175" dirty="0">
                          <a:solidFill>
                            <a:schemeClr val="tx1"/>
                          </a:solidFill>
                          <a:effectLst/>
                        </a:rPr>
                        <a:t> </a:t>
                      </a:r>
                      <a:r>
                        <a:rPr lang="en-US" sz="2400" b="0" dirty="0">
                          <a:solidFill>
                            <a:schemeClr val="tx1"/>
                          </a:solidFill>
                          <a:effectLst/>
                        </a:rPr>
                        <a:t>air</a:t>
                      </a:r>
                      <a:r>
                        <a:rPr lang="en-US" sz="2400" b="0" spc="185" dirty="0">
                          <a:solidFill>
                            <a:schemeClr val="tx1"/>
                          </a:solidFill>
                          <a:effectLst/>
                        </a:rPr>
                        <a:t> </a:t>
                      </a:r>
                      <a:r>
                        <a:rPr lang="en-US" sz="2400" b="0" dirty="0">
                          <a:solidFill>
                            <a:schemeClr val="tx1"/>
                          </a:solidFill>
                          <a:effectLst/>
                        </a:rPr>
                        <a:t>change</a:t>
                      </a:r>
                      <a:r>
                        <a:rPr lang="en-US" sz="2400" b="0" spc="175" dirty="0">
                          <a:solidFill>
                            <a:schemeClr val="tx1"/>
                          </a:solidFill>
                          <a:effectLst/>
                        </a:rPr>
                        <a:t> </a:t>
                      </a:r>
                      <a:r>
                        <a:rPr lang="en-US" sz="2400" b="0" dirty="0">
                          <a:solidFill>
                            <a:schemeClr val="tx1"/>
                          </a:solidFill>
                          <a:effectLst/>
                        </a:rPr>
                        <a:t>during</a:t>
                      </a:r>
                      <a:r>
                        <a:rPr lang="en-US" sz="2400" b="0" spc="190" dirty="0">
                          <a:solidFill>
                            <a:schemeClr val="tx1"/>
                          </a:solidFill>
                          <a:effectLst/>
                        </a:rPr>
                        <a:t> </a:t>
                      </a:r>
                      <a:r>
                        <a:rPr lang="en-US" sz="2400" b="0" dirty="0">
                          <a:solidFill>
                            <a:schemeClr val="tx1"/>
                          </a:solidFill>
                          <a:effectLst/>
                        </a:rPr>
                        <a:t>no</a:t>
                      </a:r>
                      <a:endParaRPr lang="en-IN" sz="2400" b="0" dirty="0">
                        <a:solidFill>
                          <a:schemeClr val="tx1"/>
                        </a:solidFill>
                        <a:effectLst/>
                      </a:endParaRPr>
                    </a:p>
                    <a:p>
                      <a:pPr marL="295275">
                        <a:lnSpc>
                          <a:spcPct val="100000"/>
                        </a:lnSpc>
                        <a:spcBef>
                          <a:spcPts val="180"/>
                        </a:spcBef>
                        <a:spcAft>
                          <a:spcPts val="0"/>
                        </a:spcAft>
                      </a:pPr>
                      <a:r>
                        <a:rPr lang="en-US" sz="2400" b="0" dirty="0">
                          <a:solidFill>
                            <a:schemeClr val="tx1"/>
                          </a:solidFill>
                          <a:effectLst/>
                        </a:rPr>
                        <a:t>occupancy to conserve energy.</a:t>
                      </a:r>
                      <a:endParaRPr lang="en-IN" sz="2400" b="0" dirty="0">
                        <a:solidFill>
                          <a:schemeClr val="tx1"/>
                        </a:solidFill>
                        <a:effectLst/>
                        <a:latin typeface="Times New Roman" panose="02020603050405020304" pitchFamily="18" charset="0"/>
                        <a:cs typeface="Mangal" panose="02040503050203030202" pitchFamily="18" charset="0"/>
                      </a:endParaRPr>
                    </a:p>
                  </a:txBody>
                  <a:tcPr marL="0" marR="0" marT="0" marB="0">
                    <a:noFill/>
                  </a:tcPr>
                </a:tc>
                <a:extLst>
                  <a:ext uri="{0D108BD9-81ED-4DB2-BD59-A6C34878D82A}">
                    <a16:rowId xmlns:a16="http://schemas.microsoft.com/office/drawing/2014/main" val="1221522809"/>
                  </a:ext>
                </a:extLst>
              </a:tr>
            </a:tbl>
          </a:graphicData>
        </a:graphic>
      </p:graphicFrame>
    </p:spTree>
    <p:extLst>
      <p:ext uri="{BB962C8B-B14F-4D97-AF65-F5344CB8AC3E}">
        <p14:creationId xmlns:p14="http://schemas.microsoft.com/office/powerpoint/2010/main" val="40539749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CD12F66-EE92-458A-ADF2-29151756A9B0}"/>
              </a:ext>
            </a:extLst>
          </p:cNvPr>
          <p:cNvGraphicFramePr>
            <a:graphicFrameLocks noGrp="1"/>
          </p:cNvGraphicFramePr>
          <p:nvPr>
            <p:ph idx="1"/>
            <p:extLst>
              <p:ext uri="{D42A27DB-BD31-4B8C-83A1-F6EECF244321}">
                <p14:modId xmlns:p14="http://schemas.microsoft.com/office/powerpoint/2010/main" val="300475704"/>
              </p:ext>
            </p:extLst>
          </p:nvPr>
        </p:nvGraphicFramePr>
        <p:xfrm>
          <a:off x="790575" y="660399"/>
          <a:ext cx="10382250" cy="5877560"/>
        </p:xfrm>
        <a:graphic>
          <a:graphicData uri="http://schemas.openxmlformats.org/drawingml/2006/table">
            <a:tbl>
              <a:tblPr firstRow="1" firstCol="1" lastRow="1" lastCol="1" bandRow="1" bandCol="1">
                <a:tableStyleId>{5C22544A-7EE6-4342-B048-85BDC9FD1C3A}</a:tableStyleId>
              </a:tblPr>
              <a:tblGrid>
                <a:gridCol w="10382250">
                  <a:extLst>
                    <a:ext uri="{9D8B030D-6E8A-4147-A177-3AD203B41FA5}">
                      <a16:colId xmlns:a16="http://schemas.microsoft.com/office/drawing/2014/main" val="1257648478"/>
                    </a:ext>
                  </a:extLst>
                </a:gridCol>
              </a:tblGrid>
              <a:tr h="5568949">
                <a:tc>
                  <a:txBody>
                    <a:bodyPr/>
                    <a:lstStyle/>
                    <a:p>
                      <a:pPr marL="342900" marR="61595" lvl="0" indent="-342900" algn="l">
                        <a:lnSpc>
                          <a:spcPct val="100000"/>
                        </a:lnSpc>
                        <a:spcAft>
                          <a:spcPts val="0"/>
                        </a:spcAft>
                        <a:buSzPts val="1200"/>
                        <a:buFont typeface="Symbol" panose="05050102010706020507" pitchFamily="18" charset="2"/>
                        <a:buChar char=""/>
                        <a:tabLst>
                          <a:tab pos="295910" algn="l"/>
                        </a:tabLst>
                      </a:pPr>
                      <a:r>
                        <a:rPr lang="en-US" sz="2400" b="0" dirty="0">
                          <a:solidFill>
                            <a:schemeClr val="tx1"/>
                          </a:solidFill>
                          <a:effectLst/>
                        </a:rPr>
                        <a:t>Differential pressure of minimum 15 Pascals should be maintained between separate functional spaces to ensure more negative pressure in those areas which are at higher risk of contamination. The BSL-3 facility is recommended to be maintained at differential negative pressure of 15, 30, 45 Pa.</a:t>
                      </a:r>
                      <a:endParaRPr lang="en-IN" sz="2400" b="0" dirty="0">
                        <a:solidFill>
                          <a:schemeClr val="tx1"/>
                        </a:solidFill>
                        <a:effectLst/>
                      </a:endParaRPr>
                    </a:p>
                    <a:p>
                      <a:pPr marL="342900" lvl="0" indent="-342900" algn="l">
                        <a:lnSpc>
                          <a:spcPct val="100000"/>
                        </a:lnSpc>
                        <a:buSzPts val="1200"/>
                        <a:buFont typeface="Symbol" panose="05050102010706020507" pitchFamily="18" charset="2"/>
                        <a:buChar char=""/>
                        <a:tabLst>
                          <a:tab pos="295910" algn="l"/>
                        </a:tabLst>
                      </a:pPr>
                      <a:r>
                        <a:rPr lang="en-US" sz="2400" b="0" dirty="0">
                          <a:solidFill>
                            <a:schemeClr val="tx1"/>
                          </a:solidFill>
                          <a:effectLst/>
                        </a:rPr>
                        <a:t>All negative pressure in the containment area should be measured</a:t>
                      </a:r>
                      <a:r>
                        <a:rPr lang="en-US" sz="2400" b="0" spc="35" dirty="0">
                          <a:solidFill>
                            <a:schemeClr val="tx1"/>
                          </a:solidFill>
                          <a:effectLst/>
                        </a:rPr>
                        <a:t> </a:t>
                      </a:r>
                      <a:r>
                        <a:rPr lang="en-US" sz="2400" b="0" dirty="0">
                          <a:solidFill>
                            <a:schemeClr val="tx1"/>
                          </a:solidFill>
                          <a:effectLst/>
                        </a:rPr>
                        <a:t>with</a:t>
                      </a:r>
                      <a:endParaRPr lang="en-IN" sz="2400" b="0" dirty="0">
                        <a:solidFill>
                          <a:schemeClr val="tx1"/>
                        </a:solidFill>
                        <a:effectLst/>
                      </a:endParaRPr>
                    </a:p>
                    <a:p>
                      <a:pPr marL="295275" algn="l">
                        <a:lnSpc>
                          <a:spcPct val="100000"/>
                        </a:lnSpc>
                        <a:spcBef>
                          <a:spcPts val="180"/>
                        </a:spcBef>
                        <a:spcAft>
                          <a:spcPts val="0"/>
                        </a:spcAft>
                      </a:pPr>
                      <a:r>
                        <a:rPr lang="en-US" sz="2400" b="0" dirty="0">
                          <a:solidFill>
                            <a:schemeClr val="tx1"/>
                          </a:solidFill>
                          <a:effectLst/>
                        </a:rPr>
                        <a:t>reference to common single atmospheric set point.</a:t>
                      </a:r>
                      <a:endParaRPr lang="en-IN" sz="2400" b="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p>
                      <a:pPr marL="342900" marR="60325" lvl="0" indent="-342900" algn="l">
                        <a:lnSpc>
                          <a:spcPct val="100000"/>
                        </a:lnSpc>
                        <a:spcAft>
                          <a:spcPts val="0"/>
                        </a:spcAft>
                        <a:buSzPts val="1200"/>
                        <a:buFont typeface="Symbol" panose="05050102010706020507" pitchFamily="18" charset="2"/>
                        <a:buChar char=""/>
                        <a:tabLst>
                          <a:tab pos="295910" algn="l"/>
                        </a:tabLst>
                      </a:pPr>
                      <a:r>
                        <a:rPr lang="en-US" sz="2400" b="0" dirty="0">
                          <a:solidFill>
                            <a:schemeClr val="tx1"/>
                          </a:solidFill>
                          <a:effectLst/>
                        </a:rPr>
                        <a:t>HVAC system must be capable of sensing and responding to unusual outside pressure conditions (like a storm) and maintaining negative pressure in the containment area during all weather</a:t>
                      </a:r>
                      <a:r>
                        <a:rPr lang="en-US" sz="2400" b="0" spc="-25" dirty="0">
                          <a:solidFill>
                            <a:schemeClr val="tx1"/>
                          </a:solidFill>
                          <a:effectLst/>
                        </a:rPr>
                        <a:t> </a:t>
                      </a:r>
                      <a:r>
                        <a:rPr lang="en-US" sz="2400" b="0" dirty="0">
                          <a:solidFill>
                            <a:schemeClr val="tx1"/>
                          </a:solidFill>
                          <a:effectLst/>
                        </a:rPr>
                        <a:t>conditions.</a:t>
                      </a:r>
                      <a:endParaRPr lang="en-IN" sz="2400" b="0" dirty="0">
                        <a:solidFill>
                          <a:schemeClr val="tx1"/>
                        </a:solidFill>
                        <a:effectLst/>
                      </a:endParaRPr>
                    </a:p>
                    <a:p>
                      <a:pPr marL="342900" marR="62230" lvl="0" indent="-342900" algn="l">
                        <a:lnSpc>
                          <a:spcPct val="100000"/>
                        </a:lnSpc>
                        <a:spcAft>
                          <a:spcPts val="0"/>
                        </a:spcAft>
                        <a:buSzPts val="1200"/>
                        <a:buFont typeface="Symbol" panose="05050102010706020507" pitchFamily="18" charset="2"/>
                        <a:buChar char=""/>
                        <a:tabLst>
                          <a:tab pos="295910" algn="l"/>
                        </a:tabLst>
                      </a:pPr>
                      <a:r>
                        <a:rPr lang="en-US" sz="2400" b="0" dirty="0">
                          <a:solidFill>
                            <a:schemeClr val="tx1"/>
                          </a:solidFill>
                          <a:effectLst/>
                        </a:rPr>
                        <a:t>For the ease of maintenance, active components of HVAC system must be kept outside containment area with provision for sufficient space for maintenance of</a:t>
                      </a:r>
                      <a:r>
                        <a:rPr lang="en-US" sz="2400" b="0" spc="-10" dirty="0">
                          <a:solidFill>
                            <a:schemeClr val="tx1"/>
                          </a:solidFill>
                          <a:effectLst/>
                        </a:rPr>
                        <a:t> </a:t>
                      </a:r>
                      <a:r>
                        <a:rPr lang="en-US" sz="2400" b="0" dirty="0">
                          <a:solidFill>
                            <a:schemeClr val="tx1"/>
                          </a:solidFill>
                          <a:effectLst/>
                        </a:rPr>
                        <a:t>components.</a:t>
                      </a:r>
                      <a:endParaRPr lang="en-IN" sz="2400" b="0" dirty="0">
                        <a:solidFill>
                          <a:schemeClr val="tx1"/>
                        </a:solidFill>
                        <a:effectLst/>
                      </a:endParaRPr>
                    </a:p>
                    <a:p>
                      <a:pPr marL="342900" lvl="0" indent="-342900" algn="l">
                        <a:lnSpc>
                          <a:spcPct val="100000"/>
                        </a:lnSpc>
                        <a:buSzPts val="1200"/>
                        <a:buFont typeface="Symbol" panose="05050102010706020507" pitchFamily="18" charset="2"/>
                        <a:buChar char=""/>
                        <a:tabLst>
                          <a:tab pos="295910" algn="l"/>
                        </a:tabLst>
                      </a:pPr>
                      <a:r>
                        <a:rPr lang="en-US" sz="2400" b="0" dirty="0">
                          <a:solidFill>
                            <a:schemeClr val="tx1"/>
                          </a:solidFill>
                          <a:effectLst/>
                        </a:rPr>
                        <a:t>The</a:t>
                      </a:r>
                      <a:r>
                        <a:rPr lang="en-US" sz="2400" b="0" spc="85" dirty="0">
                          <a:solidFill>
                            <a:schemeClr val="tx1"/>
                          </a:solidFill>
                          <a:effectLst/>
                        </a:rPr>
                        <a:t> </a:t>
                      </a:r>
                      <a:r>
                        <a:rPr lang="en-US" sz="2400" b="0" dirty="0">
                          <a:solidFill>
                            <a:schemeClr val="tx1"/>
                          </a:solidFill>
                          <a:effectLst/>
                        </a:rPr>
                        <a:t>capacity</a:t>
                      </a:r>
                      <a:r>
                        <a:rPr lang="en-US" sz="2400" b="0" spc="70" dirty="0">
                          <a:solidFill>
                            <a:schemeClr val="tx1"/>
                          </a:solidFill>
                          <a:effectLst/>
                        </a:rPr>
                        <a:t> </a:t>
                      </a:r>
                      <a:r>
                        <a:rPr lang="en-US" sz="2400" b="0" dirty="0">
                          <a:solidFill>
                            <a:schemeClr val="tx1"/>
                          </a:solidFill>
                          <a:effectLst/>
                        </a:rPr>
                        <a:t>of</a:t>
                      </a:r>
                      <a:r>
                        <a:rPr lang="en-US" sz="2400" b="0" spc="100" dirty="0">
                          <a:solidFill>
                            <a:schemeClr val="tx1"/>
                          </a:solidFill>
                          <a:effectLst/>
                        </a:rPr>
                        <a:t> </a:t>
                      </a:r>
                      <a:r>
                        <a:rPr lang="en-US" sz="2400" b="0" dirty="0">
                          <a:solidFill>
                            <a:schemeClr val="tx1"/>
                          </a:solidFill>
                          <a:effectLst/>
                        </a:rPr>
                        <a:t>exhaust</a:t>
                      </a:r>
                      <a:r>
                        <a:rPr lang="en-US" sz="2400" b="0" spc="95" dirty="0">
                          <a:solidFill>
                            <a:schemeClr val="tx1"/>
                          </a:solidFill>
                          <a:effectLst/>
                        </a:rPr>
                        <a:t> </a:t>
                      </a:r>
                      <a:r>
                        <a:rPr lang="en-US" sz="2400" b="0" dirty="0">
                          <a:solidFill>
                            <a:schemeClr val="tx1"/>
                          </a:solidFill>
                          <a:effectLst/>
                        </a:rPr>
                        <a:t>system</a:t>
                      </a:r>
                      <a:r>
                        <a:rPr lang="en-US" sz="2400" b="0" spc="100" dirty="0">
                          <a:solidFill>
                            <a:schemeClr val="tx1"/>
                          </a:solidFill>
                          <a:effectLst/>
                        </a:rPr>
                        <a:t> </a:t>
                      </a:r>
                      <a:r>
                        <a:rPr lang="en-US" sz="2400" b="0" dirty="0">
                          <a:solidFill>
                            <a:schemeClr val="tx1"/>
                          </a:solidFill>
                          <a:effectLst/>
                        </a:rPr>
                        <a:t>must</a:t>
                      </a:r>
                      <a:r>
                        <a:rPr lang="en-US" sz="2400" b="0" spc="100" dirty="0">
                          <a:solidFill>
                            <a:schemeClr val="tx1"/>
                          </a:solidFill>
                          <a:effectLst/>
                        </a:rPr>
                        <a:t> </a:t>
                      </a:r>
                      <a:r>
                        <a:rPr lang="en-US" sz="2400" b="0" dirty="0">
                          <a:solidFill>
                            <a:schemeClr val="tx1"/>
                          </a:solidFill>
                          <a:effectLst/>
                        </a:rPr>
                        <a:t>be</a:t>
                      </a:r>
                      <a:r>
                        <a:rPr lang="en-US" sz="2400" b="0" spc="95" dirty="0">
                          <a:solidFill>
                            <a:schemeClr val="tx1"/>
                          </a:solidFill>
                          <a:effectLst/>
                        </a:rPr>
                        <a:t> </a:t>
                      </a:r>
                      <a:r>
                        <a:rPr lang="en-US" sz="2400" b="0" dirty="0">
                          <a:solidFill>
                            <a:schemeClr val="tx1"/>
                          </a:solidFill>
                          <a:effectLst/>
                        </a:rPr>
                        <a:t>approximately</a:t>
                      </a:r>
                      <a:r>
                        <a:rPr lang="en-US" sz="2400" b="0" spc="75" dirty="0">
                          <a:solidFill>
                            <a:schemeClr val="tx1"/>
                          </a:solidFill>
                          <a:effectLst/>
                        </a:rPr>
                        <a:t> </a:t>
                      </a:r>
                      <a:r>
                        <a:rPr lang="en-US" sz="2400" b="0" dirty="0">
                          <a:solidFill>
                            <a:schemeClr val="tx1"/>
                          </a:solidFill>
                          <a:effectLst/>
                        </a:rPr>
                        <a:t>15%</a:t>
                      </a:r>
                      <a:r>
                        <a:rPr lang="en-US" sz="2400" b="0" spc="90" dirty="0">
                          <a:solidFill>
                            <a:schemeClr val="tx1"/>
                          </a:solidFill>
                          <a:effectLst/>
                        </a:rPr>
                        <a:t> </a:t>
                      </a:r>
                      <a:r>
                        <a:rPr lang="en-US" sz="2400" b="0" dirty="0">
                          <a:solidFill>
                            <a:schemeClr val="tx1"/>
                          </a:solidFill>
                          <a:effectLst/>
                        </a:rPr>
                        <a:t>more</a:t>
                      </a:r>
                      <a:r>
                        <a:rPr lang="en-US" sz="2400" b="0" spc="90" dirty="0">
                          <a:solidFill>
                            <a:schemeClr val="tx1"/>
                          </a:solidFill>
                          <a:effectLst/>
                        </a:rPr>
                        <a:t> </a:t>
                      </a:r>
                      <a:r>
                        <a:rPr lang="en-US" sz="2400" b="0" dirty="0">
                          <a:solidFill>
                            <a:schemeClr val="tx1"/>
                          </a:solidFill>
                          <a:effectLst/>
                        </a:rPr>
                        <a:t>than</a:t>
                      </a:r>
                      <a:r>
                        <a:rPr lang="en-US" sz="2400" b="0" spc="90" dirty="0">
                          <a:solidFill>
                            <a:schemeClr val="tx1"/>
                          </a:solidFill>
                          <a:effectLst/>
                        </a:rPr>
                        <a:t> </a:t>
                      </a:r>
                      <a:r>
                        <a:rPr lang="en-US" sz="2400" b="0" dirty="0">
                          <a:solidFill>
                            <a:schemeClr val="tx1"/>
                          </a:solidFill>
                          <a:effectLst/>
                        </a:rPr>
                        <a:t>the</a:t>
                      </a:r>
                      <a:r>
                        <a:rPr lang="en-IN" sz="2400" b="0" dirty="0">
                          <a:solidFill>
                            <a:schemeClr val="tx1"/>
                          </a:solidFill>
                          <a:effectLst/>
                        </a:rPr>
                        <a:t> </a:t>
                      </a:r>
                      <a:r>
                        <a:rPr lang="en-US" sz="2400" b="0" dirty="0">
                          <a:solidFill>
                            <a:schemeClr val="tx1"/>
                          </a:solidFill>
                          <a:effectLst/>
                        </a:rPr>
                        <a:t>supply air system. Variable speed drive on the exhaust fan is recommended </a:t>
                      </a:r>
                      <a:r>
                        <a:rPr lang="en-US" sz="2400" b="0" kern="1200" dirty="0">
                          <a:solidFill>
                            <a:schemeClr val="tx1"/>
                          </a:solidFill>
                          <a:effectLst/>
                          <a:latin typeface="+mn-lt"/>
                          <a:ea typeface="+mn-ea"/>
                          <a:cs typeface="+mn-cs"/>
                        </a:rPr>
                        <a:t>to facilitate room pressure control adjustments.</a:t>
                      </a:r>
                      <a:r>
                        <a:rPr lang="en-IN" sz="2400" b="0" kern="1200" dirty="0">
                          <a:solidFill>
                            <a:schemeClr val="tx1"/>
                          </a:solidFill>
                          <a:effectLst/>
                          <a:latin typeface="+mn-lt"/>
                          <a:ea typeface="+mn-ea"/>
                          <a:cs typeface="+mn-cs"/>
                        </a:rPr>
                        <a:t> </a:t>
                      </a:r>
                      <a:r>
                        <a:rPr lang="en-US" sz="2400" b="0" kern="1200" dirty="0">
                          <a:solidFill>
                            <a:schemeClr val="tx1"/>
                          </a:solidFill>
                          <a:effectLst/>
                          <a:latin typeface="+mn-lt"/>
                          <a:ea typeface="+mn-ea"/>
                          <a:cs typeface="+mn-cs"/>
                        </a:rPr>
                        <a:t>HVAC system must be controlled by electronic control system or BAS.</a:t>
                      </a:r>
                      <a:endParaRPr lang="en-IN" sz="2400" b="0" dirty="0">
                        <a:solidFill>
                          <a:schemeClr val="tx1"/>
                        </a:solidFill>
                        <a:effectLst/>
                        <a:latin typeface="Times New Roman" panose="02020603050405020304" pitchFamily="18" charset="0"/>
                        <a:cs typeface="Mangal" panose="02040503050203030202" pitchFamily="18" charset="0"/>
                      </a:endParaRPr>
                    </a:p>
                  </a:txBody>
                  <a:tcPr marL="0" marR="0" marT="0" marB="0" anchor="ctr">
                    <a:noFill/>
                  </a:tcPr>
                </a:tc>
                <a:extLst>
                  <a:ext uri="{0D108BD9-81ED-4DB2-BD59-A6C34878D82A}">
                    <a16:rowId xmlns:a16="http://schemas.microsoft.com/office/drawing/2014/main" val="2077367441"/>
                  </a:ext>
                </a:extLst>
              </a:tr>
            </a:tbl>
          </a:graphicData>
        </a:graphic>
      </p:graphicFrame>
      <p:sp>
        <p:nvSpPr>
          <p:cNvPr id="6" name="Rectangle 1">
            <a:extLst>
              <a:ext uri="{FF2B5EF4-FFF2-40B4-BE49-F238E27FC236}">
                <a16:creationId xmlns:a16="http://schemas.microsoft.com/office/drawing/2014/main" id="{05119897-34C3-4A50-A36A-7B5543F6E906}"/>
              </a:ext>
            </a:extLst>
          </p:cNvPr>
          <p:cNvSpPr>
            <a:spLocks noChangeArrowheads="1"/>
          </p:cNvSpPr>
          <p:nvPr/>
        </p:nvSpPr>
        <p:spPr bwMode="auto">
          <a:xfrm>
            <a:off x="3216275" y="3724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5275" algn="l"/>
              </a:tabLst>
              <a:defRPr>
                <a:solidFill>
                  <a:schemeClr val="tx1"/>
                </a:solidFill>
                <a:latin typeface="Arial" panose="020B0604020202020204" pitchFamily="34" charset="0"/>
              </a:defRPr>
            </a:lvl1pPr>
            <a:lvl2pPr eaLnBrk="0" fontAlgn="base" hangingPunct="0">
              <a:spcBef>
                <a:spcPct val="0"/>
              </a:spcBef>
              <a:spcAft>
                <a:spcPct val="0"/>
              </a:spcAft>
              <a:tabLst>
                <a:tab pos="295275" algn="l"/>
              </a:tabLst>
              <a:defRPr>
                <a:solidFill>
                  <a:schemeClr val="tx1"/>
                </a:solidFill>
                <a:latin typeface="Arial" panose="020B0604020202020204" pitchFamily="34" charset="0"/>
              </a:defRPr>
            </a:lvl2pPr>
            <a:lvl3pPr eaLnBrk="0" fontAlgn="base" hangingPunct="0">
              <a:spcBef>
                <a:spcPct val="0"/>
              </a:spcBef>
              <a:spcAft>
                <a:spcPct val="0"/>
              </a:spcAft>
              <a:tabLst>
                <a:tab pos="295275" algn="l"/>
              </a:tabLst>
              <a:defRPr>
                <a:solidFill>
                  <a:schemeClr val="tx1"/>
                </a:solidFill>
                <a:latin typeface="Arial" panose="020B0604020202020204" pitchFamily="34" charset="0"/>
              </a:defRPr>
            </a:lvl3pPr>
            <a:lvl4pPr eaLnBrk="0" fontAlgn="base" hangingPunct="0">
              <a:spcBef>
                <a:spcPct val="0"/>
              </a:spcBef>
              <a:spcAft>
                <a:spcPct val="0"/>
              </a:spcAft>
              <a:tabLst>
                <a:tab pos="295275" algn="l"/>
              </a:tabLst>
              <a:defRPr>
                <a:solidFill>
                  <a:schemeClr val="tx1"/>
                </a:solidFill>
                <a:latin typeface="Arial" panose="020B0604020202020204" pitchFamily="34" charset="0"/>
              </a:defRPr>
            </a:lvl4pPr>
            <a:lvl5pPr eaLnBrk="0" fontAlgn="base" hangingPunct="0">
              <a:spcBef>
                <a:spcPct val="0"/>
              </a:spcBef>
              <a:spcAft>
                <a:spcPct val="0"/>
              </a:spcAft>
              <a:tabLst>
                <a:tab pos="295275" algn="l"/>
              </a:tabLst>
              <a:defRPr>
                <a:solidFill>
                  <a:schemeClr val="tx1"/>
                </a:solidFill>
                <a:latin typeface="Arial" panose="020B0604020202020204" pitchFamily="34" charset="0"/>
              </a:defRPr>
            </a:lvl5pPr>
            <a:lvl6pPr eaLnBrk="0" fontAlgn="base" hangingPunct="0">
              <a:spcBef>
                <a:spcPct val="0"/>
              </a:spcBef>
              <a:spcAft>
                <a:spcPct val="0"/>
              </a:spcAft>
              <a:tabLst>
                <a:tab pos="295275" algn="l"/>
              </a:tabLst>
              <a:defRPr>
                <a:solidFill>
                  <a:schemeClr val="tx1"/>
                </a:solidFill>
                <a:latin typeface="Arial" panose="020B0604020202020204" pitchFamily="34" charset="0"/>
              </a:defRPr>
            </a:lvl6pPr>
            <a:lvl7pPr eaLnBrk="0" fontAlgn="base" hangingPunct="0">
              <a:spcBef>
                <a:spcPct val="0"/>
              </a:spcBef>
              <a:spcAft>
                <a:spcPct val="0"/>
              </a:spcAft>
              <a:tabLst>
                <a:tab pos="295275" algn="l"/>
              </a:tabLst>
              <a:defRPr>
                <a:solidFill>
                  <a:schemeClr val="tx1"/>
                </a:solidFill>
                <a:latin typeface="Arial" panose="020B0604020202020204" pitchFamily="34" charset="0"/>
              </a:defRPr>
            </a:lvl7pPr>
            <a:lvl8pPr eaLnBrk="0" fontAlgn="base" hangingPunct="0">
              <a:spcBef>
                <a:spcPct val="0"/>
              </a:spcBef>
              <a:spcAft>
                <a:spcPct val="0"/>
              </a:spcAft>
              <a:tabLst>
                <a:tab pos="295275" algn="l"/>
              </a:tabLst>
              <a:defRPr>
                <a:solidFill>
                  <a:schemeClr val="tx1"/>
                </a:solidFill>
                <a:latin typeface="Arial" panose="020B0604020202020204" pitchFamily="34" charset="0"/>
              </a:defRPr>
            </a:lvl8pPr>
            <a:lvl9pPr eaLnBrk="0" fontAlgn="base" hangingPunct="0">
              <a:spcBef>
                <a:spcPct val="0"/>
              </a:spcBef>
              <a:spcAft>
                <a:spcPct val="0"/>
              </a:spcAft>
              <a:tabLst>
                <a:tab pos="2952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95275" algn="l"/>
              </a:tabLst>
            </a:pPr>
            <a:b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544262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C7C40BF-156D-4419-9701-28D7F5E9E550}"/>
              </a:ext>
            </a:extLst>
          </p:cNvPr>
          <p:cNvGraphicFramePr>
            <a:graphicFrameLocks noGrp="1"/>
          </p:cNvGraphicFramePr>
          <p:nvPr>
            <p:ph idx="1"/>
            <p:extLst>
              <p:ext uri="{D42A27DB-BD31-4B8C-83A1-F6EECF244321}">
                <p14:modId xmlns:p14="http://schemas.microsoft.com/office/powerpoint/2010/main" val="1843950825"/>
              </p:ext>
            </p:extLst>
          </p:nvPr>
        </p:nvGraphicFramePr>
        <p:xfrm>
          <a:off x="586422" y="280860"/>
          <a:ext cx="10481628" cy="6243320"/>
        </p:xfrm>
        <a:graphic>
          <a:graphicData uri="http://schemas.openxmlformats.org/drawingml/2006/table">
            <a:tbl>
              <a:tblPr firstRow="1" firstCol="1" lastRow="1" lastCol="1" bandRow="1" bandCol="1">
                <a:tableStyleId>{5C22544A-7EE6-4342-B048-85BDC9FD1C3A}</a:tableStyleId>
              </a:tblPr>
              <a:tblGrid>
                <a:gridCol w="10481628">
                  <a:extLst>
                    <a:ext uri="{9D8B030D-6E8A-4147-A177-3AD203B41FA5}">
                      <a16:colId xmlns:a16="http://schemas.microsoft.com/office/drawing/2014/main" val="3414454279"/>
                    </a:ext>
                  </a:extLst>
                </a:gridCol>
              </a:tblGrid>
              <a:tr h="6119940">
                <a:tc>
                  <a:txBody>
                    <a:bodyPr/>
                    <a:lstStyle/>
                    <a:p>
                      <a:pPr marL="342900" marR="62230" lvl="0" indent="-342900" algn="just">
                        <a:lnSpc>
                          <a:spcPct val="100000"/>
                        </a:lnSpc>
                        <a:spcAft>
                          <a:spcPts val="0"/>
                        </a:spcAft>
                        <a:buSzPts val="1200"/>
                        <a:buFont typeface="Symbol" panose="05050102010706020507" pitchFamily="18" charset="2"/>
                        <a:buChar char=""/>
                        <a:tabLst>
                          <a:tab pos="295910" algn="l"/>
                        </a:tabLst>
                      </a:pPr>
                      <a:r>
                        <a:rPr lang="en-US" sz="2400" b="0" dirty="0">
                          <a:solidFill>
                            <a:schemeClr val="tx1"/>
                          </a:solidFill>
                          <a:effectLst/>
                        </a:rPr>
                        <a:t>Air duct for supply and exhaust should be air tight up to zero leakage dampers. Isolation valves should be provided in HEPA Filter housing to avoid any leakage of contaminated air and for provision of gaseous decontamination of laboratory, in case of breakdown of</a:t>
                      </a:r>
                      <a:r>
                        <a:rPr lang="en-US" sz="2400" b="0" spc="-10" dirty="0">
                          <a:solidFill>
                            <a:schemeClr val="tx1"/>
                          </a:solidFill>
                          <a:effectLst/>
                        </a:rPr>
                        <a:t> </a:t>
                      </a:r>
                      <a:r>
                        <a:rPr lang="en-US" sz="2400" b="0" dirty="0">
                          <a:solidFill>
                            <a:schemeClr val="tx1"/>
                          </a:solidFill>
                          <a:effectLst/>
                        </a:rPr>
                        <a:t>AHU.</a:t>
                      </a:r>
                      <a:endParaRPr lang="en-IN" sz="2400" b="0" dirty="0">
                        <a:solidFill>
                          <a:schemeClr val="tx1"/>
                        </a:solidFill>
                        <a:effectLst/>
                      </a:endParaRPr>
                    </a:p>
                    <a:p>
                      <a:pPr marL="342900" marR="62865" lvl="0" indent="-342900" algn="just">
                        <a:lnSpc>
                          <a:spcPct val="100000"/>
                        </a:lnSpc>
                        <a:spcAft>
                          <a:spcPts val="0"/>
                        </a:spcAft>
                        <a:buSzPts val="1200"/>
                        <a:buFont typeface="Symbol" panose="05050102010706020507" pitchFamily="18" charset="2"/>
                        <a:buChar char=""/>
                        <a:tabLst>
                          <a:tab pos="295910" algn="l"/>
                        </a:tabLst>
                      </a:pPr>
                      <a:r>
                        <a:rPr lang="en-US" sz="2400" b="0" dirty="0">
                          <a:solidFill>
                            <a:schemeClr val="tx1"/>
                          </a:solidFill>
                          <a:effectLst/>
                        </a:rPr>
                        <a:t>Duct should be tested for any leakage before commissioning of laboratory by</a:t>
                      </a:r>
                      <a:r>
                        <a:rPr lang="en-US" sz="2400" b="0" spc="10" dirty="0">
                          <a:solidFill>
                            <a:schemeClr val="tx1"/>
                          </a:solidFill>
                          <a:effectLst/>
                        </a:rPr>
                        <a:t> </a:t>
                      </a:r>
                      <a:r>
                        <a:rPr lang="en-US" sz="2400" b="0" dirty="0">
                          <a:solidFill>
                            <a:schemeClr val="tx1"/>
                          </a:solidFill>
                          <a:effectLst/>
                        </a:rPr>
                        <a:t>soap</a:t>
                      </a:r>
                      <a:r>
                        <a:rPr lang="en-US" sz="2400" b="0" spc="30" dirty="0">
                          <a:solidFill>
                            <a:schemeClr val="tx1"/>
                          </a:solidFill>
                          <a:effectLst/>
                        </a:rPr>
                        <a:t> </a:t>
                      </a:r>
                      <a:r>
                        <a:rPr lang="en-US" sz="2400" b="0" dirty="0">
                          <a:solidFill>
                            <a:schemeClr val="tx1"/>
                          </a:solidFill>
                          <a:effectLst/>
                        </a:rPr>
                        <a:t>bubble</a:t>
                      </a:r>
                      <a:r>
                        <a:rPr lang="en-US" sz="2400" b="0" spc="40" dirty="0">
                          <a:solidFill>
                            <a:schemeClr val="tx1"/>
                          </a:solidFill>
                          <a:effectLst/>
                        </a:rPr>
                        <a:t> </a:t>
                      </a:r>
                      <a:r>
                        <a:rPr lang="en-US" sz="2400" b="0" dirty="0">
                          <a:solidFill>
                            <a:schemeClr val="tx1"/>
                          </a:solidFill>
                          <a:effectLst/>
                        </a:rPr>
                        <a:t>test</a:t>
                      </a:r>
                      <a:r>
                        <a:rPr lang="en-US" sz="2400" b="0" spc="35" dirty="0">
                          <a:solidFill>
                            <a:schemeClr val="tx1"/>
                          </a:solidFill>
                          <a:effectLst/>
                        </a:rPr>
                        <a:t> </a:t>
                      </a:r>
                      <a:r>
                        <a:rPr lang="en-US" sz="2400" b="0" dirty="0">
                          <a:solidFill>
                            <a:schemeClr val="tx1"/>
                          </a:solidFill>
                          <a:effectLst/>
                        </a:rPr>
                        <a:t>or</a:t>
                      </a:r>
                      <a:r>
                        <a:rPr lang="en-US" sz="2400" b="0" spc="40" dirty="0">
                          <a:solidFill>
                            <a:schemeClr val="tx1"/>
                          </a:solidFill>
                          <a:effectLst/>
                        </a:rPr>
                        <a:t> </a:t>
                      </a:r>
                      <a:r>
                        <a:rPr lang="en-US" sz="2400" b="0" dirty="0">
                          <a:solidFill>
                            <a:schemeClr val="tx1"/>
                          </a:solidFill>
                          <a:effectLst/>
                        </a:rPr>
                        <a:t>pressure</a:t>
                      </a:r>
                      <a:r>
                        <a:rPr lang="en-US" sz="2400" b="0" spc="30" dirty="0">
                          <a:solidFill>
                            <a:schemeClr val="tx1"/>
                          </a:solidFill>
                          <a:effectLst/>
                        </a:rPr>
                        <a:t> </a:t>
                      </a:r>
                      <a:r>
                        <a:rPr lang="en-US" sz="2400" b="0" dirty="0">
                          <a:solidFill>
                            <a:schemeClr val="tx1"/>
                          </a:solidFill>
                          <a:effectLst/>
                        </a:rPr>
                        <a:t>decay</a:t>
                      </a:r>
                      <a:r>
                        <a:rPr lang="en-US" sz="2400" b="0" spc="10" dirty="0">
                          <a:solidFill>
                            <a:schemeClr val="tx1"/>
                          </a:solidFill>
                          <a:effectLst/>
                        </a:rPr>
                        <a:t> </a:t>
                      </a:r>
                      <a:r>
                        <a:rPr lang="en-US" sz="2400" b="0" dirty="0">
                          <a:solidFill>
                            <a:schemeClr val="tx1"/>
                          </a:solidFill>
                          <a:effectLst/>
                        </a:rPr>
                        <a:t>test</a:t>
                      </a:r>
                      <a:r>
                        <a:rPr lang="en-US" sz="2400" b="0" spc="40" dirty="0">
                          <a:solidFill>
                            <a:schemeClr val="tx1"/>
                          </a:solidFill>
                          <a:effectLst/>
                        </a:rPr>
                        <a:t> </a:t>
                      </a:r>
                      <a:r>
                        <a:rPr lang="en-US" sz="2400" b="0" dirty="0">
                          <a:solidFill>
                            <a:schemeClr val="tx1"/>
                          </a:solidFill>
                          <a:effectLst/>
                        </a:rPr>
                        <a:t>at</a:t>
                      </a:r>
                      <a:r>
                        <a:rPr lang="en-US" sz="2400" b="0" spc="45" dirty="0">
                          <a:solidFill>
                            <a:schemeClr val="tx1"/>
                          </a:solidFill>
                          <a:effectLst/>
                        </a:rPr>
                        <a:t> </a:t>
                      </a:r>
                      <a:r>
                        <a:rPr lang="en-US" sz="2400" b="0" dirty="0">
                          <a:solidFill>
                            <a:schemeClr val="tx1"/>
                          </a:solidFill>
                          <a:effectLst/>
                        </a:rPr>
                        <a:t>+</a:t>
                      </a:r>
                      <a:r>
                        <a:rPr lang="en-US" sz="2400" b="0" spc="30" dirty="0">
                          <a:solidFill>
                            <a:schemeClr val="tx1"/>
                          </a:solidFill>
                          <a:effectLst/>
                        </a:rPr>
                        <a:t> </a:t>
                      </a:r>
                      <a:r>
                        <a:rPr lang="en-US" sz="2400" b="0" dirty="0">
                          <a:solidFill>
                            <a:schemeClr val="tx1"/>
                          </a:solidFill>
                          <a:effectLst/>
                        </a:rPr>
                        <a:t>1000</a:t>
                      </a:r>
                      <a:r>
                        <a:rPr lang="en-US" sz="2400" b="0" spc="75" dirty="0">
                          <a:solidFill>
                            <a:schemeClr val="tx1"/>
                          </a:solidFill>
                          <a:effectLst/>
                        </a:rPr>
                        <a:t> </a:t>
                      </a:r>
                      <a:r>
                        <a:rPr lang="en-US" sz="2400" b="0" dirty="0">
                          <a:solidFill>
                            <a:schemeClr val="tx1"/>
                          </a:solidFill>
                          <a:effectLst/>
                        </a:rPr>
                        <a:t>Pascal</a:t>
                      </a:r>
                      <a:r>
                        <a:rPr lang="en-US" sz="2400" b="0" spc="35" dirty="0">
                          <a:solidFill>
                            <a:schemeClr val="tx1"/>
                          </a:solidFill>
                          <a:effectLst/>
                        </a:rPr>
                        <a:t> </a:t>
                      </a:r>
                      <a:r>
                        <a:rPr lang="en-US" sz="2400" b="0" dirty="0">
                          <a:solidFill>
                            <a:schemeClr val="tx1"/>
                          </a:solidFill>
                          <a:effectLst/>
                        </a:rPr>
                        <a:t>pressure.</a:t>
                      </a:r>
                      <a:r>
                        <a:rPr lang="en-IN" sz="2400" b="0" dirty="0">
                          <a:solidFill>
                            <a:schemeClr val="tx1"/>
                          </a:solidFill>
                          <a:effectLst/>
                        </a:rPr>
                        <a:t> </a:t>
                      </a:r>
                      <a:r>
                        <a:rPr lang="en-US" sz="2400" b="0" dirty="0">
                          <a:solidFill>
                            <a:schemeClr val="tx1"/>
                          </a:solidFill>
                          <a:effectLst/>
                        </a:rPr>
                        <a:t>Ducting should be of SS-304 material to avoid rusting of duct work.</a:t>
                      </a:r>
                      <a:endParaRPr lang="en-IN" sz="2400" b="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p>
                      <a:pPr marL="342900" marR="62230" lvl="0" indent="-342900">
                        <a:lnSpc>
                          <a:spcPct val="100000"/>
                        </a:lnSpc>
                        <a:spcAft>
                          <a:spcPts val="0"/>
                        </a:spcAft>
                        <a:buSzPts val="1200"/>
                        <a:buFont typeface="Symbol" panose="05050102010706020507" pitchFamily="18" charset="2"/>
                        <a:buChar char=""/>
                        <a:tabLst>
                          <a:tab pos="267970" algn="l"/>
                          <a:tab pos="268605" algn="l"/>
                        </a:tabLst>
                      </a:pPr>
                      <a:r>
                        <a:rPr lang="en-US" sz="2400" b="0" dirty="0">
                          <a:solidFill>
                            <a:schemeClr val="tx1"/>
                          </a:solidFill>
                          <a:effectLst/>
                        </a:rPr>
                        <a:t>Structural stability to withstand 1.25 times maximum design pressure under supply and exhaust fan failure conditions (no wall distortion or</a:t>
                      </a:r>
                      <a:r>
                        <a:rPr lang="en-US" sz="2400" b="0" spc="-25" dirty="0">
                          <a:solidFill>
                            <a:schemeClr val="tx1"/>
                          </a:solidFill>
                          <a:effectLst/>
                        </a:rPr>
                        <a:t> </a:t>
                      </a:r>
                      <a:r>
                        <a:rPr lang="en-US" sz="2400" b="0" dirty="0">
                          <a:solidFill>
                            <a:schemeClr val="tx1"/>
                          </a:solidFill>
                          <a:effectLst/>
                        </a:rPr>
                        <a:t>damage</a:t>
                      </a:r>
                      <a:r>
                        <a:rPr lang="en-IN" sz="2400" b="0" dirty="0">
                          <a:solidFill>
                            <a:schemeClr val="tx1"/>
                          </a:solidFill>
                          <a:effectLst/>
                        </a:rPr>
                        <a:t> </a:t>
                      </a:r>
                      <a:r>
                        <a:rPr lang="en-US" sz="2400" b="0" dirty="0">
                          <a:solidFill>
                            <a:schemeClr val="tx1"/>
                          </a:solidFill>
                          <a:effectLst/>
                        </a:rPr>
                        <a:t>should occur).</a:t>
                      </a:r>
                    </a:p>
                    <a:p>
                      <a:pPr marL="342900" marR="66675" lvl="0" indent="-342900" algn="just">
                        <a:lnSpc>
                          <a:spcPct val="100000"/>
                        </a:lnSpc>
                        <a:spcAft>
                          <a:spcPts val="0"/>
                        </a:spcAft>
                        <a:buSzPts val="1200"/>
                        <a:buFont typeface="Symbol" panose="05050102010706020507" pitchFamily="18" charset="2"/>
                        <a:buChar char=""/>
                        <a:tabLst>
                          <a:tab pos="295910" algn="l"/>
                        </a:tabLst>
                      </a:pPr>
                      <a:r>
                        <a:rPr lang="en-US" sz="2400" b="0" dirty="0">
                          <a:solidFill>
                            <a:schemeClr val="tx1"/>
                          </a:solidFill>
                          <a:effectLst/>
                        </a:rPr>
                        <a:t>The exhaust air from all the containment equipment and containment area shall be filtered through HEPA/ULPA filters before discharging</a:t>
                      </a:r>
                      <a:r>
                        <a:rPr lang="en-US" sz="2400" b="0" spc="-50" dirty="0">
                          <a:solidFill>
                            <a:schemeClr val="tx1"/>
                          </a:solidFill>
                          <a:effectLst/>
                        </a:rPr>
                        <a:t> </a:t>
                      </a:r>
                      <a:r>
                        <a:rPr lang="en-US" sz="2400" b="0" dirty="0">
                          <a:solidFill>
                            <a:schemeClr val="tx1"/>
                          </a:solidFill>
                          <a:effectLst/>
                        </a:rPr>
                        <a:t>outside.</a:t>
                      </a:r>
                      <a:endParaRPr lang="en-IN" sz="2400" b="0" dirty="0">
                        <a:solidFill>
                          <a:schemeClr val="tx1"/>
                        </a:solidFill>
                        <a:effectLst/>
                      </a:endParaRPr>
                    </a:p>
                    <a:p>
                      <a:pPr marL="342900" marR="60960" lvl="0" indent="-342900" algn="just">
                        <a:lnSpc>
                          <a:spcPct val="100000"/>
                        </a:lnSpc>
                        <a:spcAft>
                          <a:spcPts val="0"/>
                        </a:spcAft>
                        <a:buSzPts val="1200"/>
                        <a:buFont typeface="Symbol" panose="05050102010706020507" pitchFamily="18" charset="2"/>
                        <a:buChar char=""/>
                        <a:tabLst>
                          <a:tab pos="295910" algn="l"/>
                        </a:tabLst>
                      </a:pPr>
                      <a:r>
                        <a:rPr lang="en-US" sz="2400" b="0" dirty="0">
                          <a:solidFill>
                            <a:schemeClr val="tx1"/>
                          </a:solidFill>
                          <a:effectLst/>
                        </a:rPr>
                        <a:t>Efficiency of HEPA/ULPA filters should be better than 99.97%. HEPA/ULPA filter housing shall have provision of Isolation valves in both upstream and downstream side for decontamination of HEPA/ULPA filters during</a:t>
                      </a:r>
                      <a:r>
                        <a:rPr lang="en-US" sz="2400" b="0" spc="-20" dirty="0">
                          <a:solidFill>
                            <a:schemeClr val="tx1"/>
                          </a:solidFill>
                          <a:effectLst/>
                        </a:rPr>
                        <a:t> </a:t>
                      </a:r>
                      <a:r>
                        <a:rPr lang="en-US" sz="2400" b="0" dirty="0">
                          <a:solidFill>
                            <a:schemeClr val="tx1"/>
                          </a:solidFill>
                          <a:effectLst/>
                        </a:rPr>
                        <a:t>maintenance.</a:t>
                      </a:r>
                      <a:endParaRPr lang="en-IN" sz="2400" b="0" dirty="0">
                        <a:solidFill>
                          <a:schemeClr val="tx1"/>
                        </a:solidFill>
                        <a:effectLst/>
                      </a:endParaRPr>
                    </a:p>
                    <a:p>
                      <a:pPr marL="342900" lvl="0" indent="-342900" algn="just">
                        <a:lnSpc>
                          <a:spcPct val="100000"/>
                        </a:lnSpc>
                        <a:buSzPts val="1200"/>
                        <a:buFont typeface="Symbol" panose="05050102010706020507" pitchFamily="18" charset="2"/>
                        <a:buChar char=""/>
                        <a:tabLst>
                          <a:tab pos="295910" algn="l"/>
                        </a:tabLst>
                      </a:pPr>
                      <a:r>
                        <a:rPr lang="en-US" sz="2400" b="0" dirty="0">
                          <a:solidFill>
                            <a:schemeClr val="tx1"/>
                          </a:solidFill>
                          <a:effectLst/>
                        </a:rPr>
                        <a:t>HEPA</a:t>
                      </a:r>
                      <a:r>
                        <a:rPr lang="en-US" sz="2400" b="0" spc="180" dirty="0">
                          <a:solidFill>
                            <a:schemeClr val="tx1"/>
                          </a:solidFill>
                          <a:effectLst/>
                        </a:rPr>
                        <a:t> </a:t>
                      </a:r>
                      <a:r>
                        <a:rPr lang="en-US" sz="2400" b="0" dirty="0">
                          <a:solidFill>
                            <a:schemeClr val="tx1"/>
                          </a:solidFill>
                          <a:effectLst/>
                        </a:rPr>
                        <a:t>filter</a:t>
                      </a:r>
                      <a:r>
                        <a:rPr lang="en-US" sz="2400" b="0" spc="180" dirty="0">
                          <a:solidFill>
                            <a:schemeClr val="tx1"/>
                          </a:solidFill>
                          <a:effectLst/>
                        </a:rPr>
                        <a:t> </a:t>
                      </a:r>
                      <a:r>
                        <a:rPr lang="en-US" sz="2400" b="0" dirty="0">
                          <a:solidFill>
                            <a:schemeClr val="tx1"/>
                          </a:solidFill>
                          <a:effectLst/>
                        </a:rPr>
                        <a:t>housing</a:t>
                      </a:r>
                      <a:r>
                        <a:rPr lang="en-US" sz="2400" b="0" spc="175" dirty="0">
                          <a:solidFill>
                            <a:schemeClr val="tx1"/>
                          </a:solidFill>
                          <a:effectLst/>
                        </a:rPr>
                        <a:t> </a:t>
                      </a:r>
                      <a:r>
                        <a:rPr lang="en-US" sz="2400" b="0" dirty="0">
                          <a:solidFill>
                            <a:schemeClr val="tx1"/>
                          </a:solidFill>
                          <a:effectLst/>
                        </a:rPr>
                        <a:t>should</a:t>
                      </a:r>
                      <a:r>
                        <a:rPr lang="en-US" sz="2400" b="0" spc="190" dirty="0">
                          <a:solidFill>
                            <a:schemeClr val="tx1"/>
                          </a:solidFill>
                          <a:effectLst/>
                        </a:rPr>
                        <a:t> </a:t>
                      </a:r>
                      <a:r>
                        <a:rPr lang="en-US" sz="2400" b="0" dirty="0">
                          <a:solidFill>
                            <a:schemeClr val="tx1"/>
                          </a:solidFill>
                          <a:effectLst/>
                        </a:rPr>
                        <a:t>have</a:t>
                      </a:r>
                      <a:r>
                        <a:rPr lang="en-US" sz="2400" b="0" spc="185" dirty="0">
                          <a:solidFill>
                            <a:schemeClr val="tx1"/>
                          </a:solidFill>
                          <a:effectLst/>
                        </a:rPr>
                        <a:t> </a:t>
                      </a:r>
                      <a:r>
                        <a:rPr lang="en-US" sz="2400" b="0" dirty="0">
                          <a:solidFill>
                            <a:schemeClr val="tx1"/>
                          </a:solidFill>
                          <a:effectLst/>
                        </a:rPr>
                        <a:t>pressure</a:t>
                      </a:r>
                      <a:r>
                        <a:rPr lang="en-US" sz="2400" b="0" spc="180" dirty="0">
                          <a:solidFill>
                            <a:schemeClr val="tx1"/>
                          </a:solidFill>
                          <a:effectLst/>
                        </a:rPr>
                        <a:t> </a:t>
                      </a:r>
                      <a:r>
                        <a:rPr lang="en-US" sz="2400" b="0" dirty="0">
                          <a:solidFill>
                            <a:schemeClr val="tx1"/>
                          </a:solidFill>
                          <a:effectLst/>
                        </a:rPr>
                        <a:t>differential</a:t>
                      </a:r>
                      <a:r>
                        <a:rPr lang="en-US" sz="2400" b="0" spc="190" dirty="0">
                          <a:solidFill>
                            <a:schemeClr val="tx1"/>
                          </a:solidFill>
                          <a:effectLst/>
                        </a:rPr>
                        <a:t> </a:t>
                      </a:r>
                      <a:r>
                        <a:rPr lang="en-US" sz="2400" b="0" dirty="0">
                          <a:solidFill>
                            <a:schemeClr val="tx1"/>
                          </a:solidFill>
                          <a:effectLst/>
                        </a:rPr>
                        <a:t>meter</a:t>
                      </a:r>
                      <a:r>
                        <a:rPr lang="en-US" sz="2400" b="0" spc="185" dirty="0">
                          <a:solidFill>
                            <a:schemeClr val="tx1"/>
                          </a:solidFill>
                          <a:effectLst/>
                        </a:rPr>
                        <a:t> </a:t>
                      </a:r>
                      <a:r>
                        <a:rPr lang="en-US" sz="2400" b="0" dirty="0">
                          <a:solidFill>
                            <a:schemeClr val="tx1"/>
                          </a:solidFill>
                          <a:effectLst/>
                        </a:rPr>
                        <a:t>to</a:t>
                      </a:r>
                      <a:r>
                        <a:rPr lang="en-US" sz="2400" b="0" spc="190" dirty="0">
                          <a:solidFill>
                            <a:schemeClr val="tx1"/>
                          </a:solidFill>
                          <a:effectLst/>
                        </a:rPr>
                        <a:t> </a:t>
                      </a:r>
                      <a:r>
                        <a:rPr lang="en-US" sz="2400" b="0" dirty="0">
                          <a:solidFill>
                            <a:schemeClr val="tx1"/>
                          </a:solidFill>
                          <a:effectLst/>
                        </a:rPr>
                        <a:t>know</a:t>
                      </a:r>
                      <a:r>
                        <a:rPr lang="en-US" sz="2400" b="0" spc="185" dirty="0">
                          <a:solidFill>
                            <a:schemeClr val="tx1"/>
                          </a:solidFill>
                          <a:effectLst/>
                        </a:rPr>
                        <a:t> </a:t>
                      </a:r>
                      <a:r>
                        <a:rPr lang="en-US" sz="2400" b="0" dirty="0">
                          <a:solidFill>
                            <a:schemeClr val="tx1"/>
                          </a:solidFill>
                          <a:effectLst/>
                        </a:rPr>
                        <a:t>the</a:t>
                      </a:r>
                      <a:endParaRPr lang="en-IN" sz="2400" b="0" dirty="0">
                        <a:solidFill>
                          <a:schemeClr val="tx1"/>
                        </a:solidFill>
                        <a:effectLst/>
                      </a:endParaRPr>
                    </a:p>
                    <a:p>
                      <a:pPr marL="295275" algn="just">
                        <a:lnSpc>
                          <a:spcPct val="100000"/>
                        </a:lnSpc>
                        <a:spcBef>
                          <a:spcPts val="180"/>
                        </a:spcBef>
                        <a:spcAft>
                          <a:spcPts val="0"/>
                        </a:spcAft>
                      </a:pPr>
                      <a:r>
                        <a:rPr lang="en-US" sz="2400" b="0" dirty="0">
                          <a:solidFill>
                            <a:schemeClr val="tx1"/>
                          </a:solidFill>
                          <a:effectLst/>
                        </a:rPr>
                        <a:t>status for any choking of filters</a:t>
                      </a:r>
                      <a:r>
                        <a:rPr lang="en-US" sz="2200" b="0" dirty="0">
                          <a:solidFill>
                            <a:schemeClr val="tx1"/>
                          </a:solidFill>
                          <a:effectLst/>
                        </a:rPr>
                        <a:t>.</a:t>
                      </a:r>
                      <a:endParaRPr lang="en-IN" sz="2200" b="0" dirty="0">
                        <a:solidFill>
                          <a:schemeClr val="tx1"/>
                        </a:solidFill>
                        <a:effectLst/>
                        <a:latin typeface="Times New Roman" panose="02020603050405020304" pitchFamily="18" charset="0"/>
                        <a:cs typeface="Mangal" panose="02040503050203030202" pitchFamily="18" charset="0"/>
                      </a:endParaRPr>
                    </a:p>
                  </a:txBody>
                  <a:tcPr marL="0" marR="0" marT="0" marB="0">
                    <a:noFill/>
                  </a:tcPr>
                </a:tc>
                <a:extLst>
                  <a:ext uri="{0D108BD9-81ED-4DB2-BD59-A6C34878D82A}">
                    <a16:rowId xmlns:a16="http://schemas.microsoft.com/office/drawing/2014/main" val="21843490"/>
                  </a:ext>
                </a:extLst>
              </a:tr>
            </a:tbl>
          </a:graphicData>
        </a:graphic>
      </p:graphicFrame>
    </p:spTree>
    <p:extLst>
      <p:ext uri="{BB962C8B-B14F-4D97-AF65-F5344CB8AC3E}">
        <p14:creationId xmlns:p14="http://schemas.microsoft.com/office/powerpoint/2010/main" val="10556531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22F29B2-365F-4FED-B1E7-C1D344216CBB}"/>
              </a:ext>
            </a:extLst>
          </p:cNvPr>
          <p:cNvGraphicFramePr>
            <a:graphicFrameLocks noGrp="1"/>
          </p:cNvGraphicFramePr>
          <p:nvPr>
            <p:ph idx="1"/>
            <p:extLst>
              <p:ext uri="{D42A27DB-BD31-4B8C-83A1-F6EECF244321}">
                <p14:modId xmlns:p14="http://schemas.microsoft.com/office/powerpoint/2010/main" val="922355891"/>
              </p:ext>
            </p:extLst>
          </p:nvPr>
        </p:nvGraphicFramePr>
        <p:xfrm>
          <a:off x="228600" y="290301"/>
          <a:ext cx="10534650" cy="6262899"/>
        </p:xfrm>
        <a:graphic>
          <a:graphicData uri="http://schemas.openxmlformats.org/drawingml/2006/table">
            <a:tbl>
              <a:tblPr firstRow="1" firstCol="1" lastRow="1" lastCol="1" bandRow="1" bandCol="1">
                <a:tableStyleId>{5C22544A-7EE6-4342-B048-85BDC9FD1C3A}</a:tableStyleId>
              </a:tblPr>
              <a:tblGrid>
                <a:gridCol w="10534650">
                  <a:extLst>
                    <a:ext uri="{9D8B030D-6E8A-4147-A177-3AD203B41FA5}">
                      <a16:colId xmlns:a16="http://schemas.microsoft.com/office/drawing/2014/main" val="1156999427"/>
                    </a:ext>
                  </a:extLst>
                </a:gridCol>
              </a:tblGrid>
              <a:tr h="6262899">
                <a:tc>
                  <a:txBody>
                    <a:bodyPr/>
                    <a:lstStyle/>
                    <a:p>
                      <a:pPr marL="342900" marR="65405" lvl="0" indent="-342900">
                        <a:lnSpc>
                          <a:spcPct val="100000"/>
                        </a:lnSpc>
                        <a:spcAft>
                          <a:spcPts val="0"/>
                        </a:spcAft>
                        <a:buSzPts val="1200"/>
                        <a:buFont typeface="Symbol" panose="05050102010706020507" pitchFamily="18" charset="2"/>
                        <a:buChar char=""/>
                        <a:tabLst>
                          <a:tab pos="295275" algn="l"/>
                          <a:tab pos="295910" algn="l"/>
                        </a:tabLst>
                      </a:pPr>
                      <a:r>
                        <a:rPr lang="en-US" sz="2200" b="0" dirty="0">
                          <a:solidFill>
                            <a:schemeClr val="tx1"/>
                          </a:solidFill>
                          <a:effectLst/>
                        </a:rPr>
                        <a:t>Pre-filters shall be installed in upstream side of HEPA filters to increase the life of HEPA filters in both supply air and exhaust</a:t>
                      </a:r>
                      <a:r>
                        <a:rPr lang="en-US" sz="2200" b="0" spc="-30" dirty="0">
                          <a:solidFill>
                            <a:schemeClr val="tx1"/>
                          </a:solidFill>
                          <a:effectLst/>
                        </a:rPr>
                        <a:t> </a:t>
                      </a:r>
                      <a:r>
                        <a:rPr lang="en-US" sz="2200" b="0" dirty="0">
                          <a:solidFill>
                            <a:schemeClr val="tx1"/>
                          </a:solidFill>
                          <a:effectLst/>
                        </a:rPr>
                        <a:t>air.</a:t>
                      </a:r>
                      <a:endParaRPr lang="en-IN" sz="2200" b="0" dirty="0">
                        <a:solidFill>
                          <a:schemeClr val="tx1"/>
                        </a:solidFill>
                        <a:effectLst/>
                      </a:endParaRPr>
                    </a:p>
                    <a:p>
                      <a:pPr marL="342900" marR="63500" lvl="0" indent="-342900">
                        <a:lnSpc>
                          <a:spcPct val="100000"/>
                        </a:lnSpc>
                        <a:spcAft>
                          <a:spcPts val="0"/>
                        </a:spcAft>
                        <a:buSzPts val="1200"/>
                        <a:buFont typeface="Symbol" panose="05050102010706020507" pitchFamily="18" charset="2"/>
                        <a:buChar char=""/>
                        <a:tabLst>
                          <a:tab pos="295275" algn="l"/>
                          <a:tab pos="295910" algn="l"/>
                        </a:tabLst>
                      </a:pPr>
                      <a:r>
                        <a:rPr lang="en-US" sz="2200" b="0" dirty="0">
                          <a:solidFill>
                            <a:schemeClr val="tx1"/>
                          </a:solidFill>
                          <a:effectLst/>
                        </a:rPr>
                        <a:t>Exhaust pre filters can also be installed within the containment area where they can be changed</a:t>
                      </a:r>
                      <a:r>
                        <a:rPr lang="en-US" sz="2200" b="0" spc="-15" dirty="0">
                          <a:solidFill>
                            <a:schemeClr val="tx1"/>
                          </a:solidFill>
                          <a:effectLst/>
                        </a:rPr>
                        <a:t> </a:t>
                      </a:r>
                      <a:r>
                        <a:rPr lang="en-US" sz="2200" b="0" dirty="0">
                          <a:solidFill>
                            <a:schemeClr val="tx1"/>
                          </a:solidFill>
                          <a:effectLst/>
                        </a:rPr>
                        <a:t>easily.</a:t>
                      </a:r>
                      <a:endParaRPr lang="en-IN" sz="2200" b="0" dirty="0">
                        <a:solidFill>
                          <a:schemeClr val="tx1"/>
                        </a:solidFill>
                        <a:effectLst/>
                      </a:endParaRPr>
                    </a:p>
                    <a:p>
                      <a:pPr marL="342900" lvl="0" indent="-342900">
                        <a:lnSpc>
                          <a:spcPct val="100000"/>
                        </a:lnSpc>
                        <a:buSzPts val="1200"/>
                        <a:buFont typeface="Symbol" panose="05050102010706020507" pitchFamily="18" charset="2"/>
                        <a:buChar char=""/>
                        <a:tabLst>
                          <a:tab pos="295275" algn="l"/>
                          <a:tab pos="295910" algn="l"/>
                        </a:tabLst>
                      </a:pPr>
                      <a:r>
                        <a:rPr lang="en-US" sz="2200" b="0" dirty="0">
                          <a:solidFill>
                            <a:schemeClr val="tx1"/>
                          </a:solidFill>
                          <a:effectLst/>
                        </a:rPr>
                        <a:t>Used pre-filters should be decontaminated before removal from</a:t>
                      </a:r>
                      <a:r>
                        <a:rPr lang="en-US" sz="2200" b="0" spc="215" dirty="0">
                          <a:solidFill>
                            <a:schemeClr val="tx1"/>
                          </a:solidFill>
                          <a:effectLst/>
                        </a:rPr>
                        <a:t> </a:t>
                      </a:r>
                      <a:r>
                        <a:rPr lang="en-US" sz="2200" b="0" dirty="0">
                          <a:solidFill>
                            <a:schemeClr val="tx1"/>
                          </a:solidFill>
                          <a:effectLst/>
                        </a:rPr>
                        <a:t>the</a:t>
                      </a:r>
                      <a:endParaRPr lang="en-IN" sz="2200" b="0" dirty="0">
                        <a:solidFill>
                          <a:schemeClr val="tx1"/>
                        </a:solidFill>
                        <a:effectLst/>
                      </a:endParaRPr>
                    </a:p>
                    <a:p>
                      <a:pPr marL="295275">
                        <a:lnSpc>
                          <a:spcPct val="100000"/>
                        </a:lnSpc>
                        <a:spcBef>
                          <a:spcPts val="175"/>
                        </a:spcBef>
                        <a:spcAft>
                          <a:spcPts val="0"/>
                        </a:spcAft>
                      </a:pPr>
                      <a:r>
                        <a:rPr lang="en-US" sz="2200" b="0" dirty="0">
                          <a:solidFill>
                            <a:schemeClr val="tx1"/>
                          </a:solidFill>
                          <a:effectLst/>
                        </a:rPr>
                        <a:t>containment area.</a:t>
                      </a:r>
                    </a:p>
                    <a:p>
                      <a:pPr marL="342900" marR="64135" lvl="0" indent="-342900" algn="just">
                        <a:lnSpc>
                          <a:spcPct val="100000"/>
                        </a:lnSpc>
                        <a:spcAft>
                          <a:spcPts val="0"/>
                        </a:spcAft>
                        <a:buSzPts val="1200"/>
                        <a:buFont typeface="Symbol" panose="05050102010706020507" pitchFamily="18" charset="2"/>
                        <a:buChar char=""/>
                        <a:tabLst>
                          <a:tab pos="295910" algn="l"/>
                        </a:tabLst>
                      </a:pPr>
                      <a:r>
                        <a:rPr lang="en-US" sz="2200" b="0" dirty="0">
                          <a:solidFill>
                            <a:schemeClr val="tx1"/>
                          </a:solidFill>
                          <a:effectLst/>
                        </a:rPr>
                        <a:t>HEPA Filter housing should have in-situ leak testing facility to assure integrity and damage in installation of HEPA filter and leakage testing of HEPA filter sealing with its</a:t>
                      </a:r>
                      <a:r>
                        <a:rPr lang="en-US" sz="2200" b="0" spc="-20" dirty="0">
                          <a:solidFill>
                            <a:schemeClr val="tx1"/>
                          </a:solidFill>
                          <a:effectLst/>
                        </a:rPr>
                        <a:t> </a:t>
                      </a:r>
                      <a:r>
                        <a:rPr lang="en-US" sz="2200" b="0" dirty="0">
                          <a:solidFill>
                            <a:schemeClr val="tx1"/>
                          </a:solidFill>
                          <a:effectLst/>
                        </a:rPr>
                        <a:t>housing.</a:t>
                      </a:r>
                      <a:endParaRPr lang="en-IN" sz="2200" b="0" dirty="0">
                        <a:solidFill>
                          <a:schemeClr val="tx1"/>
                        </a:solidFill>
                        <a:effectLst/>
                      </a:endParaRPr>
                    </a:p>
                    <a:p>
                      <a:pPr marL="342900" marR="65405" lvl="0" indent="-342900" algn="just">
                        <a:lnSpc>
                          <a:spcPct val="100000"/>
                        </a:lnSpc>
                        <a:spcAft>
                          <a:spcPts val="0"/>
                        </a:spcAft>
                        <a:buSzPts val="1200"/>
                        <a:buFont typeface="Symbol" panose="05050102010706020507" pitchFamily="18" charset="2"/>
                        <a:buChar char=""/>
                        <a:tabLst>
                          <a:tab pos="295910" algn="l"/>
                        </a:tabLst>
                      </a:pPr>
                      <a:r>
                        <a:rPr lang="en-US" sz="2200" b="0" dirty="0">
                          <a:solidFill>
                            <a:schemeClr val="tx1"/>
                          </a:solidFill>
                          <a:effectLst/>
                        </a:rPr>
                        <a:t>Supply and exhaust HEPA filters housings should be located as close as possible to the containment space to reduce the containment duct</a:t>
                      </a:r>
                      <a:r>
                        <a:rPr lang="en-US" sz="2200" b="0" spc="-30" dirty="0">
                          <a:solidFill>
                            <a:schemeClr val="tx1"/>
                          </a:solidFill>
                          <a:effectLst/>
                        </a:rPr>
                        <a:t> </a:t>
                      </a:r>
                      <a:r>
                        <a:rPr lang="en-US" sz="2200" b="0" dirty="0">
                          <a:solidFill>
                            <a:schemeClr val="tx1"/>
                          </a:solidFill>
                          <a:effectLst/>
                        </a:rPr>
                        <a:t>length.</a:t>
                      </a:r>
                      <a:endParaRPr lang="en-IN" sz="2200" b="0" dirty="0">
                        <a:solidFill>
                          <a:schemeClr val="tx1"/>
                        </a:solidFill>
                        <a:effectLst/>
                      </a:endParaRPr>
                    </a:p>
                    <a:p>
                      <a:pPr marL="342900" marR="62230" lvl="0" indent="-342900" algn="just">
                        <a:lnSpc>
                          <a:spcPct val="100000"/>
                        </a:lnSpc>
                        <a:spcAft>
                          <a:spcPts val="0"/>
                        </a:spcAft>
                        <a:buSzPts val="1200"/>
                        <a:buFont typeface="Symbol" panose="05050102010706020507" pitchFamily="18" charset="2"/>
                        <a:buChar char=""/>
                        <a:tabLst>
                          <a:tab pos="295910" algn="l"/>
                        </a:tabLst>
                      </a:pPr>
                      <a:r>
                        <a:rPr lang="en-US" sz="2200" b="0" dirty="0">
                          <a:solidFill>
                            <a:schemeClr val="tx1"/>
                          </a:solidFill>
                          <a:effectLst/>
                        </a:rPr>
                        <a:t>HEPA filter housing should have provision for physical isolation using zero leakage bio seal dampers. Housing should also have provision of port for injecting chemical for decontamination of HEPA filters before their removal for</a:t>
                      </a:r>
                      <a:r>
                        <a:rPr lang="en-US" sz="2200" b="0" spc="-15" dirty="0">
                          <a:solidFill>
                            <a:schemeClr val="tx1"/>
                          </a:solidFill>
                          <a:effectLst/>
                        </a:rPr>
                        <a:t> </a:t>
                      </a:r>
                      <a:r>
                        <a:rPr lang="en-US" sz="2200" b="0" dirty="0">
                          <a:solidFill>
                            <a:schemeClr val="tx1"/>
                          </a:solidFill>
                          <a:effectLst/>
                        </a:rPr>
                        <a:t>replacement.</a:t>
                      </a:r>
                      <a:endParaRPr lang="en-IN" sz="2200" b="0" dirty="0">
                        <a:solidFill>
                          <a:schemeClr val="tx1"/>
                        </a:solidFill>
                        <a:effectLst/>
                      </a:endParaRPr>
                    </a:p>
                    <a:p>
                      <a:pPr marL="342900" marR="59690" lvl="0" indent="-342900" algn="just">
                        <a:lnSpc>
                          <a:spcPct val="100000"/>
                        </a:lnSpc>
                        <a:spcAft>
                          <a:spcPts val="0"/>
                        </a:spcAft>
                        <a:buSzPts val="1200"/>
                        <a:buFont typeface="Symbol" panose="05050102010706020507" pitchFamily="18" charset="2"/>
                        <a:buChar char=""/>
                        <a:tabLst>
                          <a:tab pos="295910" algn="l"/>
                        </a:tabLst>
                      </a:pPr>
                      <a:r>
                        <a:rPr lang="en-US" sz="2200" b="0" dirty="0">
                          <a:solidFill>
                            <a:schemeClr val="tx1"/>
                          </a:solidFill>
                          <a:effectLst/>
                        </a:rPr>
                        <a:t>For existing facilities which do not have above provision, they should develop SOP for safe maintenance and HEPA filter replacement. Bag-In- Bag-Out (BIBO) HEPA filters may be preferred or HEPA filter</a:t>
                      </a:r>
                      <a:r>
                        <a:rPr lang="en-US" sz="2200" b="0" spc="155" dirty="0">
                          <a:solidFill>
                            <a:schemeClr val="tx1"/>
                          </a:solidFill>
                          <a:effectLst/>
                        </a:rPr>
                        <a:t> </a:t>
                      </a:r>
                      <a:r>
                        <a:rPr lang="en-US" sz="2200" b="0" dirty="0">
                          <a:solidFill>
                            <a:schemeClr val="tx1"/>
                          </a:solidFill>
                          <a:effectLst/>
                        </a:rPr>
                        <a:t>housings may be kept under negative pressure.</a:t>
                      </a:r>
                      <a:endParaRPr lang="en-IN" sz="2200" b="0" dirty="0">
                        <a:solidFill>
                          <a:schemeClr val="tx1"/>
                        </a:solidFill>
                        <a:effectLst/>
                        <a:latin typeface="Times New Roman" panose="02020603050405020304" pitchFamily="18" charset="0"/>
                        <a:cs typeface="Mangal" panose="02040503050203030202" pitchFamily="18" charset="0"/>
                      </a:endParaRPr>
                    </a:p>
                  </a:txBody>
                  <a:tcPr marL="0" marR="0" marT="0" marB="0">
                    <a:noFill/>
                  </a:tcPr>
                </a:tc>
                <a:extLst>
                  <a:ext uri="{0D108BD9-81ED-4DB2-BD59-A6C34878D82A}">
                    <a16:rowId xmlns:a16="http://schemas.microsoft.com/office/drawing/2014/main" val="3519935990"/>
                  </a:ext>
                </a:extLst>
              </a:tr>
            </a:tbl>
          </a:graphicData>
        </a:graphic>
      </p:graphicFrame>
    </p:spTree>
    <p:extLst>
      <p:ext uri="{BB962C8B-B14F-4D97-AF65-F5344CB8AC3E}">
        <p14:creationId xmlns:p14="http://schemas.microsoft.com/office/powerpoint/2010/main" val="9378781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02068CA-741B-4CA0-BB8C-64C02F718CAB}"/>
              </a:ext>
            </a:extLst>
          </p:cNvPr>
          <p:cNvGraphicFramePr>
            <a:graphicFrameLocks noGrp="1"/>
          </p:cNvGraphicFramePr>
          <p:nvPr>
            <p:extLst>
              <p:ext uri="{D42A27DB-BD31-4B8C-83A1-F6EECF244321}">
                <p14:modId xmlns:p14="http://schemas.microsoft.com/office/powerpoint/2010/main" val="3922894608"/>
              </p:ext>
            </p:extLst>
          </p:nvPr>
        </p:nvGraphicFramePr>
        <p:xfrm>
          <a:off x="676275" y="628652"/>
          <a:ext cx="10458450" cy="5781666"/>
        </p:xfrm>
        <a:graphic>
          <a:graphicData uri="http://schemas.openxmlformats.org/drawingml/2006/table">
            <a:tbl>
              <a:tblPr firstRow="1" firstCol="1" lastRow="1" lastCol="1" bandRow="1" bandCol="1">
                <a:tableStyleId>{5C22544A-7EE6-4342-B048-85BDC9FD1C3A}</a:tableStyleId>
              </a:tblPr>
              <a:tblGrid>
                <a:gridCol w="10458450">
                  <a:extLst>
                    <a:ext uri="{9D8B030D-6E8A-4147-A177-3AD203B41FA5}">
                      <a16:colId xmlns:a16="http://schemas.microsoft.com/office/drawing/2014/main" val="1869839502"/>
                    </a:ext>
                  </a:extLst>
                </a:gridCol>
              </a:tblGrid>
              <a:tr h="5781666">
                <a:tc>
                  <a:txBody>
                    <a:bodyPr/>
                    <a:lstStyle/>
                    <a:p>
                      <a:pPr marL="342900" lvl="0" indent="-342900" algn="l">
                        <a:lnSpc>
                          <a:spcPct val="100000"/>
                        </a:lnSpc>
                        <a:buSzPct val="64000"/>
                        <a:buFont typeface="Arial" panose="020B0604020202020204" pitchFamily="34" charset="0"/>
                        <a:buChar char="•"/>
                        <a:tabLst>
                          <a:tab pos="295275" algn="l"/>
                          <a:tab pos="295910" algn="l"/>
                        </a:tabLst>
                      </a:pPr>
                      <a:r>
                        <a:rPr lang="en-US" sz="2400" b="0" dirty="0">
                          <a:solidFill>
                            <a:schemeClr val="tx1"/>
                          </a:solidFill>
                          <a:effectLst/>
                        </a:rPr>
                        <a:t>HEPA</a:t>
                      </a:r>
                      <a:r>
                        <a:rPr lang="en-US" sz="2400" b="0" spc="85" dirty="0">
                          <a:solidFill>
                            <a:schemeClr val="tx1"/>
                          </a:solidFill>
                          <a:effectLst/>
                        </a:rPr>
                        <a:t> </a:t>
                      </a:r>
                      <a:r>
                        <a:rPr lang="en-US" sz="2400" b="0" dirty="0">
                          <a:solidFill>
                            <a:schemeClr val="tx1"/>
                          </a:solidFill>
                          <a:effectLst/>
                        </a:rPr>
                        <a:t>filters</a:t>
                      </a:r>
                      <a:r>
                        <a:rPr lang="en-US" sz="2400" b="0" spc="95" dirty="0">
                          <a:solidFill>
                            <a:schemeClr val="tx1"/>
                          </a:solidFill>
                          <a:effectLst/>
                        </a:rPr>
                        <a:t> </a:t>
                      </a:r>
                      <a:r>
                        <a:rPr lang="en-US" sz="2400" b="0" dirty="0">
                          <a:solidFill>
                            <a:schemeClr val="tx1"/>
                          </a:solidFill>
                          <a:effectLst/>
                        </a:rPr>
                        <a:t>may</a:t>
                      </a:r>
                      <a:r>
                        <a:rPr lang="en-US" sz="2400" b="0" spc="70" dirty="0">
                          <a:solidFill>
                            <a:schemeClr val="tx1"/>
                          </a:solidFill>
                          <a:effectLst/>
                        </a:rPr>
                        <a:t> </a:t>
                      </a:r>
                      <a:r>
                        <a:rPr lang="en-US" sz="2400" b="0" dirty="0">
                          <a:solidFill>
                            <a:schemeClr val="tx1"/>
                          </a:solidFill>
                          <a:effectLst/>
                        </a:rPr>
                        <a:t>be</a:t>
                      </a:r>
                      <a:r>
                        <a:rPr lang="en-US" sz="2400" b="0" spc="100" dirty="0">
                          <a:solidFill>
                            <a:schemeClr val="tx1"/>
                          </a:solidFill>
                          <a:effectLst/>
                        </a:rPr>
                        <a:t> </a:t>
                      </a:r>
                      <a:r>
                        <a:rPr lang="en-US" sz="2400" b="0" dirty="0">
                          <a:solidFill>
                            <a:schemeClr val="tx1"/>
                          </a:solidFill>
                          <a:effectLst/>
                        </a:rPr>
                        <a:t>designed</a:t>
                      </a:r>
                      <a:r>
                        <a:rPr lang="en-US" sz="2400" b="0" spc="90" dirty="0">
                          <a:solidFill>
                            <a:schemeClr val="tx1"/>
                          </a:solidFill>
                          <a:effectLst/>
                        </a:rPr>
                        <a:t> </a:t>
                      </a:r>
                      <a:r>
                        <a:rPr lang="en-US" sz="2400" b="0" dirty="0">
                          <a:solidFill>
                            <a:schemeClr val="tx1"/>
                          </a:solidFill>
                          <a:effectLst/>
                        </a:rPr>
                        <a:t>for</a:t>
                      </a:r>
                      <a:r>
                        <a:rPr lang="en-US" sz="2400" b="0" spc="90" dirty="0">
                          <a:solidFill>
                            <a:schemeClr val="tx1"/>
                          </a:solidFill>
                          <a:effectLst/>
                        </a:rPr>
                        <a:t> </a:t>
                      </a:r>
                      <a:r>
                        <a:rPr lang="en-US" sz="2400" b="0" dirty="0">
                          <a:solidFill>
                            <a:schemeClr val="tx1"/>
                          </a:solidFill>
                          <a:effectLst/>
                        </a:rPr>
                        <a:t>approximately</a:t>
                      </a:r>
                      <a:r>
                        <a:rPr lang="en-US" sz="2400" b="0" spc="85" dirty="0">
                          <a:solidFill>
                            <a:schemeClr val="tx1"/>
                          </a:solidFill>
                          <a:effectLst/>
                        </a:rPr>
                        <a:t> </a:t>
                      </a:r>
                      <a:r>
                        <a:rPr lang="en-US" sz="2400" b="0" dirty="0">
                          <a:solidFill>
                            <a:schemeClr val="tx1"/>
                          </a:solidFill>
                          <a:effectLst/>
                        </a:rPr>
                        <a:t>50%</a:t>
                      </a:r>
                      <a:r>
                        <a:rPr lang="en-US" sz="2400" b="0" spc="90" dirty="0">
                          <a:solidFill>
                            <a:schemeClr val="tx1"/>
                          </a:solidFill>
                          <a:effectLst/>
                        </a:rPr>
                        <a:t> </a:t>
                      </a:r>
                      <a:r>
                        <a:rPr lang="en-US" sz="2400" b="0" dirty="0">
                          <a:solidFill>
                            <a:schemeClr val="tx1"/>
                          </a:solidFill>
                          <a:effectLst/>
                        </a:rPr>
                        <a:t>of</a:t>
                      </a:r>
                      <a:r>
                        <a:rPr lang="en-US" sz="2400" b="0" spc="90" dirty="0">
                          <a:solidFill>
                            <a:schemeClr val="tx1"/>
                          </a:solidFill>
                          <a:effectLst/>
                        </a:rPr>
                        <a:t> </a:t>
                      </a:r>
                      <a:r>
                        <a:rPr lang="en-US" sz="2400" b="0" dirty="0">
                          <a:solidFill>
                            <a:schemeClr val="tx1"/>
                          </a:solidFill>
                          <a:effectLst/>
                        </a:rPr>
                        <a:t>its</a:t>
                      </a:r>
                      <a:r>
                        <a:rPr lang="en-US" sz="2400" b="0" spc="95" dirty="0">
                          <a:solidFill>
                            <a:schemeClr val="tx1"/>
                          </a:solidFill>
                          <a:effectLst/>
                        </a:rPr>
                        <a:t> </a:t>
                      </a:r>
                      <a:r>
                        <a:rPr lang="en-US" sz="2400" b="0" dirty="0">
                          <a:solidFill>
                            <a:schemeClr val="tx1"/>
                          </a:solidFill>
                          <a:effectLst/>
                        </a:rPr>
                        <a:t>rated</a:t>
                      </a:r>
                      <a:r>
                        <a:rPr lang="en-US" sz="2400" b="0" spc="85" dirty="0">
                          <a:solidFill>
                            <a:schemeClr val="tx1"/>
                          </a:solidFill>
                          <a:effectLst/>
                        </a:rPr>
                        <a:t> </a:t>
                      </a:r>
                      <a:r>
                        <a:rPr lang="en-US" sz="2400" b="0" dirty="0">
                          <a:solidFill>
                            <a:schemeClr val="tx1"/>
                          </a:solidFill>
                          <a:effectLst/>
                        </a:rPr>
                        <a:t>capacity</a:t>
                      </a:r>
                      <a:r>
                        <a:rPr lang="en-IN" sz="2400" b="0" dirty="0">
                          <a:solidFill>
                            <a:schemeClr val="tx1"/>
                          </a:solidFill>
                          <a:effectLst/>
                        </a:rPr>
                        <a:t> </a:t>
                      </a:r>
                      <a:r>
                        <a:rPr lang="en-US" sz="2400" b="0" dirty="0">
                          <a:solidFill>
                            <a:schemeClr val="tx1"/>
                          </a:solidFill>
                          <a:effectLst/>
                        </a:rPr>
                        <a:t>so that there is sufficient margin for dust loading as capacity of filter reduces with the choking of HEPA filters.</a:t>
                      </a:r>
                    </a:p>
                    <a:p>
                      <a:pPr marL="342900" marR="60325" lvl="0" indent="-342900" algn="l">
                        <a:lnSpc>
                          <a:spcPct val="100000"/>
                        </a:lnSpc>
                        <a:spcAft>
                          <a:spcPts val="0"/>
                        </a:spcAft>
                        <a:buSzPts val="1200"/>
                        <a:buFont typeface="Arial" panose="020B0604020202020204" pitchFamily="34" charset="0"/>
                        <a:buChar char="•"/>
                        <a:tabLst>
                          <a:tab pos="295910" algn="l"/>
                        </a:tabLst>
                      </a:pPr>
                      <a:r>
                        <a:rPr lang="en-US" sz="2400" b="0" dirty="0">
                          <a:solidFill>
                            <a:schemeClr val="tx1"/>
                          </a:solidFill>
                          <a:effectLst/>
                        </a:rPr>
                        <a:t>Exhaust should be discharged at a safe distance from the supply air, minimum distance between supply and exhaust should be</a:t>
                      </a:r>
                      <a:r>
                        <a:rPr lang="en-US" sz="2400" b="0" spc="-25" dirty="0">
                          <a:solidFill>
                            <a:schemeClr val="tx1"/>
                          </a:solidFill>
                          <a:effectLst/>
                        </a:rPr>
                        <a:t> </a:t>
                      </a:r>
                      <a:r>
                        <a:rPr lang="en-US" sz="2400" b="0" dirty="0">
                          <a:solidFill>
                            <a:schemeClr val="tx1"/>
                          </a:solidFill>
                          <a:effectLst/>
                        </a:rPr>
                        <a:t>7m.</a:t>
                      </a:r>
                      <a:endParaRPr lang="en-IN" sz="2400" b="0" dirty="0">
                        <a:solidFill>
                          <a:schemeClr val="tx1"/>
                        </a:solidFill>
                        <a:effectLst/>
                      </a:endParaRPr>
                    </a:p>
                    <a:p>
                      <a:pPr marL="342900" marR="66675" lvl="0" indent="-342900" algn="l">
                        <a:lnSpc>
                          <a:spcPct val="100000"/>
                        </a:lnSpc>
                        <a:spcAft>
                          <a:spcPts val="0"/>
                        </a:spcAft>
                        <a:buSzPts val="1200"/>
                        <a:buFont typeface="Arial" panose="020B0604020202020204" pitchFamily="34" charset="0"/>
                        <a:buChar char="•"/>
                        <a:tabLst>
                          <a:tab pos="295910" algn="l"/>
                        </a:tabLst>
                      </a:pPr>
                      <a:r>
                        <a:rPr lang="en-US" sz="2400" b="0" dirty="0">
                          <a:solidFill>
                            <a:schemeClr val="tx1"/>
                          </a:solidFill>
                          <a:effectLst/>
                        </a:rPr>
                        <a:t>Exhaust air should be discharged in such a direction that it has minimum impact of storm/ wind</a:t>
                      </a:r>
                      <a:r>
                        <a:rPr lang="en-US" sz="2400" b="0" spc="-5" dirty="0">
                          <a:solidFill>
                            <a:schemeClr val="tx1"/>
                          </a:solidFill>
                          <a:effectLst/>
                        </a:rPr>
                        <a:t> </a:t>
                      </a:r>
                      <a:r>
                        <a:rPr lang="en-US" sz="2400" b="0" dirty="0">
                          <a:solidFill>
                            <a:schemeClr val="tx1"/>
                          </a:solidFill>
                          <a:effectLst/>
                        </a:rPr>
                        <a:t>direction.</a:t>
                      </a:r>
                      <a:endParaRPr lang="en-IN" sz="2400" b="0" dirty="0">
                        <a:solidFill>
                          <a:schemeClr val="tx1"/>
                        </a:solidFill>
                        <a:effectLst/>
                      </a:endParaRPr>
                    </a:p>
                    <a:p>
                      <a:pPr marL="342900" marR="60960" lvl="0" indent="-342900" algn="l">
                        <a:lnSpc>
                          <a:spcPct val="100000"/>
                        </a:lnSpc>
                        <a:spcAft>
                          <a:spcPts val="0"/>
                        </a:spcAft>
                        <a:buSzPts val="1200"/>
                        <a:buFont typeface="Arial" panose="020B0604020202020204" pitchFamily="34" charset="0"/>
                        <a:buChar char="•"/>
                        <a:tabLst>
                          <a:tab pos="295910" algn="l"/>
                        </a:tabLst>
                      </a:pPr>
                      <a:r>
                        <a:rPr lang="en-US" sz="2400" b="0" dirty="0">
                          <a:solidFill>
                            <a:schemeClr val="tx1"/>
                          </a:solidFill>
                          <a:effectLst/>
                        </a:rPr>
                        <a:t>Air from the containment space is to be discharged preferably from the roof and in vertically upward direction at a velocity greater than 3000 fpm (900 meter per minute)with cowl hood or at 135 degree inclination to</a:t>
                      </a:r>
                      <a:r>
                        <a:rPr lang="en-US" sz="2400" b="0" spc="255" dirty="0">
                          <a:solidFill>
                            <a:schemeClr val="tx1"/>
                          </a:solidFill>
                          <a:effectLst/>
                        </a:rPr>
                        <a:t> </a:t>
                      </a:r>
                      <a:r>
                        <a:rPr lang="en-US" sz="2400" b="0" dirty="0">
                          <a:solidFill>
                            <a:schemeClr val="tx1"/>
                          </a:solidFill>
                          <a:effectLst/>
                        </a:rPr>
                        <a:t>prevent</a:t>
                      </a:r>
                      <a:r>
                        <a:rPr lang="en-IN" sz="2400" b="0" dirty="0">
                          <a:solidFill>
                            <a:schemeClr val="tx1"/>
                          </a:solidFill>
                          <a:effectLst/>
                        </a:rPr>
                        <a:t> </a:t>
                      </a:r>
                      <a:r>
                        <a:rPr lang="en-US" sz="2400" b="0" dirty="0">
                          <a:solidFill>
                            <a:schemeClr val="tx1"/>
                          </a:solidFill>
                          <a:effectLst/>
                        </a:rPr>
                        <a:t>rain water entry.</a:t>
                      </a:r>
                    </a:p>
                    <a:p>
                      <a:pPr marL="342900" lvl="0" indent="-342900" algn="l">
                        <a:lnSpc>
                          <a:spcPct val="100000"/>
                        </a:lnSpc>
                        <a:buSzPts val="1200"/>
                        <a:buFont typeface="Arial" panose="020B0604020202020204" pitchFamily="34" charset="0"/>
                        <a:buChar char="•"/>
                        <a:tabLst>
                          <a:tab pos="295275" algn="l"/>
                          <a:tab pos="295910" algn="l"/>
                        </a:tabLst>
                      </a:pPr>
                      <a:r>
                        <a:rPr lang="en-US" sz="2400" b="0" dirty="0">
                          <a:solidFill>
                            <a:schemeClr val="tx1"/>
                          </a:solidFill>
                          <a:effectLst/>
                        </a:rPr>
                        <a:t>In areas with higher contamination, double HEPA filter in series</a:t>
                      </a:r>
                      <a:r>
                        <a:rPr lang="en-US" sz="2400" b="0" spc="145" dirty="0">
                          <a:solidFill>
                            <a:schemeClr val="tx1"/>
                          </a:solidFill>
                          <a:effectLst/>
                        </a:rPr>
                        <a:t> </a:t>
                      </a:r>
                      <a:r>
                        <a:rPr lang="en-US" sz="2400" b="0" dirty="0">
                          <a:solidFill>
                            <a:schemeClr val="tx1"/>
                          </a:solidFill>
                          <a:effectLst/>
                        </a:rPr>
                        <a:t>are</a:t>
                      </a:r>
                      <a:r>
                        <a:rPr lang="en-IN" sz="2400" b="0" dirty="0">
                          <a:solidFill>
                            <a:schemeClr val="tx1"/>
                          </a:solidFill>
                          <a:effectLst/>
                        </a:rPr>
                        <a:t> </a:t>
                      </a:r>
                      <a:r>
                        <a:rPr lang="en-US" sz="2400" b="0" dirty="0">
                          <a:solidFill>
                            <a:schemeClr val="tx1"/>
                          </a:solidFill>
                          <a:effectLst/>
                        </a:rPr>
                        <a:t>recommended. HEPA filters may be required to be installed in parallel depending upon the quantity of air to be filtered based on containment area.</a:t>
                      </a:r>
                      <a:endParaRPr lang="en-IN" sz="2400" b="0" dirty="0">
                        <a:solidFill>
                          <a:schemeClr val="tx1"/>
                        </a:solidFill>
                        <a:effectLst/>
                        <a:latin typeface="Times New Roman" panose="02020603050405020304" pitchFamily="18" charset="0"/>
                        <a:cs typeface="Mangal" panose="02040503050203030202" pitchFamily="18" charset="0"/>
                      </a:endParaRPr>
                    </a:p>
                    <a:p>
                      <a:pPr marL="638175" indent="-342900" algn="l">
                        <a:lnSpc>
                          <a:spcPct val="100000"/>
                        </a:lnSpc>
                        <a:spcBef>
                          <a:spcPts val="15"/>
                        </a:spcBef>
                        <a:spcAft>
                          <a:spcPts val="0"/>
                        </a:spcAft>
                        <a:buFont typeface="Arial" panose="020B0604020202020204" pitchFamily="34" charset="0"/>
                        <a:buChar char="•"/>
                      </a:pPr>
                      <a:endParaRPr lang="en-US" sz="2000" b="0" dirty="0">
                        <a:solidFill>
                          <a:schemeClr val="tx1"/>
                        </a:solidFill>
                        <a:effectLst/>
                      </a:endParaRPr>
                    </a:p>
                  </a:txBody>
                  <a:tcPr marL="0" marR="0" marT="0" marB="0">
                    <a:noFill/>
                  </a:tcPr>
                </a:tc>
                <a:extLst>
                  <a:ext uri="{0D108BD9-81ED-4DB2-BD59-A6C34878D82A}">
                    <a16:rowId xmlns:a16="http://schemas.microsoft.com/office/drawing/2014/main" val="4199636483"/>
                  </a:ext>
                </a:extLst>
              </a:tr>
            </a:tbl>
          </a:graphicData>
        </a:graphic>
      </p:graphicFrame>
      <p:sp>
        <p:nvSpPr>
          <p:cNvPr id="6" name="Rectangle 1">
            <a:extLst>
              <a:ext uri="{FF2B5EF4-FFF2-40B4-BE49-F238E27FC236}">
                <a16:creationId xmlns:a16="http://schemas.microsoft.com/office/drawing/2014/main" id="{675E2055-CEDF-42A8-B922-7E99FDF51C4A}"/>
              </a:ext>
            </a:extLst>
          </p:cNvPr>
          <p:cNvSpPr>
            <a:spLocks noChangeArrowheads="1"/>
          </p:cNvSpPr>
          <p:nvPr/>
        </p:nvSpPr>
        <p:spPr bwMode="auto">
          <a:xfrm>
            <a:off x="3216275" y="2870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5275" algn="l"/>
              </a:tabLst>
              <a:defRPr>
                <a:solidFill>
                  <a:schemeClr val="tx1"/>
                </a:solidFill>
                <a:latin typeface="Arial" panose="020B0604020202020204" pitchFamily="34" charset="0"/>
              </a:defRPr>
            </a:lvl1pPr>
            <a:lvl2pPr eaLnBrk="0" fontAlgn="base" hangingPunct="0">
              <a:spcBef>
                <a:spcPct val="0"/>
              </a:spcBef>
              <a:spcAft>
                <a:spcPct val="0"/>
              </a:spcAft>
              <a:tabLst>
                <a:tab pos="295275" algn="l"/>
              </a:tabLst>
              <a:defRPr>
                <a:solidFill>
                  <a:schemeClr val="tx1"/>
                </a:solidFill>
                <a:latin typeface="Arial" panose="020B0604020202020204" pitchFamily="34" charset="0"/>
              </a:defRPr>
            </a:lvl2pPr>
            <a:lvl3pPr eaLnBrk="0" fontAlgn="base" hangingPunct="0">
              <a:spcBef>
                <a:spcPct val="0"/>
              </a:spcBef>
              <a:spcAft>
                <a:spcPct val="0"/>
              </a:spcAft>
              <a:tabLst>
                <a:tab pos="295275" algn="l"/>
              </a:tabLst>
              <a:defRPr>
                <a:solidFill>
                  <a:schemeClr val="tx1"/>
                </a:solidFill>
                <a:latin typeface="Arial" panose="020B0604020202020204" pitchFamily="34" charset="0"/>
              </a:defRPr>
            </a:lvl3pPr>
            <a:lvl4pPr eaLnBrk="0" fontAlgn="base" hangingPunct="0">
              <a:spcBef>
                <a:spcPct val="0"/>
              </a:spcBef>
              <a:spcAft>
                <a:spcPct val="0"/>
              </a:spcAft>
              <a:tabLst>
                <a:tab pos="295275" algn="l"/>
              </a:tabLst>
              <a:defRPr>
                <a:solidFill>
                  <a:schemeClr val="tx1"/>
                </a:solidFill>
                <a:latin typeface="Arial" panose="020B0604020202020204" pitchFamily="34" charset="0"/>
              </a:defRPr>
            </a:lvl4pPr>
            <a:lvl5pPr eaLnBrk="0" fontAlgn="base" hangingPunct="0">
              <a:spcBef>
                <a:spcPct val="0"/>
              </a:spcBef>
              <a:spcAft>
                <a:spcPct val="0"/>
              </a:spcAft>
              <a:tabLst>
                <a:tab pos="295275" algn="l"/>
              </a:tabLst>
              <a:defRPr>
                <a:solidFill>
                  <a:schemeClr val="tx1"/>
                </a:solidFill>
                <a:latin typeface="Arial" panose="020B0604020202020204" pitchFamily="34" charset="0"/>
              </a:defRPr>
            </a:lvl5pPr>
            <a:lvl6pPr eaLnBrk="0" fontAlgn="base" hangingPunct="0">
              <a:spcBef>
                <a:spcPct val="0"/>
              </a:spcBef>
              <a:spcAft>
                <a:spcPct val="0"/>
              </a:spcAft>
              <a:tabLst>
                <a:tab pos="295275" algn="l"/>
              </a:tabLst>
              <a:defRPr>
                <a:solidFill>
                  <a:schemeClr val="tx1"/>
                </a:solidFill>
                <a:latin typeface="Arial" panose="020B0604020202020204" pitchFamily="34" charset="0"/>
              </a:defRPr>
            </a:lvl6pPr>
            <a:lvl7pPr eaLnBrk="0" fontAlgn="base" hangingPunct="0">
              <a:spcBef>
                <a:spcPct val="0"/>
              </a:spcBef>
              <a:spcAft>
                <a:spcPct val="0"/>
              </a:spcAft>
              <a:tabLst>
                <a:tab pos="295275" algn="l"/>
              </a:tabLst>
              <a:defRPr>
                <a:solidFill>
                  <a:schemeClr val="tx1"/>
                </a:solidFill>
                <a:latin typeface="Arial" panose="020B0604020202020204" pitchFamily="34" charset="0"/>
              </a:defRPr>
            </a:lvl7pPr>
            <a:lvl8pPr eaLnBrk="0" fontAlgn="base" hangingPunct="0">
              <a:spcBef>
                <a:spcPct val="0"/>
              </a:spcBef>
              <a:spcAft>
                <a:spcPct val="0"/>
              </a:spcAft>
              <a:tabLst>
                <a:tab pos="295275" algn="l"/>
              </a:tabLst>
              <a:defRPr>
                <a:solidFill>
                  <a:schemeClr val="tx1"/>
                </a:solidFill>
                <a:latin typeface="Arial" panose="020B0604020202020204" pitchFamily="34" charset="0"/>
              </a:defRPr>
            </a:lvl8pPr>
            <a:lvl9pPr eaLnBrk="0" fontAlgn="base" hangingPunct="0">
              <a:spcBef>
                <a:spcPct val="0"/>
              </a:spcBef>
              <a:spcAft>
                <a:spcPct val="0"/>
              </a:spcAft>
              <a:tabLst>
                <a:tab pos="2952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95275" algn="l"/>
              </a:tabLst>
            </a:pPr>
            <a:b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145954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66CD7E8-E363-456D-A998-487A943103DF}"/>
              </a:ext>
            </a:extLst>
          </p:cNvPr>
          <p:cNvGraphicFramePr>
            <a:graphicFrameLocks noGrp="1"/>
          </p:cNvGraphicFramePr>
          <p:nvPr>
            <p:ph idx="1"/>
            <p:extLst>
              <p:ext uri="{D42A27DB-BD31-4B8C-83A1-F6EECF244321}">
                <p14:modId xmlns:p14="http://schemas.microsoft.com/office/powerpoint/2010/main" val="2278764929"/>
              </p:ext>
            </p:extLst>
          </p:nvPr>
        </p:nvGraphicFramePr>
        <p:xfrm>
          <a:off x="788034" y="1115598"/>
          <a:ext cx="10375266" cy="4086860"/>
        </p:xfrm>
        <a:graphic>
          <a:graphicData uri="http://schemas.openxmlformats.org/drawingml/2006/table">
            <a:tbl>
              <a:tblPr firstRow="1" firstCol="1" lastRow="1" lastCol="1" bandRow="1" bandCol="1">
                <a:tableStyleId>{5C22544A-7EE6-4342-B048-85BDC9FD1C3A}</a:tableStyleId>
              </a:tblPr>
              <a:tblGrid>
                <a:gridCol w="10375266">
                  <a:extLst>
                    <a:ext uri="{9D8B030D-6E8A-4147-A177-3AD203B41FA5}">
                      <a16:colId xmlns:a16="http://schemas.microsoft.com/office/drawing/2014/main" val="2017193592"/>
                    </a:ext>
                  </a:extLst>
                </a:gridCol>
              </a:tblGrid>
              <a:tr h="3218277">
                <a:tc>
                  <a:txBody>
                    <a:bodyPr/>
                    <a:lstStyle/>
                    <a:p>
                      <a:pPr marL="342900" marR="64135" lvl="0" indent="-342900">
                        <a:lnSpc>
                          <a:spcPct val="100000"/>
                        </a:lnSpc>
                        <a:spcBef>
                          <a:spcPts val="505"/>
                        </a:spcBef>
                        <a:spcAft>
                          <a:spcPts val="0"/>
                        </a:spcAft>
                        <a:buSzPts val="1200"/>
                        <a:buFont typeface="Symbol" panose="05050102010706020507" pitchFamily="18" charset="2"/>
                        <a:buChar char=""/>
                        <a:tabLst>
                          <a:tab pos="268605" algn="l"/>
                        </a:tabLst>
                      </a:pPr>
                      <a:r>
                        <a:rPr lang="en-US" sz="2400" b="0" dirty="0">
                          <a:solidFill>
                            <a:schemeClr val="tx1"/>
                          </a:solidFill>
                          <a:effectLst/>
                        </a:rPr>
                        <a:t>Outside air intake should be such that rain should not wet or clog the supply air filters. Air intake may be protected with 6 mm or 12 mm bird</a:t>
                      </a:r>
                      <a:r>
                        <a:rPr lang="en-US" sz="2400" b="0" spc="-40" dirty="0">
                          <a:solidFill>
                            <a:schemeClr val="tx1"/>
                          </a:solidFill>
                          <a:effectLst/>
                        </a:rPr>
                        <a:t> </a:t>
                      </a:r>
                      <a:r>
                        <a:rPr lang="en-US" sz="2400" b="0" dirty="0">
                          <a:solidFill>
                            <a:schemeClr val="tx1"/>
                          </a:solidFill>
                          <a:effectLst/>
                        </a:rPr>
                        <a:t>screen.</a:t>
                      </a:r>
                    </a:p>
                    <a:p>
                      <a:pPr marL="342900" marR="64135" lvl="0" indent="-342900">
                        <a:lnSpc>
                          <a:spcPct val="100000"/>
                        </a:lnSpc>
                        <a:spcBef>
                          <a:spcPts val="505"/>
                        </a:spcBef>
                        <a:spcAft>
                          <a:spcPts val="0"/>
                        </a:spcAft>
                        <a:buSzPts val="1200"/>
                        <a:buFont typeface="Symbol" panose="05050102010706020507" pitchFamily="18" charset="2"/>
                        <a:buChar char=""/>
                        <a:tabLst>
                          <a:tab pos="268605" algn="l"/>
                        </a:tabLst>
                      </a:pPr>
                      <a:endParaRPr lang="en-IN" sz="2400" b="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endParaRPr>
                    </a:p>
                    <a:p>
                      <a:pPr marL="342900" marR="60325" lvl="0" indent="-342900" algn="just">
                        <a:lnSpc>
                          <a:spcPct val="100000"/>
                        </a:lnSpc>
                        <a:spcAft>
                          <a:spcPts val="0"/>
                        </a:spcAft>
                        <a:buSzPts val="1200"/>
                        <a:buFont typeface="Symbol" panose="05050102010706020507" pitchFamily="18" charset="2"/>
                        <a:buChar char=""/>
                        <a:tabLst>
                          <a:tab pos="295910" algn="l"/>
                        </a:tabLst>
                      </a:pPr>
                      <a:r>
                        <a:rPr lang="en-US" sz="2400" b="0" dirty="0">
                          <a:solidFill>
                            <a:schemeClr val="tx1"/>
                          </a:solidFill>
                          <a:effectLst/>
                        </a:rPr>
                        <a:t>As a general principle, design must ensure that failure of electrical, mechanical or power source will not shut down critical biocontainment system. Therefore sufficient redundancy should be kept based on risk analysis based on criticality and cost</a:t>
                      </a:r>
                      <a:r>
                        <a:rPr lang="en-US" sz="2400" b="0" spc="-30" dirty="0">
                          <a:solidFill>
                            <a:schemeClr val="tx1"/>
                          </a:solidFill>
                          <a:effectLst/>
                        </a:rPr>
                        <a:t> </a:t>
                      </a:r>
                      <a:r>
                        <a:rPr lang="en-US" sz="2400" b="0" dirty="0">
                          <a:solidFill>
                            <a:schemeClr val="tx1"/>
                          </a:solidFill>
                          <a:effectLst/>
                        </a:rPr>
                        <a:t>factor.</a:t>
                      </a:r>
                    </a:p>
                    <a:p>
                      <a:pPr marL="342900" marR="60325" lvl="0" indent="-342900" algn="just">
                        <a:lnSpc>
                          <a:spcPct val="100000"/>
                        </a:lnSpc>
                        <a:spcAft>
                          <a:spcPts val="0"/>
                        </a:spcAft>
                        <a:buSzPts val="1200"/>
                        <a:buFont typeface="Symbol" panose="05050102010706020507" pitchFamily="18" charset="2"/>
                        <a:buChar char=""/>
                        <a:tabLst>
                          <a:tab pos="295910" algn="l"/>
                        </a:tabLst>
                      </a:pPr>
                      <a:endParaRPr lang="en-IN" sz="2400" b="0" dirty="0">
                        <a:solidFill>
                          <a:schemeClr val="tx1"/>
                        </a:solidFill>
                        <a:effectLst/>
                      </a:endParaRPr>
                    </a:p>
                    <a:p>
                      <a:pPr marL="342900" marR="60325" lvl="0" indent="-342900" algn="just">
                        <a:lnSpc>
                          <a:spcPct val="100000"/>
                        </a:lnSpc>
                        <a:spcBef>
                          <a:spcPts val="15"/>
                        </a:spcBef>
                        <a:spcAft>
                          <a:spcPts val="0"/>
                        </a:spcAft>
                        <a:buSzPts val="1200"/>
                        <a:buFont typeface="Symbol" panose="05050102010706020507" pitchFamily="18" charset="2"/>
                        <a:buChar char=""/>
                        <a:tabLst>
                          <a:tab pos="295910" algn="l"/>
                        </a:tabLst>
                      </a:pPr>
                      <a:r>
                        <a:rPr lang="en-US" sz="2400" b="0" dirty="0">
                          <a:solidFill>
                            <a:schemeClr val="tx1"/>
                          </a:solidFill>
                          <a:effectLst/>
                        </a:rPr>
                        <a:t>Redundant fan, pumps should be considered in supply and exhaust air ventilation</a:t>
                      </a:r>
                      <a:r>
                        <a:rPr lang="en-US" sz="2400" b="0" spc="65" dirty="0">
                          <a:solidFill>
                            <a:schemeClr val="tx1"/>
                          </a:solidFill>
                          <a:effectLst/>
                        </a:rPr>
                        <a:t> </a:t>
                      </a:r>
                      <a:r>
                        <a:rPr lang="en-US" sz="2400" b="0" dirty="0">
                          <a:solidFill>
                            <a:schemeClr val="tx1"/>
                          </a:solidFill>
                          <a:effectLst/>
                        </a:rPr>
                        <a:t>systems.</a:t>
                      </a:r>
                      <a:r>
                        <a:rPr lang="en-US" sz="2400" b="0" spc="65" dirty="0">
                          <a:solidFill>
                            <a:schemeClr val="tx1"/>
                          </a:solidFill>
                          <a:effectLst/>
                        </a:rPr>
                        <a:t> </a:t>
                      </a:r>
                      <a:r>
                        <a:rPr lang="en-US" sz="2400" b="0" dirty="0">
                          <a:solidFill>
                            <a:schemeClr val="tx1"/>
                          </a:solidFill>
                          <a:effectLst/>
                        </a:rPr>
                        <a:t>To</a:t>
                      </a:r>
                      <a:r>
                        <a:rPr lang="en-US" sz="2400" b="0" spc="65" dirty="0">
                          <a:solidFill>
                            <a:schemeClr val="tx1"/>
                          </a:solidFill>
                          <a:effectLst/>
                        </a:rPr>
                        <a:t> </a:t>
                      </a:r>
                      <a:r>
                        <a:rPr lang="en-US" sz="2400" b="0" dirty="0">
                          <a:solidFill>
                            <a:schemeClr val="tx1"/>
                          </a:solidFill>
                          <a:effectLst/>
                        </a:rPr>
                        <a:t>prevent</a:t>
                      </a:r>
                      <a:r>
                        <a:rPr lang="en-US" sz="2400" b="0" spc="65" dirty="0">
                          <a:solidFill>
                            <a:schemeClr val="tx1"/>
                          </a:solidFill>
                          <a:effectLst/>
                        </a:rPr>
                        <a:t> </a:t>
                      </a:r>
                      <a:r>
                        <a:rPr lang="en-US" sz="2400" b="0" dirty="0">
                          <a:solidFill>
                            <a:schemeClr val="tx1"/>
                          </a:solidFill>
                          <a:effectLst/>
                        </a:rPr>
                        <a:t>overheating</a:t>
                      </a:r>
                      <a:r>
                        <a:rPr lang="en-US" sz="2400" b="0" spc="55" dirty="0">
                          <a:solidFill>
                            <a:schemeClr val="tx1"/>
                          </a:solidFill>
                          <a:effectLst/>
                        </a:rPr>
                        <a:t> </a:t>
                      </a:r>
                      <a:r>
                        <a:rPr lang="en-US" sz="2400" b="0" dirty="0">
                          <a:solidFill>
                            <a:schemeClr val="tx1"/>
                          </a:solidFill>
                          <a:effectLst/>
                        </a:rPr>
                        <a:t>of</a:t>
                      </a:r>
                      <a:r>
                        <a:rPr lang="en-US" sz="2400" b="0" spc="60" dirty="0">
                          <a:solidFill>
                            <a:schemeClr val="tx1"/>
                          </a:solidFill>
                          <a:effectLst/>
                        </a:rPr>
                        <a:t> </a:t>
                      </a:r>
                      <a:r>
                        <a:rPr lang="en-US" sz="2400" b="0" dirty="0">
                          <a:solidFill>
                            <a:schemeClr val="tx1"/>
                          </a:solidFill>
                          <a:effectLst/>
                        </a:rPr>
                        <a:t>interior</a:t>
                      </a:r>
                      <a:r>
                        <a:rPr lang="en-US" sz="2400" b="0" spc="65" dirty="0">
                          <a:solidFill>
                            <a:schemeClr val="tx1"/>
                          </a:solidFill>
                          <a:effectLst/>
                        </a:rPr>
                        <a:t> </a:t>
                      </a:r>
                      <a:r>
                        <a:rPr lang="en-US" sz="2400" b="0" dirty="0">
                          <a:solidFill>
                            <a:schemeClr val="tx1"/>
                          </a:solidFill>
                          <a:effectLst/>
                        </a:rPr>
                        <a:t>rooms,</a:t>
                      </a:r>
                      <a:r>
                        <a:rPr lang="en-US" sz="2400" b="0" spc="65" dirty="0">
                          <a:solidFill>
                            <a:schemeClr val="tx1"/>
                          </a:solidFill>
                          <a:effectLst/>
                        </a:rPr>
                        <a:t> </a:t>
                      </a:r>
                      <a:r>
                        <a:rPr lang="en-US" sz="2400" b="0" dirty="0">
                          <a:solidFill>
                            <a:schemeClr val="tx1"/>
                          </a:solidFill>
                          <a:effectLst/>
                        </a:rPr>
                        <a:t>N+1</a:t>
                      </a:r>
                      <a:r>
                        <a:rPr lang="en-US" sz="2400" b="0" spc="65" dirty="0">
                          <a:solidFill>
                            <a:schemeClr val="tx1"/>
                          </a:solidFill>
                          <a:effectLst/>
                        </a:rPr>
                        <a:t> </a:t>
                      </a:r>
                      <a:r>
                        <a:rPr lang="en-US" sz="2400" b="0" dirty="0">
                          <a:solidFill>
                            <a:schemeClr val="tx1"/>
                          </a:solidFill>
                          <a:effectLst/>
                        </a:rPr>
                        <a:t>number</a:t>
                      </a:r>
                      <a:endParaRPr lang="en-IN" sz="2400" b="0" dirty="0">
                        <a:solidFill>
                          <a:schemeClr val="tx1"/>
                        </a:solidFill>
                        <a:effectLst/>
                      </a:endParaRPr>
                    </a:p>
                    <a:p>
                      <a:pPr marL="295275" algn="just">
                        <a:lnSpc>
                          <a:spcPct val="100000"/>
                        </a:lnSpc>
                        <a:spcBef>
                          <a:spcPts val="5"/>
                        </a:spcBef>
                        <a:spcAft>
                          <a:spcPts val="0"/>
                        </a:spcAft>
                      </a:pPr>
                      <a:r>
                        <a:rPr lang="en-US" sz="2400" b="0" dirty="0">
                          <a:solidFill>
                            <a:schemeClr val="tx1"/>
                          </a:solidFill>
                          <a:effectLst/>
                        </a:rPr>
                        <a:t>of chillers should be considered (N being the number of best size chillers).</a:t>
                      </a:r>
                      <a:endParaRPr lang="en-IN" sz="2400" b="0" dirty="0">
                        <a:solidFill>
                          <a:schemeClr val="tx1"/>
                        </a:solidFill>
                        <a:effectLst/>
                        <a:latin typeface="Times New Roman" panose="02020603050405020304" pitchFamily="18" charset="0"/>
                        <a:cs typeface="Mangal" panose="02040503050203030202" pitchFamily="18" charset="0"/>
                      </a:endParaRPr>
                    </a:p>
                  </a:txBody>
                  <a:tcPr marL="0" marR="0" marT="0" marB="0">
                    <a:noFill/>
                  </a:tcPr>
                </a:tc>
                <a:extLst>
                  <a:ext uri="{0D108BD9-81ED-4DB2-BD59-A6C34878D82A}">
                    <a16:rowId xmlns:a16="http://schemas.microsoft.com/office/drawing/2014/main" val="2344124672"/>
                  </a:ext>
                </a:extLst>
              </a:tr>
            </a:tbl>
          </a:graphicData>
        </a:graphic>
      </p:graphicFrame>
    </p:spTree>
    <p:extLst>
      <p:ext uri="{BB962C8B-B14F-4D97-AF65-F5344CB8AC3E}">
        <p14:creationId xmlns:p14="http://schemas.microsoft.com/office/powerpoint/2010/main" val="6589194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2E1FF-73CE-433B-B437-EA8B4289D38A}"/>
              </a:ext>
            </a:extLst>
          </p:cNvPr>
          <p:cNvSpPr>
            <a:spLocks noGrp="1"/>
          </p:cNvSpPr>
          <p:nvPr>
            <p:ph type="title"/>
          </p:nvPr>
        </p:nvSpPr>
        <p:spPr>
          <a:xfrm>
            <a:off x="838200" y="365125"/>
            <a:ext cx="10515600" cy="644525"/>
          </a:xfrm>
        </p:spPr>
        <p:txBody>
          <a:bodyPr>
            <a:normAutofit fontScale="90000"/>
          </a:bodyPr>
          <a:lstStyle/>
          <a:p>
            <a:r>
              <a:rPr lang="en-US" dirty="0"/>
              <a:t>MECHANICAL</a:t>
            </a:r>
            <a:endParaRPr lang="en-IN" dirty="0"/>
          </a:p>
        </p:txBody>
      </p:sp>
      <p:graphicFrame>
        <p:nvGraphicFramePr>
          <p:cNvPr id="11" name="Content Placeholder 10">
            <a:extLst>
              <a:ext uri="{FF2B5EF4-FFF2-40B4-BE49-F238E27FC236}">
                <a16:creationId xmlns:a16="http://schemas.microsoft.com/office/drawing/2014/main" id="{D5314C52-6567-4890-A84B-318A3F0B4CD1}"/>
              </a:ext>
            </a:extLst>
          </p:cNvPr>
          <p:cNvGraphicFramePr>
            <a:graphicFrameLocks noGrp="1"/>
          </p:cNvGraphicFramePr>
          <p:nvPr>
            <p:ph idx="1"/>
            <p:extLst>
              <p:ext uri="{D42A27DB-BD31-4B8C-83A1-F6EECF244321}">
                <p14:modId xmlns:p14="http://schemas.microsoft.com/office/powerpoint/2010/main" val="948434637"/>
              </p:ext>
            </p:extLst>
          </p:nvPr>
        </p:nvGraphicFramePr>
        <p:xfrm>
          <a:off x="685801" y="1143001"/>
          <a:ext cx="11087100" cy="5486400"/>
        </p:xfrm>
        <a:graphic>
          <a:graphicData uri="http://schemas.openxmlformats.org/drawingml/2006/table">
            <a:tbl>
              <a:tblPr firstRow="1" firstCol="1" lastRow="1" lastCol="1" bandRow="1" bandCol="1">
                <a:tableStyleId>{5C22544A-7EE6-4342-B048-85BDC9FD1C3A}</a:tableStyleId>
              </a:tblPr>
              <a:tblGrid>
                <a:gridCol w="11087100">
                  <a:extLst>
                    <a:ext uri="{9D8B030D-6E8A-4147-A177-3AD203B41FA5}">
                      <a16:colId xmlns:a16="http://schemas.microsoft.com/office/drawing/2014/main" val="604528070"/>
                    </a:ext>
                  </a:extLst>
                </a:gridCol>
              </a:tblGrid>
              <a:tr h="1540645">
                <a:tc>
                  <a:txBody>
                    <a:bodyPr/>
                    <a:lstStyle/>
                    <a:p>
                      <a:pPr marL="66675" marR="62865" algn="l">
                        <a:lnSpc>
                          <a:spcPct val="100000"/>
                        </a:lnSpc>
                        <a:spcAft>
                          <a:spcPts val="0"/>
                        </a:spcAft>
                      </a:pPr>
                      <a:r>
                        <a:rPr lang="en-US" sz="2400" b="0" dirty="0">
                          <a:solidFill>
                            <a:schemeClr val="tx1"/>
                          </a:solidFill>
                          <a:effectLst/>
                        </a:rPr>
                        <a:t>1. Air compressor, if required for pneumatic controls and for compressed air supply in the BSL-3, should be oil- and moisture- free, and installed outside the containment area. Sound level should be less than 60 DB and must be installed on vibration isolators. Air compressor must have moisture separator with</a:t>
                      </a:r>
                      <a:endParaRPr lang="en-IN" sz="2400" b="0" dirty="0">
                        <a:solidFill>
                          <a:schemeClr val="tx1"/>
                        </a:solidFill>
                        <a:effectLst/>
                      </a:endParaRPr>
                    </a:p>
                    <a:p>
                      <a:pPr marL="66675" algn="l">
                        <a:lnSpc>
                          <a:spcPct val="100000"/>
                        </a:lnSpc>
                      </a:pPr>
                      <a:r>
                        <a:rPr lang="en-US" sz="2400" b="0" dirty="0">
                          <a:solidFill>
                            <a:schemeClr val="tx1"/>
                          </a:solidFill>
                          <a:effectLst/>
                        </a:rPr>
                        <a:t>automatic moisture drain valve.</a:t>
                      </a:r>
                      <a:endParaRPr lang="en-IN" sz="2400" b="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oFill/>
                  </a:tcPr>
                </a:tc>
                <a:extLst>
                  <a:ext uri="{0D108BD9-81ED-4DB2-BD59-A6C34878D82A}">
                    <a16:rowId xmlns:a16="http://schemas.microsoft.com/office/drawing/2014/main" val="2355168948"/>
                  </a:ext>
                </a:extLst>
              </a:tr>
              <a:tr h="1236403">
                <a:tc>
                  <a:txBody>
                    <a:bodyPr/>
                    <a:lstStyle/>
                    <a:p>
                      <a:pPr marL="66675" marR="61595" algn="l">
                        <a:lnSpc>
                          <a:spcPct val="100000"/>
                        </a:lnSpc>
                        <a:spcAft>
                          <a:spcPts val="0"/>
                        </a:spcAft>
                      </a:pPr>
                      <a:r>
                        <a:rPr lang="en-US" sz="2400" b="0" dirty="0">
                          <a:solidFill>
                            <a:schemeClr val="tx1"/>
                          </a:solidFill>
                          <a:effectLst/>
                        </a:rPr>
                        <a:t>2. Analysis may be done to have a centralized steam generator (oil fired boiler) or electric boiler, or stand-alone electric steam generators depending on requirement. Steam is required for autoclave, liquid waste decontamination and hot water generator for central heating/ personnel showers etc.</a:t>
                      </a:r>
                    </a:p>
                  </a:txBody>
                  <a:tcPr marL="0" marR="0" marT="0" marB="0">
                    <a:noFill/>
                  </a:tcPr>
                </a:tc>
                <a:extLst>
                  <a:ext uri="{0D108BD9-81ED-4DB2-BD59-A6C34878D82A}">
                    <a16:rowId xmlns:a16="http://schemas.microsoft.com/office/drawing/2014/main" val="3876025365"/>
                  </a:ext>
                </a:extLst>
              </a:tr>
              <a:tr h="2156902">
                <a:tc>
                  <a:txBody>
                    <a:bodyPr/>
                    <a:lstStyle/>
                    <a:p>
                      <a:pPr marL="66675" marR="63500" algn="l">
                        <a:lnSpc>
                          <a:spcPct val="100000"/>
                        </a:lnSpc>
                        <a:spcAft>
                          <a:spcPts val="0"/>
                        </a:spcAft>
                      </a:pPr>
                      <a:r>
                        <a:rPr lang="en-US" sz="2400" b="0" dirty="0">
                          <a:solidFill>
                            <a:schemeClr val="tx1"/>
                          </a:solidFill>
                          <a:effectLst/>
                        </a:rPr>
                        <a:t>3. BSL-3 facility must have DG generator for 100% load requirement with AMF panel. Fuel storage capacity should be designed keeping in view local load shedding and continuous run of generator for long time due to electric supply break down. DG set should be housed in environment friendly enclosure and must meet CPCB norms. Noise level should be less than 60 DB. Standby generator is recommended. However, its cost and risk analysis may be done at</a:t>
                      </a:r>
                      <a:r>
                        <a:rPr lang="en-IN" sz="2400" b="0" dirty="0">
                          <a:solidFill>
                            <a:schemeClr val="tx1"/>
                          </a:solidFill>
                          <a:effectLst/>
                        </a:rPr>
                        <a:t> </a:t>
                      </a:r>
                      <a:r>
                        <a:rPr lang="en-US" sz="2400" b="0" dirty="0">
                          <a:solidFill>
                            <a:schemeClr val="tx1"/>
                          </a:solidFill>
                          <a:effectLst/>
                        </a:rPr>
                        <a:t>the design stage.</a:t>
                      </a:r>
                      <a:endParaRPr lang="en-IN" sz="2400" b="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oFill/>
                  </a:tcPr>
                </a:tc>
                <a:extLst>
                  <a:ext uri="{0D108BD9-81ED-4DB2-BD59-A6C34878D82A}">
                    <a16:rowId xmlns:a16="http://schemas.microsoft.com/office/drawing/2014/main" val="2719587259"/>
                  </a:ext>
                </a:extLst>
              </a:tr>
            </a:tbl>
          </a:graphicData>
        </a:graphic>
      </p:graphicFrame>
    </p:spTree>
    <p:extLst>
      <p:ext uri="{BB962C8B-B14F-4D97-AF65-F5344CB8AC3E}">
        <p14:creationId xmlns:p14="http://schemas.microsoft.com/office/powerpoint/2010/main" val="4146859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CA38351-948C-4CA6-A472-381E917A0FD3}"/>
              </a:ext>
            </a:extLst>
          </p:cNvPr>
          <p:cNvGraphicFramePr>
            <a:graphicFrameLocks noGrp="1"/>
          </p:cNvGraphicFramePr>
          <p:nvPr>
            <p:ph idx="1"/>
            <p:extLst>
              <p:ext uri="{D42A27DB-BD31-4B8C-83A1-F6EECF244321}">
                <p14:modId xmlns:p14="http://schemas.microsoft.com/office/powerpoint/2010/main" val="4144247876"/>
              </p:ext>
            </p:extLst>
          </p:nvPr>
        </p:nvGraphicFramePr>
        <p:xfrm>
          <a:off x="962774" y="1962151"/>
          <a:ext cx="9648825" cy="5063489"/>
        </p:xfrm>
        <a:graphic>
          <a:graphicData uri="http://schemas.openxmlformats.org/drawingml/2006/table">
            <a:tbl>
              <a:tblPr firstRow="1" firstCol="1" lastRow="1" lastCol="1" bandRow="1" bandCol="1"/>
              <a:tblGrid>
                <a:gridCol w="1793144">
                  <a:extLst>
                    <a:ext uri="{9D8B030D-6E8A-4147-A177-3AD203B41FA5}">
                      <a16:colId xmlns:a16="http://schemas.microsoft.com/office/drawing/2014/main" val="545042503"/>
                    </a:ext>
                  </a:extLst>
                </a:gridCol>
                <a:gridCol w="7855681">
                  <a:extLst>
                    <a:ext uri="{9D8B030D-6E8A-4147-A177-3AD203B41FA5}">
                      <a16:colId xmlns:a16="http://schemas.microsoft.com/office/drawing/2014/main" val="3022778218"/>
                    </a:ext>
                  </a:extLst>
                </a:gridCol>
              </a:tblGrid>
              <a:tr h="458185">
                <a:tc>
                  <a:txBody>
                    <a:bodyPr/>
                    <a:lstStyle/>
                    <a:p>
                      <a:pPr marL="67945">
                        <a:spcBef>
                          <a:spcPts val="185"/>
                        </a:spcBef>
                        <a:spcAft>
                          <a:spcPts val="0"/>
                        </a:spcAft>
                      </a:pPr>
                      <a:r>
                        <a:rPr lang="en-US" sz="2400" b="1" dirty="0">
                          <a:effectLst/>
                          <a:latin typeface="Arial" panose="020B0604020202020204" pitchFamily="34" charset="0"/>
                          <a:ea typeface="Carlito"/>
                          <a:cs typeface="Carlito"/>
                        </a:rPr>
                        <a:t>Risk Group</a:t>
                      </a:r>
                      <a:endParaRPr lang="en-IN" sz="2400" dirty="0">
                        <a:effectLst/>
                        <a:latin typeface="Carlito"/>
                        <a:ea typeface="Carlito"/>
                        <a:cs typeface="Carlito"/>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4F4"/>
                    </a:solidFill>
                  </a:tcPr>
                </a:tc>
                <a:tc>
                  <a:txBody>
                    <a:bodyPr/>
                    <a:lstStyle/>
                    <a:p>
                      <a:pPr marL="68580">
                        <a:spcBef>
                          <a:spcPts val="185"/>
                        </a:spcBef>
                        <a:spcAft>
                          <a:spcPts val="0"/>
                        </a:spcAft>
                      </a:pPr>
                      <a:r>
                        <a:rPr lang="en-US" sz="2400" b="1" dirty="0">
                          <a:solidFill>
                            <a:srgbClr val="000000"/>
                          </a:solidFill>
                          <a:effectLst/>
                          <a:latin typeface="Arial" panose="020B0604020202020204" pitchFamily="34" charset="0"/>
                          <a:ea typeface="Carlito"/>
                          <a:cs typeface="Carlito"/>
                        </a:rPr>
                        <a:t>Description</a:t>
                      </a:r>
                      <a:endParaRPr lang="en-IN" sz="2400" dirty="0">
                        <a:effectLst/>
                        <a:latin typeface="Carlito"/>
                        <a:ea typeface="Carlito"/>
                        <a:cs typeface="Carlito"/>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4F4"/>
                    </a:solidFill>
                  </a:tcPr>
                </a:tc>
                <a:extLst>
                  <a:ext uri="{0D108BD9-81ED-4DB2-BD59-A6C34878D82A}">
                    <a16:rowId xmlns:a16="http://schemas.microsoft.com/office/drawing/2014/main" val="3838311540"/>
                  </a:ext>
                </a:extLst>
              </a:tr>
              <a:tr h="458185">
                <a:tc>
                  <a:txBody>
                    <a:bodyPr/>
                    <a:lstStyle/>
                    <a:p>
                      <a:pPr marL="68580">
                        <a:lnSpc>
                          <a:spcPct val="100000"/>
                        </a:lnSpc>
                        <a:spcBef>
                          <a:spcPts val="170"/>
                        </a:spcBef>
                        <a:spcAft>
                          <a:spcPts val="0"/>
                        </a:spcAft>
                      </a:pPr>
                      <a:r>
                        <a:rPr lang="en-US" sz="2400" b="1" dirty="0">
                          <a:solidFill>
                            <a:srgbClr val="000000"/>
                          </a:solidFill>
                          <a:effectLst/>
                          <a:latin typeface="Carlito"/>
                          <a:ea typeface="Carlito"/>
                          <a:cs typeface="Carlito"/>
                        </a:rPr>
                        <a:t>RG 1</a:t>
                      </a:r>
                      <a:endParaRPr lang="en-IN" sz="2400" dirty="0">
                        <a:effectLst/>
                        <a:latin typeface="Carlito"/>
                        <a:ea typeface="Carlito"/>
                        <a:cs typeface="Carlito"/>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CF7"/>
                    </a:solidFill>
                  </a:tcPr>
                </a:tc>
                <a:tc>
                  <a:txBody>
                    <a:bodyPr/>
                    <a:lstStyle/>
                    <a:p>
                      <a:pPr marL="68580">
                        <a:lnSpc>
                          <a:spcPct val="100000"/>
                        </a:lnSpc>
                        <a:spcBef>
                          <a:spcPts val="170"/>
                        </a:spcBef>
                        <a:spcAft>
                          <a:spcPts val="0"/>
                        </a:spcAft>
                      </a:pPr>
                      <a:r>
                        <a:rPr lang="en-US" sz="2400" dirty="0">
                          <a:solidFill>
                            <a:srgbClr val="000000"/>
                          </a:solidFill>
                          <a:effectLst/>
                          <a:latin typeface="Carlito"/>
                          <a:ea typeface="Carlito"/>
                          <a:cs typeface="Carlito"/>
                        </a:rPr>
                        <a:t>A microorganism that is unlikely to cause human/ animal/plant disease.</a:t>
                      </a:r>
                      <a:endParaRPr lang="en-IN" sz="2400" dirty="0">
                        <a:effectLst/>
                        <a:latin typeface="Carlito"/>
                        <a:ea typeface="Carlito"/>
                        <a:cs typeface="Carlito"/>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CF7"/>
                    </a:solidFill>
                  </a:tcPr>
                </a:tc>
                <a:extLst>
                  <a:ext uri="{0D108BD9-81ED-4DB2-BD59-A6C34878D82A}">
                    <a16:rowId xmlns:a16="http://schemas.microsoft.com/office/drawing/2014/main" val="785545363"/>
                  </a:ext>
                </a:extLst>
              </a:tr>
              <a:tr h="1313464">
                <a:tc>
                  <a:txBody>
                    <a:bodyPr/>
                    <a:lstStyle/>
                    <a:p>
                      <a:pPr marL="68580">
                        <a:lnSpc>
                          <a:spcPct val="100000"/>
                        </a:lnSpc>
                        <a:spcBef>
                          <a:spcPts val="170"/>
                        </a:spcBef>
                        <a:spcAft>
                          <a:spcPts val="0"/>
                        </a:spcAft>
                      </a:pPr>
                      <a:r>
                        <a:rPr lang="en-US" sz="2400" b="1">
                          <a:solidFill>
                            <a:srgbClr val="000000"/>
                          </a:solidFill>
                          <a:effectLst/>
                          <a:latin typeface="Carlito"/>
                          <a:ea typeface="Carlito"/>
                          <a:cs typeface="Carlito"/>
                        </a:rPr>
                        <a:t>RG 2</a:t>
                      </a:r>
                      <a:endParaRPr lang="en-IN" sz="2400">
                        <a:effectLst/>
                        <a:latin typeface="Carlito"/>
                        <a:ea typeface="Carlito"/>
                        <a:cs typeface="Carlito"/>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CF7"/>
                    </a:solidFill>
                  </a:tcPr>
                </a:tc>
                <a:tc>
                  <a:txBody>
                    <a:bodyPr/>
                    <a:lstStyle/>
                    <a:p>
                      <a:pPr marL="68580" marR="61595" algn="just">
                        <a:lnSpc>
                          <a:spcPct val="100000"/>
                        </a:lnSpc>
                        <a:spcBef>
                          <a:spcPts val="5"/>
                        </a:spcBef>
                        <a:spcAft>
                          <a:spcPts val="0"/>
                        </a:spcAft>
                      </a:pPr>
                      <a:r>
                        <a:rPr lang="en-US" sz="2400" dirty="0">
                          <a:solidFill>
                            <a:srgbClr val="000000"/>
                          </a:solidFill>
                          <a:effectLst/>
                          <a:latin typeface="Carlito"/>
                          <a:ea typeface="Carlito"/>
                          <a:cs typeface="Carlito"/>
                        </a:rPr>
                        <a:t>A microorganism that can cause disease in human /animal/ plant but the laboratory exposures may or may not cause serious infection to individual and risk(s) of spread of infection is limited.</a:t>
                      </a:r>
                      <a:endParaRPr lang="en-IN" sz="2400" dirty="0">
                        <a:effectLst/>
                        <a:latin typeface="Carlito"/>
                        <a:ea typeface="Carlito"/>
                        <a:cs typeface="Carlito"/>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CF7"/>
                    </a:solidFill>
                  </a:tcPr>
                </a:tc>
                <a:extLst>
                  <a:ext uri="{0D108BD9-81ED-4DB2-BD59-A6C34878D82A}">
                    <a16:rowId xmlns:a16="http://schemas.microsoft.com/office/drawing/2014/main" val="3380704534"/>
                  </a:ext>
                </a:extLst>
              </a:tr>
              <a:tr h="885825">
                <a:tc>
                  <a:txBody>
                    <a:bodyPr/>
                    <a:lstStyle/>
                    <a:p>
                      <a:pPr marL="68580">
                        <a:lnSpc>
                          <a:spcPct val="100000"/>
                        </a:lnSpc>
                        <a:spcBef>
                          <a:spcPts val="170"/>
                        </a:spcBef>
                        <a:spcAft>
                          <a:spcPts val="0"/>
                        </a:spcAft>
                      </a:pPr>
                      <a:r>
                        <a:rPr lang="en-US" sz="2400" b="1">
                          <a:solidFill>
                            <a:srgbClr val="000000"/>
                          </a:solidFill>
                          <a:effectLst/>
                          <a:latin typeface="Carlito"/>
                          <a:ea typeface="Carlito"/>
                          <a:cs typeface="Carlito"/>
                        </a:rPr>
                        <a:t>RG 3</a:t>
                      </a:r>
                      <a:endParaRPr lang="en-IN" sz="2400">
                        <a:effectLst/>
                        <a:latin typeface="Carlito"/>
                        <a:ea typeface="Carlito"/>
                        <a:cs typeface="Carlito"/>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CF7"/>
                    </a:solidFill>
                  </a:tcPr>
                </a:tc>
                <a:tc>
                  <a:txBody>
                    <a:bodyPr/>
                    <a:lstStyle/>
                    <a:p>
                      <a:pPr marL="68580">
                        <a:lnSpc>
                          <a:spcPct val="100000"/>
                        </a:lnSpc>
                        <a:spcBef>
                          <a:spcPts val="5"/>
                        </a:spcBef>
                        <a:spcAft>
                          <a:spcPts val="0"/>
                        </a:spcAft>
                      </a:pPr>
                      <a:r>
                        <a:rPr lang="en-US" sz="2400" dirty="0">
                          <a:solidFill>
                            <a:srgbClr val="000000"/>
                          </a:solidFill>
                          <a:effectLst/>
                          <a:latin typeface="Carlito"/>
                          <a:ea typeface="Carlito"/>
                          <a:cs typeface="Carlito"/>
                        </a:rPr>
                        <a:t>A microorganism that usually causes serious/lethal human/ animal/ plant disease</a:t>
                      </a:r>
                      <a:r>
                        <a:rPr lang="en-US" sz="2400" spc="-95" dirty="0">
                          <a:solidFill>
                            <a:srgbClr val="000000"/>
                          </a:solidFill>
                          <a:effectLst/>
                          <a:latin typeface="Carlito"/>
                          <a:ea typeface="Carlito"/>
                          <a:cs typeface="Carlito"/>
                        </a:rPr>
                        <a:t> </a:t>
                      </a:r>
                      <a:r>
                        <a:rPr lang="en-US" sz="2400" dirty="0">
                          <a:solidFill>
                            <a:srgbClr val="000000"/>
                          </a:solidFill>
                          <a:effectLst/>
                          <a:latin typeface="Carlito"/>
                          <a:ea typeface="Carlito"/>
                          <a:cs typeface="Carlito"/>
                        </a:rPr>
                        <a:t>but</a:t>
                      </a:r>
                      <a:r>
                        <a:rPr lang="en-US" sz="2400" spc="-90" dirty="0">
                          <a:solidFill>
                            <a:srgbClr val="000000"/>
                          </a:solidFill>
                          <a:effectLst/>
                          <a:latin typeface="Carlito"/>
                          <a:ea typeface="Carlito"/>
                          <a:cs typeface="Carlito"/>
                        </a:rPr>
                        <a:t> </a:t>
                      </a:r>
                      <a:r>
                        <a:rPr lang="en-US" sz="2400" dirty="0">
                          <a:solidFill>
                            <a:srgbClr val="000000"/>
                          </a:solidFill>
                          <a:effectLst/>
                          <a:latin typeface="Carlito"/>
                          <a:ea typeface="Carlito"/>
                          <a:cs typeface="Carlito"/>
                        </a:rPr>
                        <a:t>does</a:t>
                      </a:r>
                      <a:r>
                        <a:rPr lang="en-US" sz="2400" spc="-95" dirty="0">
                          <a:solidFill>
                            <a:srgbClr val="000000"/>
                          </a:solidFill>
                          <a:effectLst/>
                          <a:latin typeface="Carlito"/>
                          <a:ea typeface="Carlito"/>
                          <a:cs typeface="Carlito"/>
                        </a:rPr>
                        <a:t> </a:t>
                      </a:r>
                      <a:r>
                        <a:rPr lang="en-US" sz="2400" dirty="0">
                          <a:solidFill>
                            <a:srgbClr val="000000"/>
                          </a:solidFill>
                          <a:effectLst/>
                          <a:latin typeface="Carlito"/>
                          <a:ea typeface="Carlito"/>
                          <a:cs typeface="Carlito"/>
                        </a:rPr>
                        <a:t>not</a:t>
                      </a:r>
                      <a:r>
                        <a:rPr lang="en-US" sz="2400" spc="-90" dirty="0">
                          <a:solidFill>
                            <a:srgbClr val="000000"/>
                          </a:solidFill>
                          <a:effectLst/>
                          <a:latin typeface="Carlito"/>
                          <a:ea typeface="Carlito"/>
                          <a:cs typeface="Carlito"/>
                        </a:rPr>
                        <a:t> </a:t>
                      </a:r>
                      <a:r>
                        <a:rPr lang="en-US" sz="2400" dirty="0">
                          <a:solidFill>
                            <a:srgbClr val="000000"/>
                          </a:solidFill>
                          <a:effectLst/>
                          <a:latin typeface="Carlito"/>
                          <a:ea typeface="Carlito"/>
                          <a:cs typeface="Carlito"/>
                        </a:rPr>
                        <a:t>ordinarily</a:t>
                      </a:r>
                      <a:r>
                        <a:rPr lang="en-US" sz="2400" spc="-95" dirty="0">
                          <a:solidFill>
                            <a:srgbClr val="000000"/>
                          </a:solidFill>
                          <a:effectLst/>
                          <a:latin typeface="Carlito"/>
                          <a:ea typeface="Carlito"/>
                          <a:cs typeface="Carlito"/>
                        </a:rPr>
                        <a:t> </a:t>
                      </a:r>
                      <a:r>
                        <a:rPr lang="en-US" sz="2400" dirty="0">
                          <a:solidFill>
                            <a:srgbClr val="000000"/>
                          </a:solidFill>
                          <a:effectLst/>
                          <a:latin typeface="Carlito"/>
                          <a:ea typeface="Carlito"/>
                          <a:cs typeface="Carlito"/>
                        </a:rPr>
                        <a:t>spread</a:t>
                      </a:r>
                      <a:r>
                        <a:rPr lang="en-US" sz="2400" spc="-90" dirty="0">
                          <a:solidFill>
                            <a:srgbClr val="000000"/>
                          </a:solidFill>
                          <a:effectLst/>
                          <a:latin typeface="Carlito"/>
                          <a:ea typeface="Carlito"/>
                          <a:cs typeface="Carlito"/>
                        </a:rPr>
                        <a:t> </a:t>
                      </a:r>
                      <a:r>
                        <a:rPr lang="en-US" sz="2400" dirty="0">
                          <a:solidFill>
                            <a:srgbClr val="000000"/>
                          </a:solidFill>
                          <a:effectLst/>
                          <a:latin typeface="Carlito"/>
                          <a:ea typeface="Carlito"/>
                          <a:cs typeface="Carlito"/>
                        </a:rPr>
                        <a:t>from</a:t>
                      </a:r>
                      <a:r>
                        <a:rPr lang="en-US" sz="2400" spc="-95" dirty="0">
                          <a:solidFill>
                            <a:srgbClr val="000000"/>
                          </a:solidFill>
                          <a:effectLst/>
                          <a:latin typeface="Carlito"/>
                          <a:ea typeface="Carlito"/>
                          <a:cs typeface="Carlito"/>
                        </a:rPr>
                        <a:t> </a:t>
                      </a:r>
                      <a:r>
                        <a:rPr lang="en-US" sz="2400" dirty="0">
                          <a:solidFill>
                            <a:srgbClr val="000000"/>
                          </a:solidFill>
                          <a:effectLst/>
                          <a:latin typeface="Carlito"/>
                          <a:ea typeface="Carlito"/>
                          <a:cs typeface="Carlito"/>
                        </a:rPr>
                        <a:t>one</a:t>
                      </a:r>
                      <a:r>
                        <a:rPr lang="en-US" sz="2400" spc="-90" dirty="0">
                          <a:solidFill>
                            <a:srgbClr val="000000"/>
                          </a:solidFill>
                          <a:effectLst/>
                          <a:latin typeface="Carlito"/>
                          <a:ea typeface="Carlito"/>
                          <a:cs typeface="Carlito"/>
                        </a:rPr>
                        <a:t> </a:t>
                      </a:r>
                      <a:r>
                        <a:rPr lang="en-US" sz="2400" dirty="0">
                          <a:solidFill>
                            <a:srgbClr val="000000"/>
                          </a:solidFill>
                          <a:effectLst/>
                          <a:latin typeface="Carlito"/>
                          <a:ea typeface="Carlito"/>
                          <a:cs typeface="Carlito"/>
                        </a:rPr>
                        <a:t>infected</a:t>
                      </a:r>
                      <a:r>
                        <a:rPr lang="en-US" sz="2400" spc="-95" dirty="0">
                          <a:solidFill>
                            <a:srgbClr val="000000"/>
                          </a:solidFill>
                          <a:effectLst/>
                          <a:latin typeface="Carlito"/>
                          <a:ea typeface="Carlito"/>
                          <a:cs typeface="Carlito"/>
                        </a:rPr>
                        <a:t> </a:t>
                      </a:r>
                      <a:r>
                        <a:rPr lang="en-US" sz="2400" dirty="0">
                          <a:solidFill>
                            <a:srgbClr val="000000"/>
                          </a:solidFill>
                          <a:effectLst/>
                          <a:latin typeface="Carlito"/>
                          <a:ea typeface="Carlito"/>
                          <a:cs typeface="Carlito"/>
                        </a:rPr>
                        <a:t>individual</a:t>
                      </a:r>
                      <a:r>
                        <a:rPr lang="en-US" sz="2400" spc="-85" dirty="0">
                          <a:solidFill>
                            <a:srgbClr val="000000"/>
                          </a:solidFill>
                          <a:effectLst/>
                          <a:latin typeface="Carlito"/>
                          <a:ea typeface="Carlito"/>
                          <a:cs typeface="Carlito"/>
                        </a:rPr>
                        <a:t> </a:t>
                      </a:r>
                      <a:r>
                        <a:rPr lang="en-US" sz="2400" dirty="0">
                          <a:solidFill>
                            <a:srgbClr val="000000"/>
                          </a:solidFill>
                          <a:effectLst/>
                          <a:latin typeface="Carlito"/>
                          <a:ea typeface="Carlito"/>
                          <a:cs typeface="Carlito"/>
                        </a:rPr>
                        <a:t>to</a:t>
                      </a:r>
                      <a:r>
                        <a:rPr lang="en-US" sz="2400" spc="-95" dirty="0">
                          <a:solidFill>
                            <a:srgbClr val="000000"/>
                          </a:solidFill>
                          <a:effectLst/>
                          <a:latin typeface="Carlito"/>
                          <a:ea typeface="Carlito"/>
                          <a:cs typeface="Carlito"/>
                        </a:rPr>
                        <a:t> </a:t>
                      </a:r>
                      <a:r>
                        <a:rPr lang="en-US" sz="2400" spc="-15" dirty="0">
                          <a:solidFill>
                            <a:srgbClr val="000000"/>
                          </a:solidFill>
                          <a:effectLst/>
                          <a:latin typeface="Carlito"/>
                          <a:ea typeface="Carlito"/>
                          <a:cs typeface="Carlito"/>
                        </a:rPr>
                        <a:t>another.</a:t>
                      </a:r>
                      <a:endParaRPr lang="en-IN" sz="2400" dirty="0">
                        <a:effectLst/>
                        <a:latin typeface="Carlito"/>
                        <a:ea typeface="Carlito"/>
                        <a:cs typeface="Carlito"/>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CF7"/>
                    </a:solidFill>
                  </a:tcPr>
                </a:tc>
                <a:extLst>
                  <a:ext uri="{0D108BD9-81ED-4DB2-BD59-A6C34878D82A}">
                    <a16:rowId xmlns:a16="http://schemas.microsoft.com/office/drawing/2014/main" val="4104690321"/>
                  </a:ext>
                </a:extLst>
              </a:tr>
              <a:tr h="1313464">
                <a:tc>
                  <a:txBody>
                    <a:bodyPr/>
                    <a:lstStyle/>
                    <a:p>
                      <a:pPr marL="68580">
                        <a:lnSpc>
                          <a:spcPct val="100000"/>
                        </a:lnSpc>
                        <a:spcBef>
                          <a:spcPts val="170"/>
                        </a:spcBef>
                        <a:spcAft>
                          <a:spcPts val="0"/>
                        </a:spcAft>
                      </a:pPr>
                      <a:r>
                        <a:rPr lang="en-US" sz="2400" b="1">
                          <a:solidFill>
                            <a:srgbClr val="000000"/>
                          </a:solidFill>
                          <a:effectLst/>
                          <a:latin typeface="Carlito"/>
                          <a:ea typeface="Carlito"/>
                          <a:cs typeface="Carlito"/>
                        </a:rPr>
                        <a:t>RG 4</a:t>
                      </a:r>
                      <a:endParaRPr lang="en-IN" sz="2400">
                        <a:effectLst/>
                        <a:latin typeface="Carlito"/>
                        <a:ea typeface="Carlito"/>
                        <a:cs typeface="Carlito"/>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CF7"/>
                    </a:solidFill>
                  </a:tcPr>
                </a:tc>
                <a:tc>
                  <a:txBody>
                    <a:bodyPr/>
                    <a:lstStyle/>
                    <a:p>
                      <a:pPr marL="68580" marR="60960" algn="just">
                        <a:lnSpc>
                          <a:spcPct val="100000"/>
                        </a:lnSpc>
                        <a:spcBef>
                          <a:spcPts val="5"/>
                        </a:spcBef>
                        <a:spcAft>
                          <a:spcPts val="0"/>
                        </a:spcAft>
                      </a:pPr>
                      <a:r>
                        <a:rPr lang="en-US" sz="2400" dirty="0">
                          <a:solidFill>
                            <a:srgbClr val="000000"/>
                          </a:solidFill>
                          <a:effectLst/>
                          <a:latin typeface="Carlito"/>
                          <a:ea typeface="Carlito"/>
                          <a:cs typeface="Carlito"/>
                        </a:rPr>
                        <a:t>A microorganism that usually causes serious/lethal human/ animal/ plant disease and that can be readily transmitted from one individual to another, directly or indirectly.</a:t>
                      </a:r>
                      <a:endParaRPr lang="en-IN" sz="2400" dirty="0">
                        <a:effectLst/>
                        <a:latin typeface="Carlito"/>
                        <a:ea typeface="Carlito"/>
                        <a:cs typeface="Carlito"/>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CF7"/>
                    </a:solidFill>
                  </a:tcPr>
                </a:tc>
                <a:extLst>
                  <a:ext uri="{0D108BD9-81ED-4DB2-BD59-A6C34878D82A}">
                    <a16:rowId xmlns:a16="http://schemas.microsoft.com/office/drawing/2014/main" val="3722145582"/>
                  </a:ext>
                </a:extLst>
              </a:tr>
            </a:tbl>
          </a:graphicData>
        </a:graphic>
      </p:graphicFrame>
      <p:sp>
        <p:nvSpPr>
          <p:cNvPr id="5" name="Rectangle 1">
            <a:extLst>
              <a:ext uri="{FF2B5EF4-FFF2-40B4-BE49-F238E27FC236}">
                <a16:creationId xmlns:a16="http://schemas.microsoft.com/office/drawing/2014/main" id="{A5989AFD-28E7-45BB-870E-06C0E3F245D4}"/>
              </a:ext>
            </a:extLst>
          </p:cNvPr>
          <p:cNvSpPr>
            <a:spLocks noChangeArrowheads="1"/>
          </p:cNvSpPr>
          <p:nvPr/>
        </p:nvSpPr>
        <p:spPr bwMode="auto">
          <a:xfrm>
            <a:off x="685098" y="1234044"/>
            <a:ext cx="1015505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Arial" panose="020B0604020202020204" pitchFamily="34" charset="0"/>
                <a:ea typeface="Carlito" charset="0"/>
                <a:cs typeface="Arial" panose="020B0604020202020204" pitchFamily="34" charset="0"/>
              </a:rPr>
              <a:t>  </a:t>
            </a:r>
            <a:r>
              <a:rPr kumimoji="0" lang="en-US" altLang="en-US" sz="2400" b="1" i="0" u="none" strike="noStrike" cap="none" normalizeH="0" baseline="0" dirty="0">
                <a:ln>
                  <a:noFill/>
                </a:ln>
                <a:solidFill>
                  <a:schemeClr val="tx1"/>
                </a:solidFill>
                <a:effectLst/>
                <a:latin typeface="Arial" panose="020B0604020202020204" pitchFamily="34" charset="0"/>
                <a:ea typeface="Carlito" charset="0"/>
                <a:cs typeface="Arial" panose="020B0604020202020204" pitchFamily="34" charset="0"/>
              </a:rPr>
              <a:t>Risk Group (RG) classification</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02307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973DA-71E0-48C4-8182-07E081454AD6}"/>
              </a:ext>
            </a:extLst>
          </p:cNvPr>
          <p:cNvSpPr>
            <a:spLocks noGrp="1"/>
          </p:cNvSpPr>
          <p:nvPr>
            <p:ph type="title"/>
          </p:nvPr>
        </p:nvSpPr>
        <p:spPr>
          <a:xfrm>
            <a:off x="560438" y="375762"/>
            <a:ext cx="10793362" cy="511175"/>
          </a:xfrm>
        </p:spPr>
        <p:txBody>
          <a:bodyPr>
            <a:normAutofit fontScale="90000"/>
          </a:bodyPr>
          <a:lstStyle/>
          <a:p>
            <a:r>
              <a:rPr lang="en-US" dirty="0"/>
              <a:t>SERVICES</a:t>
            </a:r>
            <a:endParaRPr lang="en-IN" dirty="0"/>
          </a:p>
        </p:txBody>
      </p:sp>
      <p:sp>
        <p:nvSpPr>
          <p:cNvPr id="6" name="Rectangle 1">
            <a:extLst>
              <a:ext uri="{FF2B5EF4-FFF2-40B4-BE49-F238E27FC236}">
                <a16:creationId xmlns:a16="http://schemas.microsoft.com/office/drawing/2014/main" id="{5C0C77CC-0875-41D4-A5C2-E43F864A2F48}"/>
              </a:ext>
            </a:extLst>
          </p:cNvPr>
          <p:cNvSpPr>
            <a:spLocks noChangeArrowheads="1"/>
          </p:cNvSpPr>
          <p:nvPr/>
        </p:nvSpPr>
        <p:spPr bwMode="auto">
          <a:xfrm>
            <a:off x="3216275" y="28940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4" name="Table 23">
            <a:extLst>
              <a:ext uri="{FF2B5EF4-FFF2-40B4-BE49-F238E27FC236}">
                <a16:creationId xmlns:a16="http://schemas.microsoft.com/office/drawing/2014/main" id="{9AC71AB6-6AEE-4BE0-AA76-71D43E8727B8}"/>
              </a:ext>
            </a:extLst>
          </p:cNvPr>
          <p:cNvGraphicFramePr>
            <a:graphicFrameLocks noGrp="1"/>
          </p:cNvGraphicFramePr>
          <p:nvPr>
            <p:extLst>
              <p:ext uri="{D42A27DB-BD31-4B8C-83A1-F6EECF244321}">
                <p14:modId xmlns:p14="http://schemas.microsoft.com/office/powerpoint/2010/main" val="268211422"/>
              </p:ext>
            </p:extLst>
          </p:nvPr>
        </p:nvGraphicFramePr>
        <p:xfrm>
          <a:off x="590550" y="1055499"/>
          <a:ext cx="10362585" cy="5426738"/>
        </p:xfrm>
        <a:graphic>
          <a:graphicData uri="http://schemas.openxmlformats.org/drawingml/2006/table">
            <a:tbl>
              <a:tblPr firstRow="1" firstCol="1" lastRow="1" lastCol="1" bandRow="1" bandCol="1">
                <a:tableStyleId>{5C22544A-7EE6-4342-B048-85BDC9FD1C3A}</a:tableStyleId>
              </a:tblPr>
              <a:tblGrid>
                <a:gridCol w="10362585">
                  <a:extLst>
                    <a:ext uri="{9D8B030D-6E8A-4147-A177-3AD203B41FA5}">
                      <a16:colId xmlns:a16="http://schemas.microsoft.com/office/drawing/2014/main" val="2016105380"/>
                    </a:ext>
                  </a:extLst>
                </a:gridCol>
              </a:tblGrid>
              <a:tr h="5426738">
                <a:tc>
                  <a:txBody>
                    <a:bodyPr/>
                    <a:lstStyle/>
                    <a:p>
                      <a:pPr marL="66675">
                        <a:lnSpc>
                          <a:spcPct val="100000"/>
                        </a:lnSpc>
                      </a:pPr>
                      <a:r>
                        <a:rPr lang="en-US" sz="2400" b="0" dirty="0">
                          <a:solidFill>
                            <a:schemeClr val="tx1"/>
                          </a:solidFill>
                          <a:effectLst/>
                        </a:rPr>
                        <a:t>1.Service pipes shall be installed with slopping lines. Back flow preventers may</a:t>
                      </a:r>
                      <a:endParaRPr lang="en-IN" sz="2400" b="0" dirty="0">
                        <a:solidFill>
                          <a:schemeClr val="tx1"/>
                        </a:solidFill>
                        <a:effectLst/>
                      </a:endParaRPr>
                    </a:p>
                    <a:p>
                      <a:pPr marL="66675">
                        <a:lnSpc>
                          <a:spcPct val="100000"/>
                        </a:lnSpc>
                        <a:spcBef>
                          <a:spcPts val="45"/>
                        </a:spcBef>
                        <a:spcAft>
                          <a:spcPts val="0"/>
                        </a:spcAft>
                      </a:pPr>
                      <a:r>
                        <a:rPr lang="en-US" sz="2400" b="0" dirty="0">
                          <a:solidFill>
                            <a:schemeClr val="tx1"/>
                          </a:solidFill>
                          <a:effectLst/>
                        </a:rPr>
                        <a:t>be used to isolate branch water lines. For cleaning purpose and to avoid contamination, piping should be mounted at some gap from the wall.</a:t>
                      </a:r>
                      <a:endParaRPr lang="en-IN" sz="2400" b="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p>
                      <a:pPr marL="66675">
                        <a:lnSpc>
                          <a:spcPct val="100000"/>
                        </a:lnSpc>
                      </a:pPr>
                      <a:r>
                        <a:rPr lang="en-US" sz="2400" b="0" dirty="0">
                          <a:solidFill>
                            <a:schemeClr val="tx1"/>
                          </a:solidFill>
                          <a:effectLst/>
                        </a:rPr>
                        <a:t>Compressed air for instrument control and other requirements should be oil and moisture free, and must have small inline HEPA filters and back flow</a:t>
                      </a:r>
                      <a:endParaRPr lang="en-IN" sz="2400" b="0" dirty="0">
                        <a:solidFill>
                          <a:schemeClr val="tx1"/>
                        </a:solidFill>
                        <a:effectLst/>
                      </a:endParaRPr>
                    </a:p>
                    <a:p>
                      <a:pPr marL="66675">
                        <a:lnSpc>
                          <a:spcPct val="100000"/>
                        </a:lnSpc>
                      </a:pPr>
                      <a:r>
                        <a:rPr lang="en-US" sz="2400" b="0" dirty="0">
                          <a:solidFill>
                            <a:schemeClr val="tx1"/>
                          </a:solidFill>
                          <a:effectLst/>
                        </a:rPr>
                        <a:t>preventers.</a:t>
                      </a:r>
                    </a:p>
                    <a:p>
                      <a:pPr marL="66675" marR="61595" algn="just">
                        <a:lnSpc>
                          <a:spcPct val="100000"/>
                        </a:lnSpc>
                        <a:spcAft>
                          <a:spcPts val="0"/>
                        </a:spcAft>
                      </a:pPr>
                      <a:r>
                        <a:rPr lang="en-US" sz="2400" b="0" dirty="0">
                          <a:solidFill>
                            <a:schemeClr val="tx1"/>
                          </a:solidFill>
                          <a:effectLst/>
                        </a:rPr>
                        <a:t>2.Each floor drain should have minimum 125 mm deep trap, which should be directly connected to the liquid waste decontamination system. It must have cleanout plugs within the containment zone. Liquid waste pipe should be acid and chemical resistant, and leak proof. Drain pipe should be easily cleanable</a:t>
                      </a:r>
                      <a:r>
                        <a:rPr lang="en-IN" sz="2400" b="0" dirty="0">
                          <a:solidFill>
                            <a:schemeClr val="tx1"/>
                          </a:solidFill>
                          <a:effectLst/>
                        </a:rPr>
                        <a:t> </a:t>
                      </a:r>
                      <a:r>
                        <a:rPr lang="en-US" sz="2400" b="0" dirty="0">
                          <a:solidFill>
                            <a:schemeClr val="tx1"/>
                          </a:solidFill>
                          <a:effectLst/>
                        </a:rPr>
                        <a:t>and preferably 150 mm in size.</a:t>
                      </a:r>
                    </a:p>
                    <a:p>
                      <a:pPr marL="66675">
                        <a:lnSpc>
                          <a:spcPct val="100000"/>
                        </a:lnSpc>
                      </a:pPr>
                      <a:r>
                        <a:rPr lang="en-US" sz="2400" b="0" dirty="0">
                          <a:solidFill>
                            <a:schemeClr val="tx1"/>
                          </a:solidFill>
                          <a:effectLst/>
                        </a:rPr>
                        <a:t>3. A foot, elbow or automatic operated hand washing station should be provided</a:t>
                      </a:r>
                      <a:endParaRPr lang="en-IN" sz="2400" b="0" dirty="0">
                        <a:solidFill>
                          <a:schemeClr val="tx1"/>
                        </a:solidFill>
                        <a:effectLst/>
                      </a:endParaRPr>
                    </a:p>
                    <a:p>
                      <a:pPr marL="66675" marR="65405">
                        <a:lnSpc>
                          <a:spcPct val="100000"/>
                        </a:lnSpc>
                        <a:spcBef>
                          <a:spcPts val="45"/>
                        </a:spcBef>
                        <a:spcAft>
                          <a:spcPts val="0"/>
                        </a:spcAft>
                      </a:pPr>
                      <a:r>
                        <a:rPr lang="en-US" sz="2400" b="0" dirty="0">
                          <a:solidFill>
                            <a:schemeClr val="tx1"/>
                          </a:solidFill>
                          <a:effectLst/>
                        </a:rPr>
                        <a:t>near the exit of each functional space. Sink should be acid and chemical resistant, preferably of SS or epoxy coated resins</a:t>
                      </a:r>
                      <a:r>
                        <a:rPr lang="en-US" sz="2000" b="0" dirty="0">
                          <a:solidFill>
                            <a:schemeClr val="tx1"/>
                          </a:solidFill>
                          <a:effectLst/>
                        </a:rPr>
                        <a:t>.</a:t>
                      </a:r>
                      <a:endParaRPr lang="en-IN" sz="2000" b="0" dirty="0">
                        <a:solidFill>
                          <a:schemeClr val="tx1"/>
                        </a:solidFill>
                        <a:effectLst/>
                        <a:latin typeface="Times New Roman" panose="02020603050405020304" pitchFamily="18" charset="0"/>
                        <a:cs typeface="Mangal" panose="02040503050203030202" pitchFamily="18" charset="0"/>
                      </a:endParaRPr>
                    </a:p>
                  </a:txBody>
                  <a:tcPr marL="0" marR="0" marT="0" marB="0">
                    <a:noFill/>
                  </a:tcPr>
                </a:tc>
                <a:extLst>
                  <a:ext uri="{0D108BD9-81ED-4DB2-BD59-A6C34878D82A}">
                    <a16:rowId xmlns:a16="http://schemas.microsoft.com/office/drawing/2014/main" val="3479524057"/>
                  </a:ext>
                </a:extLst>
              </a:tr>
            </a:tbl>
          </a:graphicData>
        </a:graphic>
      </p:graphicFrame>
    </p:spTree>
    <p:extLst>
      <p:ext uri="{BB962C8B-B14F-4D97-AF65-F5344CB8AC3E}">
        <p14:creationId xmlns:p14="http://schemas.microsoft.com/office/powerpoint/2010/main" val="14339880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AFFA-6574-4119-8FAE-124C80F2E81B}"/>
              </a:ext>
            </a:extLst>
          </p:cNvPr>
          <p:cNvSpPr>
            <a:spLocks noGrp="1"/>
          </p:cNvSpPr>
          <p:nvPr>
            <p:ph type="title"/>
          </p:nvPr>
        </p:nvSpPr>
        <p:spPr>
          <a:xfrm>
            <a:off x="838200" y="365125"/>
            <a:ext cx="10515600" cy="511175"/>
          </a:xfrm>
        </p:spPr>
        <p:txBody>
          <a:bodyPr>
            <a:normAutofit fontScale="90000"/>
          </a:bodyPr>
          <a:lstStyle/>
          <a:p>
            <a:r>
              <a:rPr lang="en-US" dirty="0"/>
              <a:t>ELECTRICALS</a:t>
            </a:r>
            <a:endParaRPr lang="en-IN" dirty="0"/>
          </a:p>
        </p:txBody>
      </p:sp>
      <p:graphicFrame>
        <p:nvGraphicFramePr>
          <p:cNvPr id="4" name="Content Placeholder 3">
            <a:extLst>
              <a:ext uri="{FF2B5EF4-FFF2-40B4-BE49-F238E27FC236}">
                <a16:creationId xmlns:a16="http://schemas.microsoft.com/office/drawing/2014/main" id="{D95D0C73-0E16-43C0-8A2B-A66F0231353C}"/>
              </a:ext>
            </a:extLst>
          </p:cNvPr>
          <p:cNvGraphicFramePr>
            <a:graphicFrameLocks noGrp="1"/>
          </p:cNvGraphicFramePr>
          <p:nvPr>
            <p:ph idx="1"/>
            <p:extLst>
              <p:ext uri="{D42A27DB-BD31-4B8C-83A1-F6EECF244321}">
                <p14:modId xmlns:p14="http://schemas.microsoft.com/office/powerpoint/2010/main" val="444496036"/>
              </p:ext>
            </p:extLst>
          </p:nvPr>
        </p:nvGraphicFramePr>
        <p:xfrm>
          <a:off x="619125" y="990600"/>
          <a:ext cx="11163299" cy="5789994"/>
        </p:xfrm>
        <a:graphic>
          <a:graphicData uri="http://schemas.openxmlformats.org/drawingml/2006/table">
            <a:tbl>
              <a:tblPr firstRow="1" firstCol="1" lastRow="1" lastCol="1" bandRow="1" bandCol="1">
                <a:tableStyleId>{5C22544A-7EE6-4342-B048-85BDC9FD1C3A}</a:tableStyleId>
              </a:tblPr>
              <a:tblGrid>
                <a:gridCol w="11163299">
                  <a:extLst>
                    <a:ext uri="{9D8B030D-6E8A-4147-A177-3AD203B41FA5}">
                      <a16:colId xmlns:a16="http://schemas.microsoft.com/office/drawing/2014/main" val="4147663727"/>
                    </a:ext>
                  </a:extLst>
                </a:gridCol>
              </a:tblGrid>
              <a:tr h="5502275">
                <a:tc>
                  <a:txBody>
                    <a:bodyPr/>
                    <a:lstStyle/>
                    <a:p>
                      <a:pPr marL="66675" marR="61595">
                        <a:lnSpc>
                          <a:spcPct val="115000"/>
                        </a:lnSpc>
                        <a:spcAft>
                          <a:spcPts val="0"/>
                        </a:spcAft>
                      </a:pPr>
                      <a:r>
                        <a:rPr lang="en-US" sz="2400" b="0" dirty="0">
                          <a:solidFill>
                            <a:schemeClr val="tx1"/>
                          </a:solidFill>
                          <a:effectLst/>
                        </a:rPr>
                        <a:t>1. Separate power and lighting panels should be provided for containment and non-containment spaces. All main distribution panels should be located outside</a:t>
                      </a:r>
                      <a:r>
                        <a:rPr lang="en-IN" sz="2400" b="0" dirty="0">
                          <a:solidFill>
                            <a:schemeClr val="tx1"/>
                          </a:solidFill>
                          <a:effectLst/>
                        </a:rPr>
                        <a:t> </a:t>
                      </a:r>
                      <a:r>
                        <a:rPr lang="en-US" sz="2400" b="0" dirty="0">
                          <a:solidFill>
                            <a:schemeClr val="tx1"/>
                          </a:solidFill>
                          <a:effectLst/>
                        </a:rPr>
                        <a:t>containment space for ease of maintenance.</a:t>
                      </a:r>
                    </a:p>
                    <a:p>
                      <a:pPr marL="66675" marR="61595" algn="just">
                        <a:lnSpc>
                          <a:spcPct val="115000"/>
                        </a:lnSpc>
                        <a:spcAft>
                          <a:spcPts val="0"/>
                        </a:spcAft>
                      </a:pPr>
                      <a:r>
                        <a:rPr lang="en-US" sz="2400" b="0" dirty="0">
                          <a:solidFill>
                            <a:schemeClr val="tx1"/>
                          </a:solidFill>
                          <a:effectLst/>
                        </a:rPr>
                        <a:t>2. All the inside and outside opening of the conduit, running from non- containment area to containment area and across different containment areas having differential negative pressure, should be sealed to prevent circulation of</a:t>
                      </a:r>
                      <a:r>
                        <a:rPr lang="en-IN" sz="2400" b="0" dirty="0">
                          <a:solidFill>
                            <a:schemeClr val="tx1"/>
                          </a:solidFill>
                          <a:effectLst/>
                        </a:rPr>
                        <a:t> </a:t>
                      </a:r>
                      <a:r>
                        <a:rPr lang="en-US" sz="2400" b="0" dirty="0">
                          <a:solidFill>
                            <a:schemeClr val="tx1"/>
                          </a:solidFill>
                          <a:effectLst/>
                        </a:rPr>
                        <a:t>air.</a:t>
                      </a:r>
                    </a:p>
                    <a:p>
                      <a:pPr marL="66675" marR="61595" algn="just">
                        <a:lnSpc>
                          <a:spcPct val="115000"/>
                        </a:lnSpc>
                        <a:spcAft>
                          <a:spcPts val="0"/>
                        </a:spcAft>
                      </a:pPr>
                      <a:endParaRPr lang="en-IN" sz="2400" b="0" dirty="0">
                        <a:solidFill>
                          <a:schemeClr val="tx1"/>
                        </a:solidFill>
                        <a:effectLst/>
                        <a:latin typeface="Times New Roman" panose="02020603050405020304" pitchFamily="18" charset="0"/>
                        <a:cs typeface="Mangal" panose="02040503050203030202" pitchFamily="18" charset="0"/>
                      </a:endParaRPr>
                    </a:p>
                    <a:p>
                      <a:pPr marL="66675">
                        <a:lnSpc>
                          <a:spcPts val="1365"/>
                        </a:lnSpc>
                      </a:pPr>
                      <a:r>
                        <a:rPr lang="en-US" sz="2400" b="0" dirty="0">
                          <a:solidFill>
                            <a:schemeClr val="tx1"/>
                          </a:solidFill>
                          <a:effectLst/>
                        </a:rPr>
                        <a:t>3. Sealing should be done at accessible space for inspection and maintenance.</a:t>
                      </a:r>
                    </a:p>
                    <a:p>
                      <a:pPr marL="66675">
                        <a:lnSpc>
                          <a:spcPts val="1365"/>
                        </a:lnSpc>
                      </a:pPr>
                      <a:endParaRPr lang="en-US" sz="2400" b="0" dirty="0">
                        <a:solidFill>
                          <a:schemeClr val="tx1"/>
                        </a:solidFill>
                        <a:effectLst/>
                      </a:endParaRPr>
                    </a:p>
                    <a:p>
                      <a:pPr marL="66675">
                        <a:lnSpc>
                          <a:spcPct val="115000"/>
                        </a:lnSpc>
                      </a:pPr>
                      <a:r>
                        <a:rPr lang="en-US" sz="2400" b="0" dirty="0">
                          <a:solidFill>
                            <a:schemeClr val="tx1"/>
                          </a:solidFill>
                          <a:effectLst/>
                        </a:rPr>
                        <a:t>4. All lights should be energy efficient, as per Energy Conservation Building Code(ECBC).</a:t>
                      </a:r>
                    </a:p>
                    <a:p>
                      <a:pPr marL="66675">
                        <a:lnSpc>
                          <a:spcPct val="115000"/>
                        </a:lnSpc>
                      </a:pPr>
                      <a:r>
                        <a:rPr lang="en-US" sz="2400" b="0" dirty="0">
                          <a:solidFill>
                            <a:schemeClr val="tx1"/>
                          </a:solidFill>
                          <a:effectLst/>
                        </a:rPr>
                        <a:t>Lighting should be in the range of 300 - 500 lux in the laboratory and 700-800 lux in cleaning cycle area.</a:t>
                      </a:r>
                    </a:p>
                    <a:p>
                      <a:pPr marL="66675">
                        <a:lnSpc>
                          <a:spcPct val="115000"/>
                        </a:lnSpc>
                      </a:pPr>
                      <a:r>
                        <a:rPr lang="en-US" sz="2400" b="0" dirty="0">
                          <a:solidFill>
                            <a:schemeClr val="tx1"/>
                          </a:solidFill>
                          <a:effectLst/>
                        </a:rPr>
                        <a:t>5.  A standby generator with AMF panel capable to bear 100% load of the facility</a:t>
                      </a:r>
                    </a:p>
                    <a:p>
                      <a:pPr marL="66675">
                        <a:lnSpc>
                          <a:spcPct val="115000"/>
                        </a:lnSpc>
                      </a:pPr>
                      <a:r>
                        <a:rPr lang="en-US" sz="2400" b="0" dirty="0">
                          <a:solidFill>
                            <a:schemeClr val="tx1"/>
                          </a:solidFill>
                          <a:effectLst/>
                        </a:rPr>
                        <a:t>should be available in case of power failure.</a:t>
                      </a:r>
                    </a:p>
                    <a:p>
                      <a:pPr marL="66675">
                        <a:lnSpc>
                          <a:spcPct val="115000"/>
                        </a:lnSpc>
                      </a:pPr>
                      <a:endParaRPr lang="en-IN" sz="2400" b="0" dirty="0">
                        <a:solidFill>
                          <a:schemeClr val="tx1"/>
                        </a:solidFill>
                        <a:effectLst/>
                        <a:latin typeface="Times New Roman" panose="02020603050405020304" pitchFamily="18" charset="0"/>
                        <a:cs typeface="Mangal" panose="02040503050203030202" pitchFamily="18" charset="0"/>
                      </a:endParaRPr>
                    </a:p>
                  </a:txBody>
                  <a:tcPr marL="0" marR="0" marT="0" marB="0">
                    <a:noFill/>
                  </a:tcPr>
                </a:tc>
                <a:extLst>
                  <a:ext uri="{0D108BD9-81ED-4DB2-BD59-A6C34878D82A}">
                    <a16:rowId xmlns:a16="http://schemas.microsoft.com/office/drawing/2014/main" val="3464281019"/>
                  </a:ext>
                </a:extLst>
              </a:tr>
            </a:tbl>
          </a:graphicData>
        </a:graphic>
      </p:graphicFrame>
    </p:spTree>
    <p:extLst>
      <p:ext uri="{BB962C8B-B14F-4D97-AF65-F5344CB8AC3E}">
        <p14:creationId xmlns:p14="http://schemas.microsoft.com/office/powerpoint/2010/main" val="7186102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C233474D-6372-4720-B716-B08CCFAC5EBF}"/>
              </a:ext>
            </a:extLst>
          </p:cNvPr>
          <p:cNvGraphicFramePr>
            <a:graphicFrameLocks noGrp="1"/>
          </p:cNvGraphicFramePr>
          <p:nvPr>
            <p:ph idx="1"/>
            <p:extLst>
              <p:ext uri="{D42A27DB-BD31-4B8C-83A1-F6EECF244321}">
                <p14:modId xmlns:p14="http://schemas.microsoft.com/office/powerpoint/2010/main" val="2250394973"/>
              </p:ext>
            </p:extLst>
          </p:nvPr>
        </p:nvGraphicFramePr>
        <p:xfrm>
          <a:off x="533400" y="301699"/>
          <a:ext cx="10582275" cy="6013375"/>
        </p:xfrm>
        <a:graphic>
          <a:graphicData uri="http://schemas.openxmlformats.org/drawingml/2006/table">
            <a:tbl>
              <a:tblPr firstRow="1" firstCol="1" lastRow="1" lastCol="1" bandRow="1" bandCol="1">
                <a:tableStyleId>{5C22544A-7EE6-4342-B048-85BDC9FD1C3A}</a:tableStyleId>
              </a:tblPr>
              <a:tblGrid>
                <a:gridCol w="10582275">
                  <a:extLst>
                    <a:ext uri="{9D8B030D-6E8A-4147-A177-3AD203B41FA5}">
                      <a16:colId xmlns:a16="http://schemas.microsoft.com/office/drawing/2014/main" val="3515545015"/>
                    </a:ext>
                  </a:extLst>
                </a:gridCol>
              </a:tblGrid>
              <a:tr h="6013375">
                <a:tc>
                  <a:txBody>
                    <a:bodyPr/>
                    <a:lstStyle/>
                    <a:p>
                      <a:pPr marL="66675" marR="61595" algn="just">
                        <a:lnSpc>
                          <a:spcPct val="115000"/>
                        </a:lnSpc>
                        <a:spcAft>
                          <a:spcPts val="0"/>
                        </a:spcAft>
                      </a:pPr>
                      <a:r>
                        <a:rPr lang="en-US" sz="2400" b="0" dirty="0">
                          <a:solidFill>
                            <a:schemeClr val="tx1"/>
                          </a:solidFill>
                          <a:effectLst/>
                        </a:rPr>
                        <a:t>6. All signage, emergency lights, BAS, communication network, exhaust system to maintain negative pressure and other critical equipment should be provided with on line UPS with minimum half an hour backup. There should be a standby UPS of 100% capacity of designed capacity UPS. The capacity of</a:t>
                      </a:r>
                      <a:r>
                        <a:rPr lang="en-US" sz="2400" b="0" spc="40" dirty="0">
                          <a:solidFill>
                            <a:schemeClr val="tx1"/>
                          </a:solidFill>
                          <a:effectLst/>
                        </a:rPr>
                        <a:t> </a:t>
                      </a:r>
                      <a:r>
                        <a:rPr lang="en-US" sz="2400" b="0" dirty="0">
                          <a:solidFill>
                            <a:schemeClr val="tx1"/>
                          </a:solidFill>
                          <a:effectLst/>
                        </a:rPr>
                        <a:t>UPS</a:t>
                      </a:r>
                      <a:r>
                        <a:rPr lang="en-IN" sz="2400" b="0" dirty="0">
                          <a:solidFill>
                            <a:schemeClr val="tx1"/>
                          </a:solidFill>
                          <a:effectLst/>
                        </a:rPr>
                        <a:t> </a:t>
                      </a:r>
                      <a:r>
                        <a:rPr lang="en-US" sz="2400" b="0" dirty="0">
                          <a:solidFill>
                            <a:schemeClr val="tx1"/>
                          </a:solidFill>
                          <a:effectLst/>
                        </a:rPr>
                        <a:t>shall be designed on the basis of emergency load of the facility.</a:t>
                      </a:r>
                    </a:p>
                    <a:p>
                      <a:pPr marL="66675">
                        <a:lnSpc>
                          <a:spcPts val="1350"/>
                        </a:lnSpc>
                      </a:pPr>
                      <a:endParaRPr lang="en-US" sz="2400" b="0" dirty="0">
                        <a:solidFill>
                          <a:schemeClr val="tx1"/>
                        </a:solidFill>
                        <a:effectLst/>
                      </a:endParaRPr>
                    </a:p>
                    <a:p>
                      <a:pPr marL="66675">
                        <a:lnSpc>
                          <a:spcPts val="1350"/>
                        </a:lnSpc>
                      </a:pPr>
                      <a:r>
                        <a:rPr lang="en-US" sz="2400" b="0" dirty="0">
                          <a:solidFill>
                            <a:schemeClr val="tx1"/>
                          </a:solidFill>
                          <a:effectLst/>
                        </a:rPr>
                        <a:t>7. Electrical load should be divided equally on each phase.</a:t>
                      </a:r>
                    </a:p>
                    <a:p>
                      <a:pPr marL="66675">
                        <a:lnSpc>
                          <a:spcPts val="1350"/>
                        </a:lnSpc>
                      </a:pPr>
                      <a:endParaRPr lang="en-US" sz="2400" b="0" dirty="0">
                        <a:solidFill>
                          <a:schemeClr val="tx1"/>
                        </a:solidFill>
                        <a:effectLst/>
                      </a:endParaRPr>
                    </a:p>
                    <a:p>
                      <a:pPr marL="66675">
                        <a:lnSpc>
                          <a:spcPts val="1350"/>
                        </a:lnSpc>
                      </a:pPr>
                      <a:r>
                        <a:rPr lang="en-US" sz="2400" b="0" dirty="0">
                          <a:solidFill>
                            <a:schemeClr val="tx1"/>
                          </a:solidFill>
                          <a:effectLst/>
                        </a:rPr>
                        <a:t>8. There should be a centralized voltage regulator to supply +/- 10 % of rated</a:t>
                      </a:r>
                      <a:endParaRPr lang="en-IN" sz="2400" b="0" dirty="0">
                        <a:solidFill>
                          <a:schemeClr val="tx1"/>
                        </a:solidFill>
                        <a:effectLst/>
                      </a:endParaRPr>
                    </a:p>
                    <a:p>
                      <a:pPr marL="66675">
                        <a:lnSpc>
                          <a:spcPct val="115000"/>
                        </a:lnSpc>
                        <a:spcBef>
                          <a:spcPts val="205"/>
                        </a:spcBef>
                        <a:spcAft>
                          <a:spcPts val="0"/>
                        </a:spcAft>
                      </a:pPr>
                      <a:r>
                        <a:rPr lang="en-US" sz="2400" b="0" dirty="0">
                          <a:solidFill>
                            <a:schemeClr val="tx1"/>
                          </a:solidFill>
                          <a:effectLst/>
                        </a:rPr>
                        <a:t>electric supply. Voltage regulator shall be kept outside the facility.</a:t>
                      </a:r>
                    </a:p>
                    <a:p>
                      <a:pPr marL="66675">
                        <a:lnSpc>
                          <a:spcPct val="115000"/>
                        </a:lnSpc>
                      </a:pPr>
                      <a:r>
                        <a:rPr lang="en-US" sz="2400" b="0" dirty="0">
                          <a:solidFill>
                            <a:schemeClr val="tx1"/>
                          </a:solidFill>
                          <a:effectLst/>
                        </a:rPr>
                        <a:t>9. Equipment which need servo voltage (+/- 2%) supply may be identified well in advance and central servo stabilizer may be kept outside the facility.</a:t>
                      </a:r>
                      <a:endParaRPr lang="en-IN" sz="2400" b="0" dirty="0">
                        <a:solidFill>
                          <a:schemeClr val="tx1"/>
                        </a:solidFill>
                        <a:effectLst/>
                        <a:latin typeface="Times New Roman" panose="02020603050405020304" pitchFamily="18" charset="0"/>
                        <a:cs typeface="Mangal" panose="02040503050203030202" pitchFamily="18" charset="0"/>
                      </a:endParaRPr>
                    </a:p>
                    <a:p>
                      <a:pPr marL="66675">
                        <a:lnSpc>
                          <a:spcPct val="115000"/>
                        </a:lnSpc>
                      </a:pPr>
                      <a:r>
                        <a:rPr lang="en-US" sz="2400" b="0" dirty="0">
                          <a:solidFill>
                            <a:schemeClr val="tx1"/>
                          </a:solidFill>
                          <a:effectLst/>
                        </a:rPr>
                        <a:t>10. Separate cable with 100% capacity of load should be kept as stand-by and shall be used in case of any fault in the main cable to reduce down time.</a:t>
                      </a:r>
                    </a:p>
                    <a:p>
                      <a:pPr marL="66675" marR="88900">
                        <a:lnSpc>
                          <a:spcPct val="115000"/>
                        </a:lnSpc>
                        <a:spcAft>
                          <a:spcPts val="0"/>
                        </a:spcAft>
                      </a:pPr>
                      <a:r>
                        <a:rPr lang="en-US" sz="2400" b="0" dirty="0">
                          <a:solidFill>
                            <a:schemeClr val="tx1"/>
                          </a:solidFill>
                          <a:effectLst/>
                        </a:rPr>
                        <a:t>11. Electrical load may be properly calculated during the design stage, by keeping in mind, any future addition of</a:t>
                      </a:r>
                      <a:r>
                        <a:rPr lang="en-US" sz="2400" b="0" spc="-30" dirty="0">
                          <a:solidFill>
                            <a:schemeClr val="tx1"/>
                          </a:solidFill>
                          <a:effectLst/>
                        </a:rPr>
                        <a:t> </a:t>
                      </a:r>
                      <a:r>
                        <a:rPr lang="en-US" sz="2400" b="0" dirty="0">
                          <a:solidFill>
                            <a:schemeClr val="tx1"/>
                          </a:solidFill>
                          <a:effectLst/>
                        </a:rPr>
                        <a:t>equipment(s).</a:t>
                      </a:r>
                      <a:endParaRPr lang="en-IN" sz="2400" b="0" dirty="0">
                        <a:solidFill>
                          <a:schemeClr val="tx1"/>
                        </a:solidFill>
                        <a:effectLst/>
                        <a:latin typeface="Times New Roman" panose="02020603050405020304" pitchFamily="18" charset="0"/>
                        <a:cs typeface="Mangal" panose="02040503050203030202" pitchFamily="18" charset="0"/>
                      </a:endParaRPr>
                    </a:p>
                  </a:txBody>
                  <a:tcPr marL="0" marR="0" marT="0" marB="0">
                    <a:noFill/>
                  </a:tcPr>
                </a:tc>
                <a:extLst>
                  <a:ext uri="{0D108BD9-81ED-4DB2-BD59-A6C34878D82A}">
                    <a16:rowId xmlns:a16="http://schemas.microsoft.com/office/drawing/2014/main" val="3939557875"/>
                  </a:ext>
                </a:extLst>
              </a:tr>
            </a:tbl>
          </a:graphicData>
        </a:graphic>
      </p:graphicFrame>
    </p:spTree>
    <p:extLst>
      <p:ext uri="{BB962C8B-B14F-4D97-AF65-F5344CB8AC3E}">
        <p14:creationId xmlns:p14="http://schemas.microsoft.com/office/powerpoint/2010/main" val="17105226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0936F31-77C3-40AB-A589-8E987033B413}"/>
              </a:ext>
            </a:extLst>
          </p:cNvPr>
          <p:cNvGraphicFramePr>
            <a:graphicFrameLocks noGrp="1"/>
          </p:cNvGraphicFramePr>
          <p:nvPr>
            <p:ph idx="1"/>
            <p:extLst>
              <p:ext uri="{D42A27DB-BD31-4B8C-83A1-F6EECF244321}">
                <p14:modId xmlns:p14="http://schemas.microsoft.com/office/powerpoint/2010/main" val="804111865"/>
              </p:ext>
            </p:extLst>
          </p:nvPr>
        </p:nvGraphicFramePr>
        <p:xfrm>
          <a:off x="812323" y="676275"/>
          <a:ext cx="10567353" cy="5800725"/>
        </p:xfrm>
        <a:graphic>
          <a:graphicData uri="http://schemas.openxmlformats.org/drawingml/2006/table">
            <a:tbl>
              <a:tblPr firstRow="1" firstCol="1" lastRow="1" lastCol="1" bandRow="1" bandCol="1">
                <a:tableStyleId>{5C22544A-7EE6-4342-B048-85BDC9FD1C3A}</a:tableStyleId>
              </a:tblPr>
              <a:tblGrid>
                <a:gridCol w="10567353">
                  <a:extLst>
                    <a:ext uri="{9D8B030D-6E8A-4147-A177-3AD203B41FA5}">
                      <a16:colId xmlns:a16="http://schemas.microsoft.com/office/drawing/2014/main" val="1362436070"/>
                    </a:ext>
                  </a:extLst>
                </a:gridCol>
              </a:tblGrid>
              <a:tr h="5800725">
                <a:tc>
                  <a:txBody>
                    <a:bodyPr/>
                    <a:lstStyle/>
                    <a:p>
                      <a:pPr marL="66675">
                        <a:lnSpc>
                          <a:spcPct val="100000"/>
                        </a:lnSpc>
                      </a:pPr>
                      <a:r>
                        <a:rPr lang="en-US" sz="2400" b="0" dirty="0">
                          <a:solidFill>
                            <a:schemeClr val="tx1"/>
                          </a:solidFill>
                          <a:effectLst/>
                        </a:rPr>
                        <a:t>12. Wiring for interlocking of double door entry, air locks, pass boxes, double door autoclaves should be well planned so that both the doors cannot be opened</a:t>
                      </a:r>
                      <a:endParaRPr lang="en-IN" sz="2400" b="0" dirty="0">
                        <a:solidFill>
                          <a:schemeClr val="tx1"/>
                        </a:solidFill>
                        <a:effectLst/>
                      </a:endParaRPr>
                    </a:p>
                    <a:p>
                      <a:pPr marL="66675">
                        <a:lnSpc>
                          <a:spcPct val="100000"/>
                        </a:lnSpc>
                      </a:pPr>
                      <a:r>
                        <a:rPr lang="en-US" sz="2400" b="0" dirty="0">
                          <a:solidFill>
                            <a:schemeClr val="tx1"/>
                          </a:solidFill>
                          <a:effectLst/>
                        </a:rPr>
                        <a:t>simultaneously.</a:t>
                      </a:r>
                    </a:p>
                    <a:p>
                      <a:pPr marL="66675">
                        <a:lnSpc>
                          <a:spcPct val="100000"/>
                        </a:lnSpc>
                      </a:pPr>
                      <a:r>
                        <a:rPr lang="en-US" sz="2400" b="0" dirty="0">
                          <a:solidFill>
                            <a:schemeClr val="tx1"/>
                          </a:solidFill>
                          <a:effectLst/>
                        </a:rPr>
                        <a:t>13. The electrical system must have sufficient circuits and power to support decontamination need of the facility.</a:t>
                      </a:r>
                    </a:p>
                    <a:p>
                      <a:pPr marL="66675" marR="61595" algn="just">
                        <a:lnSpc>
                          <a:spcPct val="100000"/>
                        </a:lnSpc>
                        <a:spcAft>
                          <a:spcPts val="0"/>
                        </a:spcAft>
                      </a:pPr>
                      <a:r>
                        <a:rPr lang="en-US" sz="2400" b="0" dirty="0">
                          <a:solidFill>
                            <a:schemeClr val="tx1"/>
                          </a:solidFill>
                          <a:effectLst/>
                        </a:rPr>
                        <a:t>14. Earthing with copper earth plate 600 mm X 600 mm, 3 mm thick along </a:t>
                      </a:r>
                      <a:r>
                        <a:rPr lang="en-US" sz="2400" b="0" spc="-20" dirty="0">
                          <a:solidFill>
                            <a:schemeClr val="tx1"/>
                          </a:solidFill>
                          <a:effectLst/>
                        </a:rPr>
                        <a:t>with</a:t>
                      </a:r>
                      <a:r>
                        <a:rPr lang="en-US" sz="2400" b="0" spc="260" dirty="0">
                          <a:solidFill>
                            <a:schemeClr val="tx1"/>
                          </a:solidFill>
                          <a:effectLst/>
                        </a:rPr>
                        <a:t> </a:t>
                      </a:r>
                      <a:r>
                        <a:rPr lang="en-US" sz="2400" b="0" dirty="0">
                          <a:solidFill>
                            <a:schemeClr val="tx1"/>
                          </a:solidFill>
                          <a:effectLst/>
                        </a:rPr>
                        <a:t>masonry enclosure and cover plate having 2.7 meter long watering pipe fitted with funnel for watering. Earthing should be separate for neutral and other for earthing as per Indian Electricity Rules. There should be separate similar earthing for electric supply and each generator. Voltage difference between</a:t>
                      </a:r>
                      <a:endParaRPr lang="en-IN" sz="2400" b="0" dirty="0">
                        <a:solidFill>
                          <a:schemeClr val="tx1"/>
                        </a:solidFill>
                        <a:effectLst/>
                      </a:endParaRPr>
                    </a:p>
                    <a:p>
                      <a:pPr marL="66675" algn="just">
                        <a:lnSpc>
                          <a:spcPct val="100000"/>
                        </a:lnSpc>
                      </a:pPr>
                      <a:r>
                        <a:rPr lang="en-US" sz="2400" b="0" dirty="0">
                          <a:solidFill>
                            <a:schemeClr val="tx1"/>
                          </a:solidFill>
                          <a:effectLst/>
                        </a:rPr>
                        <a:t>neutral and earth should be less than 5V.</a:t>
                      </a:r>
                      <a:endParaRPr lang="en-IN" sz="2400" b="0" dirty="0">
                        <a:solidFill>
                          <a:schemeClr val="tx1"/>
                        </a:solidFill>
                        <a:effectLst/>
                        <a:latin typeface="Times New Roman" panose="02020603050405020304" pitchFamily="18" charset="0"/>
                        <a:cs typeface="Mangal" panose="02040503050203030202" pitchFamily="18" charset="0"/>
                      </a:endParaRPr>
                    </a:p>
                  </a:txBody>
                  <a:tcPr marL="0" marR="0" marT="0" marB="0">
                    <a:noFill/>
                  </a:tcPr>
                </a:tc>
                <a:extLst>
                  <a:ext uri="{0D108BD9-81ED-4DB2-BD59-A6C34878D82A}">
                    <a16:rowId xmlns:a16="http://schemas.microsoft.com/office/drawing/2014/main" val="466525430"/>
                  </a:ext>
                </a:extLst>
              </a:tr>
            </a:tbl>
          </a:graphicData>
        </a:graphic>
      </p:graphicFrame>
    </p:spTree>
    <p:extLst>
      <p:ext uri="{BB962C8B-B14F-4D97-AF65-F5344CB8AC3E}">
        <p14:creationId xmlns:p14="http://schemas.microsoft.com/office/powerpoint/2010/main" val="38155926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0B024-3EC2-4A19-A7B8-F4D98A120897}"/>
              </a:ext>
            </a:extLst>
          </p:cNvPr>
          <p:cNvSpPr>
            <a:spLocks noGrp="1"/>
          </p:cNvSpPr>
          <p:nvPr>
            <p:ph type="title"/>
          </p:nvPr>
        </p:nvSpPr>
        <p:spPr>
          <a:xfrm>
            <a:off x="638175" y="269876"/>
            <a:ext cx="10744200" cy="825500"/>
          </a:xfrm>
        </p:spPr>
        <p:txBody>
          <a:bodyPr>
            <a:normAutofit/>
          </a:bodyPr>
          <a:lstStyle/>
          <a:p>
            <a:r>
              <a:rPr lang="en-US" sz="3200" b="1" dirty="0">
                <a:effectLst/>
                <a:latin typeface="Arial" panose="020B0604020202020204" pitchFamily="34" charset="0"/>
                <a:ea typeface="Calibri" panose="020F0502020204030204" pitchFamily="34" charset="0"/>
              </a:rPr>
              <a:t>COMMUNICATION NETWORKS</a:t>
            </a:r>
            <a:endParaRPr lang="en-IN" sz="6600" dirty="0"/>
          </a:p>
        </p:txBody>
      </p:sp>
      <p:graphicFrame>
        <p:nvGraphicFramePr>
          <p:cNvPr id="4" name="Content Placeholder 3">
            <a:extLst>
              <a:ext uri="{FF2B5EF4-FFF2-40B4-BE49-F238E27FC236}">
                <a16:creationId xmlns:a16="http://schemas.microsoft.com/office/drawing/2014/main" id="{FA0C203E-AFF5-48CE-AB34-FF10972097D0}"/>
              </a:ext>
            </a:extLst>
          </p:cNvPr>
          <p:cNvGraphicFramePr>
            <a:graphicFrameLocks noGrp="1"/>
          </p:cNvGraphicFramePr>
          <p:nvPr>
            <p:ph idx="1"/>
            <p:extLst>
              <p:ext uri="{D42A27DB-BD31-4B8C-83A1-F6EECF244321}">
                <p14:modId xmlns:p14="http://schemas.microsoft.com/office/powerpoint/2010/main" val="1233262378"/>
              </p:ext>
            </p:extLst>
          </p:nvPr>
        </p:nvGraphicFramePr>
        <p:xfrm>
          <a:off x="638175" y="1095377"/>
          <a:ext cx="11258549" cy="5237890"/>
        </p:xfrm>
        <a:graphic>
          <a:graphicData uri="http://schemas.openxmlformats.org/drawingml/2006/table">
            <a:tbl>
              <a:tblPr firstRow="1" firstCol="1" lastRow="1" lastCol="1" bandRow="1" bandCol="1">
                <a:tableStyleId>{5C22544A-7EE6-4342-B048-85BDC9FD1C3A}</a:tableStyleId>
              </a:tblPr>
              <a:tblGrid>
                <a:gridCol w="11258549">
                  <a:extLst>
                    <a:ext uri="{9D8B030D-6E8A-4147-A177-3AD203B41FA5}">
                      <a16:colId xmlns:a16="http://schemas.microsoft.com/office/drawing/2014/main" val="3649550300"/>
                    </a:ext>
                  </a:extLst>
                </a:gridCol>
              </a:tblGrid>
              <a:tr h="5237890">
                <a:tc>
                  <a:txBody>
                    <a:bodyPr/>
                    <a:lstStyle/>
                    <a:p>
                      <a:pPr marL="66675">
                        <a:lnSpc>
                          <a:spcPct val="115000"/>
                        </a:lnSpc>
                      </a:pPr>
                      <a:r>
                        <a:rPr lang="en-US" sz="2400" b="0" dirty="0">
                          <a:solidFill>
                            <a:schemeClr val="tx1"/>
                          </a:solidFill>
                          <a:effectLst/>
                        </a:rPr>
                        <a:t>1. The laboratory should be equipped with communication network between containment area and outside support area.</a:t>
                      </a:r>
                    </a:p>
                    <a:p>
                      <a:pPr marL="66675" marR="60325" algn="just">
                        <a:lnSpc>
                          <a:spcPct val="115000"/>
                        </a:lnSpc>
                        <a:spcAft>
                          <a:spcPts val="0"/>
                        </a:spcAft>
                      </a:pPr>
                      <a:r>
                        <a:rPr lang="en-US" sz="2400" b="0" dirty="0">
                          <a:solidFill>
                            <a:schemeClr val="tx1"/>
                          </a:solidFill>
                          <a:effectLst/>
                        </a:rPr>
                        <a:t>2. Fax, LAN network should be provided for electronic transfer of information  and data within the containment laboratory as well as from containment laboratory area to outside area. Electronic transfer of information and data should be encouraged, while avoiding paper transfer. However, in case paper has</a:t>
                      </a:r>
                      <a:r>
                        <a:rPr lang="en-US" sz="2400" b="0" spc="75" dirty="0">
                          <a:solidFill>
                            <a:schemeClr val="tx1"/>
                          </a:solidFill>
                          <a:effectLst/>
                        </a:rPr>
                        <a:t> </a:t>
                      </a:r>
                      <a:r>
                        <a:rPr lang="en-US" sz="2400" b="0" dirty="0">
                          <a:solidFill>
                            <a:schemeClr val="tx1"/>
                          </a:solidFill>
                          <a:effectLst/>
                        </a:rPr>
                        <a:t>to</a:t>
                      </a:r>
                      <a:r>
                        <a:rPr lang="en-US" sz="2400" b="0" spc="85" dirty="0">
                          <a:solidFill>
                            <a:schemeClr val="tx1"/>
                          </a:solidFill>
                          <a:effectLst/>
                        </a:rPr>
                        <a:t> </a:t>
                      </a:r>
                      <a:r>
                        <a:rPr lang="en-US" sz="2400" b="0" dirty="0">
                          <a:solidFill>
                            <a:schemeClr val="tx1"/>
                          </a:solidFill>
                          <a:effectLst/>
                        </a:rPr>
                        <a:t>be</a:t>
                      </a:r>
                      <a:r>
                        <a:rPr lang="en-US" sz="2400" b="0" spc="75" dirty="0">
                          <a:solidFill>
                            <a:schemeClr val="tx1"/>
                          </a:solidFill>
                          <a:effectLst/>
                        </a:rPr>
                        <a:t> </a:t>
                      </a:r>
                      <a:r>
                        <a:rPr lang="en-US" sz="2400" b="0" dirty="0">
                          <a:solidFill>
                            <a:schemeClr val="tx1"/>
                          </a:solidFill>
                          <a:effectLst/>
                        </a:rPr>
                        <a:t>taken</a:t>
                      </a:r>
                      <a:r>
                        <a:rPr lang="en-US" sz="2400" b="0" spc="75" dirty="0">
                          <a:solidFill>
                            <a:schemeClr val="tx1"/>
                          </a:solidFill>
                          <a:effectLst/>
                        </a:rPr>
                        <a:t> </a:t>
                      </a:r>
                      <a:r>
                        <a:rPr lang="en-US" sz="2400" b="0" dirty="0">
                          <a:solidFill>
                            <a:schemeClr val="tx1"/>
                          </a:solidFill>
                          <a:effectLst/>
                        </a:rPr>
                        <a:t>out</a:t>
                      </a:r>
                      <a:r>
                        <a:rPr lang="en-US" sz="2400" b="0" spc="85" dirty="0">
                          <a:solidFill>
                            <a:schemeClr val="tx1"/>
                          </a:solidFill>
                          <a:effectLst/>
                        </a:rPr>
                        <a:t> </a:t>
                      </a:r>
                      <a:r>
                        <a:rPr lang="en-US" sz="2400" b="0" dirty="0">
                          <a:solidFill>
                            <a:schemeClr val="tx1"/>
                          </a:solidFill>
                          <a:effectLst/>
                        </a:rPr>
                        <a:t>from</a:t>
                      </a:r>
                      <a:r>
                        <a:rPr lang="en-US" sz="2400" b="0" spc="90" dirty="0">
                          <a:solidFill>
                            <a:schemeClr val="tx1"/>
                          </a:solidFill>
                          <a:effectLst/>
                        </a:rPr>
                        <a:t> </a:t>
                      </a:r>
                      <a:r>
                        <a:rPr lang="en-US" sz="2400" b="0" dirty="0">
                          <a:solidFill>
                            <a:schemeClr val="tx1"/>
                          </a:solidFill>
                          <a:effectLst/>
                        </a:rPr>
                        <a:t>containment</a:t>
                      </a:r>
                      <a:r>
                        <a:rPr lang="en-US" sz="2400" b="0" spc="75" dirty="0">
                          <a:solidFill>
                            <a:schemeClr val="tx1"/>
                          </a:solidFill>
                          <a:effectLst/>
                        </a:rPr>
                        <a:t> </a:t>
                      </a:r>
                      <a:r>
                        <a:rPr lang="en-US" sz="2400" b="0" dirty="0">
                          <a:solidFill>
                            <a:schemeClr val="tx1"/>
                          </a:solidFill>
                          <a:effectLst/>
                        </a:rPr>
                        <a:t>area</a:t>
                      </a:r>
                      <a:r>
                        <a:rPr lang="en-US" sz="2400" b="0" spc="110" dirty="0">
                          <a:solidFill>
                            <a:schemeClr val="tx1"/>
                          </a:solidFill>
                          <a:effectLst/>
                        </a:rPr>
                        <a:t> </a:t>
                      </a:r>
                      <a:r>
                        <a:rPr lang="en-US" sz="2400" b="0" dirty="0">
                          <a:solidFill>
                            <a:schemeClr val="tx1"/>
                          </a:solidFill>
                          <a:effectLst/>
                        </a:rPr>
                        <a:t>to</a:t>
                      </a:r>
                      <a:r>
                        <a:rPr lang="en-US" sz="2400" b="0" spc="85" dirty="0">
                          <a:solidFill>
                            <a:schemeClr val="tx1"/>
                          </a:solidFill>
                          <a:effectLst/>
                        </a:rPr>
                        <a:t> </a:t>
                      </a:r>
                      <a:r>
                        <a:rPr lang="en-US" sz="2400" b="0" dirty="0">
                          <a:solidFill>
                            <a:schemeClr val="tx1"/>
                          </a:solidFill>
                          <a:effectLst/>
                        </a:rPr>
                        <a:t>non-containment</a:t>
                      </a:r>
                      <a:r>
                        <a:rPr lang="en-US" sz="2400" b="0" spc="75" dirty="0">
                          <a:solidFill>
                            <a:schemeClr val="tx1"/>
                          </a:solidFill>
                          <a:effectLst/>
                        </a:rPr>
                        <a:t> </a:t>
                      </a:r>
                      <a:r>
                        <a:rPr lang="en-US" sz="2400" b="0" dirty="0">
                          <a:solidFill>
                            <a:schemeClr val="tx1"/>
                          </a:solidFill>
                          <a:effectLst/>
                        </a:rPr>
                        <a:t>area,</a:t>
                      </a:r>
                      <a:r>
                        <a:rPr lang="en-US" sz="2400" b="0" spc="100" dirty="0">
                          <a:solidFill>
                            <a:schemeClr val="tx1"/>
                          </a:solidFill>
                          <a:effectLst/>
                        </a:rPr>
                        <a:t> </a:t>
                      </a:r>
                      <a:r>
                        <a:rPr lang="en-US" sz="2400" b="0" dirty="0">
                          <a:solidFill>
                            <a:schemeClr val="tx1"/>
                          </a:solidFill>
                          <a:effectLst/>
                        </a:rPr>
                        <a:t>it</a:t>
                      </a:r>
                      <a:r>
                        <a:rPr lang="en-US" sz="2400" b="0" spc="85" dirty="0">
                          <a:solidFill>
                            <a:schemeClr val="tx1"/>
                          </a:solidFill>
                          <a:effectLst/>
                        </a:rPr>
                        <a:t> </a:t>
                      </a:r>
                      <a:r>
                        <a:rPr lang="en-US" sz="2400" b="0" dirty="0">
                          <a:solidFill>
                            <a:schemeClr val="tx1"/>
                          </a:solidFill>
                          <a:effectLst/>
                        </a:rPr>
                        <a:t>must</a:t>
                      </a:r>
                      <a:r>
                        <a:rPr lang="en-US" sz="2400" b="0" spc="85" dirty="0">
                          <a:solidFill>
                            <a:schemeClr val="tx1"/>
                          </a:solidFill>
                          <a:effectLst/>
                        </a:rPr>
                        <a:t> </a:t>
                      </a:r>
                      <a:r>
                        <a:rPr lang="en-US" sz="2400" b="0" dirty="0">
                          <a:solidFill>
                            <a:schemeClr val="tx1"/>
                          </a:solidFill>
                          <a:effectLst/>
                        </a:rPr>
                        <a:t>be de-contaminated through autoclave/ fumigation chamber/Air-lock.</a:t>
                      </a:r>
                    </a:p>
                    <a:p>
                      <a:pPr marL="66675" marR="60325" algn="just">
                        <a:lnSpc>
                          <a:spcPct val="115000"/>
                        </a:lnSpc>
                        <a:spcAft>
                          <a:spcPts val="0"/>
                        </a:spcAft>
                      </a:pPr>
                      <a:r>
                        <a:rPr lang="en-US" sz="2400" b="0" dirty="0">
                          <a:solidFill>
                            <a:schemeClr val="tx1"/>
                          </a:solidFill>
                          <a:effectLst/>
                        </a:rPr>
                        <a:t>3. It is recommended to install CCTV in containment area to monitor the laboratory working from outside the containment area.</a:t>
                      </a:r>
                      <a:endParaRPr lang="en-IN" sz="2400" b="0" dirty="0">
                        <a:solidFill>
                          <a:schemeClr val="tx1"/>
                        </a:solidFill>
                        <a:effectLst/>
                        <a:latin typeface="Times New Roman" panose="02020603050405020304" pitchFamily="18" charset="0"/>
                        <a:cs typeface="Mangal" panose="02040503050203030202" pitchFamily="18" charset="0"/>
                      </a:endParaRPr>
                    </a:p>
                  </a:txBody>
                  <a:tcPr marL="0" marR="0" marT="0" marB="0">
                    <a:noFill/>
                  </a:tcPr>
                </a:tc>
                <a:extLst>
                  <a:ext uri="{0D108BD9-81ED-4DB2-BD59-A6C34878D82A}">
                    <a16:rowId xmlns:a16="http://schemas.microsoft.com/office/drawing/2014/main" val="47041040"/>
                  </a:ext>
                </a:extLst>
              </a:tr>
            </a:tbl>
          </a:graphicData>
        </a:graphic>
      </p:graphicFrame>
    </p:spTree>
    <p:extLst>
      <p:ext uri="{BB962C8B-B14F-4D97-AF65-F5344CB8AC3E}">
        <p14:creationId xmlns:p14="http://schemas.microsoft.com/office/powerpoint/2010/main" val="429337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191C7-8A99-4301-B398-8A99A49C0CA3}"/>
              </a:ext>
            </a:extLst>
          </p:cNvPr>
          <p:cNvSpPr>
            <a:spLocks noGrp="1"/>
          </p:cNvSpPr>
          <p:nvPr>
            <p:ph type="title"/>
          </p:nvPr>
        </p:nvSpPr>
        <p:spPr>
          <a:xfrm>
            <a:off x="838200" y="365126"/>
            <a:ext cx="10515600" cy="577850"/>
          </a:xfrm>
        </p:spPr>
        <p:txBody>
          <a:bodyPr>
            <a:normAutofit/>
          </a:bodyPr>
          <a:lstStyle/>
          <a:p>
            <a:r>
              <a:rPr lang="en-US" sz="2800" b="1" dirty="0">
                <a:effectLst/>
                <a:latin typeface="Arial" panose="020B0604020202020204" pitchFamily="34" charset="0"/>
                <a:ea typeface="Calibri" panose="020F0502020204030204" pitchFamily="34" charset="0"/>
              </a:rPr>
              <a:t>CONTAINMENT PERIMETERS</a:t>
            </a:r>
            <a:endParaRPr lang="en-IN" sz="2800" dirty="0"/>
          </a:p>
        </p:txBody>
      </p:sp>
      <p:graphicFrame>
        <p:nvGraphicFramePr>
          <p:cNvPr id="4" name="Content Placeholder 3">
            <a:extLst>
              <a:ext uri="{FF2B5EF4-FFF2-40B4-BE49-F238E27FC236}">
                <a16:creationId xmlns:a16="http://schemas.microsoft.com/office/drawing/2014/main" id="{84E78587-FF3B-4CD9-8217-23B2A6CDFC7A}"/>
              </a:ext>
            </a:extLst>
          </p:cNvPr>
          <p:cNvGraphicFramePr>
            <a:graphicFrameLocks noGrp="1"/>
          </p:cNvGraphicFramePr>
          <p:nvPr>
            <p:ph idx="1"/>
            <p:extLst>
              <p:ext uri="{D42A27DB-BD31-4B8C-83A1-F6EECF244321}">
                <p14:modId xmlns:p14="http://schemas.microsoft.com/office/powerpoint/2010/main" val="3004152650"/>
              </p:ext>
            </p:extLst>
          </p:nvPr>
        </p:nvGraphicFramePr>
        <p:xfrm>
          <a:off x="838200" y="1085851"/>
          <a:ext cx="11153774" cy="5441506"/>
        </p:xfrm>
        <a:graphic>
          <a:graphicData uri="http://schemas.openxmlformats.org/drawingml/2006/table">
            <a:tbl>
              <a:tblPr firstRow="1" firstCol="1" lastRow="1" lastCol="1" bandRow="1" bandCol="1">
                <a:tableStyleId>{5C22544A-7EE6-4342-B048-85BDC9FD1C3A}</a:tableStyleId>
              </a:tblPr>
              <a:tblGrid>
                <a:gridCol w="11153774">
                  <a:extLst>
                    <a:ext uri="{9D8B030D-6E8A-4147-A177-3AD203B41FA5}">
                      <a16:colId xmlns:a16="http://schemas.microsoft.com/office/drawing/2014/main" val="254342441"/>
                    </a:ext>
                  </a:extLst>
                </a:gridCol>
              </a:tblGrid>
              <a:tr h="5407023">
                <a:tc>
                  <a:txBody>
                    <a:bodyPr/>
                    <a:lstStyle/>
                    <a:p>
                      <a:pPr marL="66675">
                        <a:lnSpc>
                          <a:spcPct val="115000"/>
                        </a:lnSpc>
                      </a:pPr>
                      <a:r>
                        <a:rPr lang="en-US" sz="2400" b="0" dirty="0">
                          <a:solidFill>
                            <a:schemeClr val="tx1"/>
                          </a:solidFill>
                          <a:effectLst/>
                        </a:rPr>
                        <a:t>1. A double door barrier autoclave with bio seal should be located on containment barrier. Body of autoclave should be located outside of containment for ease of</a:t>
                      </a:r>
                      <a:r>
                        <a:rPr lang="en-IN" sz="2400" b="0" dirty="0">
                          <a:solidFill>
                            <a:schemeClr val="tx1"/>
                          </a:solidFill>
                          <a:effectLst/>
                        </a:rPr>
                        <a:t> </a:t>
                      </a:r>
                      <a:r>
                        <a:rPr lang="en-US" sz="2400" b="0" dirty="0">
                          <a:solidFill>
                            <a:schemeClr val="tx1"/>
                          </a:solidFill>
                          <a:effectLst/>
                        </a:rPr>
                        <a:t>maintenance. Outside room (Clean side) of autoclave should be well ventilated.</a:t>
                      </a:r>
                    </a:p>
                    <a:p>
                      <a:pPr marL="66675" marR="88900">
                        <a:lnSpc>
                          <a:spcPct val="115000"/>
                        </a:lnSpc>
                        <a:spcAft>
                          <a:spcPts val="0"/>
                        </a:spcAft>
                      </a:pPr>
                      <a:r>
                        <a:rPr lang="en-US" sz="2400" b="0" dirty="0">
                          <a:solidFill>
                            <a:schemeClr val="tx1"/>
                          </a:solidFill>
                          <a:effectLst/>
                        </a:rPr>
                        <a:t>2. Autoclave condensate drains should be directly connected to drain piping system and should be decontaminated along with liquid effluent in</a:t>
                      </a:r>
                      <a:r>
                        <a:rPr lang="en-US" sz="2400" b="0" spc="240" dirty="0">
                          <a:solidFill>
                            <a:schemeClr val="tx1"/>
                          </a:solidFill>
                          <a:effectLst/>
                        </a:rPr>
                        <a:t> </a:t>
                      </a:r>
                      <a:r>
                        <a:rPr lang="en-US" sz="2400" b="0" dirty="0">
                          <a:solidFill>
                            <a:schemeClr val="tx1"/>
                          </a:solidFill>
                          <a:effectLst/>
                        </a:rPr>
                        <a:t>Effluent</a:t>
                      </a:r>
                      <a:r>
                        <a:rPr lang="en-IN" sz="2400" b="0" dirty="0">
                          <a:solidFill>
                            <a:schemeClr val="tx1"/>
                          </a:solidFill>
                          <a:effectLst/>
                        </a:rPr>
                        <a:t> </a:t>
                      </a:r>
                      <a:r>
                        <a:rPr lang="en-US" sz="2400" b="0" dirty="0">
                          <a:solidFill>
                            <a:schemeClr val="tx1"/>
                          </a:solidFill>
                          <a:effectLst/>
                        </a:rPr>
                        <a:t>Treatment Plant (ETP).</a:t>
                      </a:r>
                    </a:p>
                    <a:p>
                      <a:pPr marL="66675">
                        <a:lnSpc>
                          <a:spcPct val="115000"/>
                        </a:lnSpc>
                      </a:pPr>
                      <a:r>
                        <a:rPr lang="en-US" sz="2400" b="0" dirty="0">
                          <a:solidFill>
                            <a:schemeClr val="tx1"/>
                          </a:solidFill>
                          <a:effectLst/>
                        </a:rPr>
                        <a:t>Barrier autoclave and pass boxes should be equipped with interlocking door (electrically and /or mechanically) and visual or audible alarm to prevent</a:t>
                      </a:r>
                      <a:r>
                        <a:rPr lang="en-IN" sz="2400" b="0" dirty="0">
                          <a:solidFill>
                            <a:schemeClr val="tx1"/>
                          </a:solidFill>
                          <a:effectLst/>
                        </a:rPr>
                        <a:t> </a:t>
                      </a:r>
                      <a:r>
                        <a:rPr lang="en-US" sz="2400" b="0" dirty="0">
                          <a:solidFill>
                            <a:schemeClr val="tx1"/>
                          </a:solidFill>
                          <a:effectLst/>
                        </a:rPr>
                        <a:t>opening of both doors simultaneously.</a:t>
                      </a:r>
                    </a:p>
                    <a:p>
                      <a:pPr marL="66675" marR="63500">
                        <a:lnSpc>
                          <a:spcPct val="115000"/>
                        </a:lnSpc>
                        <a:spcAft>
                          <a:spcPts val="0"/>
                        </a:spcAft>
                      </a:pPr>
                      <a:r>
                        <a:rPr lang="en-US" sz="2400" b="0" dirty="0">
                          <a:solidFill>
                            <a:schemeClr val="tx1"/>
                          </a:solidFill>
                          <a:effectLst/>
                        </a:rPr>
                        <a:t>3. Autoclave should be PLC controlled and should record complete cycle real time data like temperature, steam pressure, type of cycle etc. A record for all</a:t>
                      </a:r>
                      <a:r>
                        <a:rPr lang="en-IN" sz="2400" b="0" dirty="0">
                          <a:solidFill>
                            <a:schemeClr val="tx1"/>
                          </a:solidFill>
                          <a:effectLst/>
                        </a:rPr>
                        <a:t> </a:t>
                      </a:r>
                      <a:r>
                        <a:rPr lang="en-US" sz="2400" b="0" dirty="0">
                          <a:solidFill>
                            <a:schemeClr val="tx1"/>
                          </a:solidFill>
                          <a:effectLst/>
                        </a:rPr>
                        <a:t>autoclave cycles should be maintained. </a:t>
                      </a:r>
                    </a:p>
                    <a:p>
                      <a:pPr marL="66675" marR="63500">
                        <a:lnSpc>
                          <a:spcPct val="115000"/>
                        </a:lnSpc>
                        <a:spcAft>
                          <a:spcPts val="0"/>
                        </a:spcAft>
                      </a:pPr>
                      <a:r>
                        <a:rPr lang="en-US" sz="2400" b="0" dirty="0">
                          <a:solidFill>
                            <a:schemeClr val="tx1"/>
                          </a:solidFill>
                          <a:effectLst/>
                        </a:rPr>
                        <a:t>4. Clean side door of barrier autoclave/ fumigation air lock should open only after</a:t>
                      </a:r>
                    </a:p>
                    <a:p>
                      <a:pPr marL="66675" marR="63500">
                        <a:lnSpc>
                          <a:spcPct val="115000"/>
                        </a:lnSpc>
                        <a:spcAft>
                          <a:spcPts val="0"/>
                        </a:spcAft>
                      </a:pPr>
                      <a:r>
                        <a:rPr lang="en-US" sz="2400" b="0" dirty="0">
                          <a:solidFill>
                            <a:schemeClr val="tx1"/>
                          </a:solidFill>
                          <a:effectLst/>
                        </a:rPr>
                        <a:t>completion of the decontamination cycle.</a:t>
                      </a:r>
                      <a:r>
                        <a:rPr lang="en-US" sz="2400" b="0" dirty="0">
                          <a:solidFill>
                            <a:schemeClr val="tx1"/>
                          </a:solidFill>
                          <a:effectLst/>
                          <a:latin typeface="Times New Roman" panose="02020603050405020304" pitchFamily="18" charset="0"/>
                          <a:cs typeface="Mangal" panose="02040503050203030202" pitchFamily="18" charset="0"/>
                        </a:rPr>
                        <a:t> </a:t>
                      </a:r>
                      <a:endParaRPr lang="en-IN" sz="2400" b="0" dirty="0">
                        <a:solidFill>
                          <a:schemeClr val="tx1"/>
                        </a:solidFill>
                        <a:effectLst/>
                        <a:latin typeface="Times New Roman" panose="02020603050405020304" pitchFamily="18" charset="0"/>
                        <a:cs typeface="Mangal" panose="02040503050203030202" pitchFamily="18" charset="0"/>
                      </a:endParaRPr>
                    </a:p>
                  </a:txBody>
                  <a:tcPr marL="0" marR="0" marT="0" marB="0">
                    <a:noFill/>
                  </a:tcPr>
                </a:tc>
                <a:extLst>
                  <a:ext uri="{0D108BD9-81ED-4DB2-BD59-A6C34878D82A}">
                    <a16:rowId xmlns:a16="http://schemas.microsoft.com/office/drawing/2014/main" val="1377154412"/>
                  </a:ext>
                </a:extLst>
              </a:tr>
            </a:tbl>
          </a:graphicData>
        </a:graphic>
      </p:graphicFrame>
    </p:spTree>
    <p:extLst>
      <p:ext uri="{BB962C8B-B14F-4D97-AF65-F5344CB8AC3E}">
        <p14:creationId xmlns:p14="http://schemas.microsoft.com/office/powerpoint/2010/main" val="18411521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64919F0-B654-415F-A89D-947FEBB0038E}"/>
              </a:ext>
            </a:extLst>
          </p:cNvPr>
          <p:cNvGraphicFramePr>
            <a:graphicFrameLocks noGrp="1"/>
          </p:cNvGraphicFramePr>
          <p:nvPr>
            <p:extLst>
              <p:ext uri="{D42A27DB-BD31-4B8C-83A1-F6EECF244321}">
                <p14:modId xmlns:p14="http://schemas.microsoft.com/office/powerpoint/2010/main" val="960902625"/>
              </p:ext>
            </p:extLst>
          </p:nvPr>
        </p:nvGraphicFramePr>
        <p:xfrm>
          <a:off x="462598" y="533400"/>
          <a:ext cx="10910252" cy="5441988"/>
        </p:xfrm>
        <a:graphic>
          <a:graphicData uri="http://schemas.openxmlformats.org/drawingml/2006/table">
            <a:tbl>
              <a:tblPr firstRow="1" firstCol="1" lastRow="1" lastCol="1" bandRow="1" bandCol="1">
                <a:tableStyleId>{5C22544A-7EE6-4342-B048-85BDC9FD1C3A}</a:tableStyleId>
              </a:tblPr>
              <a:tblGrid>
                <a:gridCol w="10910252">
                  <a:extLst>
                    <a:ext uri="{9D8B030D-6E8A-4147-A177-3AD203B41FA5}">
                      <a16:colId xmlns:a16="http://schemas.microsoft.com/office/drawing/2014/main" val="314616249"/>
                    </a:ext>
                  </a:extLst>
                </a:gridCol>
              </a:tblGrid>
              <a:tr h="5441988">
                <a:tc>
                  <a:txBody>
                    <a:bodyPr/>
                    <a:lstStyle/>
                    <a:p>
                      <a:pPr marL="66675">
                        <a:lnSpc>
                          <a:spcPct val="100000"/>
                        </a:lnSpc>
                      </a:pPr>
                      <a:r>
                        <a:rPr lang="en-US" sz="2400" b="0" dirty="0">
                          <a:solidFill>
                            <a:schemeClr val="tx1"/>
                          </a:solidFill>
                          <a:effectLst/>
                        </a:rPr>
                        <a:t>5. For materials that cannot be autoclaved (e.g. heat sensitive equipment, samples, films etc.), other proven technologies for material decontamination (e.g. chemical, gaseous) should be provided at the barrier. SOPs to be developed by the Laboratory In-charge.</a:t>
                      </a:r>
                    </a:p>
                    <a:p>
                      <a:pPr marL="66675">
                        <a:lnSpc>
                          <a:spcPct val="100000"/>
                        </a:lnSpc>
                      </a:pPr>
                      <a:r>
                        <a:rPr lang="en-US" sz="2400" b="0" dirty="0">
                          <a:solidFill>
                            <a:schemeClr val="tx1"/>
                          </a:solidFill>
                          <a:effectLst/>
                        </a:rPr>
                        <a:t>6. Dunk tank and double door pass box with gaseous decontamination with interlocking of doors should be available at the barrier of the facility.</a:t>
                      </a:r>
                    </a:p>
                    <a:p>
                      <a:pPr marL="66675">
                        <a:lnSpc>
                          <a:spcPct val="100000"/>
                        </a:lnSpc>
                      </a:pPr>
                      <a:r>
                        <a:rPr lang="en-US" sz="2400" b="0" dirty="0">
                          <a:solidFill>
                            <a:schemeClr val="tx1"/>
                          </a:solidFill>
                          <a:effectLst/>
                        </a:rPr>
                        <a:t>7. All penetrations should be sealed with non-shrinkable sealant and tested for</a:t>
                      </a:r>
                      <a:endParaRPr lang="en-IN" sz="2400" b="0" dirty="0">
                        <a:solidFill>
                          <a:schemeClr val="tx1"/>
                        </a:solidFill>
                        <a:effectLst/>
                      </a:endParaRPr>
                    </a:p>
                    <a:p>
                      <a:pPr marL="66675">
                        <a:lnSpc>
                          <a:spcPct val="100000"/>
                        </a:lnSpc>
                        <a:spcBef>
                          <a:spcPts val="205"/>
                        </a:spcBef>
                        <a:spcAft>
                          <a:spcPts val="0"/>
                        </a:spcAft>
                      </a:pPr>
                      <a:r>
                        <a:rPr lang="en-US" sz="2400" b="0" dirty="0">
                          <a:solidFill>
                            <a:schemeClr val="tx1"/>
                          </a:solidFill>
                          <a:effectLst/>
                        </a:rPr>
                        <a:t>leakage at the time of testing and commissioning.</a:t>
                      </a:r>
                    </a:p>
                    <a:p>
                      <a:pPr marL="66675">
                        <a:lnSpc>
                          <a:spcPct val="100000"/>
                        </a:lnSpc>
                        <a:spcBef>
                          <a:spcPts val="205"/>
                        </a:spcBef>
                        <a:spcAft>
                          <a:spcPts val="0"/>
                        </a:spcAft>
                      </a:pPr>
                      <a:r>
                        <a:rPr lang="en-US" sz="2400" b="0" dirty="0">
                          <a:solidFill>
                            <a:schemeClr val="tx1"/>
                          </a:solidFill>
                          <a:effectLst/>
                        </a:rPr>
                        <a:t>8. Containment side of barrier autoclave, Necropsy room (Post mortem room) and effluent treatment room are highly contaminated areas. Hence, negative</a:t>
                      </a:r>
                      <a:r>
                        <a:rPr lang="en-IN" sz="2400" b="0" dirty="0">
                          <a:solidFill>
                            <a:schemeClr val="tx1"/>
                          </a:solidFill>
                          <a:effectLst/>
                        </a:rPr>
                        <a:t> </a:t>
                      </a:r>
                      <a:r>
                        <a:rPr lang="en-US" sz="2400" b="0" dirty="0">
                          <a:solidFill>
                            <a:schemeClr val="tx1"/>
                          </a:solidFill>
                          <a:effectLst/>
                        </a:rPr>
                        <a:t>pressure of these areas should be accordingly kept at more negative value.</a:t>
                      </a:r>
                      <a:endParaRPr lang="en-IN" sz="2400" b="0" dirty="0">
                        <a:solidFill>
                          <a:schemeClr val="tx1"/>
                        </a:solidFill>
                        <a:effectLst/>
                        <a:latin typeface="Times New Roman" panose="02020603050405020304" pitchFamily="18" charset="0"/>
                        <a:cs typeface="Mangal" panose="02040503050203030202" pitchFamily="18" charset="0"/>
                      </a:endParaRPr>
                    </a:p>
                  </a:txBody>
                  <a:tcPr marL="0" marR="0" marT="0" marB="0">
                    <a:noFill/>
                  </a:tcPr>
                </a:tc>
                <a:extLst>
                  <a:ext uri="{0D108BD9-81ED-4DB2-BD59-A6C34878D82A}">
                    <a16:rowId xmlns:a16="http://schemas.microsoft.com/office/drawing/2014/main" val="35525613"/>
                  </a:ext>
                </a:extLst>
              </a:tr>
            </a:tbl>
          </a:graphicData>
        </a:graphic>
      </p:graphicFrame>
    </p:spTree>
    <p:extLst>
      <p:ext uri="{BB962C8B-B14F-4D97-AF65-F5344CB8AC3E}">
        <p14:creationId xmlns:p14="http://schemas.microsoft.com/office/powerpoint/2010/main" val="2471950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82585-04C7-4288-9858-1D3355607AA4}"/>
              </a:ext>
            </a:extLst>
          </p:cNvPr>
          <p:cNvSpPr>
            <a:spLocks noGrp="1"/>
          </p:cNvSpPr>
          <p:nvPr>
            <p:ph type="title"/>
          </p:nvPr>
        </p:nvSpPr>
        <p:spPr>
          <a:xfrm>
            <a:off x="838200" y="365126"/>
            <a:ext cx="10515600" cy="768350"/>
          </a:xfrm>
        </p:spPr>
        <p:txBody>
          <a:bodyPr>
            <a:normAutofit/>
          </a:bodyPr>
          <a:lstStyle/>
          <a:p>
            <a:r>
              <a:rPr lang="en-US" sz="2800" b="1" dirty="0">
                <a:effectLst/>
                <a:latin typeface="Arial" panose="020B0604020202020204" pitchFamily="34" charset="0"/>
                <a:ea typeface="Calibri" panose="020F0502020204030204" pitchFamily="34" charset="0"/>
              </a:rPr>
              <a:t>DECONTAMINATION</a:t>
            </a:r>
            <a:endParaRPr lang="en-IN" sz="6000" dirty="0"/>
          </a:p>
        </p:txBody>
      </p:sp>
      <p:graphicFrame>
        <p:nvGraphicFramePr>
          <p:cNvPr id="4" name="Content Placeholder 3">
            <a:extLst>
              <a:ext uri="{FF2B5EF4-FFF2-40B4-BE49-F238E27FC236}">
                <a16:creationId xmlns:a16="http://schemas.microsoft.com/office/drawing/2014/main" id="{5B3C0AF0-D8FC-44E1-84F9-37DD7A809816}"/>
              </a:ext>
            </a:extLst>
          </p:cNvPr>
          <p:cNvGraphicFramePr>
            <a:graphicFrameLocks noGrp="1"/>
          </p:cNvGraphicFramePr>
          <p:nvPr>
            <p:ph idx="1"/>
            <p:extLst>
              <p:ext uri="{D42A27DB-BD31-4B8C-83A1-F6EECF244321}">
                <p14:modId xmlns:p14="http://schemas.microsoft.com/office/powerpoint/2010/main" val="1128454361"/>
              </p:ext>
            </p:extLst>
          </p:nvPr>
        </p:nvGraphicFramePr>
        <p:xfrm>
          <a:off x="838200" y="1228724"/>
          <a:ext cx="10068560" cy="4476751"/>
        </p:xfrm>
        <a:graphic>
          <a:graphicData uri="http://schemas.openxmlformats.org/drawingml/2006/table">
            <a:tbl>
              <a:tblPr firstRow="1" firstCol="1" lastRow="1" lastCol="1" bandRow="1" bandCol="1">
                <a:tableStyleId>{5C22544A-7EE6-4342-B048-85BDC9FD1C3A}</a:tableStyleId>
              </a:tblPr>
              <a:tblGrid>
                <a:gridCol w="10068560">
                  <a:extLst>
                    <a:ext uri="{9D8B030D-6E8A-4147-A177-3AD203B41FA5}">
                      <a16:colId xmlns:a16="http://schemas.microsoft.com/office/drawing/2014/main" val="3317894451"/>
                    </a:ext>
                  </a:extLst>
                </a:gridCol>
              </a:tblGrid>
              <a:tr h="4476751">
                <a:tc>
                  <a:txBody>
                    <a:bodyPr/>
                    <a:lstStyle/>
                    <a:p>
                      <a:pPr marL="523875" indent="-457200">
                        <a:lnSpc>
                          <a:spcPct val="100000"/>
                        </a:lnSpc>
                        <a:buAutoNum type="arabicPeriod"/>
                      </a:pPr>
                      <a:r>
                        <a:rPr lang="en-US" sz="2200" b="0" dirty="0">
                          <a:solidFill>
                            <a:schemeClr val="tx1"/>
                          </a:solidFill>
                          <a:effectLst/>
                        </a:rPr>
                        <a:t>For personnel, change of laboratory clothing in change room and shower is</a:t>
                      </a:r>
                    </a:p>
                    <a:p>
                      <a:pPr marL="66675" indent="0">
                        <a:lnSpc>
                          <a:spcPct val="100000"/>
                        </a:lnSpc>
                        <a:buNone/>
                      </a:pPr>
                      <a:r>
                        <a:rPr lang="en-US" sz="2200" b="0" dirty="0">
                          <a:solidFill>
                            <a:schemeClr val="tx1"/>
                          </a:solidFill>
                          <a:effectLst/>
                        </a:rPr>
                        <a:t>        recommended.</a:t>
                      </a:r>
                    </a:p>
                    <a:p>
                      <a:pPr marL="523875" indent="-457200">
                        <a:lnSpc>
                          <a:spcPct val="100000"/>
                        </a:lnSpc>
                        <a:buAutoNum type="arabicPeriod" startAt="2"/>
                      </a:pPr>
                      <a:r>
                        <a:rPr lang="en-US" sz="2200" b="0" dirty="0">
                          <a:solidFill>
                            <a:schemeClr val="tx1"/>
                          </a:solidFill>
                          <a:effectLst/>
                        </a:rPr>
                        <a:t>Air exit should occur only after HEPA filtration.</a:t>
                      </a:r>
                    </a:p>
                    <a:p>
                      <a:pPr marL="523875" indent="-457200">
                        <a:lnSpc>
                          <a:spcPct val="100000"/>
                        </a:lnSpc>
                        <a:buAutoNum type="arabicPeriod" startAt="2"/>
                      </a:pPr>
                      <a:r>
                        <a:rPr lang="en-US" sz="2200" b="0" dirty="0">
                          <a:solidFill>
                            <a:schemeClr val="tx1"/>
                          </a:solidFill>
                          <a:effectLst/>
                        </a:rPr>
                        <a:t> Liquid waste is decontaminated by steam liquid effluent treatment or by dosing chemical disinfectant.</a:t>
                      </a:r>
                    </a:p>
                    <a:p>
                      <a:pPr marL="523875" indent="-457200">
                        <a:lnSpc>
                          <a:spcPct val="100000"/>
                        </a:lnSpc>
                        <a:buAutoNum type="arabicPeriod" startAt="2"/>
                      </a:pPr>
                      <a:r>
                        <a:rPr lang="en-US" sz="2200" b="0" dirty="0">
                          <a:solidFill>
                            <a:schemeClr val="tx1"/>
                          </a:solidFill>
                          <a:effectLst/>
                        </a:rPr>
                        <a:t> Entry to effluent treatment system should be through cloth change room and shower room and staff must take shower before exit from the effluent treatment system. Effluent treatment system should be at negative pressure. The value of negative pressure may be set after doing risk analysis and keeping in view of</a:t>
                      </a:r>
                      <a:r>
                        <a:rPr lang="en-IN" sz="2200" b="0" dirty="0">
                          <a:solidFill>
                            <a:schemeClr val="tx1"/>
                          </a:solidFill>
                          <a:effectLst/>
                        </a:rPr>
                        <a:t> </a:t>
                      </a:r>
                      <a:r>
                        <a:rPr lang="en-US" sz="2200" b="0" dirty="0">
                          <a:solidFill>
                            <a:schemeClr val="tx1"/>
                          </a:solidFill>
                          <a:effectLst/>
                        </a:rPr>
                        <a:t>negative pressure of its surrounding areas.</a:t>
                      </a:r>
                    </a:p>
                    <a:p>
                      <a:pPr marL="523875" indent="-457200">
                        <a:lnSpc>
                          <a:spcPct val="100000"/>
                        </a:lnSpc>
                        <a:buAutoNum type="arabicPeriod" startAt="2"/>
                      </a:pPr>
                      <a:r>
                        <a:rPr lang="en-US" sz="2200" b="0" dirty="0">
                          <a:solidFill>
                            <a:schemeClr val="tx1"/>
                          </a:solidFill>
                          <a:effectLst/>
                        </a:rPr>
                        <a:t> Solid wastes should be taken out of the facility through steam autoclave.</a:t>
                      </a:r>
                    </a:p>
                    <a:p>
                      <a:pPr marL="523875" indent="-457200">
                        <a:lnSpc>
                          <a:spcPct val="100000"/>
                        </a:lnSpc>
                        <a:buAutoNum type="arabicPeriod" startAt="2"/>
                      </a:pPr>
                      <a:r>
                        <a:rPr lang="en-US" sz="2200" b="0" dirty="0">
                          <a:solidFill>
                            <a:schemeClr val="tx1"/>
                          </a:solidFill>
                          <a:effectLst/>
                        </a:rPr>
                        <a:t> Equipment which cannot be autoclaved should be taken out after gaseous decontamination</a:t>
                      </a:r>
                      <a:endParaRPr lang="en-IN" sz="2200" b="0" dirty="0">
                        <a:solidFill>
                          <a:schemeClr val="tx1"/>
                        </a:solidFill>
                        <a:effectLst/>
                        <a:latin typeface="Times New Roman" panose="02020603050405020304" pitchFamily="18" charset="0"/>
                        <a:cs typeface="Mangal" panose="02040503050203030202" pitchFamily="18" charset="0"/>
                      </a:endParaRPr>
                    </a:p>
                  </a:txBody>
                  <a:tcPr marL="0" marR="0" marT="0" marB="0" anchor="ctr">
                    <a:noFill/>
                  </a:tcPr>
                </a:tc>
                <a:extLst>
                  <a:ext uri="{0D108BD9-81ED-4DB2-BD59-A6C34878D82A}">
                    <a16:rowId xmlns:a16="http://schemas.microsoft.com/office/drawing/2014/main" val="3134620927"/>
                  </a:ext>
                </a:extLst>
              </a:tr>
            </a:tbl>
          </a:graphicData>
        </a:graphic>
      </p:graphicFrame>
    </p:spTree>
    <p:extLst>
      <p:ext uri="{BB962C8B-B14F-4D97-AF65-F5344CB8AC3E}">
        <p14:creationId xmlns:p14="http://schemas.microsoft.com/office/powerpoint/2010/main" val="15582320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30351-338D-482A-8A00-547F134488DF}"/>
              </a:ext>
            </a:extLst>
          </p:cNvPr>
          <p:cNvSpPr>
            <a:spLocks noGrp="1"/>
          </p:cNvSpPr>
          <p:nvPr>
            <p:ph type="title"/>
          </p:nvPr>
        </p:nvSpPr>
        <p:spPr>
          <a:xfrm>
            <a:off x="838200" y="365125"/>
            <a:ext cx="10515600" cy="625475"/>
          </a:xfrm>
        </p:spPr>
        <p:txBody>
          <a:bodyPr>
            <a:normAutofit/>
          </a:bodyPr>
          <a:lstStyle/>
          <a:p>
            <a:r>
              <a:rPr lang="en-US" sz="2800" b="1" dirty="0">
                <a:effectLst/>
                <a:latin typeface="Arial" panose="020B0604020202020204" pitchFamily="34" charset="0"/>
                <a:ea typeface="Calibri" panose="020F0502020204030204" pitchFamily="34" charset="0"/>
              </a:rPr>
              <a:t>TESTING, COMMISSIONING AND VALIDATION</a:t>
            </a:r>
            <a:endParaRPr lang="en-IN" sz="6000" dirty="0"/>
          </a:p>
        </p:txBody>
      </p:sp>
      <p:sp>
        <p:nvSpPr>
          <p:cNvPr id="3" name="Content Placeholder 2">
            <a:extLst>
              <a:ext uri="{FF2B5EF4-FFF2-40B4-BE49-F238E27FC236}">
                <a16:creationId xmlns:a16="http://schemas.microsoft.com/office/drawing/2014/main" id="{1A33BB8B-22D0-455B-8E5A-82F1FF5229A1}"/>
              </a:ext>
            </a:extLst>
          </p:cNvPr>
          <p:cNvSpPr>
            <a:spLocks noGrp="1"/>
          </p:cNvSpPr>
          <p:nvPr>
            <p:ph idx="1"/>
          </p:nvPr>
        </p:nvSpPr>
        <p:spPr>
          <a:xfrm>
            <a:off x="838200" y="1171575"/>
            <a:ext cx="10515600" cy="5210175"/>
          </a:xfrm>
        </p:spPr>
        <p:txBody>
          <a:bodyPr>
            <a:noAutofit/>
          </a:bodyPr>
          <a:lstStyle/>
          <a:p>
            <a:pPr marL="66675" marR="64135" algn="just">
              <a:lnSpc>
                <a:spcPct val="115000"/>
              </a:lnSpc>
              <a:spcAft>
                <a:spcPts val="0"/>
              </a:spcAft>
            </a:pPr>
            <a:r>
              <a:rPr lang="en-US" sz="2000" dirty="0">
                <a:effectLst/>
                <a:latin typeface="Arial" panose="020B0604020202020204" pitchFamily="34" charset="0"/>
                <a:ea typeface="Times New Roman" panose="02020603050405020304" pitchFamily="18" charset="0"/>
              </a:rPr>
              <a:t>For Certification, the new facilities shall be tested, validated and commissioned.</a:t>
            </a:r>
            <a:endParaRPr lang="en-US" sz="2000" b="1" dirty="0">
              <a:latin typeface="Arial" panose="020B0604020202020204" pitchFamily="34" charset="0"/>
              <a:ea typeface="Times New Roman" panose="02020603050405020304" pitchFamily="18" charset="0"/>
            </a:endParaRPr>
          </a:p>
          <a:p>
            <a:pPr marL="0" marR="64135" indent="0" algn="just">
              <a:lnSpc>
                <a:spcPct val="115000"/>
              </a:lnSpc>
              <a:spcAft>
                <a:spcPts val="0"/>
              </a:spcAft>
              <a:buNone/>
            </a:pPr>
            <a:endParaRPr lang="en-IN" sz="2000" dirty="0">
              <a:effectLst/>
              <a:latin typeface="Times New Roman" panose="02020603050405020304" pitchFamily="18" charset="0"/>
              <a:ea typeface="Times New Roman" panose="02020603050405020304" pitchFamily="18" charset="0"/>
            </a:endParaRPr>
          </a:p>
          <a:p>
            <a:pPr marL="66675"/>
            <a:r>
              <a:rPr lang="en-US" sz="2000" b="1" dirty="0">
                <a:effectLst/>
                <a:latin typeface="Arial" panose="020B0604020202020204" pitchFamily="34" charset="0"/>
                <a:ea typeface="Times New Roman" panose="02020603050405020304" pitchFamily="18" charset="0"/>
              </a:rPr>
              <a:t>Testing</a:t>
            </a:r>
            <a:endParaRPr lang="en-IN" sz="2000" dirty="0">
              <a:effectLst/>
              <a:latin typeface="Times New Roman" panose="02020603050405020304" pitchFamily="18" charset="0"/>
              <a:ea typeface="Times New Roman" panose="02020603050405020304" pitchFamily="18" charset="0"/>
            </a:endParaRPr>
          </a:p>
          <a:p>
            <a:pPr marL="66675" marR="62230" algn="just">
              <a:lnSpc>
                <a:spcPct val="115000"/>
              </a:lnSpc>
              <a:spcBef>
                <a:spcPts val="185"/>
              </a:spcBef>
              <a:spcAft>
                <a:spcPts val="0"/>
              </a:spcAft>
            </a:pPr>
            <a:r>
              <a:rPr lang="en-US" sz="2000" dirty="0">
                <a:effectLst/>
                <a:latin typeface="Arial" panose="020B0604020202020204" pitchFamily="34" charset="0"/>
                <a:ea typeface="Times New Roman" panose="02020603050405020304" pitchFamily="18" charset="0"/>
              </a:rPr>
              <a:t>Testing of equipment/ Critical components should be initially performed by the construction contractor in the presence of a team involved and test results are properly documented. The following equipment and systems must be tested during the construction:</a:t>
            </a:r>
            <a:endParaRPr lang="en-IN" sz="2000" dirty="0">
              <a:effectLst/>
              <a:latin typeface="Times New Roman" panose="02020603050405020304" pitchFamily="18" charset="0"/>
              <a:ea typeface="Times New Roman" panose="02020603050405020304" pitchFamily="18" charset="0"/>
            </a:endParaRPr>
          </a:p>
          <a:p>
            <a:pPr marL="342900" marR="60325" lvl="0" indent="-342900">
              <a:lnSpc>
                <a:spcPct val="113000"/>
              </a:lnSpc>
              <a:spcAft>
                <a:spcPts val="0"/>
              </a:spcAft>
              <a:buSzPts val="1200"/>
              <a:buFont typeface="Symbol" panose="05050102010706020507" pitchFamily="18" charset="2"/>
              <a:buChar char=""/>
              <a:tabLst>
                <a:tab pos="523875" algn="l"/>
                <a:tab pos="524510" algn="l"/>
              </a:tabLst>
            </a:pPr>
            <a:r>
              <a:rPr lang="en-US" sz="2000" dirty="0">
                <a:effectLst/>
                <a:latin typeface="Arial" panose="020B0604020202020204" pitchFamily="34" charset="0"/>
                <a:ea typeface="Symbol" panose="05050102010706020507" pitchFamily="18" charset="2"/>
                <a:cs typeface="Symbol" panose="05050102010706020507" pitchFamily="18" charset="2"/>
              </a:rPr>
              <a:t>Leak testing of supply and exhaust duct work (Duct of SS-304 recommended).</a:t>
            </a:r>
            <a:endParaRPr lang="en-IN" sz="2000" dirty="0">
              <a:effectLst/>
              <a:latin typeface="Times New Roman" panose="02020603050405020304" pitchFamily="18" charset="0"/>
              <a:ea typeface="Symbol" panose="05050102010706020507" pitchFamily="18" charset="2"/>
              <a:cs typeface="Symbol" panose="05050102010706020507" pitchFamily="18" charset="2"/>
            </a:endParaRPr>
          </a:p>
          <a:p>
            <a:pPr marL="342900" marR="65405" lvl="0" indent="-342900">
              <a:lnSpc>
                <a:spcPct val="113000"/>
              </a:lnSpc>
              <a:spcBef>
                <a:spcPts val="10"/>
              </a:spcBef>
              <a:spcAft>
                <a:spcPts val="0"/>
              </a:spcAft>
              <a:buSzPts val="1200"/>
              <a:buFont typeface="Symbol" panose="05050102010706020507" pitchFamily="18" charset="2"/>
              <a:buChar char=""/>
              <a:tabLst>
                <a:tab pos="523875" algn="l"/>
                <a:tab pos="524510" algn="l"/>
              </a:tabLst>
            </a:pPr>
            <a:r>
              <a:rPr lang="en-US" sz="2000" dirty="0">
                <a:effectLst/>
                <a:latin typeface="Arial" panose="020B0604020202020204" pitchFamily="34" charset="0"/>
                <a:ea typeface="Symbol" panose="05050102010706020507" pitchFamily="18" charset="2"/>
                <a:cs typeface="Symbol" panose="05050102010706020507" pitchFamily="18" charset="2"/>
              </a:rPr>
              <a:t>Factory testing of HEPA filters, HEPA filter Housings, Isolation valves, Air tight gates and other critical</a:t>
            </a:r>
            <a:r>
              <a:rPr lang="en-US" sz="2000" spc="5" dirty="0">
                <a:effectLst/>
                <a:latin typeface="Arial" panose="020B0604020202020204" pitchFamily="34" charset="0"/>
                <a:ea typeface="Symbol" panose="05050102010706020507" pitchFamily="18" charset="2"/>
                <a:cs typeface="Symbol" panose="05050102010706020507" pitchFamily="18" charset="2"/>
              </a:rPr>
              <a:t> </a:t>
            </a:r>
            <a:r>
              <a:rPr lang="en-US" sz="2000" dirty="0">
                <a:effectLst/>
                <a:latin typeface="Arial" panose="020B0604020202020204" pitchFamily="34" charset="0"/>
                <a:ea typeface="Symbol" panose="05050102010706020507" pitchFamily="18" charset="2"/>
                <a:cs typeface="Symbol" panose="05050102010706020507" pitchFamily="18" charset="2"/>
              </a:rPr>
              <a:t>components.</a:t>
            </a:r>
            <a:endParaRPr lang="en-IN" sz="2000" dirty="0">
              <a:effectLst/>
              <a:latin typeface="Times New Roman" panose="02020603050405020304" pitchFamily="18" charset="0"/>
              <a:ea typeface="Symbol" panose="05050102010706020507" pitchFamily="18" charset="2"/>
              <a:cs typeface="Symbol" panose="05050102010706020507" pitchFamily="18" charset="2"/>
            </a:endParaRPr>
          </a:p>
          <a:p>
            <a:pPr marL="342900" marR="64770" lvl="0" indent="-342900">
              <a:lnSpc>
                <a:spcPct val="113000"/>
              </a:lnSpc>
              <a:spcBef>
                <a:spcPts val="15"/>
              </a:spcBef>
              <a:spcAft>
                <a:spcPts val="0"/>
              </a:spcAft>
              <a:buSzPts val="1200"/>
              <a:buFont typeface="Symbol" panose="05050102010706020507" pitchFamily="18" charset="2"/>
              <a:buChar char=""/>
              <a:tabLst>
                <a:tab pos="523875" algn="l"/>
                <a:tab pos="524510" algn="l"/>
              </a:tabLst>
            </a:pPr>
            <a:r>
              <a:rPr lang="en-US" sz="2000" dirty="0">
                <a:effectLst/>
                <a:latin typeface="Arial" panose="020B0604020202020204" pitchFamily="34" charset="0"/>
                <a:ea typeface="Symbol" panose="05050102010706020507" pitchFamily="18" charset="2"/>
                <a:cs typeface="Symbol" panose="05050102010706020507" pitchFamily="18" charset="2"/>
              </a:rPr>
              <a:t>Field testing of HEPA filters and HEPA filter housings after installation at site.</a:t>
            </a:r>
            <a:endParaRPr lang="en-IN" sz="2000" dirty="0">
              <a:effectLst/>
              <a:latin typeface="Times New Roman" panose="02020603050405020304" pitchFamily="18" charset="0"/>
              <a:ea typeface="Symbol" panose="05050102010706020507" pitchFamily="18" charset="2"/>
              <a:cs typeface="Symbol" panose="05050102010706020507" pitchFamily="18" charset="2"/>
            </a:endParaRPr>
          </a:p>
          <a:p>
            <a:pPr marL="342900" lvl="0" indent="-342900">
              <a:spcBef>
                <a:spcPts val="5"/>
              </a:spcBef>
              <a:spcAft>
                <a:spcPts val="0"/>
              </a:spcAft>
              <a:buSzPts val="1200"/>
              <a:buFont typeface="Symbol" panose="05050102010706020507" pitchFamily="18" charset="2"/>
              <a:buChar char=""/>
              <a:tabLst>
                <a:tab pos="523875" algn="l"/>
                <a:tab pos="524510" algn="l"/>
              </a:tabLst>
            </a:pPr>
            <a:r>
              <a:rPr lang="en-US" sz="2000" dirty="0">
                <a:effectLst/>
                <a:latin typeface="Arial" panose="020B0604020202020204" pitchFamily="34" charset="0"/>
                <a:ea typeface="Symbol" panose="05050102010706020507" pitchFamily="18" charset="2"/>
                <a:cs typeface="Symbol" panose="05050102010706020507" pitchFamily="18" charset="2"/>
              </a:rPr>
              <a:t>Leak</a:t>
            </a:r>
            <a:r>
              <a:rPr lang="en-US" sz="2000" spc="225" dirty="0">
                <a:effectLst/>
                <a:latin typeface="Arial" panose="020B0604020202020204" pitchFamily="34" charset="0"/>
                <a:ea typeface="Symbol" panose="05050102010706020507" pitchFamily="18" charset="2"/>
                <a:cs typeface="Symbol" panose="05050102010706020507" pitchFamily="18" charset="2"/>
              </a:rPr>
              <a:t> </a:t>
            </a:r>
            <a:r>
              <a:rPr lang="en-US" sz="2000" dirty="0">
                <a:effectLst/>
                <a:latin typeface="Arial" panose="020B0604020202020204" pitchFamily="34" charset="0"/>
                <a:ea typeface="Symbol" panose="05050102010706020507" pitchFamily="18" charset="2"/>
                <a:cs typeface="Symbol" panose="05050102010706020507" pitchFamily="18" charset="2"/>
              </a:rPr>
              <a:t>testing</a:t>
            </a:r>
            <a:r>
              <a:rPr lang="en-US" sz="2000" spc="210" dirty="0">
                <a:effectLst/>
                <a:latin typeface="Arial" panose="020B0604020202020204" pitchFamily="34" charset="0"/>
                <a:ea typeface="Symbol" panose="05050102010706020507" pitchFamily="18" charset="2"/>
                <a:cs typeface="Symbol" panose="05050102010706020507" pitchFamily="18" charset="2"/>
              </a:rPr>
              <a:t> </a:t>
            </a:r>
            <a:r>
              <a:rPr lang="en-US" sz="2000" dirty="0">
                <a:effectLst/>
                <a:latin typeface="Arial" panose="020B0604020202020204" pitchFamily="34" charset="0"/>
                <a:ea typeface="Symbol" panose="05050102010706020507" pitchFamily="18" charset="2"/>
                <a:cs typeface="Symbol" panose="05050102010706020507" pitchFamily="18" charset="2"/>
              </a:rPr>
              <a:t>of</a:t>
            </a:r>
            <a:r>
              <a:rPr lang="en-US" sz="2000" spc="220" dirty="0">
                <a:effectLst/>
                <a:latin typeface="Arial" panose="020B0604020202020204" pitchFamily="34" charset="0"/>
                <a:ea typeface="Symbol" panose="05050102010706020507" pitchFamily="18" charset="2"/>
                <a:cs typeface="Symbol" panose="05050102010706020507" pitchFamily="18" charset="2"/>
              </a:rPr>
              <a:t> </a:t>
            </a:r>
            <a:r>
              <a:rPr lang="en-US" sz="2000" dirty="0">
                <a:effectLst/>
                <a:latin typeface="Arial" panose="020B0604020202020204" pitchFamily="34" charset="0"/>
                <a:ea typeface="Symbol" panose="05050102010706020507" pitchFamily="18" charset="2"/>
                <a:cs typeface="Symbol" panose="05050102010706020507" pitchFamily="18" charset="2"/>
              </a:rPr>
              <a:t>containment</a:t>
            </a:r>
            <a:r>
              <a:rPr lang="en-US" sz="2000" spc="225" dirty="0">
                <a:effectLst/>
                <a:latin typeface="Arial" panose="020B0604020202020204" pitchFamily="34" charset="0"/>
                <a:ea typeface="Symbol" panose="05050102010706020507" pitchFamily="18" charset="2"/>
                <a:cs typeface="Symbol" panose="05050102010706020507" pitchFamily="18" charset="2"/>
              </a:rPr>
              <a:t> </a:t>
            </a:r>
            <a:r>
              <a:rPr lang="en-US" sz="2000" dirty="0">
                <a:effectLst/>
                <a:latin typeface="Arial" panose="020B0604020202020204" pitchFamily="34" charset="0"/>
                <a:ea typeface="Symbol" panose="05050102010706020507" pitchFamily="18" charset="2"/>
                <a:cs typeface="Symbol" panose="05050102010706020507" pitchFamily="18" charset="2"/>
              </a:rPr>
              <a:t>spaces</a:t>
            </a:r>
            <a:r>
              <a:rPr lang="en-US" sz="2000" spc="240" dirty="0">
                <a:effectLst/>
                <a:latin typeface="Arial" panose="020B0604020202020204" pitchFamily="34" charset="0"/>
                <a:ea typeface="Symbol" panose="05050102010706020507" pitchFamily="18" charset="2"/>
                <a:cs typeface="Symbol" panose="05050102010706020507" pitchFamily="18" charset="2"/>
              </a:rPr>
              <a:t> </a:t>
            </a:r>
            <a:r>
              <a:rPr lang="en-US" sz="2000" dirty="0">
                <a:effectLst/>
                <a:latin typeface="Arial" panose="020B0604020202020204" pitchFamily="34" charset="0"/>
                <a:ea typeface="Symbol" panose="05050102010706020507" pitchFamily="18" charset="2"/>
                <a:cs typeface="Symbol" panose="05050102010706020507" pitchFamily="18" charset="2"/>
              </a:rPr>
              <a:t>(Recommended</a:t>
            </a:r>
            <a:r>
              <a:rPr lang="en-US" sz="2000" spc="225" dirty="0">
                <a:effectLst/>
                <a:latin typeface="Arial" panose="020B0604020202020204" pitchFamily="34" charset="0"/>
                <a:ea typeface="Symbol" panose="05050102010706020507" pitchFamily="18" charset="2"/>
                <a:cs typeface="Symbol" panose="05050102010706020507" pitchFamily="18" charset="2"/>
              </a:rPr>
              <a:t> </a:t>
            </a:r>
            <a:r>
              <a:rPr lang="en-US" sz="2000" dirty="0">
                <a:effectLst/>
                <a:latin typeface="Arial" panose="020B0604020202020204" pitchFamily="34" charset="0"/>
                <a:ea typeface="Symbol" panose="05050102010706020507" pitchFamily="18" charset="2"/>
                <a:cs typeface="Symbol" panose="05050102010706020507" pitchFamily="18" charset="2"/>
              </a:rPr>
              <a:t>for</a:t>
            </a:r>
            <a:r>
              <a:rPr lang="en-US" sz="2000" spc="230" dirty="0">
                <a:effectLst/>
                <a:latin typeface="Arial" panose="020B0604020202020204" pitchFamily="34" charset="0"/>
                <a:ea typeface="Symbol" panose="05050102010706020507" pitchFamily="18" charset="2"/>
                <a:cs typeface="Symbol" panose="05050102010706020507" pitchFamily="18" charset="2"/>
              </a:rPr>
              <a:t> </a:t>
            </a:r>
            <a:r>
              <a:rPr lang="en-US" sz="2000" dirty="0">
                <a:effectLst/>
                <a:latin typeface="Arial" panose="020B0604020202020204" pitchFamily="34" charset="0"/>
                <a:ea typeface="Symbol" panose="05050102010706020507" pitchFamily="18" charset="2"/>
                <a:cs typeface="Symbol" panose="05050102010706020507" pitchFamily="18" charset="2"/>
              </a:rPr>
              <a:t>and</a:t>
            </a:r>
            <a:r>
              <a:rPr lang="en-US" sz="2000" spc="235" dirty="0">
                <a:effectLst/>
                <a:latin typeface="Arial" panose="020B0604020202020204" pitchFamily="34" charset="0"/>
                <a:ea typeface="Symbol" panose="05050102010706020507" pitchFamily="18" charset="2"/>
                <a:cs typeface="Symbol" panose="05050102010706020507" pitchFamily="18" charset="2"/>
              </a:rPr>
              <a:t> </a:t>
            </a:r>
            <a:r>
              <a:rPr lang="en-US" sz="2000" dirty="0">
                <a:effectLst/>
                <a:latin typeface="Arial" panose="020B0604020202020204" pitchFamily="34" charset="0"/>
                <a:ea typeface="Symbol" panose="05050102010706020507" pitchFamily="18" charset="2"/>
                <a:cs typeface="Symbol" panose="05050102010706020507" pitchFamily="18" charset="2"/>
              </a:rPr>
              <a:t>high-risk</a:t>
            </a:r>
            <a:endParaRPr lang="en-IN" sz="2000" dirty="0">
              <a:effectLst/>
              <a:latin typeface="Times New Roman" panose="02020603050405020304" pitchFamily="18" charset="0"/>
              <a:ea typeface="Symbol" panose="05050102010706020507" pitchFamily="18" charset="2"/>
              <a:cs typeface="Symbol" panose="05050102010706020507" pitchFamily="18" charset="2"/>
            </a:endParaRPr>
          </a:p>
          <a:p>
            <a:r>
              <a:rPr lang="en-US" sz="2000" dirty="0">
                <a:effectLst/>
                <a:latin typeface="Arial" panose="020B0604020202020204" pitchFamily="34" charset="0"/>
                <a:ea typeface="Calibri" panose="020F0502020204030204" pitchFamily="34" charset="0"/>
              </a:rPr>
              <a:t>pathogens).</a:t>
            </a:r>
            <a:endParaRPr lang="en-IN" sz="2000" dirty="0"/>
          </a:p>
        </p:txBody>
      </p:sp>
    </p:spTree>
    <p:extLst>
      <p:ext uri="{BB962C8B-B14F-4D97-AF65-F5344CB8AC3E}">
        <p14:creationId xmlns:p14="http://schemas.microsoft.com/office/powerpoint/2010/main" val="8397461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715DFF-D5DC-4B0A-A1BC-B6A934B879AD}"/>
              </a:ext>
            </a:extLst>
          </p:cNvPr>
          <p:cNvSpPr>
            <a:spLocks noGrp="1"/>
          </p:cNvSpPr>
          <p:nvPr>
            <p:ph idx="1"/>
          </p:nvPr>
        </p:nvSpPr>
        <p:spPr>
          <a:xfrm>
            <a:off x="838200" y="723900"/>
            <a:ext cx="10515600" cy="5453063"/>
          </a:xfrm>
        </p:spPr>
        <p:txBody>
          <a:bodyPr>
            <a:normAutofit/>
          </a:bodyPr>
          <a:lstStyle/>
          <a:p>
            <a:pPr marL="342900" marR="66040" lvl="0" indent="-342900" algn="just">
              <a:lnSpc>
                <a:spcPct val="100000"/>
              </a:lnSpc>
              <a:spcAft>
                <a:spcPts val="0"/>
              </a:spcAft>
              <a:buSzPts val="1200"/>
              <a:buFont typeface="Symbol" panose="05050102010706020507" pitchFamily="18" charset="2"/>
              <a:buChar char=""/>
              <a:tabLst>
                <a:tab pos="524510" algn="l"/>
              </a:tabLst>
            </a:pPr>
            <a:r>
              <a:rPr lang="en-US" sz="2400" dirty="0">
                <a:effectLst/>
                <a:latin typeface="Arial" panose="020B0604020202020204" pitchFamily="34" charset="0"/>
                <a:ea typeface="Symbol" panose="05050102010706020507" pitchFamily="18" charset="2"/>
                <a:cs typeface="Symbol" panose="05050102010706020507" pitchFamily="18" charset="2"/>
              </a:rPr>
              <a:t>Differential pressures and/ or directional air flows between adjacent areas as per design</a:t>
            </a:r>
            <a:r>
              <a:rPr lang="en-US" sz="2400" spc="-5" dirty="0">
                <a:effectLst/>
                <a:latin typeface="Arial" panose="020B0604020202020204" pitchFamily="34" charset="0"/>
                <a:ea typeface="Symbol" panose="05050102010706020507" pitchFamily="18" charset="2"/>
                <a:cs typeface="Symbol" panose="05050102010706020507" pitchFamily="18" charset="2"/>
              </a:rPr>
              <a:t> </a:t>
            </a:r>
            <a:r>
              <a:rPr lang="en-US" sz="2400" dirty="0">
                <a:effectLst/>
                <a:latin typeface="Arial" panose="020B0604020202020204" pitchFamily="34" charset="0"/>
                <a:ea typeface="Symbol" panose="05050102010706020507" pitchFamily="18" charset="2"/>
                <a:cs typeface="Symbol" panose="05050102010706020507" pitchFamily="18" charset="2"/>
              </a:rPr>
              <a:t>parameters.</a:t>
            </a:r>
            <a:endParaRPr lang="en-IN" sz="2400" dirty="0">
              <a:effectLst/>
              <a:latin typeface="Times New Roman" panose="02020603050405020304" pitchFamily="18" charset="0"/>
              <a:ea typeface="Symbol" panose="05050102010706020507" pitchFamily="18" charset="2"/>
              <a:cs typeface="Symbol" panose="05050102010706020507" pitchFamily="18" charset="2"/>
            </a:endParaRPr>
          </a:p>
          <a:p>
            <a:pPr marL="342900" lvl="0" indent="-342900" algn="just">
              <a:lnSpc>
                <a:spcPct val="100000"/>
              </a:lnSpc>
              <a:buSzPts val="1200"/>
              <a:buFont typeface="Symbol" panose="05050102010706020507" pitchFamily="18" charset="2"/>
              <a:buChar char=""/>
              <a:tabLst>
                <a:tab pos="524510" algn="l"/>
              </a:tabLst>
            </a:pPr>
            <a:r>
              <a:rPr lang="en-US" sz="2400" dirty="0">
                <a:effectLst/>
                <a:latin typeface="Arial" panose="020B0604020202020204" pitchFamily="34" charset="0"/>
                <a:ea typeface="Symbol" panose="05050102010706020507" pitchFamily="18" charset="2"/>
                <a:cs typeface="Symbol" panose="05050102010706020507" pitchFamily="18" charset="2"/>
              </a:rPr>
              <a:t>Field testing of Biological safety</a:t>
            </a:r>
            <a:r>
              <a:rPr lang="en-US" sz="2400" spc="-50" dirty="0">
                <a:effectLst/>
                <a:latin typeface="Arial" panose="020B0604020202020204" pitchFamily="34" charset="0"/>
                <a:ea typeface="Symbol" panose="05050102010706020507" pitchFamily="18" charset="2"/>
                <a:cs typeface="Symbol" panose="05050102010706020507" pitchFamily="18" charset="2"/>
              </a:rPr>
              <a:t> </a:t>
            </a:r>
            <a:r>
              <a:rPr lang="en-US" sz="2400" dirty="0">
                <a:effectLst/>
                <a:latin typeface="Arial" panose="020B0604020202020204" pitchFamily="34" charset="0"/>
                <a:ea typeface="Symbol" panose="05050102010706020507" pitchFamily="18" charset="2"/>
                <a:cs typeface="Symbol" panose="05050102010706020507" pitchFamily="18" charset="2"/>
              </a:rPr>
              <a:t>cabinets.</a:t>
            </a:r>
          </a:p>
          <a:p>
            <a:pPr marL="342900" lvl="0" indent="-342900" algn="just">
              <a:lnSpc>
                <a:spcPct val="100000"/>
              </a:lnSpc>
              <a:buSzPts val="1200"/>
              <a:buFont typeface="Symbol" panose="05050102010706020507" pitchFamily="18" charset="2"/>
              <a:buChar char=""/>
              <a:tabLst>
                <a:tab pos="524510" algn="l"/>
              </a:tabLst>
            </a:pPr>
            <a:r>
              <a:rPr lang="en-US" sz="2400" dirty="0">
                <a:latin typeface="Arial" panose="020B0604020202020204" pitchFamily="34" charset="0"/>
                <a:ea typeface="Symbol" panose="05050102010706020507" pitchFamily="18" charset="2"/>
                <a:cs typeface="Symbol" panose="05050102010706020507" pitchFamily="18" charset="2"/>
              </a:rPr>
              <a:t> </a:t>
            </a:r>
            <a:r>
              <a:rPr lang="en-US" sz="2400" dirty="0">
                <a:effectLst/>
                <a:latin typeface="Arial" panose="020B0604020202020204" pitchFamily="34" charset="0"/>
                <a:ea typeface="Calibri" panose="020F0502020204030204" pitchFamily="34" charset="0"/>
              </a:rPr>
              <a:t>Functioning of all critical parameters should be repeated and demonstrated to authorized person/ team or project management consultant for the facility, in presence of the Laboratory In-charge and Biosafety Officer. Final testing and commissioning should take place in presence of committee / project team that may include third party. All performance parameters and adjustments / replacements if any carried out during testing should be documented for future reference. </a:t>
            </a:r>
            <a:endParaRPr lang="en-IN" sz="2400" dirty="0"/>
          </a:p>
        </p:txBody>
      </p:sp>
    </p:spTree>
    <p:extLst>
      <p:ext uri="{BB962C8B-B14F-4D97-AF65-F5344CB8AC3E}">
        <p14:creationId xmlns:p14="http://schemas.microsoft.com/office/powerpoint/2010/main" val="190909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0E5A7-F652-4F7F-9B45-CEFD9C65589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2DD2F16C-D5AE-4F1F-B7A6-73490CEA70D6}"/>
              </a:ext>
            </a:extLst>
          </p:cNvPr>
          <p:cNvSpPr>
            <a:spLocks noGrp="1"/>
          </p:cNvSpPr>
          <p:nvPr>
            <p:ph idx="1"/>
          </p:nvPr>
        </p:nvSpPr>
        <p:spPr/>
        <p:txBody>
          <a:bodyPr/>
          <a:lstStyle/>
          <a:p>
            <a:endParaRPr lang="en-IN"/>
          </a:p>
        </p:txBody>
      </p:sp>
      <p:pic>
        <p:nvPicPr>
          <p:cNvPr id="4098" name="Picture 2" descr="BIOSAFETY LEVEL 1&#10;• Microbes not known consistently to cause&#10;disease in healthy adults and present minimal&#10;potential hazar...">
            <a:extLst>
              <a:ext uri="{FF2B5EF4-FFF2-40B4-BE49-F238E27FC236}">
                <a16:creationId xmlns:a16="http://schemas.microsoft.com/office/drawing/2014/main" id="{DD6EFC32-CDD7-4EBE-BBCF-B326E890D5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10632440" cy="700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0298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E5ED0-4997-4897-96FA-7B7287B8B621}"/>
              </a:ext>
            </a:extLst>
          </p:cNvPr>
          <p:cNvSpPr>
            <a:spLocks noGrp="1"/>
          </p:cNvSpPr>
          <p:nvPr>
            <p:ph type="title"/>
          </p:nvPr>
        </p:nvSpPr>
        <p:spPr>
          <a:xfrm>
            <a:off x="838200" y="365125"/>
            <a:ext cx="10515600" cy="549275"/>
          </a:xfrm>
        </p:spPr>
        <p:txBody>
          <a:bodyPr anchor="t">
            <a:noAutofit/>
          </a:bodyPr>
          <a:lstStyle/>
          <a:p>
            <a:r>
              <a:rPr lang="en-US" sz="2800" dirty="0">
                <a:effectLst/>
                <a:latin typeface="Arial" panose="020B0604020202020204" pitchFamily="34" charset="0"/>
                <a:ea typeface="Times New Roman" panose="02020603050405020304" pitchFamily="18" charset="0"/>
              </a:rPr>
              <a:t>Commissioning:</a:t>
            </a:r>
            <a:br>
              <a:rPr lang="en-IN" sz="2800" dirty="0">
                <a:effectLst/>
                <a:latin typeface="Times New Roman" panose="02020603050405020304" pitchFamily="18" charset="0"/>
                <a:ea typeface="Times New Roman" panose="02020603050405020304" pitchFamily="18" charset="0"/>
              </a:rPr>
            </a:br>
            <a:endParaRPr lang="en-IN" sz="2800" dirty="0"/>
          </a:p>
        </p:txBody>
      </p:sp>
      <p:sp>
        <p:nvSpPr>
          <p:cNvPr id="3" name="Content Placeholder 2">
            <a:extLst>
              <a:ext uri="{FF2B5EF4-FFF2-40B4-BE49-F238E27FC236}">
                <a16:creationId xmlns:a16="http://schemas.microsoft.com/office/drawing/2014/main" id="{2DCD9795-9B55-45B7-AD56-6B19F85F840A}"/>
              </a:ext>
            </a:extLst>
          </p:cNvPr>
          <p:cNvSpPr>
            <a:spLocks noGrp="1"/>
          </p:cNvSpPr>
          <p:nvPr>
            <p:ph idx="1"/>
          </p:nvPr>
        </p:nvSpPr>
        <p:spPr>
          <a:xfrm>
            <a:off x="838200" y="914400"/>
            <a:ext cx="10515600" cy="5800725"/>
          </a:xfrm>
        </p:spPr>
        <p:txBody>
          <a:bodyPr>
            <a:noAutofit/>
          </a:bodyPr>
          <a:lstStyle/>
          <a:p>
            <a:pPr marL="66675" marR="62865" algn="just">
              <a:lnSpc>
                <a:spcPct val="100000"/>
              </a:lnSpc>
              <a:spcBef>
                <a:spcPts val="215"/>
              </a:spcBef>
              <a:spcAft>
                <a:spcPts val="0"/>
              </a:spcAft>
            </a:pPr>
            <a:r>
              <a:rPr lang="en-US" sz="2200" dirty="0">
                <a:effectLst/>
                <a:latin typeface="Arial" panose="020B0604020202020204" pitchFamily="34" charset="0"/>
                <a:ea typeface="Times New Roman" panose="02020603050405020304" pitchFamily="18" charset="0"/>
              </a:rPr>
              <a:t>Commissioning is the verification of physical construction with the design parameters/ predetermined performance criteria and it is one part of overall validation process. This requires verification and documentation of critical containment components, equipment start up, adjustments of parameters, control system calibration, balancing and performance</a:t>
            </a:r>
            <a:r>
              <a:rPr lang="en-US" sz="2200" spc="-30" dirty="0">
                <a:effectLst/>
                <a:latin typeface="Arial" panose="020B0604020202020204" pitchFamily="34" charset="0"/>
                <a:ea typeface="Times New Roman" panose="02020603050405020304" pitchFamily="18" charset="0"/>
              </a:rPr>
              <a:t> </a:t>
            </a:r>
            <a:r>
              <a:rPr lang="en-US" sz="2200" dirty="0">
                <a:effectLst/>
                <a:latin typeface="Arial" panose="020B0604020202020204" pitchFamily="34" charset="0"/>
                <a:ea typeface="Times New Roman" panose="02020603050405020304" pitchFamily="18" charset="0"/>
              </a:rPr>
              <a:t>testing.</a:t>
            </a:r>
            <a:endParaRPr lang="en-IN" sz="2200" dirty="0">
              <a:effectLst/>
              <a:latin typeface="Times New Roman" panose="02020603050405020304" pitchFamily="18" charset="0"/>
              <a:ea typeface="Times New Roman" panose="02020603050405020304" pitchFamily="18" charset="0"/>
            </a:endParaRPr>
          </a:p>
          <a:p>
            <a:pPr marL="66675" marR="62230" algn="just">
              <a:lnSpc>
                <a:spcPct val="100000"/>
              </a:lnSpc>
              <a:spcAft>
                <a:spcPts val="0"/>
              </a:spcAft>
            </a:pPr>
            <a:r>
              <a:rPr lang="en-US" sz="2200" dirty="0">
                <a:effectLst/>
                <a:latin typeface="Arial" panose="020B0604020202020204" pitchFamily="34" charset="0"/>
                <a:ea typeface="Times New Roman" panose="02020603050405020304" pitchFamily="18" charset="0"/>
              </a:rPr>
              <a:t>Commissioning procedure for the laboratory should be well designed and implemented to verify the safe aspects of facility operation. Commissioning of facility shall include all critical elements such as airflow patterns, negative pressures in different zones of the facility, biosafety cabinets, temperature profiles in autoclaves, procedures for decontamination and sterilization, verification of light lux level, operation of HVAC systems, measurement of chilled water pumps capacity, air quantities at outlet diffusers / grilles, air compressor capacity, air curtains, steam boiler, clean room garment storage cabinet, floor traps, drains, dunk tanks, checking of ceiling panels, pass box, shower cabinets/ air shower, water outlets, air leak in ducts as well as plenums, doors and view panels along with functioning of all the alarm systems.</a:t>
            </a:r>
            <a:endParaRPr lang="en-IN"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76283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B18CC-9FF8-4B84-BE4A-804D4FABB07F}"/>
              </a:ext>
            </a:extLst>
          </p:cNvPr>
          <p:cNvSpPr>
            <a:spLocks noGrp="1"/>
          </p:cNvSpPr>
          <p:nvPr>
            <p:ph type="title"/>
          </p:nvPr>
        </p:nvSpPr>
        <p:spPr>
          <a:xfrm>
            <a:off x="838200" y="365125"/>
            <a:ext cx="10515600" cy="1025525"/>
          </a:xfrm>
        </p:spPr>
        <p:txBody>
          <a:bodyPr>
            <a:normAutofit fontScale="90000"/>
          </a:bodyPr>
          <a:lstStyle/>
          <a:p>
            <a:r>
              <a:rPr kumimoji="0" lang="en-US" sz="3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j-cs"/>
              </a:rPr>
              <a:t>Commissioning………</a:t>
            </a:r>
            <a:r>
              <a:rPr kumimoji="0" lang="en-US" sz="31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mj-cs"/>
              </a:rPr>
              <a:t>contd</a:t>
            </a:r>
            <a:br>
              <a:rPr kumimoji="0" lang="en-IN"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j-cs"/>
              </a:rPr>
            </a:br>
            <a:endParaRPr lang="en-IN" dirty="0"/>
          </a:p>
        </p:txBody>
      </p:sp>
      <p:sp>
        <p:nvSpPr>
          <p:cNvPr id="3" name="Content Placeholder 2">
            <a:extLst>
              <a:ext uri="{FF2B5EF4-FFF2-40B4-BE49-F238E27FC236}">
                <a16:creationId xmlns:a16="http://schemas.microsoft.com/office/drawing/2014/main" id="{35610430-AD14-4D5A-9484-E594B61CDCFC}"/>
              </a:ext>
            </a:extLst>
          </p:cNvPr>
          <p:cNvSpPr>
            <a:spLocks noGrp="1"/>
          </p:cNvSpPr>
          <p:nvPr>
            <p:ph idx="1"/>
          </p:nvPr>
        </p:nvSpPr>
        <p:spPr>
          <a:xfrm>
            <a:off x="838200" y="1390651"/>
            <a:ext cx="10515600" cy="3848100"/>
          </a:xfrm>
        </p:spPr>
        <p:txBody>
          <a:bodyPr/>
          <a:lstStyle/>
          <a:p>
            <a:r>
              <a:rPr lang="en-US" dirty="0"/>
              <a:t>Additionally, commissioning of all the basic requirements as per the approved layouts, including electrical connections, emergency electric supply, UPS, local area network (LAN) connections, servers, water connections, sewage connection, hardware fitting, telephones and intercoms. Functioning of the BMS with all the desired parameters, fine setting of access control and all the inventories etc.</a:t>
            </a:r>
          </a:p>
          <a:p>
            <a:endParaRPr lang="en-IN" dirty="0"/>
          </a:p>
        </p:txBody>
      </p:sp>
    </p:spTree>
    <p:extLst>
      <p:ext uri="{BB962C8B-B14F-4D97-AF65-F5344CB8AC3E}">
        <p14:creationId xmlns:p14="http://schemas.microsoft.com/office/powerpoint/2010/main" val="20382101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E00AB-0505-4D8C-8147-F6AA3A1F2F09}"/>
              </a:ext>
            </a:extLst>
          </p:cNvPr>
          <p:cNvSpPr>
            <a:spLocks noGrp="1"/>
          </p:cNvSpPr>
          <p:nvPr>
            <p:ph type="title"/>
          </p:nvPr>
        </p:nvSpPr>
        <p:spPr>
          <a:xfrm>
            <a:off x="838200" y="600075"/>
            <a:ext cx="10515600" cy="552450"/>
          </a:xfrm>
        </p:spPr>
        <p:txBody>
          <a:bodyPr anchor="t">
            <a:normAutofit fontScale="90000"/>
          </a:bodyPr>
          <a:lstStyle/>
          <a:p>
            <a:r>
              <a:rPr lang="en-US" sz="2800" b="1" dirty="0">
                <a:effectLst/>
                <a:latin typeface="Arial" panose="020B0604020202020204" pitchFamily="34" charset="0"/>
                <a:ea typeface="Times New Roman" panose="02020603050405020304" pitchFamily="18" charset="0"/>
              </a:rPr>
              <a:t>VALIDATION</a:t>
            </a:r>
            <a:br>
              <a:rPr lang="en-IN" sz="1800" dirty="0">
                <a:effectLst/>
                <a:latin typeface="Times New Roman" panose="02020603050405020304" pitchFamily="18" charset="0"/>
                <a:ea typeface="Times New Roman" panose="02020603050405020304" pitchFamily="18" charset="0"/>
              </a:rPr>
            </a:br>
            <a:endParaRPr lang="en-IN" dirty="0"/>
          </a:p>
        </p:txBody>
      </p:sp>
      <p:graphicFrame>
        <p:nvGraphicFramePr>
          <p:cNvPr id="4" name="Content Placeholder 3">
            <a:extLst>
              <a:ext uri="{FF2B5EF4-FFF2-40B4-BE49-F238E27FC236}">
                <a16:creationId xmlns:a16="http://schemas.microsoft.com/office/drawing/2014/main" id="{3EAA1A74-4B91-4EDA-B748-3B0731306EAC}"/>
              </a:ext>
            </a:extLst>
          </p:cNvPr>
          <p:cNvGraphicFramePr>
            <a:graphicFrameLocks noGrp="1"/>
          </p:cNvGraphicFramePr>
          <p:nvPr>
            <p:ph idx="1"/>
            <p:extLst>
              <p:ext uri="{D42A27DB-BD31-4B8C-83A1-F6EECF244321}">
                <p14:modId xmlns:p14="http://schemas.microsoft.com/office/powerpoint/2010/main" val="2177904457"/>
              </p:ext>
            </p:extLst>
          </p:nvPr>
        </p:nvGraphicFramePr>
        <p:xfrm>
          <a:off x="838200" y="1381126"/>
          <a:ext cx="10322560" cy="4324350"/>
        </p:xfrm>
        <a:graphic>
          <a:graphicData uri="http://schemas.openxmlformats.org/drawingml/2006/table">
            <a:tbl>
              <a:tblPr firstRow="1" firstCol="1" lastRow="1" lastCol="1" bandRow="1" bandCol="1">
                <a:tableStyleId>{5C22544A-7EE6-4342-B048-85BDC9FD1C3A}</a:tableStyleId>
              </a:tblPr>
              <a:tblGrid>
                <a:gridCol w="10322560">
                  <a:extLst>
                    <a:ext uri="{9D8B030D-6E8A-4147-A177-3AD203B41FA5}">
                      <a16:colId xmlns:a16="http://schemas.microsoft.com/office/drawing/2014/main" val="312160893"/>
                    </a:ext>
                  </a:extLst>
                </a:gridCol>
              </a:tblGrid>
              <a:tr h="4324350">
                <a:tc>
                  <a:txBody>
                    <a:bodyPr/>
                    <a:lstStyle/>
                    <a:p>
                      <a:pPr marL="66675">
                        <a:lnSpc>
                          <a:spcPct val="100000"/>
                        </a:lnSpc>
                      </a:pPr>
                      <a:endParaRPr lang="en-IN" sz="2400" b="0" dirty="0">
                        <a:solidFill>
                          <a:schemeClr val="tx1"/>
                        </a:solidFill>
                        <a:effectLst/>
                      </a:endParaRPr>
                    </a:p>
                    <a:p>
                      <a:pPr marL="66675" marR="60960" algn="just">
                        <a:lnSpc>
                          <a:spcPct val="100000"/>
                        </a:lnSpc>
                        <a:spcBef>
                          <a:spcPts val="180"/>
                        </a:spcBef>
                        <a:spcAft>
                          <a:spcPts val="0"/>
                        </a:spcAft>
                      </a:pPr>
                      <a:r>
                        <a:rPr lang="en-US" sz="2400" b="0" dirty="0">
                          <a:solidFill>
                            <a:schemeClr val="tx1"/>
                          </a:solidFill>
                          <a:effectLst/>
                        </a:rPr>
                        <a:t>Validation represents successful completion of commissioning and acceptance of operational protocols that meet the required design parameters, as per “Regulations and Guidelines on Biosafety of Recombinant DNA Research &amp; Biocontainment , 2017”. Performance based tests to be conducted at the time of validation are provided at Annexure III. </a:t>
                      </a:r>
                      <a:r>
                        <a:rPr lang="en-US" sz="2400" b="0" spc="-15" dirty="0">
                          <a:solidFill>
                            <a:schemeClr val="tx1"/>
                          </a:solidFill>
                          <a:effectLst/>
                        </a:rPr>
                        <a:t>It </a:t>
                      </a:r>
                      <a:r>
                        <a:rPr lang="en-US" sz="2400" b="0" dirty="0">
                          <a:solidFill>
                            <a:schemeClr val="tx1"/>
                          </a:solidFill>
                          <a:effectLst/>
                        </a:rPr>
                        <a:t>is also a verification of all approvals from</a:t>
                      </a:r>
                      <a:r>
                        <a:rPr lang="en-US" sz="2400" b="0" spc="75" dirty="0">
                          <a:solidFill>
                            <a:schemeClr val="tx1"/>
                          </a:solidFill>
                          <a:effectLst/>
                        </a:rPr>
                        <a:t> </a:t>
                      </a:r>
                      <a:r>
                        <a:rPr lang="en-US" sz="2400" b="0" dirty="0">
                          <a:solidFill>
                            <a:schemeClr val="tx1"/>
                          </a:solidFill>
                          <a:effectLst/>
                        </a:rPr>
                        <a:t>statutory</a:t>
                      </a:r>
                      <a:r>
                        <a:rPr lang="en-US" sz="2400" b="0" spc="50" dirty="0">
                          <a:solidFill>
                            <a:schemeClr val="tx1"/>
                          </a:solidFill>
                          <a:effectLst/>
                        </a:rPr>
                        <a:t> </a:t>
                      </a:r>
                      <a:r>
                        <a:rPr lang="en-US" sz="2400" b="0" dirty="0">
                          <a:solidFill>
                            <a:schemeClr val="tx1"/>
                          </a:solidFill>
                          <a:effectLst/>
                        </a:rPr>
                        <a:t>bodies</a:t>
                      </a:r>
                      <a:r>
                        <a:rPr lang="en-US" sz="2400" b="0" spc="75" dirty="0">
                          <a:solidFill>
                            <a:schemeClr val="tx1"/>
                          </a:solidFill>
                          <a:effectLst/>
                        </a:rPr>
                        <a:t> </a:t>
                      </a:r>
                      <a:r>
                        <a:rPr lang="en-US" sz="2400" b="0" dirty="0">
                          <a:solidFill>
                            <a:schemeClr val="tx1"/>
                          </a:solidFill>
                          <a:effectLst/>
                        </a:rPr>
                        <a:t>like</a:t>
                      </a:r>
                      <a:r>
                        <a:rPr lang="en-US" sz="2400" b="0" spc="70" dirty="0">
                          <a:solidFill>
                            <a:schemeClr val="tx1"/>
                          </a:solidFill>
                          <a:effectLst/>
                        </a:rPr>
                        <a:t> </a:t>
                      </a:r>
                      <a:r>
                        <a:rPr lang="en-US" sz="2400" b="0" dirty="0">
                          <a:solidFill>
                            <a:schemeClr val="tx1"/>
                          </a:solidFill>
                          <a:effectLst/>
                        </a:rPr>
                        <a:t>Fire</a:t>
                      </a:r>
                      <a:r>
                        <a:rPr lang="en-US" sz="2400" b="0" spc="70" dirty="0">
                          <a:solidFill>
                            <a:schemeClr val="tx1"/>
                          </a:solidFill>
                          <a:effectLst/>
                        </a:rPr>
                        <a:t> </a:t>
                      </a:r>
                      <a:r>
                        <a:rPr lang="en-US" sz="2400" b="0" dirty="0">
                          <a:solidFill>
                            <a:schemeClr val="tx1"/>
                          </a:solidFill>
                          <a:effectLst/>
                        </a:rPr>
                        <a:t>safety,</a:t>
                      </a:r>
                      <a:r>
                        <a:rPr lang="en-US" sz="2400" b="0" spc="75" dirty="0">
                          <a:solidFill>
                            <a:schemeClr val="tx1"/>
                          </a:solidFill>
                          <a:effectLst/>
                        </a:rPr>
                        <a:t> </a:t>
                      </a:r>
                      <a:r>
                        <a:rPr lang="en-US" sz="2400" b="0" dirty="0">
                          <a:solidFill>
                            <a:schemeClr val="tx1"/>
                          </a:solidFill>
                          <a:effectLst/>
                        </a:rPr>
                        <a:t>Municipal</a:t>
                      </a:r>
                      <a:r>
                        <a:rPr lang="en-US" sz="2400" b="0" spc="80" dirty="0">
                          <a:solidFill>
                            <a:schemeClr val="tx1"/>
                          </a:solidFill>
                          <a:effectLst/>
                        </a:rPr>
                        <a:t> </a:t>
                      </a:r>
                      <a:r>
                        <a:rPr lang="en-US" sz="2400" b="0" dirty="0">
                          <a:solidFill>
                            <a:schemeClr val="tx1"/>
                          </a:solidFill>
                          <a:effectLst/>
                        </a:rPr>
                        <a:t>corporation,</a:t>
                      </a:r>
                      <a:r>
                        <a:rPr lang="en-US" sz="2400" b="0" spc="70" dirty="0">
                          <a:solidFill>
                            <a:schemeClr val="tx1"/>
                          </a:solidFill>
                          <a:effectLst/>
                        </a:rPr>
                        <a:t> </a:t>
                      </a:r>
                      <a:r>
                        <a:rPr lang="en-US" sz="2400" b="0" dirty="0">
                          <a:solidFill>
                            <a:schemeClr val="tx1"/>
                          </a:solidFill>
                          <a:effectLst/>
                        </a:rPr>
                        <a:t>Pollution</a:t>
                      </a:r>
                      <a:r>
                        <a:rPr lang="en-US" sz="2400" b="0" spc="75" dirty="0">
                          <a:solidFill>
                            <a:schemeClr val="tx1"/>
                          </a:solidFill>
                          <a:effectLst/>
                        </a:rPr>
                        <a:t> </a:t>
                      </a:r>
                      <a:r>
                        <a:rPr lang="en-US" sz="2400" b="0" dirty="0">
                          <a:solidFill>
                            <a:schemeClr val="tx1"/>
                          </a:solidFill>
                          <a:effectLst/>
                        </a:rPr>
                        <a:t>control board, </a:t>
                      </a:r>
                      <a:r>
                        <a:rPr lang="en-US" sz="2400" b="0" spc="145" dirty="0">
                          <a:solidFill>
                            <a:schemeClr val="tx1"/>
                          </a:solidFill>
                          <a:effectLst/>
                        </a:rPr>
                        <a:t> </a:t>
                      </a:r>
                      <a:r>
                        <a:rPr lang="en-US" sz="2400" b="0" dirty="0">
                          <a:solidFill>
                            <a:schemeClr val="tx1"/>
                          </a:solidFill>
                          <a:effectLst/>
                        </a:rPr>
                        <a:t>Electrical </a:t>
                      </a:r>
                      <a:r>
                        <a:rPr lang="en-US" sz="2400" b="0" spc="170" dirty="0">
                          <a:solidFill>
                            <a:schemeClr val="tx1"/>
                          </a:solidFill>
                          <a:effectLst/>
                        </a:rPr>
                        <a:t> </a:t>
                      </a:r>
                      <a:r>
                        <a:rPr lang="en-US" sz="2400" b="0" dirty="0">
                          <a:solidFill>
                            <a:schemeClr val="tx1"/>
                          </a:solidFill>
                          <a:effectLst/>
                        </a:rPr>
                        <a:t>Inspector, </a:t>
                      </a:r>
                      <a:r>
                        <a:rPr lang="en-US" sz="2400" b="0" spc="155" dirty="0">
                          <a:solidFill>
                            <a:schemeClr val="tx1"/>
                          </a:solidFill>
                          <a:effectLst/>
                        </a:rPr>
                        <a:t> </a:t>
                      </a:r>
                      <a:r>
                        <a:rPr lang="en-US" sz="2400" b="0" dirty="0">
                          <a:solidFill>
                            <a:schemeClr val="tx1"/>
                          </a:solidFill>
                          <a:effectLst/>
                        </a:rPr>
                        <a:t>Natural </a:t>
                      </a:r>
                      <a:r>
                        <a:rPr lang="en-US" sz="2400" b="0" spc="165" dirty="0">
                          <a:solidFill>
                            <a:schemeClr val="tx1"/>
                          </a:solidFill>
                          <a:effectLst/>
                        </a:rPr>
                        <a:t> </a:t>
                      </a:r>
                      <a:r>
                        <a:rPr lang="en-US" sz="2400" b="0" dirty="0">
                          <a:solidFill>
                            <a:schemeClr val="tx1"/>
                          </a:solidFill>
                          <a:effectLst/>
                        </a:rPr>
                        <a:t>climatic </a:t>
                      </a:r>
                      <a:r>
                        <a:rPr lang="en-US" sz="2400" b="0" spc="150" dirty="0">
                          <a:solidFill>
                            <a:schemeClr val="tx1"/>
                          </a:solidFill>
                          <a:effectLst/>
                        </a:rPr>
                        <a:t> </a:t>
                      </a:r>
                      <a:r>
                        <a:rPr lang="en-US" sz="2400" b="0" dirty="0">
                          <a:solidFill>
                            <a:schemeClr val="tx1"/>
                          </a:solidFill>
                          <a:effectLst/>
                        </a:rPr>
                        <a:t>safety </a:t>
                      </a:r>
                      <a:r>
                        <a:rPr lang="en-US" sz="2400" b="0" spc="130" dirty="0">
                          <a:solidFill>
                            <a:schemeClr val="tx1"/>
                          </a:solidFill>
                          <a:effectLst/>
                        </a:rPr>
                        <a:t> </a:t>
                      </a:r>
                      <a:r>
                        <a:rPr lang="en-US" sz="2400" b="0" dirty="0">
                          <a:solidFill>
                            <a:schemeClr val="tx1"/>
                          </a:solidFill>
                          <a:effectLst/>
                        </a:rPr>
                        <a:t>and </a:t>
                      </a:r>
                      <a:r>
                        <a:rPr lang="en-US" sz="2400" b="0" spc="165" dirty="0">
                          <a:solidFill>
                            <a:schemeClr val="tx1"/>
                          </a:solidFill>
                          <a:effectLst/>
                        </a:rPr>
                        <a:t> </a:t>
                      </a:r>
                      <a:r>
                        <a:rPr lang="en-US" sz="2400" b="0" dirty="0">
                          <a:solidFill>
                            <a:schemeClr val="tx1"/>
                          </a:solidFill>
                          <a:effectLst/>
                        </a:rPr>
                        <a:t>Boiler </a:t>
                      </a:r>
                      <a:r>
                        <a:rPr lang="en-US" sz="2400" b="0" spc="160" dirty="0">
                          <a:solidFill>
                            <a:schemeClr val="tx1"/>
                          </a:solidFill>
                          <a:effectLst/>
                        </a:rPr>
                        <a:t> </a:t>
                      </a:r>
                      <a:r>
                        <a:rPr lang="en-US" sz="2400" b="0" dirty="0">
                          <a:solidFill>
                            <a:schemeClr val="tx1"/>
                          </a:solidFill>
                          <a:effectLst/>
                        </a:rPr>
                        <a:t>Inspection </a:t>
                      </a:r>
                      <a:r>
                        <a:rPr lang="en-US" sz="2400" b="0" kern="1200" dirty="0">
                          <a:solidFill>
                            <a:schemeClr val="tx1"/>
                          </a:solidFill>
                          <a:effectLst/>
                          <a:latin typeface="+mn-lt"/>
                          <a:ea typeface="+mn-ea"/>
                          <a:cs typeface="+mn-cs"/>
                        </a:rPr>
                        <a:t>Authority, as applicable</a:t>
                      </a:r>
                      <a:endParaRPr lang="en-IN" sz="2400" b="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oFill/>
                  </a:tcPr>
                </a:tc>
                <a:extLst>
                  <a:ext uri="{0D108BD9-81ED-4DB2-BD59-A6C34878D82A}">
                    <a16:rowId xmlns:a16="http://schemas.microsoft.com/office/drawing/2014/main" val="4285841884"/>
                  </a:ext>
                </a:extLst>
              </a:tr>
            </a:tbl>
          </a:graphicData>
        </a:graphic>
      </p:graphicFrame>
    </p:spTree>
    <p:extLst>
      <p:ext uri="{BB962C8B-B14F-4D97-AF65-F5344CB8AC3E}">
        <p14:creationId xmlns:p14="http://schemas.microsoft.com/office/powerpoint/2010/main" val="2044760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BA3946-638F-4288-8B3F-C28BF20E5581}"/>
              </a:ext>
            </a:extLst>
          </p:cNvPr>
          <p:cNvSpPr>
            <a:spLocks noGrp="1"/>
          </p:cNvSpPr>
          <p:nvPr>
            <p:ph idx="1"/>
          </p:nvPr>
        </p:nvSpPr>
        <p:spPr>
          <a:xfrm>
            <a:off x="838200" y="1019175"/>
            <a:ext cx="10515600" cy="5157788"/>
          </a:xfrm>
        </p:spPr>
        <p:txBody>
          <a:bodyPr>
            <a:normAutofit/>
          </a:bodyPr>
          <a:lstStyle/>
          <a:p>
            <a:pPr marL="66675">
              <a:lnSpc>
                <a:spcPct val="115000"/>
              </a:lnSpc>
            </a:pPr>
            <a:r>
              <a:rPr lang="en-US" sz="2400" dirty="0">
                <a:effectLst/>
                <a:latin typeface="Arial" panose="020B0604020202020204" pitchFamily="34" charset="0"/>
                <a:ea typeface="Times New Roman" panose="02020603050405020304" pitchFamily="18" charset="0"/>
              </a:rPr>
              <a:t>The validation process should also verify that following protocols have been developed in the</a:t>
            </a:r>
            <a:r>
              <a:rPr lang="en-US" sz="2400" spc="-5" dirty="0">
                <a:effectLst/>
                <a:latin typeface="Arial" panose="020B0604020202020204" pitchFamily="34" charset="0"/>
                <a:ea typeface="Times New Roman" panose="02020603050405020304" pitchFamily="18" charset="0"/>
              </a:rPr>
              <a:t> </a:t>
            </a:r>
            <a:r>
              <a:rPr lang="en-US" sz="2400" dirty="0">
                <a:effectLst/>
                <a:latin typeface="Arial" panose="020B0604020202020204" pitchFamily="34" charset="0"/>
                <a:ea typeface="Times New Roman" panose="02020603050405020304" pitchFamily="18" charset="0"/>
              </a:rPr>
              <a:t>facility:</a:t>
            </a:r>
            <a:endParaRPr lang="en-IN" sz="2400" dirty="0">
              <a:effectLst/>
              <a:latin typeface="Times New Roman" panose="02020603050405020304" pitchFamily="18" charset="0"/>
              <a:ea typeface="Times New Roman" panose="02020603050405020304" pitchFamily="18" charset="0"/>
            </a:endParaRPr>
          </a:p>
          <a:p>
            <a:pPr marL="342900" lvl="0" indent="-342900">
              <a:lnSpc>
                <a:spcPts val="1460"/>
              </a:lnSpc>
              <a:buSzPts val="1200"/>
              <a:buFont typeface="Symbol" panose="05050102010706020507" pitchFamily="18" charset="2"/>
              <a:buChar char=""/>
              <a:tabLst>
                <a:tab pos="523875" algn="l"/>
                <a:tab pos="524510" algn="l"/>
              </a:tabLst>
            </a:pPr>
            <a:r>
              <a:rPr lang="en-US" sz="2400" dirty="0">
                <a:effectLst/>
                <a:latin typeface="Arial" panose="020B0604020202020204" pitchFamily="34" charset="0"/>
                <a:ea typeface="Symbol" panose="05050102010706020507" pitchFamily="18" charset="2"/>
                <a:cs typeface="Symbol" panose="05050102010706020507" pitchFamily="18" charset="2"/>
              </a:rPr>
              <a:t>Staff training has been</a:t>
            </a:r>
            <a:r>
              <a:rPr lang="en-US" sz="2400" spc="-20" dirty="0">
                <a:effectLst/>
                <a:latin typeface="Arial" panose="020B0604020202020204" pitchFamily="34" charset="0"/>
                <a:ea typeface="Symbol" panose="05050102010706020507" pitchFamily="18" charset="2"/>
                <a:cs typeface="Symbol" panose="05050102010706020507" pitchFamily="18" charset="2"/>
              </a:rPr>
              <a:t> </a:t>
            </a:r>
            <a:r>
              <a:rPr lang="en-US" sz="2400" dirty="0">
                <a:effectLst/>
                <a:latin typeface="Arial" panose="020B0604020202020204" pitchFamily="34" charset="0"/>
                <a:ea typeface="Symbol" panose="05050102010706020507" pitchFamily="18" charset="2"/>
                <a:cs typeface="Symbol" panose="05050102010706020507" pitchFamily="18" charset="2"/>
              </a:rPr>
              <a:t>reinforced.</a:t>
            </a:r>
            <a:endParaRPr lang="en-IN" sz="2400" dirty="0">
              <a:effectLst/>
              <a:latin typeface="Times New Roman" panose="02020603050405020304" pitchFamily="18" charset="0"/>
              <a:ea typeface="Symbol" panose="05050102010706020507" pitchFamily="18" charset="2"/>
              <a:cs typeface="Symbol" panose="05050102010706020507" pitchFamily="18" charset="2"/>
            </a:endParaRPr>
          </a:p>
          <a:p>
            <a:pPr marL="342900" lvl="0" indent="-342900">
              <a:spcBef>
                <a:spcPts val="210"/>
              </a:spcBef>
              <a:spcAft>
                <a:spcPts val="0"/>
              </a:spcAft>
              <a:buSzPts val="1200"/>
              <a:buFont typeface="Symbol" panose="05050102010706020507" pitchFamily="18" charset="2"/>
              <a:buChar char=""/>
              <a:tabLst>
                <a:tab pos="523875" algn="l"/>
                <a:tab pos="524510" algn="l"/>
              </a:tabLst>
            </a:pPr>
            <a:r>
              <a:rPr lang="en-US" sz="2400" dirty="0">
                <a:effectLst/>
                <a:latin typeface="Arial" panose="020B0604020202020204" pitchFamily="34" charset="0"/>
                <a:ea typeface="Symbol" panose="05050102010706020507" pitchFamily="18" charset="2"/>
                <a:cs typeface="Symbol" panose="05050102010706020507" pitchFamily="18" charset="2"/>
              </a:rPr>
              <a:t>SOPs for working in the facility have been</a:t>
            </a:r>
            <a:r>
              <a:rPr lang="en-US" sz="2400" spc="-45" dirty="0">
                <a:effectLst/>
                <a:latin typeface="Arial" panose="020B0604020202020204" pitchFamily="34" charset="0"/>
                <a:ea typeface="Symbol" panose="05050102010706020507" pitchFamily="18" charset="2"/>
                <a:cs typeface="Symbol" panose="05050102010706020507" pitchFamily="18" charset="2"/>
              </a:rPr>
              <a:t> </a:t>
            </a:r>
            <a:r>
              <a:rPr lang="en-US" sz="2400" dirty="0">
                <a:effectLst/>
                <a:latin typeface="Arial" panose="020B0604020202020204" pitchFamily="34" charset="0"/>
                <a:ea typeface="Symbol" panose="05050102010706020507" pitchFamily="18" charset="2"/>
                <a:cs typeface="Symbol" panose="05050102010706020507" pitchFamily="18" charset="2"/>
              </a:rPr>
              <a:t>developed.</a:t>
            </a:r>
            <a:endParaRPr lang="en-IN" sz="2400" dirty="0">
              <a:effectLst/>
              <a:latin typeface="Times New Roman" panose="02020603050405020304" pitchFamily="18" charset="0"/>
              <a:ea typeface="Symbol" panose="05050102010706020507" pitchFamily="18" charset="2"/>
              <a:cs typeface="Symbol" panose="05050102010706020507" pitchFamily="18" charset="2"/>
            </a:endParaRPr>
          </a:p>
          <a:p>
            <a:pPr marL="342900" lvl="0" indent="-342900">
              <a:spcBef>
                <a:spcPts val="200"/>
              </a:spcBef>
              <a:spcAft>
                <a:spcPts val="0"/>
              </a:spcAft>
              <a:buSzPts val="1200"/>
              <a:buFont typeface="Symbol" panose="05050102010706020507" pitchFamily="18" charset="2"/>
              <a:buChar char=""/>
              <a:tabLst>
                <a:tab pos="523875" algn="l"/>
                <a:tab pos="524510" algn="l"/>
              </a:tabLst>
            </a:pPr>
            <a:r>
              <a:rPr lang="en-US" sz="2400" dirty="0">
                <a:effectLst/>
                <a:latin typeface="Arial" panose="020B0604020202020204" pitchFamily="34" charset="0"/>
                <a:ea typeface="Symbol" panose="05050102010706020507" pitchFamily="18" charset="2"/>
                <a:cs typeface="Symbol" panose="05050102010706020507" pitchFamily="18" charset="2"/>
              </a:rPr>
              <a:t>Mock drill has been conducted.</a:t>
            </a:r>
            <a:endParaRPr lang="en-IN" sz="2400" dirty="0">
              <a:effectLst/>
              <a:latin typeface="Times New Roman" panose="02020603050405020304" pitchFamily="18" charset="0"/>
              <a:ea typeface="Symbol" panose="05050102010706020507" pitchFamily="18" charset="2"/>
              <a:cs typeface="Symbol" panose="05050102010706020507" pitchFamily="18" charset="2"/>
            </a:endParaRPr>
          </a:p>
          <a:p>
            <a:pPr marL="342900" marR="64135" lvl="0" indent="-342900">
              <a:lnSpc>
                <a:spcPct val="113000"/>
              </a:lnSpc>
              <a:spcBef>
                <a:spcPts val="195"/>
              </a:spcBef>
              <a:spcAft>
                <a:spcPts val="0"/>
              </a:spcAft>
              <a:buSzPts val="1200"/>
              <a:buFont typeface="Symbol" panose="05050102010706020507" pitchFamily="18" charset="2"/>
              <a:buChar char=""/>
              <a:tabLst>
                <a:tab pos="523875" algn="l"/>
                <a:tab pos="524510" algn="l"/>
              </a:tabLst>
            </a:pPr>
            <a:r>
              <a:rPr lang="en-US" sz="2400" dirty="0">
                <a:effectLst/>
                <a:latin typeface="Arial" panose="020B0604020202020204" pitchFamily="34" charset="0"/>
                <a:ea typeface="Symbol" panose="05050102010706020507" pitchFamily="18" charset="2"/>
                <a:cs typeface="Symbol" panose="05050102010706020507" pitchFamily="18" charset="2"/>
              </a:rPr>
              <a:t>A document describing the mandate and features of the laboratory has been</a:t>
            </a:r>
            <a:r>
              <a:rPr lang="en-US" sz="2400" spc="-5" dirty="0">
                <a:effectLst/>
                <a:latin typeface="Arial" panose="020B0604020202020204" pitchFamily="34" charset="0"/>
                <a:ea typeface="Symbol" panose="05050102010706020507" pitchFamily="18" charset="2"/>
                <a:cs typeface="Symbol" panose="05050102010706020507" pitchFamily="18" charset="2"/>
              </a:rPr>
              <a:t> </a:t>
            </a:r>
            <a:r>
              <a:rPr lang="en-US" sz="2400" dirty="0">
                <a:effectLst/>
                <a:latin typeface="Arial" panose="020B0604020202020204" pitchFamily="34" charset="0"/>
                <a:ea typeface="Symbol" panose="05050102010706020507" pitchFamily="18" charset="2"/>
                <a:cs typeface="Symbol" panose="05050102010706020507" pitchFamily="18" charset="2"/>
              </a:rPr>
              <a:t>developed.</a:t>
            </a:r>
            <a:endParaRPr lang="en-IN" sz="2400" dirty="0">
              <a:effectLst/>
              <a:latin typeface="Times New Roman" panose="02020603050405020304" pitchFamily="18" charset="0"/>
              <a:ea typeface="Symbol" panose="05050102010706020507" pitchFamily="18" charset="2"/>
              <a:cs typeface="Symbol" panose="05050102010706020507" pitchFamily="18" charset="2"/>
            </a:endParaRPr>
          </a:p>
          <a:p>
            <a:pPr marL="342900" marR="66040" lvl="0" indent="-342900">
              <a:lnSpc>
                <a:spcPct val="113000"/>
              </a:lnSpc>
              <a:spcBef>
                <a:spcPts val="15"/>
              </a:spcBef>
              <a:spcAft>
                <a:spcPts val="0"/>
              </a:spcAft>
              <a:buSzPts val="1200"/>
              <a:buFont typeface="Symbol" panose="05050102010706020507" pitchFamily="18" charset="2"/>
              <a:buChar char=""/>
              <a:tabLst>
                <a:tab pos="523875" algn="l"/>
                <a:tab pos="524510" algn="l"/>
              </a:tabLst>
            </a:pPr>
            <a:r>
              <a:rPr lang="en-US" sz="2400" dirty="0">
                <a:effectLst/>
                <a:latin typeface="Arial" panose="020B0604020202020204" pitchFamily="34" charset="0"/>
                <a:ea typeface="Symbol" panose="05050102010706020507" pitchFamily="18" charset="2"/>
                <a:cs typeface="Symbol" panose="05050102010706020507" pitchFamily="18" charset="2"/>
              </a:rPr>
              <a:t>Facility and Operation Manuals explaining biosafety aspects as well as maintenance of engineering systems has been</a:t>
            </a:r>
            <a:r>
              <a:rPr lang="en-US" sz="2400" spc="-30" dirty="0">
                <a:effectLst/>
                <a:latin typeface="Arial" panose="020B0604020202020204" pitchFamily="34" charset="0"/>
                <a:ea typeface="Symbol" panose="05050102010706020507" pitchFamily="18" charset="2"/>
                <a:cs typeface="Symbol" panose="05050102010706020507" pitchFamily="18" charset="2"/>
              </a:rPr>
              <a:t> </a:t>
            </a:r>
            <a:r>
              <a:rPr lang="en-US" sz="2400" dirty="0">
                <a:effectLst/>
                <a:latin typeface="Arial" panose="020B0604020202020204" pitchFamily="34" charset="0"/>
                <a:ea typeface="Symbol" panose="05050102010706020507" pitchFamily="18" charset="2"/>
                <a:cs typeface="Symbol" panose="05050102010706020507" pitchFamily="18" charset="2"/>
              </a:rPr>
              <a:t>prepared.</a:t>
            </a:r>
            <a:endParaRPr lang="en-IN" sz="2400" dirty="0">
              <a:effectLst/>
              <a:latin typeface="Times New Roman" panose="02020603050405020304" pitchFamily="18" charset="0"/>
              <a:ea typeface="Symbol" panose="05050102010706020507" pitchFamily="18" charset="2"/>
              <a:cs typeface="Symbol" panose="05050102010706020507" pitchFamily="18" charset="2"/>
            </a:endParaRPr>
          </a:p>
          <a:p>
            <a:r>
              <a:rPr lang="en-US" sz="2400" dirty="0">
                <a:effectLst/>
                <a:latin typeface="Arial" panose="020B0604020202020204" pitchFamily="34" charset="0"/>
                <a:ea typeface="Calibri" panose="020F0502020204030204" pitchFamily="34" charset="0"/>
              </a:rPr>
              <a:t>A Technical Manual should also be developed for the</a:t>
            </a:r>
            <a:r>
              <a:rPr lang="en-US" sz="2400" spc="-20" dirty="0">
                <a:effectLst/>
                <a:latin typeface="Arial" panose="020B0604020202020204" pitchFamily="34" charset="0"/>
                <a:ea typeface="Calibri" panose="020F0502020204030204" pitchFamily="34" charset="0"/>
              </a:rPr>
              <a:t> </a:t>
            </a:r>
            <a:r>
              <a:rPr lang="en-US" sz="2400" dirty="0">
                <a:effectLst/>
                <a:latin typeface="Arial" panose="020B0604020202020204" pitchFamily="34" charset="0"/>
                <a:ea typeface="Calibri" panose="020F0502020204030204" pitchFamily="34" charset="0"/>
              </a:rPr>
              <a:t>facility.</a:t>
            </a:r>
            <a:endParaRPr lang="en-IN" sz="2400" dirty="0"/>
          </a:p>
        </p:txBody>
      </p:sp>
    </p:spTree>
    <p:extLst>
      <p:ext uri="{BB962C8B-B14F-4D97-AF65-F5344CB8AC3E}">
        <p14:creationId xmlns:p14="http://schemas.microsoft.com/office/powerpoint/2010/main" val="5388207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BC9F2-7D4E-4F37-8EF7-FA8C2FDDA30B}"/>
              </a:ext>
            </a:extLst>
          </p:cNvPr>
          <p:cNvSpPr>
            <a:spLocks noGrp="1"/>
          </p:cNvSpPr>
          <p:nvPr>
            <p:ph type="title"/>
          </p:nvPr>
        </p:nvSpPr>
        <p:spPr>
          <a:xfrm>
            <a:off x="838200" y="365125"/>
            <a:ext cx="10515600" cy="930275"/>
          </a:xfrm>
        </p:spPr>
        <p:txBody>
          <a:bodyPr>
            <a:normAutofit/>
          </a:bodyPr>
          <a:lstStyle/>
          <a:p>
            <a:r>
              <a:rPr lang="en-US" sz="3200" b="1" dirty="0">
                <a:effectLst/>
                <a:latin typeface="Arial" panose="020B0604020202020204" pitchFamily="34" charset="0"/>
                <a:ea typeface="Calibri" panose="020F0502020204030204" pitchFamily="34" charset="0"/>
              </a:rPr>
              <a:t>CERTIFICATION</a:t>
            </a:r>
            <a:endParaRPr lang="en-IN" sz="6600" dirty="0"/>
          </a:p>
        </p:txBody>
      </p:sp>
      <p:sp>
        <p:nvSpPr>
          <p:cNvPr id="3" name="Content Placeholder 2">
            <a:extLst>
              <a:ext uri="{FF2B5EF4-FFF2-40B4-BE49-F238E27FC236}">
                <a16:creationId xmlns:a16="http://schemas.microsoft.com/office/drawing/2014/main" id="{26F8E55A-B3DE-4144-BE21-6F68610F429A}"/>
              </a:ext>
            </a:extLst>
          </p:cNvPr>
          <p:cNvSpPr>
            <a:spLocks noGrp="1"/>
          </p:cNvSpPr>
          <p:nvPr>
            <p:ph idx="1"/>
          </p:nvPr>
        </p:nvSpPr>
        <p:spPr>
          <a:xfrm>
            <a:off x="838200" y="1457325"/>
            <a:ext cx="10515600" cy="4719638"/>
          </a:xfrm>
        </p:spPr>
        <p:txBody>
          <a:bodyPr anchor="ctr">
            <a:noAutofit/>
          </a:bodyPr>
          <a:lstStyle/>
          <a:p>
            <a:pPr marL="66675" marR="60325" algn="just">
              <a:lnSpc>
                <a:spcPct val="100000"/>
              </a:lnSpc>
              <a:spcAft>
                <a:spcPts val="0"/>
              </a:spcAft>
            </a:pPr>
            <a:r>
              <a:rPr lang="en-US" sz="2000" dirty="0">
                <a:effectLst/>
                <a:latin typeface="Arial" panose="020B0604020202020204" pitchFamily="34" charset="0"/>
                <a:ea typeface="Times New Roman" panose="02020603050405020304" pitchFamily="18" charset="0"/>
              </a:rPr>
              <a:t>For Certification, an inter-ministerial committee to be constituted. Committee shall include  representatives/nominees of DBT, ICAR, DST, MOEF&amp;CC, ICMR and Experts including  Engineers. The engineer must have experience of installation, testing, commissioning and maintenance of BSL-3 facility. The committee shall examine the documentation submitted by the Laboratory In- charge. The committee may also consider visiting the facilities before certification.</a:t>
            </a:r>
            <a:endParaRPr lang="en-IN" sz="2000" dirty="0">
              <a:effectLst/>
              <a:latin typeface="Times New Roman" panose="02020603050405020304" pitchFamily="18" charset="0"/>
              <a:ea typeface="Times New Roman" panose="02020603050405020304" pitchFamily="18" charset="0"/>
            </a:endParaRPr>
          </a:p>
          <a:p>
            <a:pPr marL="66675" marR="60960" algn="just">
              <a:lnSpc>
                <a:spcPct val="100000"/>
              </a:lnSpc>
              <a:spcAft>
                <a:spcPts val="0"/>
              </a:spcAft>
            </a:pPr>
            <a:r>
              <a:rPr lang="en-US" sz="2000" dirty="0">
                <a:effectLst/>
                <a:latin typeface="Arial" panose="020B0604020202020204" pitchFamily="34" charset="0"/>
                <a:ea typeface="Times New Roman" panose="02020603050405020304" pitchFamily="18" charset="0"/>
              </a:rPr>
              <a:t>The committee to review the documents having validation done by an ISO/IEC 17025/Bureau of Indian Standards/Quality Council of India certified Third party</a:t>
            </a:r>
            <a:r>
              <a:rPr lang="en-US" sz="2000" spc="-25" dirty="0">
                <a:effectLst/>
                <a:latin typeface="Arial" panose="020B0604020202020204" pitchFamily="34" charset="0"/>
                <a:ea typeface="Times New Roman" panose="02020603050405020304" pitchFamily="18" charset="0"/>
              </a:rPr>
              <a:t> </a:t>
            </a:r>
            <a:r>
              <a:rPr lang="en-US" sz="2000" dirty="0">
                <a:effectLst/>
                <a:latin typeface="Arial" panose="020B0604020202020204" pitchFamily="34" charset="0"/>
                <a:ea typeface="Times New Roman" panose="02020603050405020304" pitchFamily="18" charset="0"/>
              </a:rPr>
              <a:t>organization.</a:t>
            </a:r>
            <a:endParaRPr lang="en-IN" sz="2000" dirty="0">
              <a:effectLst/>
              <a:latin typeface="Times New Roman" panose="02020603050405020304" pitchFamily="18" charset="0"/>
              <a:ea typeface="Times New Roman" panose="02020603050405020304" pitchFamily="18" charset="0"/>
            </a:endParaRPr>
          </a:p>
          <a:p>
            <a:pPr marL="66675" algn="just">
              <a:lnSpc>
                <a:spcPct val="100000"/>
              </a:lnSpc>
            </a:pPr>
            <a:r>
              <a:rPr lang="en-US" sz="2000" dirty="0">
                <a:effectLst/>
                <a:latin typeface="Arial" panose="020B0604020202020204" pitchFamily="34" charset="0"/>
                <a:ea typeface="Times New Roman" panose="02020603050405020304" pitchFamily="18" charset="0"/>
              </a:rPr>
              <a:t>The Certificate shall be issued for three years.</a:t>
            </a:r>
            <a:endParaRPr lang="en-IN" sz="2000" dirty="0">
              <a:effectLst/>
              <a:latin typeface="Times New Roman" panose="02020603050405020304" pitchFamily="18" charset="0"/>
              <a:ea typeface="Times New Roman" panose="02020603050405020304" pitchFamily="18" charset="0"/>
            </a:endParaRPr>
          </a:p>
          <a:p>
            <a:pPr>
              <a:lnSpc>
                <a:spcPct val="100000"/>
              </a:lnSpc>
            </a:pPr>
            <a:r>
              <a:rPr lang="en-US" sz="2000" dirty="0">
                <a:effectLst/>
                <a:latin typeface="Arial" panose="020B0604020202020204" pitchFamily="34" charset="0"/>
                <a:ea typeface="Calibri" panose="020F0502020204030204" pitchFamily="34" charset="0"/>
              </a:rPr>
              <a:t>Documentation for Testing, Commissioning and Validation of the facility certifying compliance with due guidelines shall be preserved for future reference</a:t>
            </a:r>
            <a:endParaRPr lang="en-IN" sz="2000" dirty="0"/>
          </a:p>
        </p:txBody>
      </p:sp>
    </p:spTree>
    <p:extLst>
      <p:ext uri="{BB962C8B-B14F-4D97-AF65-F5344CB8AC3E}">
        <p14:creationId xmlns:p14="http://schemas.microsoft.com/office/powerpoint/2010/main" val="17741752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F81DB-36EC-40AC-9A0F-BA9942EDB886}"/>
              </a:ext>
            </a:extLst>
          </p:cNvPr>
          <p:cNvSpPr>
            <a:spLocks noGrp="1"/>
          </p:cNvSpPr>
          <p:nvPr>
            <p:ph type="title"/>
          </p:nvPr>
        </p:nvSpPr>
        <p:spPr>
          <a:xfrm>
            <a:off x="838200" y="365125"/>
            <a:ext cx="10515600" cy="606425"/>
          </a:xfrm>
        </p:spPr>
        <p:txBody>
          <a:bodyPr>
            <a:normAutofit/>
          </a:bodyPr>
          <a:lstStyle/>
          <a:p>
            <a:r>
              <a:rPr lang="en-US" sz="2800" b="1" dirty="0">
                <a:effectLst/>
                <a:latin typeface="Arial" panose="020B0604020202020204" pitchFamily="34" charset="0"/>
                <a:ea typeface="Calibri" panose="020F0502020204030204" pitchFamily="34" charset="0"/>
              </a:rPr>
              <a:t>REVALIDATION</a:t>
            </a:r>
            <a:endParaRPr lang="en-IN" sz="6000" dirty="0"/>
          </a:p>
        </p:txBody>
      </p:sp>
      <p:sp>
        <p:nvSpPr>
          <p:cNvPr id="3" name="Content Placeholder 2">
            <a:extLst>
              <a:ext uri="{FF2B5EF4-FFF2-40B4-BE49-F238E27FC236}">
                <a16:creationId xmlns:a16="http://schemas.microsoft.com/office/drawing/2014/main" id="{5FEA5486-6762-4A48-934C-54689887EFF7}"/>
              </a:ext>
            </a:extLst>
          </p:cNvPr>
          <p:cNvSpPr>
            <a:spLocks noGrp="1"/>
          </p:cNvSpPr>
          <p:nvPr>
            <p:ph idx="1"/>
          </p:nvPr>
        </p:nvSpPr>
        <p:spPr>
          <a:xfrm>
            <a:off x="838200" y="1388268"/>
            <a:ext cx="10515600" cy="5104608"/>
          </a:xfrm>
        </p:spPr>
        <p:txBody>
          <a:bodyPr anchor="t">
            <a:normAutofit fontScale="92500" lnSpcReduction="20000"/>
          </a:bodyPr>
          <a:lstStyle/>
          <a:p>
            <a:pPr marL="66675" marR="62230" algn="just">
              <a:lnSpc>
                <a:spcPct val="110000"/>
              </a:lnSpc>
              <a:spcAft>
                <a:spcPts val="0"/>
              </a:spcAft>
            </a:pPr>
            <a:r>
              <a:rPr lang="en-US" sz="2400" dirty="0">
                <a:effectLst/>
                <a:latin typeface="Arial" panose="020B0604020202020204" pitchFamily="34" charset="0"/>
                <a:ea typeface="Times New Roman" panose="02020603050405020304" pitchFamily="18" charset="0"/>
              </a:rPr>
              <a:t>Revalidation of certain containment components should be performed in normal routine without affecting the working of containment facility. Nature and frequency depends on no. of factors. For example, following components can  be revalidated without affecting the working of facility. These need to be revalidated, on annual basis:</a:t>
            </a:r>
            <a:endParaRPr lang="en-IN" sz="2400" dirty="0">
              <a:effectLst/>
              <a:latin typeface="Times New Roman" panose="02020603050405020304" pitchFamily="18" charset="0"/>
              <a:ea typeface="Times New Roman" panose="02020603050405020304" pitchFamily="18" charset="0"/>
            </a:endParaRPr>
          </a:p>
          <a:p>
            <a:pPr marL="342900" lvl="0" indent="-342900">
              <a:lnSpc>
                <a:spcPct val="110000"/>
              </a:lnSpc>
              <a:buSzPts val="1200"/>
              <a:buFont typeface="Symbol" panose="05050102010706020507" pitchFamily="18" charset="2"/>
              <a:buChar char=""/>
              <a:tabLst>
                <a:tab pos="523875" algn="l"/>
                <a:tab pos="524510" algn="l"/>
              </a:tabLst>
            </a:pPr>
            <a:r>
              <a:rPr lang="en-US" sz="2400" dirty="0">
                <a:effectLst/>
                <a:latin typeface="Arial" panose="020B0604020202020204" pitchFamily="34" charset="0"/>
                <a:ea typeface="Symbol" panose="05050102010706020507" pitchFamily="18" charset="2"/>
                <a:cs typeface="Symbol" panose="05050102010706020507" pitchFamily="18" charset="2"/>
              </a:rPr>
              <a:t>Revalidation of directional</a:t>
            </a:r>
            <a:r>
              <a:rPr lang="en-US" sz="2400" spc="-10" dirty="0">
                <a:effectLst/>
                <a:latin typeface="Arial" panose="020B0604020202020204" pitchFamily="34" charset="0"/>
                <a:ea typeface="Symbol" panose="05050102010706020507" pitchFamily="18" charset="2"/>
                <a:cs typeface="Symbol" panose="05050102010706020507" pitchFamily="18" charset="2"/>
              </a:rPr>
              <a:t> </a:t>
            </a:r>
            <a:r>
              <a:rPr lang="en-US" sz="2400" dirty="0">
                <a:effectLst/>
                <a:latin typeface="Arial" panose="020B0604020202020204" pitchFamily="34" charset="0"/>
                <a:ea typeface="Symbol" panose="05050102010706020507" pitchFamily="18" charset="2"/>
                <a:cs typeface="Symbol" panose="05050102010706020507" pitchFamily="18" charset="2"/>
              </a:rPr>
              <a:t>flow.</a:t>
            </a:r>
            <a:endParaRPr lang="en-IN" sz="2400" dirty="0">
              <a:effectLst/>
              <a:latin typeface="Times New Roman" panose="02020603050405020304" pitchFamily="18" charset="0"/>
              <a:ea typeface="Symbol" panose="05050102010706020507" pitchFamily="18" charset="2"/>
              <a:cs typeface="Symbol" panose="05050102010706020507" pitchFamily="18" charset="2"/>
            </a:endParaRPr>
          </a:p>
          <a:p>
            <a:pPr marL="342900" lvl="0" indent="-342900">
              <a:lnSpc>
                <a:spcPct val="110000"/>
              </a:lnSpc>
              <a:spcBef>
                <a:spcPts val="180"/>
              </a:spcBef>
              <a:spcAft>
                <a:spcPts val="0"/>
              </a:spcAft>
              <a:buSzPts val="1200"/>
              <a:buFont typeface="Symbol" panose="05050102010706020507" pitchFamily="18" charset="2"/>
              <a:buChar char=""/>
              <a:tabLst>
                <a:tab pos="523875" algn="l"/>
                <a:tab pos="524510" algn="l"/>
              </a:tabLst>
            </a:pPr>
            <a:r>
              <a:rPr lang="en-US" sz="2400" dirty="0">
                <a:effectLst/>
                <a:latin typeface="Arial" panose="020B0604020202020204" pitchFamily="34" charset="0"/>
                <a:ea typeface="Symbol" panose="05050102010706020507" pitchFamily="18" charset="2"/>
                <a:cs typeface="Symbol" panose="05050102010706020507" pitchFamily="18" charset="2"/>
              </a:rPr>
              <a:t>Revalidation of No. of air changes</a:t>
            </a:r>
            <a:r>
              <a:rPr lang="en-US" sz="2400" spc="-10" dirty="0">
                <a:effectLst/>
                <a:latin typeface="Arial" panose="020B0604020202020204" pitchFamily="34" charset="0"/>
                <a:ea typeface="Symbol" panose="05050102010706020507" pitchFamily="18" charset="2"/>
                <a:cs typeface="Symbol" panose="05050102010706020507" pitchFamily="18" charset="2"/>
              </a:rPr>
              <a:t> </a:t>
            </a:r>
            <a:r>
              <a:rPr lang="en-US" sz="2400" dirty="0">
                <a:effectLst/>
                <a:latin typeface="Arial" panose="020B0604020202020204" pitchFamily="34" charset="0"/>
                <a:ea typeface="Symbol" panose="05050102010706020507" pitchFamily="18" charset="2"/>
                <a:cs typeface="Symbol" panose="05050102010706020507" pitchFamily="18" charset="2"/>
              </a:rPr>
              <a:t>etc.</a:t>
            </a:r>
            <a:endParaRPr lang="en-IN" sz="2400" dirty="0">
              <a:effectLst/>
              <a:latin typeface="Times New Roman" panose="02020603050405020304" pitchFamily="18" charset="0"/>
              <a:ea typeface="Symbol" panose="05050102010706020507" pitchFamily="18" charset="2"/>
              <a:cs typeface="Symbol" panose="05050102010706020507" pitchFamily="18" charset="2"/>
            </a:endParaRPr>
          </a:p>
          <a:p>
            <a:pPr marL="342900" lvl="0" indent="-342900">
              <a:lnSpc>
                <a:spcPct val="110000"/>
              </a:lnSpc>
              <a:spcBef>
                <a:spcPts val="200"/>
              </a:spcBef>
              <a:spcAft>
                <a:spcPts val="0"/>
              </a:spcAft>
              <a:buSzPts val="1200"/>
              <a:buFont typeface="Symbol" panose="05050102010706020507" pitchFamily="18" charset="2"/>
              <a:buChar char=""/>
              <a:tabLst>
                <a:tab pos="523875" algn="l"/>
                <a:tab pos="524510" algn="l"/>
              </a:tabLst>
            </a:pPr>
            <a:r>
              <a:rPr lang="en-US" sz="2400" dirty="0">
                <a:effectLst/>
                <a:latin typeface="Arial" panose="020B0604020202020204" pitchFamily="34" charset="0"/>
                <a:ea typeface="Symbol" panose="05050102010706020507" pitchFamily="18" charset="2"/>
                <a:cs typeface="Symbol" panose="05050102010706020507" pitchFamily="18" charset="2"/>
              </a:rPr>
              <a:t>Detection of any visual leak in room</a:t>
            </a:r>
            <a:r>
              <a:rPr lang="en-US" sz="2400" spc="-25" dirty="0">
                <a:effectLst/>
                <a:latin typeface="Arial" panose="020B0604020202020204" pitchFamily="34" charset="0"/>
                <a:ea typeface="Symbol" panose="05050102010706020507" pitchFamily="18" charset="2"/>
                <a:cs typeface="Symbol" panose="05050102010706020507" pitchFamily="18" charset="2"/>
              </a:rPr>
              <a:t> </a:t>
            </a:r>
            <a:r>
              <a:rPr lang="en-US" sz="2400" dirty="0">
                <a:effectLst/>
                <a:latin typeface="Arial" panose="020B0604020202020204" pitchFamily="34" charset="0"/>
                <a:ea typeface="Symbol" panose="05050102010706020507" pitchFamily="18" charset="2"/>
                <a:cs typeface="Symbol" panose="05050102010706020507" pitchFamily="18" charset="2"/>
              </a:rPr>
              <a:t>perimeter.</a:t>
            </a:r>
            <a:endParaRPr lang="en-IN" sz="2400" dirty="0">
              <a:effectLst/>
              <a:latin typeface="Times New Roman" panose="02020603050405020304" pitchFamily="18" charset="0"/>
              <a:ea typeface="Symbol" panose="05050102010706020507" pitchFamily="18" charset="2"/>
              <a:cs typeface="Symbol" panose="05050102010706020507" pitchFamily="18" charset="2"/>
            </a:endParaRPr>
          </a:p>
          <a:p>
            <a:pPr marL="342900" lvl="0" indent="-342900">
              <a:lnSpc>
                <a:spcPct val="110000"/>
              </a:lnSpc>
              <a:spcBef>
                <a:spcPts val="210"/>
              </a:spcBef>
              <a:spcAft>
                <a:spcPts val="0"/>
              </a:spcAft>
              <a:buSzPts val="1200"/>
              <a:buFont typeface="Symbol" panose="05050102010706020507" pitchFamily="18" charset="2"/>
              <a:buChar char=""/>
              <a:tabLst>
                <a:tab pos="523875" algn="l"/>
                <a:tab pos="524510" algn="l"/>
              </a:tabLst>
            </a:pPr>
            <a:r>
              <a:rPr lang="en-US" sz="2400" dirty="0">
                <a:effectLst/>
                <a:latin typeface="Arial" panose="020B0604020202020204" pitchFamily="34" charset="0"/>
                <a:ea typeface="Symbol" panose="05050102010706020507" pitchFamily="18" charset="2"/>
                <a:cs typeface="Symbol" panose="05050102010706020507" pitchFamily="18" charset="2"/>
              </a:rPr>
              <a:t>Leakage through entry/ exit doors, Pass box, Air-Lock doors</a:t>
            </a:r>
            <a:r>
              <a:rPr lang="en-US" sz="2400" spc="-40" dirty="0">
                <a:effectLst/>
                <a:latin typeface="Arial" panose="020B0604020202020204" pitchFamily="34" charset="0"/>
                <a:ea typeface="Symbol" panose="05050102010706020507" pitchFamily="18" charset="2"/>
                <a:cs typeface="Symbol" panose="05050102010706020507" pitchFamily="18" charset="2"/>
              </a:rPr>
              <a:t> </a:t>
            </a:r>
            <a:r>
              <a:rPr lang="en-US" sz="2400" dirty="0">
                <a:effectLst/>
                <a:latin typeface="Arial" panose="020B0604020202020204" pitchFamily="34" charset="0"/>
                <a:ea typeface="Symbol" panose="05050102010706020507" pitchFamily="18" charset="2"/>
                <a:cs typeface="Symbol" panose="05050102010706020507" pitchFamily="18" charset="2"/>
              </a:rPr>
              <a:t>etc.</a:t>
            </a:r>
            <a:endParaRPr lang="en-IN" sz="2400" dirty="0">
              <a:effectLst/>
              <a:latin typeface="Times New Roman" panose="02020603050405020304" pitchFamily="18" charset="0"/>
              <a:ea typeface="Symbol" panose="05050102010706020507" pitchFamily="18" charset="2"/>
              <a:cs typeface="Symbol" panose="05050102010706020507" pitchFamily="18" charset="2"/>
            </a:endParaRPr>
          </a:p>
          <a:p>
            <a:pPr marL="342900" lvl="0" indent="-342900">
              <a:lnSpc>
                <a:spcPct val="110000"/>
              </a:lnSpc>
              <a:spcBef>
                <a:spcPts val="200"/>
              </a:spcBef>
              <a:spcAft>
                <a:spcPts val="0"/>
              </a:spcAft>
              <a:buSzPts val="1200"/>
              <a:buFont typeface="Symbol" panose="05050102010706020507" pitchFamily="18" charset="2"/>
              <a:buChar char=""/>
              <a:tabLst>
                <a:tab pos="523875" algn="l"/>
                <a:tab pos="524510" algn="l"/>
              </a:tabLst>
            </a:pPr>
            <a:r>
              <a:rPr lang="en-US" sz="2400" dirty="0">
                <a:effectLst/>
                <a:latin typeface="Arial" panose="020B0604020202020204" pitchFamily="34" charset="0"/>
                <a:ea typeface="Symbol" panose="05050102010706020507" pitchFamily="18" charset="2"/>
                <a:cs typeface="Symbol" panose="05050102010706020507" pitchFamily="18" charset="2"/>
              </a:rPr>
              <a:t>Re-calibration of sensitive controllers and</a:t>
            </a:r>
            <a:r>
              <a:rPr lang="en-US" sz="2400" spc="-5" dirty="0">
                <a:effectLst/>
                <a:latin typeface="Arial" panose="020B0604020202020204" pitchFamily="34" charset="0"/>
                <a:ea typeface="Symbol" panose="05050102010706020507" pitchFamily="18" charset="2"/>
                <a:cs typeface="Symbol" panose="05050102010706020507" pitchFamily="18" charset="2"/>
              </a:rPr>
              <a:t> </a:t>
            </a:r>
            <a:r>
              <a:rPr lang="en-US" sz="2400" dirty="0">
                <a:effectLst/>
                <a:latin typeface="Arial" panose="020B0604020202020204" pitchFamily="34" charset="0"/>
                <a:ea typeface="Symbol" panose="05050102010706020507" pitchFamily="18" charset="2"/>
                <a:cs typeface="Symbol" panose="05050102010706020507" pitchFamily="18" charset="2"/>
              </a:rPr>
              <a:t>gauges.</a:t>
            </a:r>
            <a:endParaRPr lang="en-IN" sz="2400" dirty="0">
              <a:effectLst/>
              <a:latin typeface="Times New Roman" panose="02020603050405020304" pitchFamily="18" charset="0"/>
              <a:ea typeface="Symbol" panose="05050102010706020507" pitchFamily="18" charset="2"/>
              <a:cs typeface="Symbol" panose="05050102010706020507" pitchFamily="18" charset="2"/>
            </a:endParaRPr>
          </a:p>
          <a:p>
            <a:pPr marL="342900" lvl="0" indent="-342900">
              <a:lnSpc>
                <a:spcPct val="110000"/>
              </a:lnSpc>
              <a:spcBef>
                <a:spcPts val="200"/>
              </a:spcBef>
              <a:spcAft>
                <a:spcPts val="0"/>
              </a:spcAft>
              <a:buSzPts val="1200"/>
              <a:buFont typeface="Symbol" panose="05050102010706020507" pitchFamily="18" charset="2"/>
              <a:buChar char=""/>
              <a:tabLst>
                <a:tab pos="523875" algn="l"/>
                <a:tab pos="524510" algn="l"/>
              </a:tabLst>
            </a:pPr>
            <a:r>
              <a:rPr lang="en-US" sz="2400" dirty="0">
                <a:effectLst/>
                <a:latin typeface="Arial" panose="020B0604020202020204" pitchFamily="34" charset="0"/>
                <a:ea typeface="Symbol" panose="05050102010706020507" pitchFamily="18" charset="2"/>
                <a:cs typeface="Symbol" panose="05050102010706020507" pitchFamily="18" charset="2"/>
              </a:rPr>
              <a:t>Monitoring of the efficacy of autoclaves (quarterly</a:t>
            </a:r>
            <a:r>
              <a:rPr lang="en-US" sz="2400" spc="-50" dirty="0">
                <a:effectLst/>
                <a:latin typeface="Arial" panose="020B0604020202020204" pitchFamily="34" charset="0"/>
                <a:ea typeface="Symbol" panose="05050102010706020507" pitchFamily="18" charset="2"/>
                <a:cs typeface="Symbol" panose="05050102010706020507" pitchFamily="18" charset="2"/>
              </a:rPr>
              <a:t> </a:t>
            </a:r>
            <a:r>
              <a:rPr lang="en-US" sz="2400" dirty="0">
                <a:effectLst/>
                <a:latin typeface="Arial" panose="020B0604020202020204" pitchFamily="34" charset="0"/>
                <a:ea typeface="Symbol" panose="05050102010706020507" pitchFamily="18" charset="2"/>
                <a:cs typeface="Symbol" panose="05050102010706020507" pitchFamily="18" charset="2"/>
              </a:rPr>
              <a:t>internally)</a:t>
            </a:r>
          </a:p>
          <a:p>
            <a:pPr marL="342900" lvl="0" indent="-342900">
              <a:lnSpc>
                <a:spcPct val="110000"/>
              </a:lnSpc>
              <a:spcBef>
                <a:spcPts val="200"/>
              </a:spcBef>
              <a:spcAft>
                <a:spcPts val="0"/>
              </a:spcAft>
              <a:buSzPts val="1200"/>
              <a:buFont typeface="Symbol" panose="05050102010706020507" pitchFamily="18" charset="2"/>
              <a:buChar char=""/>
              <a:tabLst>
                <a:tab pos="523875" algn="l"/>
                <a:tab pos="524510" algn="l"/>
              </a:tabLst>
            </a:pPr>
            <a:r>
              <a:rPr lang="en-US" sz="2400" dirty="0">
                <a:effectLst/>
                <a:latin typeface="Arial" panose="020B0604020202020204" pitchFamily="34" charset="0"/>
                <a:ea typeface="Calibri" panose="020F0502020204030204" pitchFamily="34" charset="0"/>
              </a:rPr>
              <a:t>Monitoring the working of effluent decontamination</a:t>
            </a:r>
            <a:r>
              <a:rPr lang="en-US" sz="2400" spc="-20" dirty="0">
                <a:effectLst/>
                <a:latin typeface="Arial" panose="020B0604020202020204" pitchFamily="34" charset="0"/>
                <a:ea typeface="Calibri" panose="020F0502020204030204" pitchFamily="34" charset="0"/>
              </a:rPr>
              <a:t> </a:t>
            </a:r>
            <a:r>
              <a:rPr lang="en-US" sz="2400" dirty="0">
                <a:effectLst/>
                <a:latin typeface="Arial" panose="020B0604020202020204" pitchFamily="34" charset="0"/>
                <a:ea typeface="Calibri" panose="020F0502020204030204" pitchFamily="34" charset="0"/>
              </a:rPr>
              <a:t>system. Monitoring resistance across HEPA filters through pressure differential meters installed across HEPA filters will indicate the necessity &amp;frequency of replacing HEPA filters.</a:t>
            </a:r>
          </a:p>
          <a:p>
            <a:pPr marL="342900" lvl="0" indent="-342900">
              <a:spcBef>
                <a:spcPts val="200"/>
              </a:spcBef>
              <a:spcAft>
                <a:spcPts val="0"/>
              </a:spcAft>
              <a:buSzPts val="1200"/>
              <a:buFont typeface="Symbol" panose="05050102010706020507" pitchFamily="18" charset="2"/>
              <a:buChar char=""/>
              <a:tabLst>
                <a:tab pos="523875" algn="l"/>
                <a:tab pos="524510" algn="l"/>
              </a:tabLst>
            </a:pPr>
            <a:endParaRPr lang="en-US" sz="2400" dirty="0">
              <a:effectLst/>
              <a:latin typeface="Arial" panose="020B0604020202020204" pitchFamily="34" charset="0"/>
              <a:ea typeface="Calibri" panose="020F0502020204030204" pitchFamily="34" charset="0"/>
            </a:endParaRPr>
          </a:p>
          <a:p>
            <a:pPr marL="342900" lvl="0" indent="-342900">
              <a:spcBef>
                <a:spcPts val="200"/>
              </a:spcBef>
              <a:spcAft>
                <a:spcPts val="0"/>
              </a:spcAft>
              <a:buSzPts val="1200"/>
              <a:buFont typeface="Symbol" panose="05050102010706020507" pitchFamily="18" charset="2"/>
              <a:buChar char=""/>
              <a:tabLst>
                <a:tab pos="523875" algn="l"/>
                <a:tab pos="524510" algn="l"/>
              </a:tabLst>
            </a:pPr>
            <a:endParaRPr lang="en-IN" sz="2400" dirty="0"/>
          </a:p>
        </p:txBody>
      </p:sp>
    </p:spTree>
    <p:extLst>
      <p:ext uri="{BB962C8B-B14F-4D97-AF65-F5344CB8AC3E}">
        <p14:creationId xmlns:p14="http://schemas.microsoft.com/office/powerpoint/2010/main" val="24415202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F65467-F946-46A0-8060-93C8E8B9D606}"/>
              </a:ext>
            </a:extLst>
          </p:cNvPr>
          <p:cNvSpPr txBox="1"/>
          <p:nvPr/>
        </p:nvSpPr>
        <p:spPr>
          <a:xfrm>
            <a:off x="640080" y="1026158"/>
            <a:ext cx="11419840" cy="4570482"/>
          </a:xfrm>
          <a:prstGeom prst="rect">
            <a:avLst/>
          </a:prstGeom>
          <a:noFill/>
        </p:spPr>
        <p:txBody>
          <a:bodyPr wrap="square">
            <a:spAutoFit/>
          </a:bodyPr>
          <a:lstStyle/>
          <a:p>
            <a:pPr marL="342900" marR="66040" lvl="0" indent="-342900" algn="just">
              <a:lnSpc>
                <a:spcPct val="115000"/>
              </a:lnSpc>
              <a:spcAft>
                <a:spcPts val="0"/>
              </a:spcAft>
              <a:buSzPts val="1200"/>
              <a:buFont typeface="Symbol" panose="05050102010706020507" pitchFamily="18" charset="2"/>
              <a:buChar char=""/>
              <a:tabLst>
                <a:tab pos="524510" algn="l"/>
              </a:tabLst>
            </a:pPr>
            <a:r>
              <a:rPr lang="en-US" sz="2000" dirty="0">
                <a:effectLst/>
                <a:latin typeface="Arial" panose="020B0604020202020204" pitchFamily="34" charset="0"/>
                <a:ea typeface="Symbol" panose="05050102010706020507" pitchFamily="18" charset="2"/>
                <a:cs typeface="Symbol" panose="05050102010706020507" pitchFamily="18" charset="2"/>
              </a:rPr>
              <a:t>Biological safety cabinets need to be revalidated at least annually. Additionally after relocation of the cabinet, after electrical or mechanical maintenance and after HEPA filters are</a:t>
            </a:r>
            <a:r>
              <a:rPr lang="en-US" sz="2000" spc="-20" dirty="0">
                <a:effectLst/>
                <a:latin typeface="Arial" panose="020B0604020202020204" pitchFamily="34" charset="0"/>
                <a:ea typeface="Symbol" panose="05050102010706020507" pitchFamily="18" charset="2"/>
                <a:cs typeface="Symbol" panose="05050102010706020507" pitchFamily="18" charset="2"/>
              </a:rPr>
              <a:t> </a:t>
            </a:r>
            <a:r>
              <a:rPr lang="en-US" sz="2000" dirty="0">
                <a:effectLst/>
                <a:latin typeface="Arial" panose="020B0604020202020204" pitchFamily="34" charset="0"/>
                <a:ea typeface="Symbol" panose="05050102010706020507" pitchFamily="18" charset="2"/>
                <a:cs typeface="Symbol" panose="05050102010706020507" pitchFamily="18" charset="2"/>
              </a:rPr>
              <a:t>replaced.</a:t>
            </a:r>
            <a:endParaRPr lang="en-IN" sz="2000" dirty="0">
              <a:effectLst/>
              <a:latin typeface="Times New Roman" panose="02020603050405020304" pitchFamily="18" charset="0"/>
              <a:ea typeface="Symbol" panose="05050102010706020507" pitchFamily="18" charset="2"/>
              <a:cs typeface="Symbol" panose="05050102010706020507" pitchFamily="18" charset="2"/>
            </a:endParaRPr>
          </a:p>
          <a:p>
            <a:pPr marL="342900" marR="64135" lvl="0" indent="-342900" algn="just">
              <a:lnSpc>
                <a:spcPct val="113000"/>
              </a:lnSpc>
              <a:spcAft>
                <a:spcPts val="0"/>
              </a:spcAft>
              <a:buSzPts val="1200"/>
              <a:buFont typeface="Symbol" panose="05050102010706020507" pitchFamily="18" charset="2"/>
              <a:buChar char=""/>
              <a:tabLst>
                <a:tab pos="524510" algn="l"/>
              </a:tabLst>
            </a:pPr>
            <a:r>
              <a:rPr lang="en-US" sz="2000" dirty="0">
                <a:effectLst/>
                <a:latin typeface="Arial" panose="020B0604020202020204" pitchFamily="34" charset="0"/>
                <a:ea typeface="Symbol" panose="05050102010706020507" pitchFamily="18" charset="2"/>
                <a:cs typeface="Symbol" panose="05050102010706020507" pitchFamily="18" charset="2"/>
              </a:rPr>
              <a:t>Other containment equipment like IVC must be tested at least annually for HEPA filter integrity</a:t>
            </a:r>
            <a:r>
              <a:rPr lang="en-US" sz="2000" spc="-40" dirty="0">
                <a:effectLst/>
                <a:latin typeface="Arial" panose="020B0604020202020204" pitchFamily="34" charset="0"/>
                <a:ea typeface="Symbol" panose="05050102010706020507" pitchFamily="18" charset="2"/>
                <a:cs typeface="Symbol" panose="05050102010706020507" pitchFamily="18" charset="2"/>
              </a:rPr>
              <a:t> </a:t>
            </a:r>
            <a:r>
              <a:rPr lang="en-US" sz="2000" dirty="0">
                <a:effectLst/>
                <a:latin typeface="Arial" panose="020B0604020202020204" pitchFamily="34" charset="0"/>
                <a:ea typeface="Symbol" panose="05050102010706020507" pitchFamily="18" charset="2"/>
                <a:cs typeface="Symbol" panose="05050102010706020507" pitchFamily="18" charset="2"/>
              </a:rPr>
              <a:t>testing.</a:t>
            </a:r>
            <a:endParaRPr lang="en-IN" sz="2000" dirty="0">
              <a:effectLst/>
              <a:latin typeface="Times New Roman" panose="02020603050405020304" pitchFamily="18" charset="0"/>
              <a:ea typeface="Symbol" panose="05050102010706020507" pitchFamily="18" charset="2"/>
              <a:cs typeface="Symbol" panose="05050102010706020507" pitchFamily="18" charset="2"/>
            </a:endParaRPr>
          </a:p>
          <a:p>
            <a:pPr marL="342900" marR="64135" lvl="0" indent="-342900" algn="just">
              <a:lnSpc>
                <a:spcPct val="113000"/>
              </a:lnSpc>
              <a:spcAft>
                <a:spcPts val="0"/>
              </a:spcAft>
              <a:buSzPts val="1200"/>
              <a:buFont typeface="Symbol" panose="05050102010706020507" pitchFamily="18" charset="2"/>
              <a:buChar char=""/>
              <a:tabLst>
                <a:tab pos="524510" algn="l"/>
              </a:tabLst>
            </a:pPr>
            <a:r>
              <a:rPr lang="en-US" sz="2000" dirty="0">
                <a:effectLst/>
                <a:latin typeface="Arial" panose="020B0604020202020204" pitchFamily="34" charset="0"/>
                <a:ea typeface="Symbol" panose="05050102010706020507" pitchFamily="18" charset="2"/>
                <a:cs typeface="Symbol" panose="05050102010706020507" pitchFamily="18" charset="2"/>
              </a:rPr>
              <a:t>Integrity testing of supply and exhaust HEPA filter housing and scanning of HEPA filters must be done annually. HEPA filters must be decontaminated prior to</a:t>
            </a:r>
            <a:r>
              <a:rPr lang="en-US" sz="2000" spc="-5" dirty="0">
                <a:effectLst/>
                <a:latin typeface="Arial" panose="020B0604020202020204" pitchFamily="34" charset="0"/>
                <a:ea typeface="Symbol" panose="05050102010706020507" pitchFamily="18" charset="2"/>
                <a:cs typeface="Symbol" panose="05050102010706020507" pitchFamily="18" charset="2"/>
              </a:rPr>
              <a:t> </a:t>
            </a:r>
            <a:r>
              <a:rPr lang="en-US" sz="2000" dirty="0">
                <a:effectLst/>
                <a:latin typeface="Arial" panose="020B0604020202020204" pitchFamily="34" charset="0"/>
                <a:ea typeface="Symbol" panose="05050102010706020507" pitchFamily="18" charset="2"/>
                <a:cs typeface="Symbol" panose="05050102010706020507" pitchFamily="18" charset="2"/>
              </a:rPr>
              <a:t>testing.</a:t>
            </a:r>
            <a:endParaRPr lang="en-IN" sz="2000" dirty="0">
              <a:effectLst/>
              <a:latin typeface="Times New Roman" panose="02020603050405020304" pitchFamily="18" charset="0"/>
              <a:ea typeface="Symbol" panose="05050102010706020507" pitchFamily="18" charset="2"/>
              <a:cs typeface="Symbol" panose="05050102010706020507" pitchFamily="18" charset="2"/>
            </a:endParaRPr>
          </a:p>
          <a:p>
            <a:pPr marL="342900" marR="64135" lvl="0" indent="-342900" algn="just">
              <a:lnSpc>
                <a:spcPct val="113000"/>
              </a:lnSpc>
              <a:spcAft>
                <a:spcPts val="0"/>
              </a:spcAft>
              <a:buSzPts val="1200"/>
              <a:buFont typeface="Symbol" panose="05050102010706020507" pitchFamily="18" charset="2"/>
              <a:buChar char=""/>
              <a:tabLst>
                <a:tab pos="524510" algn="l"/>
              </a:tabLst>
            </a:pPr>
            <a:r>
              <a:rPr lang="en-US" sz="2000" dirty="0">
                <a:effectLst/>
                <a:latin typeface="Arial" panose="020B0604020202020204" pitchFamily="34" charset="0"/>
                <a:ea typeface="Symbol" panose="05050102010706020507" pitchFamily="18" charset="2"/>
                <a:cs typeface="Symbol" panose="05050102010706020507" pitchFamily="18" charset="2"/>
              </a:rPr>
              <a:t>Liquid effluent decontamination system and BAS must be tested annually.</a:t>
            </a:r>
            <a:endParaRPr lang="en-IN" sz="2000" dirty="0">
              <a:effectLst/>
              <a:latin typeface="Times New Roman" panose="02020603050405020304" pitchFamily="18" charset="0"/>
              <a:ea typeface="Symbol" panose="05050102010706020507" pitchFamily="18" charset="2"/>
              <a:cs typeface="Symbol" panose="05050102010706020507" pitchFamily="18" charset="2"/>
            </a:endParaRPr>
          </a:p>
          <a:p>
            <a:pPr marL="342900" marR="62230" lvl="0" indent="-342900" algn="just">
              <a:lnSpc>
                <a:spcPct val="115000"/>
              </a:lnSpc>
              <a:spcAft>
                <a:spcPts val="0"/>
              </a:spcAft>
              <a:buSzPts val="1200"/>
              <a:buFont typeface="Symbol" panose="05050102010706020507" pitchFamily="18" charset="2"/>
              <a:buChar char=""/>
              <a:tabLst>
                <a:tab pos="524510" algn="l"/>
              </a:tabLst>
            </a:pPr>
            <a:r>
              <a:rPr lang="en-US" sz="2000" dirty="0">
                <a:effectLst/>
                <a:latin typeface="Arial" panose="020B0604020202020204" pitchFamily="34" charset="0"/>
                <a:ea typeface="Symbol" panose="05050102010706020507" pitchFamily="18" charset="2"/>
                <a:cs typeface="Symbol" panose="05050102010706020507" pitchFamily="18" charset="2"/>
              </a:rPr>
              <a:t>Revalidation of critical components like integrity of room perimeter &amp; duct work is necessary every time any major structural repair or modification in the structure or new installation of any critical equipment has been</a:t>
            </a:r>
            <a:r>
              <a:rPr lang="en-US" sz="2000" spc="-5" dirty="0">
                <a:effectLst/>
                <a:latin typeface="Arial" panose="020B0604020202020204" pitchFamily="34" charset="0"/>
                <a:ea typeface="Symbol" panose="05050102010706020507" pitchFamily="18" charset="2"/>
                <a:cs typeface="Symbol" panose="05050102010706020507" pitchFamily="18" charset="2"/>
              </a:rPr>
              <a:t> </a:t>
            </a:r>
            <a:r>
              <a:rPr lang="en-US" sz="2000" dirty="0">
                <a:effectLst/>
                <a:latin typeface="Arial" panose="020B0604020202020204" pitchFamily="34" charset="0"/>
                <a:ea typeface="Symbol" panose="05050102010706020507" pitchFamily="18" charset="2"/>
                <a:cs typeface="Symbol" panose="05050102010706020507" pitchFamily="18" charset="2"/>
              </a:rPr>
              <a:t>done.</a:t>
            </a:r>
          </a:p>
          <a:p>
            <a:pPr marR="62230" lvl="0" algn="just">
              <a:lnSpc>
                <a:spcPct val="115000"/>
              </a:lnSpc>
              <a:spcAft>
                <a:spcPts val="0"/>
              </a:spcAft>
              <a:buSzPts val="1200"/>
              <a:tabLst>
                <a:tab pos="524510" algn="l"/>
              </a:tabLst>
            </a:pPr>
            <a:endParaRPr lang="en-IN" sz="2000" dirty="0">
              <a:effectLst/>
              <a:latin typeface="Times New Roman" panose="02020603050405020304" pitchFamily="18" charset="0"/>
              <a:ea typeface="Symbol" panose="05050102010706020507" pitchFamily="18" charset="2"/>
              <a:cs typeface="Symbol" panose="05050102010706020507" pitchFamily="18" charset="2"/>
            </a:endParaRPr>
          </a:p>
          <a:p>
            <a:r>
              <a:rPr lang="en-US" sz="2000" dirty="0">
                <a:effectLst/>
                <a:latin typeface="Arial" panose="020B0604020202020204" pitchFamily="34" charset="0"/>
                <a:ea typeface="Calibri" panose="020F0502020204030204" pitchFamily="34" charset="0"/>
              </a:rPr>
              <a:t>All the testing and revalidation must be done by qualified, competent, ISO/IEC 17025/Bureau of Indian Standards/Quality Council of India certified third party organization.</a:t>
            </a:r>
            <a:endParaRPr lang="en-IN" sz="2000" dirty="0"/>
          </a:p>
        </p:txBody>
      </p:sp>
    </p:spTree>
    <p:extLst>
      <p:ext uri="{BB962C8B-B14F-4D97-AF65-F5344CB8AC3E}">
        <p14:creationId xmlns:p14="http://schemas.microsoft.com/office/powerpoint/2010/main" val="4188930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BSL-4 project</a:t>
            </a:r>
          </a:p>
        </p:txBody>
      </p:sp>
      <p:sp>
        <p:nvSpPr>
          <p:cNvPr id="3" name="Content Placeholder 2"/>
          <p:cNvSpPr>
            <a:spLocks noGrp="1"/>
          </p:cNvSpPr>
          <p:nvPr>
            <p:ph idx="1"/>
          </p:nvPr>
        </p:nvSpPr>
        <p:spPr/>
        <p:txBody>
          <a:bodyPr/>
          <a:lstStyle/>
          <a:p>
            <a:pPr marL="0" indent="0">
              <a:buNone/>
            </a:pPr>
            <a:r>
              <a:rPr lang="en-IN" dirty="0"/>
              <a:t>BSL-4 project or facility can operate correctly and in safe condition if we have :</a:t>
            </a:r>
          </a:p>
          <a:p>
            <a:pPr>
              <a:buFont typeface="Wingdings" pitchFamily="2" charset="2"/>
              <a:buChar char="Ø"/>
            </a:pPr>
            <a:r>
              <a:rPr lang="en-IN" dirty="0"/>
              <a:t>A good design , engineering, construction and validation of the installation.</a:t>
            </a:r>
          </a:p>
          <a:p>
            <a:pPr>
              <a:buFont typeface="Wingdings" pitchFamily="2" charset="2"/>
              <a:buChar char="Ø"/>
            </a:pPr>
            <a:r>
              <a:rPr lang="en-IN" dirty="0"/>
              <a:t>A trained personnel and good procedure system.</a:t>
            </a:r>
          </a:p>
          <a:p>
            <a:pPr>
              <a:buFont typeface="Wingdings" pitchFamily="2" charset="2"/>
              <a:buChar char="Ø"/>
            </a:pPr>
            <a:r>
              <a:rPr lang="en-IN" dirty="0"/>
              <a:t>A good maintenance team which ensure the well state of the installation.</a:t>
            </a:r>
          </a:p>
        </p:txBody>
      </p:sp>
    </p:spTree>
    <p:extLst>
      <p:ext uri="{BB962C8B-B14F-4D97-AF65-F5344CB8AC3E}">
        <p14:creationId xmlns:p14="http://schemas.microsoft.com/office/powerpoint/2010/main" val="23075229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General considerations regarding BSL-4 laboratory-from the outside</a:t>
            </a:r>
          </a:p>
        </p:txBody>
      </p:sp>
      <p:sp>
        <p:nvSpPr>
          <p:cNvPr id="3" name="Content Placeholder 2"/>
          <p:cNvSpPr>
            <a:spLocks noGrp="1"/>
          </p:cNvSpPr>
          <p:nvPr>
            <p:ph idx="1"/>
          </p:nvPr>
        </p:nvSpPr>
        <p:spPr/>
        <p:txBody>
          <a:bodyPr/>
          <a:lstStyle/>
          <a:p>
            <a:pPr marL="0" indent="0">
              <a:buNone/>
            </a:pPr>
            <a:r>
              <a:rPr lang="en-IN" sz="2000" dirty="0"/>
              <a:t>BSL-4 design features include the following:</a:t>
            </a:r>
          </a:p>
          <a:p>
            <a:pPr>
              <a:buFont typeface="Wingdings" pitchFamily="2" charset="2"/>
              <a:buChar char="Ø"/>
            </a:pPr>
            <a:r>
              <a:rPr lang="en-IN" sz="2000" dirty="0"/>
              <a:t>All seams, joints and doors are sealed to make the building airtight. You can not open a window. Air does not flow in or out under the doors.</a:t>
            </a:r>
          </a:p>
          <a:p>
            <a:pPr>
              <a:buFont typeface="Wingdings" pitchFamily="2" charset="2"/>
              <a:buChar char="Ø"/>
            </a:pPr>
            <a:r>
              <a:rPr lang="en-IN" sz="2000" dirty="0"/>
              <a:t>Air is pumped in and out of the building through a filtration system that catches the tiniest microscopic particles, including bacteria and viruses.</a:t>
            </a:r>
          </a:p>
          <a:p>
            <a:pPr>
              <a:buFont typeface="Wingdings" pitchFamily="2" charset="2"/>
              <a:buChar char="Ø"/>
            </a:pPr>
            <a:r>
              <a:rPr lang="en-IN" sz="2000" dirty="0"/>
              <a:t>All air ducts are welded stainless steel and tested to be airtight.</a:t>
            </a:r>
          </a:p>
          <a:p>
            <a:pPr>
              <a:buFont typeface="Wingdings" pitchFamily="2" charset="2"/>
              <a:buChar char="Ø"/>
            </a:pPr>
            <a:r>
              <a:rPr lang="en-IN" sz="2000" dirty="0"/>
              <a:t>Inside many BSL-4 facilities, laboratories are surrounded by buffer corridors that help protect the labs in the event of bombing attack from outside.</a:t>
            </a:r>
          </a:p>
          <a:p>
            <a:pPr>
              <a:buFont typeface="Wingdings" pitchFamily="2" charset="2"/>
              <a:buChar char="Ø"/>
            </a:pPr>
            <a:r>
              <a:rPr lang="en-IN" sz="2000" dirty="0"/>
              <a:t>Features such airlocks, fumigation chambers , disinfectant “ dunk tanks” and waste water treatment systems ensure that absolutely everything that leaves a BSL-4 laboratory is decontaminated.</a:t>
            </a:r>
          </a:p>
          <a:p>
            <a:pPr>
              <a:buFont typeface="Wingdings" pitchFamily="2" charset="2"/>
              <a:buChar char="Ø"/>
            </a:pPr>
            <a:endParaRPr lang="en-IN" dirty="0"/>
          </a:p>
        </p:txBody>
      </p:sp>
    </p:spTree>
    <p:extLst>
      <p:ext uri="{BB962C8B-B14F-4D97-AF65-F5344CB8AC3E}">
        <p14:creationId xmlns:p14="http://schemas.microsoft.com/office/powerpoint/2010/main" val="3260829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011086" y="1639839"/>
            <a:ext cx="8050088" cy="4525963"/>
          </a:xfrm>
        </p:spPr>
        <p:txBody>
          <a:bodyPr>
            <a:normAutofit fontScale="62500" lnSpcReduction="20000"/>
          </a:bodyPr>
          <a:lstStyle/>
          <a:p>
            <a:pPr marL="514350" indent="-514350">
              <a:buFont typeface="+mj-lt"/>
              <a:buAutoNum type="arabicPeriod"/>
            </a:pPr>
            <a:endParaRPr lang="en-IN" dirty="0"/>
          </a:p>
          <a:p>
            <a:pPr marL="514350" indent="-514350">
              <a:buFont typeface="+mj-lt"/>
              <a:buAutoNum type="arabicPeriod"/>
            </a:pPr>
            <a:endParaRPr lang="en-IN" dirty="0"/>
          </a:p>
          <a:p>
            <a:pPr marL="514350" indent="-514350">
              <a:buFont typeface="+mj-lt"/>
              <a:buAutoNum type="arabicPeriod"/>
            </a:pPr>
            <a:endParaRPr lang="en-IN" dirty="0"/>
          </a:p>
          <a:p>
            <a:pPr marL="514350" indent="-514350">
              <a:buFont typeface="+mj-lt"/>
              <a:buAutoNum type="arabicPeriod"/>
            </a:pPr>
            <a:endParaRPr lang="en-IN" dirty="0"/>
          </a:p>
          <a:p>
            <a:pPr marL="514350" indent="-514350">
              <a:buFont typeface="+mj-lt"/>
              <a:buAutoNum type="arabicPeriod"/>
            </a:pPr>
            <a:endParaRPr lang="en-IN" dirty="0"/>
          </a:p>
          <a:p>
            <a:pPr marL="514350" indent="-514350">
              <a:buFont typeface="+mj-lt"/>
              <a:buAutoNum type="arabicPeriod"/>
            </a:pPr>
            <a:r>
              <a:rPr lang="en-IN" dirty="0"/>
              <a:t>A security checkpoint at the entry to the site</a:t>
            </a:r>
          </a:p>
          <a:p>
            <a:pPr marL="514350" indent="-514350">
              <a:buFont typeface="+mj-lt"/>
              <a:buAutoNum type="arabicPeriod"/>
            </a:pPr>
            <a:r>
              <a:rPr lang="en-IN" dirty="0"/>
              <a:t>A secured perimeter around the building</a:t>
            </a:r>
          </a:p>
          <a:p>
            <a:pPr marL="514350" indent="-514350">
              <a:buFont typeface="+mj-lt"/>
              <a:buAutoNum type="arabicPeriod"/>
            </a:pPr>
            <a:r>
              <a:rPr lang="en-IN" dirty="0"/>
              <a:t>A buffer between the building and parking areas, drop-off zones</a:t>
            </a:r>
          </a:p>
          <a:p>
            <a:pPr marL="514350" indent="-514350">
              <a:buFont typeface="+mj-lt"/>
              <a:buAutoNum type="arabicPeriod"/>
            </a:pPr>
            <a:r>
              <a:rPr lang="en-IN" dirty="0"/>
              <a:t>On-site 24-hour surveillance</a:t>
            </a:r>
          </a:p>
          <a:p>
            <a:pPr marL="514350" indent="-514350">
              <a:buFont typeface="+mj-lt"/>
              <a:buAutoNum type="arabicPeriod"/>
            </a:pPr>
            <a:r>
              <a:rPr lang="en-IN" dirty="0"/>
              <a:t>An additional vehicle checkpoint for lab employees, visitors</a:t>
            </a:r>
          </a:p>
          <a:p>
            <a:pPr marL="514350" indent="-514350">
              <a:buFont typeface="+mj-lt"/>
              <a:buAutoNum type="arabicPeriod"/>
            </a:pPr>
            <a:r>
              <a:rPr lang="en-IN" dirty="0"/>
              <a:t>A secured entryway, including security guards, surveillance cameras, an intercom system and card access readers</a:t>
            </a:r>
          </a:p>
          <a:p>
            <a:pPr marL="514350" indent="-514350">
              <a:buFont typeface="+mj-lt"/>
              <a:buAutoNum type="arabicPeriod"/>
            </a:pPr>
            <a:r>
              <a:rPr lang="en-IN" dirty="0"/>
              <a:t> A delivery vehicle inspection area</a:t>
            </a:r>
          </a:p>
          <a:p>
            <a:pPr marL="514350" indent="-514350">
              <a:buFont typeface="+mj-lt"/>
              <a:buAutoNum type="arabicPeriod"/>
            </a:pPr>
            <a:r>
              <a:rPr lang="en-IN" dirty="0"/>
              <a:t>The building also contain numerous safety and security measures throughout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9866" y="116633"/>
            <a:ext cx="4752528"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8509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C33C3-EC32-42F2-842F-FD9312DEA742}"/>
              </a:ext>
            </a:extLst>
          </p:cNvPr>
          <p:cNvSpPr>
            <a:spLocks noGrp="1"/>
          </p:cNvSpPr>
          <p:nvPr>
            <p:ph type="title"/>
          </p:nvPr>
        </p:nvSpPr>
        <p:spPr/>
        <p:txBody>
          <a:bodyPr/>
          <a:lstStyle/>
          <a:p>
            <a:r>
              <a:rPr lang="en-US" dirty="0"/>
              <a:t>BIOSAFETY LEVEL1</a:t>
            </a:r>
            <a:endParaRPr lang="en-IN" dirty="0"/>
          </a:p>
        </p:txBody>
      </p:sp>
      <p:sp>
        <p:nvSpPr>
          <p:cNvPr id="3" name="Content Placeholder 2">
            <a:extLst>
              <a:ext uri="{FF2B5EF4-FFF2-40B4-BE49-F238E27FC236}">
                <a16:creationId xmlns:a16="http://schemas.microsoft.com/office/drawing/2014/main" id="{78641BEC-FFB9-43E6-BFA6-269C17838C14}"/>
              </a:ext>
            </a:extLst>
          </p:cNvPr>
          <p:cNvSpPr>
            <a:spLocks noGrp="1"/>
          </p:cNvSpPr>
          <p:nvPr>
            <p:ph idx="1"/>
          </p:nvPr>
        </p:nvSpPr>
        <p:spPr/>
        <p:txBody>
          <a:bodyPr>
            <a:normAutofit/>
          </a:bodyPr>
          <a:lstStyle/>
          <a:p>
            <a:r>
              <a:rPr lang="en-US" sz="2400" dirty="0">
                <a:effectLst/>
                <a:latin typeface="Arial" panose="020B0604020202020204" pitchFamily="34" charset="0"/>
                <a:ea typeface="Calibri" panose="020F0502020204030204" pitchFamily="34" charset="0"/>
              </a:rPr>
              <a:t>A </a:t>
            </a:r>
            <a:r>
              <a:rPr lang="en-US" sz="2400" i="1" dirty="0">
                <a:effectLst/>
                <a:latin typeface="Arial" panose="020B0604020202020204" pitchFamily="34" charset="0"/>
                <a:ea typeface="Calibri" panose="020F0502020204030204" pitchFamily="34" charset="0"/>
              </a:rPr>
              <a:t>Biosafety Level 1</a:t>
            </a:r>
            <a:r>
              <a:rPr lang="en-US" sz="2400" dirty="0">
                <a:effectLst/>
                <a:latin typeface="Arial" panose="020B0604020202020204" pitchFamily="34" charset="0"/>
                <a:ea typeface="Calibri" panose="020F0502020204030204" pitchFamily="34" charset="0"/>
              </a:rPr>
              <a:t> (BSL-1) lab is suitable for work involving well-characterized agents not known to consistently cause disease in healthy adults and that are of minimal potential hazard to laboratory personnel and the environment. This laboratory is not necessarily separated from the general traffic patterns in the building. Work is generally conducted on open bench tops using standard microbiological practices. Special containment equipment and facility design are neither required nor generally used.</a:t>
            </a:r>
          </a:p>
          <a:p>
            <a:r>
              <a:rPr lang="en-US" dirty="0" err="1"/>
              <a:t>Eg.</a:t>
            </a:r>
            <a:r>
              <a:rPr lang="en-US" dirty="0"/>
              <a:t>  Non Pathogenic strain of E-coli</a:t>
            </a:r>
            <a:endParaRPr lang="en-IN" dirty="0"/>
          </a:p>
        </p:txBody>
      </p:sp>
    </p:spTree>
    <p:extLst>
      <p:ext uri="{BB962C8B-B14F-4D97-AF65-F5344CB8AC3E}">
        <p14:creationId xmlns:p14="http://schemas.microsoft.com/office/powerpoint/2010/main" val="10089331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General considerations regarding BSL-4 laboratory-interior security</a:t>
            </a:r>
          </a:p>
        </p:txBody>
      </p:sp>
      <p:sp>
        <p:nvSpPr>
          <p:cNvPr id="3" name="Content Placeholder 2"/>
          <p:cNvSpPr>
            <a:spLocks noGrp="1"/>
          </p:cNvSpPr>
          <p:nvPr>
            <p:ph idx="1"/>
          </p:nvPr>
        </p:nvSpPr>
        <p:spPr/>
        <p:txBody>
          <a:bodyPr>
            <a:normAutofit/>
          </a:bodyPr>
          <a:lstStyle/>
          <a:p>
            <a:pPr>
              <a:buFont typeface="Wingdings" pitchFamily="2" charset="2"/>
              <a:buChar char="Ø"/>
            </a:pPr>
            <a:r>
              <a:rPr lang="en-IN" dirty="0"/>
              <a:t>Once pass outside security, BSL-4 lab workers must pass an interior security station</a:t>
            </a:r>
          </a:p>
          <a:p>
            <a:pPr>
              <a:buFont typeface="Wingdings" pitchFamily="2" charset="2"/>
              <a:buChar char="Ø"/>
            </a:pPr>
            <a:r>
              <a:rPr lang="en-IN" dirty="0"/>
              <a:t>Security measures will include combinations of the following</a:t>
            </a:r>
          </a:p>
          <a:p>
            <a:r>
              <a:rPr lang="en-IN" dirty="0"/>
              <a:t>Extensive background checks prior to employment for everyone who works in the building</a:t>
            </a:r>
          </a:p>
          <a:p>
            <a:r>
              <a:rPr lang="en-IN" dirty="0"/>
              <a:t>Guards who check everyone’s identification and credentials</a:t>
            </a:r>
          </a:p>
          <a:p>
            <a:r>
              <a:rPr lang="en-IN" dirty="0"/>
              <a:t>Special identification cards that are scanned to provide an electronic record of who goes in and out, and when</a:t>
            </a:r>
          </a:p>
          <a:p>
            <a:r>
              <a:rPr lang="en-IN" dirty="0"/>
              <a:t>Identifications devices such as retinal or fingerprint scanners.</a:t>
            </a:r>
          </a:p>
          <a:p>
            <a:endParaRPr lang="en-IN" dirty="0"/>
          </a:p>
        </p:txBody>
      </p:sp>
    </p:spTree>
    <p:extLst>
      <p:ext uri="{BB962C8B-B14F-4D97-AF65-F5344CB8AC3E}">
        <p14:creationId xmlns:p14="http://schemas.microsoft.com/office/powerpoint/2010/main" val="15036003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9926"/>
            <a:ext cx="8229600" cy="898795"/>
          </a:xfrm>
        </p:spPr>
        <p:txBody>
          <a:bodyPr/>
          <a:lstStyle/>
          <a:p>
            <a:r>
              <a:rPr lang="en-IN" dirty="0"/>
              <a:t>Inside the lab</a:t>
            </a:r>
          </a:p>
        </p:txBody>
      </p:sp>
      <p:sp>
        <p:nvSpPr>
          <p:cNvPr id="3" name="Content Placeholder 2"/>
          <p:cNvSpPr>
            <a:spLocks noGrp="1"/>
          </p:cNvSpPr>
          <p:nvPr>
            <p:ph idx="1"/>
          </p:nvPr>
        </p:nvSpPr>
        <p:spPr>
          <a:xfrm>
            <a:off x="2207568" y="692697"/>
            <a:ext cx="8229600" cy="4525963"/>
          </a:xfrm>
        </p:spPr>
        <p:txBody>
          <a:bodyPr>
            <a:normAutofit/>
          </a:bodyPr>
          <a:lstStyle/>
          <a:p>
            <a:pPr>
              <a:buFont typeface="Wingdings" pitchFamily="2" charset="2"/>
              <a:buChar char="Ø"/>
            </a:pPr>
            <a:r>
              <a:rPr lang="en-IN" sz="2700" dirty="0"/>
              <a:t>Entries and exits have double-door airlocks</a:t>
            </a:r>
          </a:p>
          <a:p>
            <a:pPr>
              <a:buFont typeface="Wingdings" pitchFamily="2" charset="2"/>
              <a:buChar char="Ø"/>
            </a:pPr>
            <a:r>
              <a:rPr lang="en-IN" sz="2700" dirty="0"/>
              <a:t>Work surface are regularly decontaminated</a:t>
            </a:r>
          </a:p>
          <a:p>
            <a:pPr>
              <a:buFont typeface="Wingdings" pitchFamily="2" charset="2"/>
              <a:buChar char="Ø"/>
            </a:pPr>
            <a:r>
              <a:rPr lang="en-IN" sz="2700" dirty="0"/>
              <a:t>Researchers are vaccinated against the pathogen they are studying</a:t>
            </a:r>
          </a:p>
          <a:p>
            <a:pPr>
              <a:buFont typeface="Wingdings" pitchFamily="2" charset="2"/>
              <a:buChar char="Ø"/>
            </a:pPr>
            <a:r>
              <a:rPr lang="en-IN" sz="2700" dirty="0"/>
              <a:t>All solid and liquid waste is decontaminated by heat sterilization, gaseous sterilization or liquid disinfectant</a:t>
            </a:r>
          </a:p>
          <a:p>
            <a:pPr>
              <a:buFont typeface="Wingdings" pitchFamily="2" charset="2"/>
              <a:buChar char="Ø"/>
            </a:pPr>
            <a:endParaRPr lang="en-IN" dirty="0"/>
          </a:p>
          <a:p>
            <a:pPr marL="0" indent="0">
              <a:buNone/>
            </a:pPr>
            <a:r>
              <a:rPr lang="en-IN" dirty="0"/>
              <a:t>                                       </a:t>
            </a:r>
          </a:p>
          <a:p>
            <a:pPr>
              <a:buFont typeface="Wingdings" pitchFamily="2" charset="2"/>
              <a:buChar char="Ø"/>
            </a:pPr>
            <a:endParaRPr lang="en-IN"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712" y="3573016"/>
            <a:ext cx="5328592" cy="2988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7137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CE9AC-E6C0-4930-B2C2-50D463125EF3}"/>
              </a:ext>
            </a:extLst>
          </p:cNvPr>
          <p:cNvSpPr>
            <a:spLocks noGrp="1"/>
          </p:cNvSpPr>
          <p:nvPr>
            <p:ph type="title"/>
          </p:nvPr>
        </p:nvSpPr>
        <p:spPr>
          <a:xfrm>
            <a:off x="838200" y="365125"/>
            <a:ext cx="10515600" cy="5349875"/>
          </a:xfrm>
        </p:spPr>
        <p:txBody>
          <a:bodyPr/>
          <a:lstStyle/>
          <a:p>
            <a:pPr algn="ctr"/>
            <a:r>
              <a:rPr lang="en-US" dirty="0"/>
              <a:t>THANK YOU</a:t>
            </a:r>
            <a:endParaRPr lang="en-IN" dirty="0"/>
          </a:p>
        </p:txBody>
      </p:sp>
    </p:spTree>
    <p:extLst>
      <p:ext uri="{BB962C8B-B14F-4D97-AF65-F5344CB8AC3E}">
        <p14:creationId xmlns:p14="http://schemas.microsoft.com/office/powerpoint/2010/main" val="1349902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4C594-BE1E-4314-9C91-410DC045B0D6}"/>
              </a:ext>
            </a:extLst>
          </p:cNvPr>
          <p:cNvSpPr>
            <a:spLocks noGrp="1"/>
          </p:cNvSpPr>
          <p:nvPr>
            <p:ph type="title"/>
          </p:nvPr>
        </p:nvSpPr>
        <p:spPr/>
        <p:txBody>
          <a:bodyPr/>
          <a:lstStyle/>
          <a:p>
            <a:r>
              <a:rPr lang="en-US" dirty="0"/>
              <a:t>STANDARD PRACTICES- BSL1</a:t>
            </a:r>
            <a:endParaRPr lang="en-IN" dirty="0"/>
          </a:p>
        </p:txBody>
      </p:sp>
      <p:sp>
        <p:nvSpPr>
          <p:cNvPr id="3" name="Content Placeholder 2">
            <a:extLst>
              <a:ext uri="{FF2B5EF4-FFF2-40B4-BE49-F238E27FC236}">
                <a16:creationId xmlns:a16="http://schemas.microsoft.com/office/drawing/2014/main" id="{398E71BE-FAAF-41FB-956D-1BB2FECE48E0}"/>
              </a:ext>
            </a:extLst>
          </p:cNvPr>
          <p:cNvSpPr>
            <a:spLocks noGrp="1"/>
          </p:cNvSpPr>
          <p:nvPr>
            <p:ph idx="1"/>
          </p:nvPr>
        </p:nvSpPr>
        <p:spPr/>
        <p:txBody>
          <a:bodyPr/>
          <a:lstStyle/>
          <a:p>
            <a:r>
              <a:rPr lang="en-IN" sz="3200" dirty="0"/>
              <a:t>Frequent hand washing</a:t>
            </a:r>
          </a:p>
          <a:p>
            <a:r>
              <a:rPr lang="en-IN" sz="3200" dirty="0"/>
              <a:t>Door that can be kept locked while working</a:t>
            </a:r>
          </a:p>
          <a:p>
            <a:r>
              <a:rPr lang="en-IN" sz="3200" dirty="0"/>
              <a:t>Limits to access of the lab space while working</a:t>
            </a:r>
          </a:p>
          <a:p>
            <a:r>
              <a:rPr lang="en-IN" sz="3200" dirty="0"/>
              <a:t>No eating or drinking or storage of food in the lab space</a:t>
            </a:r>
          </a:p>
          <a:p>
            <a:r>
              <a:rPr lang="en-IN" sz="3200" dirty="0"/>
              <a:t>Care to limit splashes and creation of aerosols</a:t>
            </a:r>
          </a:p>
          <a:p>
            <a:r>
              <a:rPr lang="en-IN" sz="3200" dirty="0"/>
              <a:t>Decontamination of surfaces after every use.</a:t>
            </a:r>
          </a:p>
          <a:p>
            <a:endParaRPr lang="en-IN" dirty="0"/>
          </a:p>
          <a:p>
            <a:endParaRPr lang="en-IN" dirty="0"/>
          </a:p>
          <a:p>
            <a:endParaRPr lang="en-IN" dirty="0"/>
          </a:p>
        </p:txBody>
      </p:sp>
    </p:spTree>
    <p:extLst>
      <p:ext uri="{BB962C8B-B14F-4D97-AF65-F5344CB8AC3E}">
        <p14:creationId xmlns:p14="http://schemas.microsoft.com/office/powerpoint/2010/main" val="3148098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97BAB-2A1E-46EC-AD38-5A4EE344B29D}"/>
              </a:ext>
            </a:extLst>
          </p:cNvPr>
          <p:cNvSpPr>
            <a:spLocks noGrp="1"/>
          </p:cNvSpPr>
          <p:nvPr>
            <p:ph type="title"/>
          </p:nvPr>
        </p:nvSpPr>
        <p:spPr/>
        <p:txBody>
          <a:bodyPr/>
          <a:lstStyle/>
          <a:p>
            <a:r>
              <a:rPr lang="en-US" dirty="0"/>
              <a:t>BIOSAFETY LEVEL 2</a:t>
            </a:r>
            <a:endParaRPr lang="en-IN" dirty="0"/>
          </a:p>
        </p:txBody>
      </p:sp>
      <p:sp>
        <p:nvSpPr>
          <p:cNvPr id="3" name="Content Placeholder 2">
            <a:extLst>
              <a:ext uri="{FF2B5EF4-FFF2-40B4-BE49-F238E27FC236}">
                <a16:creationId xmlns:a16="http://schemas.microsoft.com/office/drawing/2014/main" id="{9D325D4F-EF1E-4B49-8774-2A339F97FEB2}"/>
              </a:ext>
            </a:extLst>
          </p:cNvPr>
          <p:cNvSpPr>
            <a:spLocks noGrp="1"/>
          </p:cNvSpPr>
          <p:nvPr>
            <p:ph idx="1"/>
          </p:nvPr>
        </p:nvSpPr>
        <p:spPr/>
        <p:txBody>
          <a:bodyPr>
            <a:normAutofit/>
          </a:bodyPr>
          <a:lstStyle/>
          <a:p>
            <a:r>
              <a:rPr lang="en-US" sz="3200" dirty="0">
                <a:effectLst/>
                <a:latin typeface="Arial" panose="020B0604020202020204" pitchFamily="34" charset="0"/>
                <a:ea typeface="Calibri" panose="020F0502020204030204" pitchFamily="34" charset="0"/>
              </a:rPr>
              <a:t>A </a:t>
            </a:r>
            <a:r>
              <a:rPr lang="en-US" sz="3200" i="1" dirty="0">
                <a:effectLst/>
                <a:latin typeface="Arial" panose="020B0604020202020204" pitchFamily="34" charset="0"/>
                <a:ea typeface="Calibri" panose="020F0502020204030204" pitchFamily="34" charset="0"/>
              </a:rPr>
              <a:t>Biosafety Level 2</a:t>
            </a:r>
            <a:r>
              <a:rPr lang="en-US" sz="3200" dirty="0">
                <a:effectLst/>
                <a:latin typeface="Arial" panose="020B0604020202020204" pitchFamily="34" charset="0"/>
                <a:ea typeface="Calibri" panose="020F0502020204030204" pitchFamily="34" charset="0"/>
              </a:rPr>
              <a:t> (BSL-2) lab is similar to BSL-1 and is “suitable for work involving agents of moderate potential hazard to personnel and the environment. It differs from BSL-1 in that access to the laboratory is limited when work is being conducted and all procedures in which infectious aerosols or splashes may be created are conducted in biological safety cabinets or other physical containment equipment”.</a:t>
            </a:r>
          </a:p>
          <a:p>
            <a:r>
              <a:rPr lang="en-US" sz="3200" dirty="0">
                <a:latin typeface="Arial" panose="020B0604020202020204" pitchFamily="34" charset="0"/>
              </a:rPr>
              <a:t>Generally associated with Human disease.</a:t>
            </a:r>
            <a:endParaRPr lang="en-IN" sz="3200" dirty="0"/>
          </a:p>
        </p:txBody>
      </p:sp>
    </p:spTree>
    <p:extLst>
      <p:ext uri="{BB962C8B-B14F-4D97-AF65-F5344CB8AC3E}">
        <p14:creationId xmlns:p14="http://schemas.microsoft.com/office/powerpoint/2010/main" val="3157864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2936</TotalTime>
  <Words>7582</Words>
  <Application>Microsoft Office PowerPoint</Application>
  <PresentationFormat>Widescreen</PresentationFormat>
  <Paragraphs>852</Paragraphs>
  <Slides>72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72</vt:i4>
      </vt:variant>
    </vt:vector>
  </HeadingPairs>
  <TitlesOfParts>
    <vt:vector size="80" baseType="lpstr">
      <vt:lpstr>Arial</vt:lpstr>
      <vt:lpstr>Calibri</vt:lpstr>
      <vt:lpstr>Calibri Light</vt:lpstr>
      <vt:lpstr>Carlito</vt:lpstr>
      <vt:lpstr>Symbol</vt:lpstr>
      <vt:lpstr>Times New Roman</vt:lpstr>
      <vt:lpstr>Wingdings</vt:lpstr>
      <vt:lpstr>Office Theme</vt:lpstr>
      <vt:lpstr>BIO SAFETY LEVELS</vt:lpstr>
      <vt:lpstr>TOPICS COVERED</vt:lpstr>
      <vt:lpstr>BIOSAFETY</vt:lpstr>
      <vt:lpstr>PowerPoint Presentation</vt:lpstr>
      <vt:lpstr>PowerPoint Presentation</vt:lpstr>
      <vt:lpstr>PowerPoint Presentation</vt:lpstr>
      <vt:lpstr>BIOSAFETY LEVEL1</vt:lpstr>
      <vt:lpstr>STANDARD PRACTICES- BSL1</vt:lpstr>
      <vt:lpstr>BIOSAFETY LEVEL 2</vt:lpstr>
      <vt:lpstr>STANDARD PRACTICES- BSL 2</vt:lpstr>
      <vt:lpstr>The Biosafety Level 3</vt:lpstr>
      <vt:lpstr>STANDARD PRACTICES- BSL 3</vt:lpstr>
      <vt:lpstr>The Biosafety Level 4</vt:lpstr>
      <vt:lpstr>GENERAL PRACTICES- BSL 4</vt:lpstr>
      <vt:lpstr>BSL4 CONTAINMENT SYSTEM  TYPES</vt:lpstr>
      <vt:lpstr>PowerPoint Presentation</vt:lpstr>
      <vt:lpstr>CLASS III CABINET</vt:lpstr>
      <vt:lpstr>PRESSURISED SUIT PROTECTION</vt:lpstr>
      <vt:lpstr>PowerPoint Presentation</vt:lpstr>
      <vt:lpstr>Changing Room</vt:lpstr>
      <vt:lpstr>Decontaminating shower</vt:lpstr>
      <vt:lpstr>Scouring the air-HEPA filter and filtration inspection verification</vt:lpstr>
      <vt:lpstr>The Indian Acts/Regulation/Guidelines pertaining to BSL  </vt:lpstr>
      <vt:lpstr>Competent Authorities under Rules 1989</vt:lpstr>
      <vt:lpstr>Comparison of Area and Cost Factors for Biosafety Level Laboratories </vt:lpstr>
      <vt:lpstr>A Checklist of Factors and Features for Biosafety Level Laboratories </vt:lpstr>
      <vt:lpstr>PowerPoint Presentation</vt:lpstr>
      <vt:lpstr>PowerPoint Presentation</vt:lpstr>
      <vt:lpstr>PowerPoint Presentation</vt:lpstr>
      <vt:lpstr>PowerPoint Presentation</vt:lpstr>
      <vt:lpstr>PowerPoint Presentation</vt:lpstr>
      <vt:lpstr>TECHNICAL STANDARDS FOR THE  ENGINEERING CONTROLS   FOR BSL-3 LABORATORY </vt:lpstr>
      <vt:lpstr>PowerPoint Presentation</vt:lpstr>
      <vt:lpstr>PowerPoint Presentation</vt:lpstr>
      <vt:lpstr>PowerPoint Presentation</vt:lpstr>
      <vt:lpstr>PowerPoint Presentation</vt:lpstr>
      <vt:lpstr>PowerPoint Presentation</vt:lpstr>
      <vt:lpstr>PowerPoint Presentation</vt:lpstr>
      <vt:lpstr>ARCHITECTURAL CONSIDERATIONS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MECHANICAL</vt:lpstr>
      <vt:lpstr>SERVICES</vt:lpstr>
      <vt:lpstr>ELECTRICALS</vt:lpstr>
      <vt:lpstr>PowerPoint Presentation</vt:lpstr>
      <vt:lpstr>PowerPoint Presentation</vt:lpstr>
      <vt:lpstr>COMMUNICATION NETWORKS</vt:lpstr>
      <vt:lpstr>CONTAINMENT PERIMETERS</vt:lpstr>
      <vt:lpstr>PowerPoint Presentation</vt:lpstr>
      <vt:lpstr>DECONTAMINATION</vt:lpstr>
      <vt:lpstr>TESTING, COMMISSIONING AND VALIDATION</vt:lpstr>
      <vt:lpstr>PowerPoint Presentation</vt:lpstr>
      <vt:lpstr>Commissioning: </vt:lpstr>
      <vt:lpstr>Commissioning………contd </vt:lpstr>
      <vt:lpstr>VALIDATION </vt:lpstr>
      <vt:lpstr>PowerPoint Presentation</vt:lpstr>
      <vt:lpstr>CERTIFICATION</vt:lpstr>
      <vt:lpstr>REVALIDATION</vt:lpstr>
      <vt:lpstr>PowerPoint Presentation</vt:lpstr>
      <vt:lpstr>BSL-4 project</vt:lpstr>
      <vt:lpstr>General considerations regarding BSL-4 laboratory-from the outside</vt:lpstr>
      <vt:lpstr>PowerPoint Presentation</vt:lpstr>
      <vt:lpstr>General considerations regarding BSL-4 laboratory-interior security</vt:lpstr>
      <vt:lpstr>Inside the lab</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 SAFETY LEVELS</dc:title>
  <dc:creator>CPWD TVM</dc:creator>
  <cp:lastModifiedBy>Ajay Kumar</cp:lastModifiedBy>
  <cp:revision>55</cp:revision>
  <dcterms:created xsi:type="dcterms:W3CDTF">2021-07-02T06:41:15Z</dcterms:created>
  <dcterms:modified xsi:type="dcterms:W3CDTF">2021-07-10T12:11:12Z</dcterms:modified>
</cp:coreProperties>
</file>