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40"/>
  </p:notesMasterIdLst>
  <p:handoutMasterIdLst>
    <p:handoutMasterId r:id="rId41"/>
  </p:handoutMasterIdLst>
  <p:sldIdLst>
    <p:sldId id="617" r:id="rId2"/>
    <p:sldId id="618" r:id="rId3"/>
    <p:sldId id="512" r:id="rId4"/>
    <p:sldId id="558" r:id="rId5"/>
    <p:sldId id="602" r:id="rId6"/>
    <p:sldId id="609" r:id="rId7"/>
    <p:sldId id="610" r:id="rId8"/>
    <p:sldId id="603" r:id="rId9"/>
    <p:sldId id="572" r:id="rId10"/>
    <p:sldId id="573" r:id="rId11"/>
    <p:sldId id="606" r:id="rId12"/>
    <p:sldId id="574" r:id="rId13"/>
    <p:sldId id="575" r:id="rId14"/>
    <p:sldId id="627" r:id="rId15"/>
    <p:sldId id="639" r:id="rId16"/>
    <p:sldId id="635" r:id="rId17"/>
    <p:sldId id="636" r:id="rId18"/>
    <p:sldId id="637" r:id="rId19"/>
    <p:sldId id="580" r:id="rId20"/>
    <p:sldId id="581" r:id="rId21"/>
    <p:sldId id="582" r:id="rId22"/>
    <p:sldId id="584" r:id="rId23"/>
    <p:sldId id="585" r:id="rId24"/>
    <p:sldId id="586" r:id="rId25"/>
    <p:sldId id="587" r:id="rId26"/>
    <p:sldId id="619" r:id="rId27"/>
    <p:sldId id="620" r:id="rId28"/>
    <p:sldId id="621" r:id="rId29"/>
    <p:sldId id="622" r:id="rId30"/>
    <p:sldId id="638" r:id="rId31"/>
    <p:sldId id="601" r:id="rId32"/>
    <p:sldId id="641" r:id="rId33"/>
    <p:sldId id="629" r:id="rId34"/>
    <p:sldId id="630" r:id="rId35"/>
    <p:sldId id="631" r:id="rId36"/>
    <p:sldId id="628" r:id="rId37"/>
    <p:sldId id="640" r:id="rId38"/>
    <p:sldId id="401" r:id="rId39"/>
  </p:sldIdLst>
  <p:sldSz cx="9144000" cy="6858000" type="screen4x3"/>
  <p:notesSz cx="6805613" cy="9944100"/>
  <p:defaultTextStyle>
    <a:defPPr>
      <a:defRPr lang="en-US"/>
    </a:defPPr>
    <a:lvl1pPr algn="l" rtl="0" fontAlgn="base">
      <a:spcBef>
        <a:spcPct val="0"/>
      </a:spcBef>
      <a:spcAft>
        <a:spcPct val="0"/>
      </a:spcAft>
      <a:defRPr i="1" kern="1200">
        <a:solidFill>
          <a:schemeClr val="tx1"/>
        </a:solidFill>
        <a:latin typeface="Arial" pitchFamily="34" charset="0"/>
        <a:ea typeface="+mn-ea"/>
        <a:cs typeface="+mn-cs"/>
      </a:defRPr>
    </a:lvl1pPr>
    <a:lvl2pPr marL="457200" algn="l" rtl="0" fontAlgn="base">
      <a:spcBef>
        <a:spcPct val="0"/>
      </a:spcBef>
      <a:spcAft>
        <a:spcPct val="0"/>
      </a:spcAft>
      <a:defRPr i="1" kern="1200">
        <a:solidFill>
          <a:schemeClr val="tx1"/>
        </a:solidFill>
        <a:latin typeface="Arial" pitchFamily="34" charset="0"/>
        <a:ea typeface="+mn-ea"/>
        <a:cs typeface="+mn-cs"/>
      </a:defRPr>
    </a:lvl2pPr>
    <a:lvl3pPr marL="914400" algn="l" rtl="0" fontAlgn="base">
      <a:spcBef>
        <a:spcPct val="0"/>
      </a:spcBef>
      <a:spcAft>
        <a:spcPct val="0"/>
      </a:spcAft>
      <a:defRPr i="1" kern="1200">
        <a:solidFill>
          <a:schemeClr val="tx1"/>
        </a:solidFill>
        <a:latin typeface="Arial" pitchFamily="34" charset="0"/>
        <a:ea typeface="+mn-ea"/>
        <a:cs typeface="+mn-cs"/>
      </a:defRPr>
    </a:lvl3pPr>
    <a:lvl4pPr marL="1371600" algn="l" rtl="0" fontAlgn="base">
      <a:spcBef>
        <a:spcPct val="0"/>
      </a:spcBef>
      <a:spcAft>
        <a:spcPct val="0"/>
      </a:spcAft>
      <a:defRPr i="1" kern="1200">
        <a:solidFill>
          <a:schemeClr val="tx1"/>
        </a:solidFill>
        <a:latin typeface="Arial" pitchFamily="34" charset="0"/>
        <a:ea typeface="+mn-ea"/>
        <a:cs typeface="+mn-cs"/>
      </a:defRPr>
    </a:lvl4pPr>
    <a:lvl5pPr marL="1828800" algn="l" rtl="0" fontAlgn="base">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ECFF"/>
    <a:srgbClr val="FFCCFF"/>
    <a:srgbClr val="6699FF"/>
    <a:srgbClr val="FFCC00"/>
    <a:srgbClr val="003399"/>
    <a:srgbClr val="FF9933"/>
    <a:srgbClr val="660066"/>
    <a:srgbClr val="FF99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4777" autoAdjust="0"/>
  </p:normalViewPr>
  <p:slideViewPr>
    <p:cSldViewPr>
      <p:cViewPr>
        <p:scale>
          <a:sx n="75" d="100"/>
          <a:sy n="75" d="100"/>
        </p:scale>
        <p:origin x="-1164" y="276"/>
      </p:cViewPr>
      <p:guideLst>
        <p:guide orient="horz" pos="2160"/>
        <p:guide pos="2928"/>
      </p:guideLst>
    </p:cSldViewPr>
  </p:slideViewPr>
  <p:outlineViewPr>
    <p:cViewPr>
      <p:scale>
        <a:sx n="33" d="100"/>
        <a:sy n="33" d="100"/>
      </p:scale>
      <p:origin x="0" y="8141"/>
    </p:cViewPr>
  </p:outlineViewPr>
  <p:notesTextViewPr>
    <p:cViewPr>
      <p:scale>
        <a:sx n="125" d="100"/>
        <a:sy n="125" d="100"/>
      </p:scale>
      <p:origin x="0" y="0"/>
    </p:cViewPr>
  </p:notesTextViewPr>
  <p:sorterViewPr>
    <p:cViewPr>
      <p:scale>
        <a:sx n="100" d="100"/>
        <a:sy n="100" d="100"/>
      </p:scale>
      <p:origin x="0" y="7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46400" cy="495538"/>
          </a:xfrm>
          <a:prstGeom prst="rect">
            <a:avLst/>
          </a:prstGeom>
          <a:noFill/>
          <a:ln w="9525">
            <a:noFill/>
            <a:miter lim="800000"/>
            <a:headEnd/>
            <a:tailEnd/>
          </a:ln>
          <a:effectLst/>
        </p:spPr>
        <p:txBody>
          <a:bodyPr vert="horz" wrap="square" lIns="91382" tIns="45691" rIns="91382" bIns="45691" numCol="1" anchor="t" anchorCtr="0" compatLnSpc="1">
            <a:prstTxWarp prst="textNoShape">
              <a:avLst/>
            </a:prstTxWarp>
          </a:bodyPr>
          <a:lstStyle>
            <a:lvl1pPr defTabSz="915187" eaLnBrk="1" hangingPunct="1">
              <a:defRPr sz="1200" i="0">
                <a:latin typeface="Arial" pitchFamily="34" charset="0"/>
              </a:defRPr>
            </a:lvl1pPr>
          </a:lstStyle>
          <a:p>
            <a:pPr>
              <a:defRPr/>
            </a:pPr>
            <a:endParaRPr lang="en-US"/>
          </a:p>
        </p:txBody>
      </p:sp>
      <p:sp>
        <p:nvSpPr>
          <p:cNvPr id="141315" name="Rectangle 3"/>
          <p:cNvSpPr>
            <a:spLocks noGrp="1" noChangeArrowheads="1"/>
          </p:cNvSpPr>
          <p:nvPr>
            <p:ph type="dt" sz="quarter" idx="1"/>
          </p:nvPr>
        </p:nvSpPr>
        <p:spPr bwMode="auto">
          <a:xfrm>
            <a:off x="3854455" y="0"/>
            <a:ext cx="2949575" cy="495538"/>
          </a:xfrm>
          <a:prstGeom prst="rect">
            <a:avLst/>
          </a:prstGeom>
          <a:noFill/>
          <a:ln w="9525">
            <a:noFill/>
            <a:miter lim="800000"/>
            <a:headEnd/>
            <a:tailEnd/>
          </a:ln>
          <a:effectLst/>
        </p:spPr>
        <p:txBody>
          <a:bodyPr vert="horz" wrap="square" lIns="91382" tIns="45691" rIns="91382" bIns="45691" numCol="1" anchor="t" anchorCtr="0" compatLnSpc="1">
            <a:prstTxWarp prst="textNoShape">
              <a:avLst/>
            </a:prstTxWarp>
          </a:bodyPr>
          <a:lstStyle>
            <a:lvl1pPr algn="r" defTabSz="915187" eaLnBrk="1" hangingPunct="1">
              <a:defRPr sz="1200" i="0">
                <a:latin typeface="Arial" pitchFamily="34" charset="0"/>
              </a:defRPr>
            </a:lvl1pPr>
          </a:lstStyle>
          <a:p>
            <a:pPr>
              <a:defRPr/>
            </a:pPr>
            <a:endParaRPr lang="en-US"/>
          </a:p>
        </p:txBody>
      </p:sp>
      <p:sp>
        <p:nvSpPr>
          <p:cNvPr id="141316" name="Rectangle 4"/>
          <p:cNvSpPr>
            <a:spLocks noGrp="1" noChangeArrowheads="1"/>
          </p:cNvSpPr>
          <p:nvPr>
            <p:ph type="ftr" sz="quarter" idx="2"/>
          </p:nvPr>
        </p:nvSpPr>
        <p:spPr bwMode="auto">
          <a:xfrm>
            <a:off x="0" y="9445387"/>
            <a:ext cx="2946400" cy="497125"/>
          </a:xfrm>
          <a:prstGeom prst="rect">
            <a:avLst/>
          </a:prstGeom>
          <a:noFill/>
          <a:ln w="9525">
            <a:noFill/>
            <a:miter lim="800000"/>
            <a:headEnd/>
            <a:tailEnd/>
          </a:ln>
          <a:effectLst/>
        </p:spPr>
        <p:txBody>
          <a:bodyPr vert="horz" wrap="square" lIns="91382" tIns="45691" rIns="91382" bIns="45691" numCol="1" anchor="b" anchorCtr="0" compatLnSpc="1">
            <a:prstTxWarp prst="textNoShape">
              <a:avLst/>
            </a:prstTxWarp>
          </a:bodyPr>
          <a:lstStyle>
            <a:lvl1pPr defTabSz="915187" eaLnBrk="1" hangingPunct="1">
              <a:defRPr sz="1200" i="0">
                <a:latin typeface="Arial" pitchFamily="34" charset="0"/>
              </a:defRPr>
            </a:lvl1pPr>
          </a:lstStyle>
          <a:p>
            <a:pPr>
              <a:defRPr/>
            </a:pPr>
            <a:endParaRPr lang="en-US"/>
          </a:p>
        </p:txBody>
      </p:sp>
      <p:sp>
        <p:nvSpPr>
          <p:cNvPr id="141317" name="Rectangle 5"/>
          <p:cNvSpPr>
            <a:spLocks noGrp="1" noChangeArrowheads="1"/>
          </p:cNvSpPr>
          <p:nvPr>
            <p:ph type="sldNum" sz="quarter" idx="3"/>
          </p:nvPr>
        </p:nvSpPr>
        <p:spPr bwMode="auto">
          <a:xfrm>
            <a:off x="3854455" y="9445387"/>
            <a:ext cx="2949575" cy="497125"/>
          </a:xfrm>
          <a:prstGeom prst="rect">
            <a:avLst/>
          </a:prstGeom>
          <a:noFill/>
          <a:ln w="9525">
            <a:noFill/>
            <a:miter lim="800000"/>
            <a:headEnd/>
            <a:tailEnd/>
          </a:ln>
          <a:effectLst/>
        </p:spPr>
        <p:txBody>
          <a:bodyPr vert="horz" wrap="square" lIns="91382" tIns="45691" rIns="91382" bIns="45691" numCol="1" anchor="b" anchorCtr="0" compatLnSpc="1">
            <a:prstTxWarp prst="textNoShape">
              <a:avLst/>
            </a:prstTxWarp>
          </a:bodyPr>
          <a:lstStyle>
            <a:lvl1pPr algn="r" defTabSz="915187" eaLnBrk="1" hangingPunct="1">
              <a:defRPr sz="1200" i="0">
                <a:latin typeface="Arial" pitchFamily="34" charset="0"/>
              </a:defRPr>
            </a:lvl1pPr>
          </a:lstStyle>
          <a:p>
            <a:pPr>
              <a:defRPr/>
            </a:pPr>
            <a:fld id="{3B0A696C-9E0F-4EC3-9F4E-4D5547DD6735}" type="slidenum">
              <a:rPr lang="en-US"/>
              <a:pPr>
                <a:defRPr/>
              </a:pPr>
              <a:t>‹#›</a:t>
            </a:fld>
            <a:endParaRPr lang="en-US"/>
          </a:p>
        </p:txBody>
      </p:sp>
    </p:spTree>
    <p:extLst>
      <p:ext uri="{BB962C8B-B14F-4D97-AF65-F5344CB8AC3E}">
        <p14:creationId xmlns:p14="http://schemas.microsoft.com/office/powerpoint/2010/main" val="1015161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6400" cy="495538"/>
          </a:xfrm>
          <a:prstGeom prst="rect">
            <a:avLst/>
          </a:prstGeom>
          <a:noFill/>
          <a:ln w="9525">
            <a:noFill/>
            <a:miter lim="800000"/>
            <a:headEnd/>
            <a:tailEnd/>
          </a:ln>
          <a:effectLst/>
        </p:spPr>
        <p:txBody>
          <a:bodyPr vert="horz" wrap="square" lIns="91382" tIns="45691" rIns="91382" bIns="45691" numCol="1" anchor="t" anchorCtr="0" compatLnSpc="1">
            <a:prstTxWarp prst="textNoShape">
              <a:avLst/>
            </a:prstTxWarp>
          </a:bodyPr>
          <a:lstStyle>
            <a:lvl1pPr defTabSz="915187" eaLnBrk="1" hangingPunct="1">
              <a:defRPr sz="1200" i="0">
                <a:latin typeface="Arial" pitchFamily="34" charset="0"/>
              </a:defRPr>
            </a:lvl1pPr>
          </a:lstStyle>
          <a:p>
            <a:pPr>
              <a:defRPr/>
            </a:pPr>
            <a:endParaRPr lang="en-US"/>
          </a:p>
        </p:txBody>
      </p:sp>
      <p:sp>
        <p:nvSpPr>
          <p:cNvPr id="68611" name="Rectangle 3"/>
          <p:cNvSpPr>
            <a:spLocks noGrp="1" noChangeArrowheads="1"/>
          </p:cNvSpPr>
          <p:nvPr>
            <p:ph type="dt" idx="1"/>
          </p:nvPr>
        </p:nvSpPr>
        <p:spPr bwMode="auto">
          <a:xfrm>
            <a:off x="3854455" y="0"/>
            <a:ext cx="2949575" cy="495538"/>
          </a:xfrm>
          <a:prstGeom prst="rect">
            <a:avLst/>
          </a:prstGeom>
          <a:noFill/>
          <a:ln w="9525">
            <a:noFill/>
            <a:miter lim="800000"/>
            <a:headEnd/>
            <a:tailEnd/>
          </a:ln>
          <a:effectLst/>
        </p:spPr>
        <p:txBody>
          <a:bodyPr vert="horz" wrap="square" lIns="91382" tIns="45691" rIns="91382" bIns="45691" numCol="1" anchor="t" anchorCtr="0" compatLnSpc="1">
            <a:prstTxWarp prst="textNoShape">
              <a:avLst/>
            </a:prstTxWarp>
          </a:bodyPr>
          <a:lstStyle>
            <a:lvl1pPr algn="r" defTabSz="915187" eaLnBrk="1" hangingPunct="1">
              <a:defRPr sz="1200" i="0">
                <a:latin typeface="Arial" pitchFamily="34"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917575" y="742950"/>
            <a:ext cx="4976813" cy="37338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77867" y="4723491"/>
            <a:ext cx="5449887" cy="4475719"/>
          </a:xfrm>
          <a:prstGeom prst="rect">
            <a:avLst/>
          </a:prstGeom>
          <a:noFill/>
          <a:ln w="9525">
            <a:noFill/>
            <a:miter lim="800000"/>
            <a:headEnd/>
            <a:tailEnd/>
          </a:ln>
          <a:effectLst/>
        </p:spPr>
        <p:txBody>
          <a:bodyPr vert="horz" wrap="square" lIns="91382" tIns="45691" rIns="91382" bIns="456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9445387"/>
            <a:ext cx="2946400" cy="497125"/>
          </a:xfrm>
          <a:prstGeom prst="rect">
            <a:avLst/>
          </a:prstGeom>
          <a:noFill/>
          <a:ln w="9525">
            <a:noFill/>
            <a:miter lim="800000"/>
            <a:headEnd/>
            <a:tailEnd/>
          </a:ln>
          <a:effectLst/>
        </p:spPr>
        <p:txBody>
          <a:bodyPr vert="horz" wrap="square" lIns="91382" tIns="45691" rIns="91382" bIns="45691" numCol="1" anchor="b" anchorCtr="0" compatLnSpc="1">
            <a:prstTxWarp prst="textNoShape">
              <a:avLst/>
            </a:prstTxWarp>
          </a:bodyPr>
          <a:lstStyle>
            <a:lvl1pPr defTabSz="915187" eaLnBrk="1" hangingPunct="1">
              <a:defRPr sz="1200" i="0">
                <a:latin typeface="Arial"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54455" y="9445387"/>
            <a:ext cx="2949575" cy="497125"/>
          </a:xfrm>
          <a:prstGeom prst="rect">
            <a:avLst/>
          </a:prstGeom>
          <a:noFill/>
          <a:ln w="9525">
            <a:noFill/>
            <a:miter lim="800000"/>
            <a:headEnd/>
            <a:tailEnd/>
          </a:ln>
          <a:effectLst/>
        </p:spPr>
        <p:txBody>
          <a:bodyPr vert="horz" wrap="square" lIns="91382" tIns="45691" rIns="91382" bIns="45691" numCol="1" anchor="b" anchorCtr="0" compatLnSpc="1">
            <a:prstTxWarp prst="textNoShape">
              <a:avLst/>
            </a:prstTxWarp>
          </a:bodyPr>
          <a:lstStyle>
            <a:lvl1pPr algn="r" defTabSz="915187" eaLnBrk="1" hangingPunct="1">
              <a:defRPr sz="1200" i="0">
                <a:latin typeface="Arial" pitchFamily="34" charset="0"/>
              </a:defRPr>
            </a:lvl1pPr>
          </a:lstStyle>
          <a:p>
            <a:pPr>
              <a:defRPr/>
            </a:pPr>
            <a:fld id="{3F095AAD-EFFE-4BEF-B740-987E07933ADF}" type="slidenum">
              <a:rPr lang="en-US"/>
              <a:pPr>
                <a:defRPr/>
              </a:pPr>
              <a:t>‹#›</a:t>
            </a:fld>
            <a:endParaRPr lang="en-US"/>
          </a:p>
        </p:txBody>
      </p:sp>
    </p:spTree>
    <p:extLst>
      <p:ext uri="{BB962C8B-B14F-4D97-AF65-F5344CB8AC3E}">
        <p14:creationId xmlns:p14="http://schemas.microsoft.com/office/powerpoint/2010/main" val="1909851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095AAD-EFFE-4BEF-B740-987E07933ADF}" type="slidenum">
              <a:rPr lang="en-US" smtClean="0"/>
              <a:pPr>
                <a:defRPr/>
              </a:pPr>
              <a:t>18</a:t>
            </a:fld>
            <a:endParaRPr lang="en-US"/>
          </a:p>
        </p:txBody>
      </p:sp>
    </p:spTree>
    <p:extLst>
      <p:ext uri="{BB962C8B-B14F-4D97-AF65-F5344CB8AC3E}">
        <p14:creationId xmlns:p14="http://schemas.microsoft.com/office/powerpoint/2010/main" val="203176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13360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i="0">
              <a:latin typeface="Times New Roman" pitchFamily="18" charset="0"/>
            </a:endParaRPr>
          </a:p>
        </p:txBody>
      </p:sp>
      <p:sp>
        <p:nvSpPr>
          <p:cNvPr id="17305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17305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CC99AA79-DAD6-42A0-9A5A-D1A2012BDC1C}"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E873A78-6573-4477-AF13-A412C4EF852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120531A-3DC2-4418-96DF-6337179EBF0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990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B1D6747-23EE-47E6-A92C-8E4379AE6F9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990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990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16C4528-1CB7-4D26-B98E-2A82A1EE763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69BFA5F-4259-49D4-8986-5C0ABDE8161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5F6A5BC-69CE-48C9-B734-AC3E0CF8E128}"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990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990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9C897A3-7B25-40BE-8A2C-1C27E5425478}"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0FA22E5-BD36-41A6-97BA-BD7C6FB8FF6F}"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C1B91354-58D3-437C-A9A3-7398EEE625D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6E6CDCE4-6F1D-4E26-82F2-EF6A1443109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9DEB60F-F79E-4CDA-BDD3-26EBD56A78F4}"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9341294-1940-4992-83E4-A065455A728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990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2036" name="AutoShape 4"/>
          <p:cNvSpPr>
            <a:spLocks noChangeArrowheads="1"/>
          </p:cNvSpPr>
          <p:nvPr/>
        </p:nvSpPr>
        <p:spPr bwMode="auto">
          <a:xfrm>
            <a:off x="609600" y="838200"/>
            <a:ext cx="7958138" cy="109538"/>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i="0">
              <a:latin typeface="Times New Roman" pitchFamily="18" charset="0"/>
            </a:endParaRPr>
          </a:p>
        </p:txBody>
      </p:sp>
      <p:sp>
        <p:nvSpPr>
          <p:cNvPr id="172037" name="Line 5"/>
          <p:cNvSpPr>
            <a:spLocks noChangeShapeType="1"/>
          </p:cNvSpPr>
          <p:nvPr/>
        </p:nvSpPr>
        <p:spPr bwMode="auto">
          <a:xfrm flipV="1">
            <a:off x="609600" y="6400800"/>
            <a:ext cx="7924800" cy="0"/>
          </a:xfrm>
          <a:prstGeom prst="line">
            <a:avLst/>
          </a:prstGeom>
          <a:noFill/>
          <a:ln w="3175">
            <a:solidFill>
              <a:schemeClr val="accent2"/>
            </a:solidFill>
            <a:round/>
            <a:headEnd/>
            <a:tailEnd/>
          </a:ln>
          <a:effectLst/>
        </p:spPr>
        <p:txBody>
          <a:bodyPr/>
          <a:lstStyle/>
          <a:p>
            <a:pPr eaLnBrk="0" hangingPunct="0">
              <a:defRPr/>
            </a:pPr>
            <a:endParaRPr lang="en-US"/>
          </a:p>
        </p:txBody>
      </p:sp>
      <p:sp>
        <p:nvSpPr>
          <p:cNvPr id="17203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mn-lt"/>
              </a:defRPr>
            </a:lvl1pPr>
          </a:lstStyle>
          <a:p>
            <a:pPr>
              <a:defRPr/>
            </a:pPr>
            <a:endParaRPr lang="en-US"/>
          </a:p>
        </p:txBody>
      </p:sp>
      <p:sp>
        <p:nvSpPr>
          <p:cNvPr id="17203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i="0">
                <a:latin typeface="+mn-lt"/>
              </a:defRPr>
            </a:lvl1pPr>
          </a:lstStyle>
          <a:p>
            <a:pPr>
              <a:defRPr/>
            </a:pPr>
            <a:endParaRPr lang="en-US"/>
          </a:p>
        </p:txBody>
      </p:sp>
      <p:sp>
        <p:nvSpPr>
          <p:cNvPr id="172040" name="Rectangle 8"/>
          <p:cNvSpPr>
            <a:spLocks noGrp="1" noChangeArrowheads="1"/>
          </p:cNvSpPr>
          <p:nvPr>
            <p:ph type="sldNum" sz="quarter" idx="4"/>
          </p:nvPr>
        </p:nvSpPr>
        <p:spPr bwMode="auto">
          <a:xfrm>
            <a:off x="6553200" y="6400800"/>
            <a:ext cx="19812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mn-lt"/>
              </a:defRPr>
            </a:lvl1pPr>
          </a:lstStyle>
          <a:p>
            <a:pPr>
              <a:defRPr/>
            </a:pPr>
            <a:fld id="{AB0A3494-EBC9-4409-8AF6-9B374A8D70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2"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 id="2147484680" r:id="rId12"/>
    <p:sldLayoutId id="2147484681"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00CC"/>
          </a:solidFill>
          <a:latin typeface="+mj-lt"/>
          <a:ea typeface="+mj-ea"/>
          <a:cs typeface="+mj-cs"/>
        </a:defRPr>
      </a:lvl1pPr>
      <a:lvl2pPr algn="l" rtl="0" eaLnBrk="0" fontAlgn="base" hangingPunct="0">
        <a:spcBef>
          <a:spcPct val="0"/>
        </a:spcBef>
        <a:spcAft>
          <a:spcPct val="0"/>
        </a:spcAft>
        <a:defRPr sz="2800" b="1">
          <a:solidFill>
            <a:srgbClr val="0000CC"/>
          </a:solidFill>
          <a:latin typeface="Verdana" pitchFamily="34" charset="0"/>
        </a:defRPr>
      </a:lvl2pPr>
      <a:lvl3pPr algn="l" rtl="0" eaLnBrk="0" fontAlgn="base" hangingPunct="0">
        <a:spcBef>
          <a:spcPct val="0"/>
        </a:spcBef>
        <a:spcAft>
          <a:spcPct val="0"/>
        </a:spcAft>
        <a:defRPr sz="2800" b="1">
          <a:solidFill>
            <a:srgbClr val="0000CC"/>
          </a:solidFill>
          <a:latin typeface="Verdana" pitchFamily="34" charset="0"/>
        </a:defRPr>
      </a:lvl3pPr>
      <a:lvl4pPr algn="l" rtl="0" eaLnBrk="0" fontAlgn="base" hangingPunct="0">
        <a:spcBef>
          <a:spcPct val="0"/>
        </a:spcBef>
        <a:spcAft>
          <a:spcPct val="0"/>
        </a:spcAft>
        <a:defRPr sz="2800" b="1">
          <a:solidFill>
            <a:srgbClr val="0000CC"/>
          </a:solidFill>
          <a:latin typeface="Verdana" pitchFamily="34" charset="0"/>
        </a:defRPr>
      </a:lvl4pPr>
      <a:lvl5pPr algn="l" rtl="0" eaLnBrk="0" fontAlgn="base" hangingPunct="0">
        <a:spcBef>
          <a:spcPct val="0"/>
        </a:spcBef>
        <a:spcAft>
          <a:spcPct val="0"/>
        </a:spcAft>
        <a:defRPr sz="2800" b="1">
          <a:solidFill>
            <a:srgbClr val="0000CC"/>
          </a:solidFill>
          <a:latin typeface="Verdana" pitchFamily="34" charset="0"/>
        </a:defRPr>
      </a:lvl5pPr>
      <a:lvl6pPr marL="457200" algn="l" rtl="0" fontAlgn="base">
        <a:spcBef>
          <a:spcPct val="0"/>
        </a:spcBef>
        <a:spcAft>
          <a:spcPct val="0"/>
        </a:spcAft>
        <a:defRPr sz="2800" b="1">
          <a:solidFill>
            <a:srgbClr val="0000CC"/>
          </a:solidFill>
          <a:latin typeface="Verdana" pitchFamily="34" charset="0"/>
        </a:defRPr>
      </a:lvl6pPr>
      <a:lvl7pPr marL="914400" algn="l" rtl="0" fontAlgn="base">
        <a:spcBef>
          <a:spcPct val="0"/>
        </a:spcBef>
        <a:spcAft>
          <a:spcPct val="0"/>
        </a:spcAft>
        <a:defRPr sz="2800" b="1">
          <a:solidFill>
            <a:srgbClr val="0000CC"/>
          </a:solidFill>
          <a:latin typeface="Verdana" pitchFamily="34" charset="0"/>
        </a:defRPr>
      </a:lvl7pPr>
      <a:lvl8pPr marL="1371600" algn="l" rtl="0" fontAlgn="base">
        <a:spcBef>
          <a:spcPct val="0"/>
        </a:spcBef>
        <a:spcAft>
          <a:spcPct val="0"/>
        </a:spcAft>
        <a:defRPr sz="2800" b="1">
          <a:solidFill>
            <a:srgbClr val="0000CC"/>
          </a:solidFill>
          <a:latin typeface="Verdana" pitchFamily="34" charset="0"/>
        </a:defRPr>
      </a:lvl8pPr>
      <a:lvl9pPr marL="1828800" algn="l" rtl="0" fontAlgn="base">
        <a:spcBef>
          <a:spcPct val="0"/>
        </a:spcBef>
        <a:spcAft>
          <a:spcPct val="0"/>
        </a:spcAft>
        <a:defRPr sz="2800" b="1">
          <a:solidFill>
            <a:srgbClr val="0000CC"/>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q"/>
        <a:defRPr sz="2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v"/>
        <a:defRPr sz="2000">
          <a:solidFill>
            <a:schemeClr val="tx1"/>
          </a:solidFill>
          <a:latin typeface="+mn-lt"/>
        </a:defRPr>
      </a:lvl2pPr>
      <a:lvl3pPr marL="1304925" indent="-395288" algn="l" rtl="0" eaLnBrk="0" fontAlgn="base" hangingPunct="0">
        <a:spcBef>
          <a:spcPct val="20000"/>
        </a:spcBef>
        <a:spcAft>
          <a:spcPct val="0"/>
        </a:spcAft>
        <a:buClr>
          <a:schemeClr val="accent2"/>
        </a:buClr>
        <a:buChar char="•"/>
        <a:defRPr sz="24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1266825" y="5410200"/>
            <a:ext cx="6781800" cy="457200"/>
          </a:xfrm>
        </p:spPr>
        <p:txBody>
          <a:bodyPr>
            <a:noAutofit/>
          </a:bodyPr>
          <a:lstStyle/>
          <a:p>
            <a:pPr algn="ctr" eaLnBrk="1" fontAlgn="auto" hangingPunct="1">
              <a:spcAft>
                <a:spcPts val="0"/>
              </a:spcAft>
              <a:defRPr/>
            </a:pPr>
            <a:r>
              <a:rPr lang="en-US" sz="1600" dirty="0" smtClean="0">
                <a:solidFill>
                  <a:srgbClr val="003399"/>
                </a:solidFill>
                <a:effectLst>
                  <a:outerShdw blurRad="38100" dist="38100" dir="2700000" algn="tl">
                    <a:srgbClr val="000000">
                      <a:alpha val="43137"/>
                    </a:srgbClr>
                  </a:outerShdw>
                </a:effectLst>
              </a:rPr>
              <a:t>Intercontinental Consultants and Technocrats Pvt. Ltd.</a:t>
            </a:r>
          </a:p>
        </p:txBody>
      </p:sp>
      <p:sp>
        <p:nvSpPr>
          <p:cNvPr id="10" name="Rectangle 3"/>
          <p:cNvSpPr>
            <a:spLocks noGrp="1" noChangeArrowheads="1"/>
          </p:cNvSpPr>
          <p:nvPr>
            <p:ph type="subTitle" idx="1"/>
          </p:nvPr>
        </p:nvSpPr>
        <p:spPr>
          <a:xfrm>
            <a:off x="949325" y="5937250"/>
            <a:ext cx="7391400" cy="304800"/>
          </a:xfrm>
        </p:spPr>
        <p:txBody>
          <a:bodyPr/>
          <a:lstStyle/>
          <a:p>
            <a:pPr eaLnBrk="1" hangingPunct="1"/>
            <a:r>
              <a:rPr lang="en-US" altLang="en-US" sz="1000" b="1" i="1" smtClean="0"/>
              <a:t>“Innovative, Creative &amp; Technologically Sustainable Infrastructure Solutions”</a:t>
            </a:r>
          </a:p>
        </p:txBody>
      </p:sp>
      <p:grpSp>
        <p:nvGrpSpPr>
          <p:cNvPr id="11" name="Group 10"/>
          <p:cNvGrpSpPr>
            <a:grpSpLocks/>
          </p:cNvGrpSpPr>
          <p:nvPr/>
        </p:nvGrpSpPr>
        <p:grpSpPr bwMode="auto">
          <a:xfrm>
            <a:off x="4259263" y="4760913"/>
            <a:ext cx="769937" cy="725487"/>
            <a:chOff x="768" y="3312"/>
            <a:chExt cx="510" cy="514"/>
          </a:xfrm>
        </p:grpSpPr>
        <p:sp>
          <p:nvSpPr>
            <p:cNvPr id="12" name="AutoShape 12"/>
            <p:cNvSpPr>
              <a:spLocks noChangeAspect="1" noChangeArrowheads="1" noTextEdit="1"/>
            </p:cNvSpPr>
            <p:nvPr/>
          </p:nvSpPr>
          <p:spPr bwMode="auto">
            <a:xfrm>
              <a:off x="768" y="3312"/>
              <a:ext cx="510"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3" name="Freeform 13"/>
            <p:cNvSpPr>
              <a:spLocks/>
            </p:cNvSpPr>
            <p:nvPr/>
          </p:nvSpPr>
          <p:spPr bwMode="auto">
            <a:xfrm>
              <a:off x="771" y="3407"/>
              <a:ext cx="504" cy="417"/>
            </a:xfrm>
            <a:custGeom>
              <a:avLst/>
              <a:gdLst>
                <a:gd name="T0" fmla="*/ 0 w 14341"/>
                <a:gd name="T1" fmla="*/ 0 h 13178"/>
                <a:gd name="T2" fmla="*/ 0 w 14341"/>
                <a:gd name="T3" fmla="*/ 0 h 13178"/>
                <a:gd name="T4" fmla="*/ 0 w 14341"/>
                <a:gd name="T5" fmla="*/ 0 h 13178"/>
                <a:gd name="T6" fmla="*/ 0 w 14341"/>
                <a:gd name="T7" fmla="*/ 0 h 13178"/>
                <a:gd name="T8" fmla="*/ 0 w 14341"/>
                <a:gd name="T9" fmla="*/ 0 h 13178"/>
                <a:gd name="T10" fmla="*/ 0 w 14341"/>
                <a:gd name="T11" fmla="*/ 0 h 13178"/>
                <a:gd name="T12" fmla="*/ 0 w 14341"/>
                <a:gd name="T13" fmla="*/ 0 h 13178"/>
                <a:gd name="T14" fmla="*/ 0 w 14341"/>
                <a:gd name="T15" fmla="*/ 0 h 13178"/>
                <a:gd name="T16" fmla="*/ 0 w 14341"/>
                <a:gd name="T17" fmla="*/ 0 h 13178"/>
                <a:gd name="T18" fmla="*/ 0 w 14341"/>
                <a:gd name="T19" fmla="*/ 0 h 13178"/>
                <a:gd name="T20" fmla="*/ 0 w 14341"/>
                <a:gd name="T21" fmla="*/ 0 h 13178"/>
                <a:gd name="T22" fmla="*/ 0 w 14341"/>
                <a:gd name="T23" fmla="*/ 0 h 13178"/>
                <a:gd name="T24" fmla="*/ 0 w 14341"/>
                <a:gd name="T25" fmla="*/ 0 h 13178"/>
                <a:gd name="T26" fmla="*/ 0 w 14341"/>
                <a:gd name="T27" fmla="*/ 0 h 13178"/>
                <a:gd name="T28" fmla="*/ 0 w 14341"/>
                <a:gd name="T29" fmla="*/ 0 h 13178"/>
                <a:gd name="T30" fmla="*/ 0 w 14341"/>
                <a:gd name="T31" fmla="*/ 0 h 13178"/>
                <a:gd name="T32" fmla="*/ 0 w 14341"/>
                <a:gd name="T33" fmla="*/ 0 h 13178"/>
                <a:gd name="T34" fmla="*/ 0 w 14341"/>
                <a:gd name="T35" fmla="*/ 0 h 13178"/>
                <a:gd name="T36" fmla="*/ 0 w 14341"/>
                <a:gd name="T37" fmla="*/ 0 h 13178"/>
                <a:gd name="T38" fmla="*/ 0 w 14341"/>
                <a:gd name="T39" fmla="*/ 0 h 13178"/>
                <a:gd name="T40" fmla="*/ 0 w 14341"/>
                <a:gd name="T41" fmla="*/ 0 h 13178"/>
                <a:gd name="T42" fmla="*/ 0 w 14341"/>
                <a:gd name="T43" fmla="*/ 0 h 13178"/>
                <a:gd name="T44" fmla="*/ 0 w 14341"/>
                <a:gd name="T45" fmla="*/ 0 h 13178"/>
                <a:gd name="T46" fmla="*/ 0 w 14341"/>
                <a:gd name="T47" fmla="*/ 0 h 13178"/>
                <a:gd name="T48" fmla="*/ 0 w 14341"/>
                <a:gd name="T49" fmla="*/ 0 h 13178"/>
                <a:gd name="T50" fmla="*/ 0 w 14341"/>
                <a:gd name="T51" fmla="*/ 0 h 13178"/>
                <a:gd name="T52" fmla="*/ 0 w 14341"/>
                <a:gd name="T53" fmla="*/ 0 h 13178"/>
                <a:gd name="T54" fmla="*/ 0 w 14341"/>
                <a:gd name="T55" fmla="*/ 0 h 13178"/>
                <a:gd name="T56" fmla="*/ 0 w 14341"/>
                <a:gd name="T57" fmla="*/ 0 h 13178"/>
                <a:gd name="T58" fmla="*/ 0 w 14341"/>
                <a:gd name="T59" fmla="*/ 0 h 13178"/>
                <a:gd name="T60" fmla="*/ 0 w 14341"/>
                <a:gd name="T61" fmla="*/ 0 h 13178"/>
                <a:gd name="T62" fmla="*/ 0 w 14341"/>
                <a:gd name="T63" fmla="*/ 0 h 13178"/>
                <a:gd name="T64" fmla="*/ 0 w 14341"/>
                <a:gd name="T65" fmla="*/ 0 h 13178"/>
                <a:gd name="T66" fmla="*/ 0 w 14341"/>
                <a:gd name="T67" fmla="*/ 0 h 13178"/>
                <a:gd name="T68" fmla="*/ 0 w 14341"/>
                <a:gd name="T69" fmla="*/ 0 h 13178"/>
                <a:gd name="T70" fmla="*/ 0 w 14341"/>
                <a:gd name="T71" fmla="*/ 0 h 13178"/>
                <a:gd name="T72" fmla="*/ 0 w 14341"/>
                <a:gd name="T73" fmla="*/ 0 h 13178"/>
                <a:gd name="T74" fmla="*/ 0 w 14341"/>
                <a:gd name="T75" fmla="*/ 0 h 13178"/>
                <a:gd name="T76" fmla="*/ 0 w 14341"/>
                <a:gd name="T77" fmla="*/ 0 h 13178"/>
                <a:gd name="T78" fmla="*/ 0 w 14341"/>
                <a:gd name="T79" fmla="*/ 0 h 13178"/>
                <a:gd name="T80" fmla="*/ 0 w 14341"/>
                <a:gd name="T81" fmla="*/ 0 h 13178"/>
                <a:gd name="T82" fmla="*/ 0 w 14341"/>
                <a:gd name="T83" fmla="*/ 0 h 13178"/>
                <a:gd name="T84" fmla="*/ 0 w 14341"/>
                <a:gd name="T85" fmla="*/ 0 h 13178"/>
                <a:gd name="T86" fmla="*/ 0 w 14341"/>
                <a:gd name="T87" fmla="*/ 0 h 13178"/>
                <a:gd name="T88" fmla="*/ 0 w 14341"/>
                <a:gd name="T89" fmla="*/ 0 h 13178"/>
                <a:gd name="T90" fmla="*/ 0 w 14341"/>
                <a:gd name="T91" fmla="*/ 0 h 13178"/>
                <a:gd name="T92" fmla="*/ 0 w 14341"/>
                <a:gd name="T93" fmla="*/ 0 h 13178"/>
                <a:gd name="T94" fmla="*/ 0 w 14341"/>
                <a:gd name="T95" fmla="*/ 0 h 13178"/>
                <a:gd name="T96" fmla="*/ 0 w 14341"/>
                <a:gd name="T97" fmla="*/ 0 h 13178"/>
                <a:gd name="T98" fmla="*/ 0 w 14341"/>
                <a:gd name="T99" fmla="*/ 0 h 13178"/>
                <a:gd name="T100" fmla="*/ 0 w 14341"/>
                <a:gd name="T101" fmla="*/ 0 h 13178"/>
                <a:gd name="T102" fmla="*/ 0 w 14341"/>
                <a:gd name="T103" fmla="*/ 0 h 13178"/>
                <a:gd name="T104" fmla="*/ 0 w 14341"/>
                <a:gd name="T105" fmla="*/ 0 h 13178"/>
                <a:gd name="T106" fmla="*/ 0 w 14341"/>
                <a:gd name="T107" fmla="*/ 0 h 13178"/>
                <a:gd name="T108" fmla="*/ 0 w 14341"/>
                <a:gd name="T109" fmla="*/ 0 h 13178"/>
                <a:gd name="T110" fmla="*/ 0 w 14341"/>
                <a:gd name="T111" fmla="*/ 0 h 13178"/>
                <a:gd name="T112" fmla="*/ 0 w 14341"/>
                <a:gd name="T113" fmla="*/ 0 h 13178"/>
                <a:gd name="T114" fmla="*/ 0 w 14341"/>
                <a:gd name="T115" fmla="*/ 0 h 13178"/>
                <a:gd name="T116" fmla="*/ 0 w 14341"/>
                <a:gd name="T117" fmla="*/ 0 h 13178"/>
                <a:gd name="T118" fmla="*/ 0 w 14341"/>
                <a:gd name="T119" fmla="*/ 0 h 131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41"/>
                <a:gd name="T181" fmla="*/ 0 h 13178"/>
                <a:gd name="T182" fmla="*/ 14341 w 14341"/>
                <a:gd name="T183" fmla="*/ 13178 h 131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41" h="13178">
                  <a:moveTo>
                    <a:pt x="4827" y="0"/>
                  </a:moveTo>
                  <a:lnTo>
                    <a:pt x="4826" y="7411"/>
                  </a:lnTo>
                  <a:lnTo>
                    <a:pt x="4829" y="7402"/>
                  </a:lnTo>
                  <a:lnTo>
                    <a:pt x="4840" y="7377"/>
                  </a:lnTo>
                  <a:lnTo>
                    <a:pt x="4858" y="7336"/>
                  </a:lnTo>
                  <a:lnTo>
                    <a:pt x="4885" y="7280"/>
                  </a:lnTo>
                  <a:lnTo>
                    <a:pt x="4918" y="7213"/>
                  </a:lnTo>
                  <a:lnTo>
                    <a:pt x="4960" y="7134"/>
                  </a:lnTo>
                  <a:lnTo>
                    <a:pt x="5009" y="7046"/>
                  </a:lnTo>
                  <a:lnTo>
                    <a:pt x="5067" y="6949"/>
                  </a:lnTo>
                  <a:lnTo>
                    <a:pt x="5134" y="6846"/>
                  </a:lnTo>
                  <a:lnTo>
                    <a:pt x="5209" y="6736"/>
                  </a:lnTo>
                  <a:lnTo>
                    <a:pt x="5293" y="6623"/>
                  </a:lnTo>
                  <a:lnTo>
                    <a:pt x="5386" y="6507"/>
                  </a:lnTo>
                  <a:lnTo>
                    <a:pt x="5489" y="6391"/>
                  </a:lnTo>
                  <a:lnTo>
                    <a:pt x="5600" y="6274"/>
                  </a:lnTo>
                  <a:lnTo>
                    <a:pt x="5722" y="6158"/>
                  </a:lnTo>
                  <a:lnTo>
                    <a:pt x="5853" y="6046"/>
                  </a:lnTo>
                  <a:lnTo>
                    <a:pt x="5994" y="5939"/>
                  </a:lnTo>
                  <a:lnTo>
                    <a:pt x="6145" y="5837"/>
                  </a:lnTo>
                  <a:lnTo>
                    <a:pt x="6307" y="5743"/>
                  </a:lnTo>
                  <a:lnTo>
                    <a:pt x="6480" y="5656"/>
                  </a:lnTo>
                  <a:lnTo>
                    <a:pt x="6662" y="5581"/>
                  </a:lnTo>
                  <a:lnTo>
                    <a:pt x="6855" y="5517"/>
                  </a:lnTo>
                  <a:lnTo>
                    <a:pt x="7060" y="5466"/>
                  </a:lnTo>
                  <a:lnTo>
                    <a:pt x="7277" y="5429"/>
                  </a:lnTo>
                  <a:lnTo>
                    <a:pt x="7504" y="5408"/>
                  </a:lnTo>
                  <a:lnTo>
                    <a:pt x="7743" y="5405"/>
                  </a:lnTo>
                  <a:lnTo>
                    <a:pt x="7994" y="5420"/>
                  </a:lnTo>
                  <a:lnTo>
                    <a:pt x="8257" y="5455"/>
                  </a:lnTo>
                  <a:lnTo>
                    <a:pt x="8531" y="5512"/>
                  </a:lnTo>
                  <a:lnTo>
                    <a:pt x="8819" y="5591"/>
                  </a:lnTo>
                  <a:lnTo>
                    <a:pt x="9119" y="5695"/>
                  </a:lnTo>
                  <a:lnTo>
                    <a:pt x="9431" y="5825"/>
                  </a:lnTo>
                  <a:lnTo>
                    <a:pt x="9433" y="5437"/>
                  </a:lnTo>
                  <a:lnTo>
                    <a:pt x="9912" y="5443"/>
                  </a:lnTo>
                  <a:lnTo>
                    <a:pt x="9912" y="2603"/>
                  </a:lnTo>
                  <a:lnTo>
                    <a:pt x="11949" y="2603"/>
                  </a:lnTo>
                  <a:lnTo>
                    <a:pt x="11949" y="5545"/>
                  </a:lnTo>
                  <a:lnTo>
                    <a:pt x="14341" y="5545"/>
                  </a:lnTo>
                  <a:lnTo>
                    <a:pt x="14341" y="7382"/>
                  </a:lnTo>
                  <a:lnTo>
                    <a:pt x="11958" y="7381"/>
                  </a:lnTo>
                  <a:lnTo>
                    <a:pt x="11951" y="10770"/>
                  </a:lnTo>
                  <a:lnTo>
                    <a:pt x="11960" y="10796"/>
                  </a:lnTo>
                  <a:lnTo>
                    <a:pt x="11970" y="10822"/>
                  </a:lnTo>
                  <a:lnTo>
                    <a:pt x="11981" y="10845"/>
                  </a:lnTo>
                  <a:lnTo>
                    <a:pt x="11995" y="10866"/>
                  </a:lnTo>
                  <a:lnTo>
                    <a:pt x="12009" y="10886"/>
                  </a:lnTo>
                  <a:lnTo>
                    <a:pt x="12024" y="10903"/>
                  </a:lnTo>
                  <a:lnTo>
                    <a:pt x="12039" y="10918"/>
                  </a:lnTo>
                  <a:lnTo>
                    <a:pt x="12056" y="10931"/>
                  </a:lnTo>
                  <a:lnTo>
                    <a:pt x="12074" y="10944"/>
                  </a:lnTo>
                  <a:lnTo>
                    <a:pt x="12092" y="10954"/>
                  </a:lnTo>
                  <a:lnTo>
                    <a:pt x="12110" y="10962"/>
                  </a:lnTo>
                  <a:lnTo>
                    <a:pt x="12129" y="10968"/>
                  </a:lnTo>
                  <a:lnTo>
                    <a:pt x="12148" y="10973"/>
                  </a:lnTo>
                  <a:lnTo>
                    <a:pt x="12168" y="10976"/>
                  </a:lnTo>
                  <a:lnTo>
                    <a:pt x="12187" y="10977"/>
                  </a:lnTo>
                  <a:lnTo>
                    <a:pt x="12207" y="10977"/>
                  </a:lnTo>
                  <a:lnTo>
                    <a:pt x="12227" y="10975"/>
                  </a:lnTo>
                  <a:lnTo>
                    <a:pt x="12246" y="10972"/>
                  </a:lnTo>
                  <a:lnTo>
                    <a:pt x="12265" y="10967"/>
                  </a:lnTo>
                  <a:lnTo>
                    <a:pt x="12284" y="10960"/>
                  </a:lnTo>
                  <a:lnTo>
                    <a:pt x="12303" y="10952"/>
                  </a:lnTo>
                  <a:lnTo>
                    <a:pt x="12321" y="10943"/>
                  </a:lnTo>
                  <a:lnTo>
                    <a:pt x="12338" y="10931"/>
                  </a:lnTo>
                  <a:lnTo>
                    <a:pt x="12354" y="10919"/>
                  </a:lnTo>
                  <a:lnTo>
                    <a:pt x="12370" y="10905"/>
                  </a:lnTo>
                  <a:lnTo>
                    <a:pt x="12386" y="10891"/>
                  </a:lnTo>
                  <a:lnTo>
                    <a:pt x="12400" y="10874"/>
                  </a:lnTo>
                  <a:lnTo>
                    <a:pt x="12413" y="10856"/>
                  </a:lnTo>
                  <a:lnTo>
                    <a:pt x="12424" y="10837"/>
                  </a:lnTo>
                  <a:lnTo>
                    <a:pt x="12435" y="10817"/>
                  </a:lnTo>
                  <a:lnTo>
                    <a:pt x="12444" y="10795"/>
                  </a:lnTo>
                  <a:lnTo>
                    <a:pt x="12452" y="10772"/>
                  </a:lnTo>
                  <a:lnTo>
                    <a:pt x="12452" y="9745"/>
                  </a:lnTo>
                  <a:lnTo>
                    <a:pt x="14273" y="9745"/>
                  </a:lnTo>
                  <a:lnTo>
                    <a:pt x="14273" y="11123"/>
                  </a:lnTo>
                  <a:lnTo>
                    <a:pt x="14194" y="11334"/>
                  </a:lnTo>
                  <a:lnTo>
                    <a:pt x="14107" y="11532"/>
                  </a:lnTo>
                  <a:lnTo>
                    <a:pt x="14012" y="11718"/>
                  </a:lnTo>
                  <a:lnTo>
                    <a:pt x="13910" y="11891"/>
                  </a:lnTo>
                  <a:lnTo>
                    <a:pt x="13800" y="12052"/>
                  </a:lnTo>
                  <a:lnTo>
                    <a:pt x="13685" y="12201"/>
                  </a:lnTo>
                  <a:lnTo>
                    <a:pt x="13563" y="12337"/>
                  </a:lnTo>
                  <a:lnTo>
                    <a:pt x="13435" y="12462"/>
                  </a:lnTo>
                  <a:lnTo>
                    <a:pt x="13304" y="12574"/>
                  </a:lnTo>
                  <a:lnTo>
                    <a:pt x="13167" y="12673"/>
                  </a:lnTo>
                  <a:lnTo>
                    <a:pt x="13027" y="12761"/>
                  </a:lnTo>
                  <a:lnTo>
                    <a:pt x="12883" y="12835"/>
                  </a:lnTo>
                  <a:lnTo>
                    <a:pt x="12736" y="12898"/>
                  </a:lnTo>
                  <a:lnTo>
                    <a:pt x="12587" y="12946"/>
                  </a:lnTo>
                  <a:lnTo>
                    <a:pt x="12436" y="12984"/>
                  </a:lnTo>
                  <a:lnTo>
                    <a:pt x="12284" y="13008"/>
                  </a:lnTo>
                  <a:lnTo>
                    <a:pt x="12130" y="13021"/>
                  </a:lnTo>
                  <a:lnTo>
                    <a:pt x="11977" y="13020"/>
                  </a:lnTo>
                  <a:lnTo>
                    <a:pt x="11823" y="13006"/>
                  </a:lnTo>
                  <a:lnTo>
                    <a:pt x="11670" y="12980"/>
                  </a:lnTo>
                  <a:lnTo>
                    <a:pt x="11517" y="12940"/>
                  </a:lnTo>
                  <a:lnTo>
                    <a:pt x="11367" y="12889"/>
                  </a:lnTo>
                  <a:lnTo>
                    <a:pt x="11218" y="12824"/>
                  </a:lnTo>
                  <a:lnTo>
                    <a:pt x="11073" y="12746"/>
                  </a:lnTo>
                  <a:lnTo>
                    <a:pt x="10930" y="12656"/>
                  </a:lnTo>
                  <a:lnTo>
                    <a:pt x="10790" y="12552"/>
                  </a:lnTo>
                  <a:lnTo>
                    <a:pt x="10654" y="12436"/>
                  </a:lnTo>
                  <a:lnTo>
                    <a:pt x="10523" y="12307"/>
                  </a:lnTo>
                  <a:lnTo>
                    <a:pt x="10397" y="12164"/>
                  </a:lnTo>
                  <a:lnTo>
                    <a:pt x="10276" y="12008"/>
                  </a:lnTo>
                  <a:lnTo>
                    <a:pt x="10162" y="11840"/>
                  </a:lnTo>
                  <a:lnTo>
                    <a:pt x="10053" y="11658"/>
                  </a:lnTo>
                  <a:lnTo>
                    <a:pt x="9987" y="11748"/>
                  </a:lnTo>
                  <a:lnTo>
                    <a:pt x="9924" y="11835"/>
                  </a:lnTo>
                  <a:lnTo>
                    <a:pt x="9860" y="11919"/>
                  </a:lnTo>
                  <a:lnTo>
                    <a:pt x="9797" y="11999"/>
                  </a:lnTo>
                  <a:lnTo>
                    <a:pt x="9734" y="12077"/>
                  </a:lnTo>
                  <a:lnTo>
                    <a:pt x="9672" y="12151"/>
                  </a:lnTo>
                  <a:lnTo>
                    <a:pt x="9610" y="12222"/>
                  </a:lnTo>
                  <a:lnTo>
                    <a:pt x="9550" y="12291"/>
                  </a:lnTo>
                  <a:lnTo>
                    <a:pt x="9488" y="12356"/>
                  </a:lnTo>
                  <a:lnTo>
                    <a:pt x="9426" y="12419"/>
                  </a:lnTo>
                  <a:lnTo>
                    <a:pt x="9363" y="12479"/>
                  </a:lnTo>
                  <a:lnTo>
                    <a:pt x="9300" y="12536"/>
                  </a:lnTo>
                  <a:lnTo>
                    <a:pt x="9237" y="12591"/>
                  </a:lnTo>
                  <a:lnTo>
                    <a:pt x="9173" y="12642"/>
                  </a:lnTo>
                  <a:lnTo>
                    <a:pt x="9107" y="12691"/>
                  </a:lnTo>
                  <a:lnTo>
                    <a:pt x="9040" y="12736"/>
                  </a:lnTo>
                  <a:lnTo>
                    <a:pt x="8972" y="12780"/>
                  </a:lnTo>
                  <a:lnTo>
                    <a:pt x="8903" y="12822"/>
                  </a:lnTo>
                  <a:lnTo>
                    <a:pt x="8831" y="12859"/>
                  </a:lnTo>
                  <a:lnTo>
                    <a:pt x="8759" y="12896"/>
                  </a:lnTo>
                  <a:lnTo>
                    <a:pt x="8684" y="12928"/>
                  </a:lnTo>
                  <a:lnTo>
                    <a:pt x="8607" y="12960"/>
                  </a:lnTo>
                  <a:lnTo>
                    <a:pt x="8527" y="12988"/>
                  </a:lnTo>
                  <a:lnTo>
                    <a:pt x="8446" y="13015"/>
                  </a:lnTo>
                  <a:lnTo>
                    <a:pt x="8362" y="13038"/>
                  </a:lnTo>
                  <a:lnTo>
                    <a:pt x="8275" y="13059"/>
                  </a:lnTo>
                  <a:lnTo>
                    <a:pt x="8186" y="13080"/>
                  </a:lnTo>
                  <a:lnTo>
                    <a:pt x="8093" y="13096"/>
                  </a:lnTo>
                  <a:lnTo>
                    <a:pt x="7996" y="13111"/>
                  </a:lnTo>
                  <a:lnTo>
                    <a:pt x="7897" y="13124"/>
                  </a:lnTo>
                  <a:lnTo>
                    <a:pt x="7795" y="13134"/>
                  </a:lnTo>
                  <a:lnTo>
                    <a:pt x="7688" y="13143"/>
                  </a:lnTo>
                  <a:lnTo>
                    <a:pt x="7552" y="13132"/>
                  </a:lnTo>
                  <a:lnTo>
                    <a:pt x="7420" y="13120"/>
                  </a:lnTo>
                  <a:lnTo>
                    <a:pt x="7292" y="13105"/>
                  </a:lnTo>
                  <a:lnTo>
                    <a:pt x="7170" y="13087"/>
                  </a:lnTo>
                  <a:lnTo>
                    <a:pt x="7050" y="13067"/>
                  </a:lnTo>
                  <a:lnTo>
                    <a:pt x="6935" y="13044"/>
                  </a:lnTo>
                  <a:lnTo>
                    <a:pt x="6822" y="13018"/>
                  </a:lnTo>
                  <a:lnTo>
                    <a:pt x="6715" y="12988"/>
                  </a:lnTo>
                  <a:lnTo>
                    <a:pt x="6609" y="12955"/>
                  </a:lnTo>
                  <a:lnTo>
                    <a:pt x="6508" y="12917"/>
                  </a:lnTo>
                  <a:lnTo>
                    <a:pt x="6410" y="12876"/>
                  </a:lnTo>
                  <a:lnTo>
                    <a:pt x="6314" y="12831"/>
                  </a:lnTo>
                  <a:lnTo>
                    <a:pt x="6221" y="12781"/>
                  </a:lnTo>
                  <a:lnTo>
                    <a:pt x="6132" y="12726"/>
                  </a:lnTo>
                  <a:lnTo>
                    <a:pt x="6045" y="12666"/>
                  </a:lnTo>
                  <a:lnTo>
                    <a:pt x="5960" y="12601"/>
                  </a:lnTo>
                  <a:lnTo>
                    <a:pt x="5877" y="12531"/>
                  </a:lnTo>
                  <a:lnTo>
                    <a:pt x="5797" y="12455"/>
                  </a:lnTo>
                  <a:lnTo>
                    <a:pt x="5718" y="12374"/>
                  </a:lnTo>
                  <a:lnTo>
                    <a:pt x="5641" y="12285"/>
                  </a:lnTo>
                  <a:lnTo>
                    <a:pt x="5566" y="12191"/>
                  </a:lnTo>
                  <a:lnTo>
                    <a:pt x="5492" y="12089"/>
                  </a:lnTo>
                  <a:lnTo>
                    <a:pt x="5420" y="11982"/>
                  </a:lnTo>
                  <a:lnTo>
                    <a:pt x="5349" y="11867"/>
                  </a:lnTo>
                  <a:lnTo>
                    <a:pt x="5279" y="11745"/>
                  </a:lnTo>
                  <a:lnTo>
                    <a:pt x="5210" y="11615"/>
                  </a:lnTo>
                  <a:lnTo>
                    <a:pt x="5142" y="11478"/>
                  </a:lnTo>
                  <a:lnTo>
                    <a:pt x="5074" y="11333"/>
                  </a:lnTo>
                  <a:lnTo>
                    <a:pt x="5007" y="11179"/>
                  </a:lnTo>
                  <a:lnTo>
                    <a:pt x="4940" y="11017"/>
                  </a:lnTo>
                  <a:lnTo>
                    <a:pt x="4875" y="10846"/>
                  </a:lnTo>
                  <a:lnTo>
                    <a:pt x="4808" y="10667"/>
                  </a:lnTo>
                  <a:lnTo>
                    <a:pt x="4807" y="13178"/>
                  </a:lnTo>
                  <a:lnTo>
                    <a:pt x="0" y="13178"/>
                  </a:lnTo>
                  <a:lnTo>
                    <a:pt x="0" y="1"/>
                  </a:lnTo>
                  <a:lnTo>
                    <a:pt x="21" y="1"/>
                  </a:lnTo>
                  <a:lnTo>
                    <a:pt x="50" y="101"/>
                  </a:lnTo>
                  <a:lnTo>
                    <a:pt x="82" y="199"/>
                  </a:lnTo>
                  <a:lnTo>
                    <a:pt x="119" y="295"/>
                  </a:lnTo>
                  <a:lnTo>
                    <a:pt x="158" y="389"/>
                  </a:lnTo>
                  <a:lnTo>
                    <a:pt x="201" y="482"/>
                  </a:lnTo>
                  <a:lnTo>
                    <a:pt x="247" y="572"/>
                  </a:lnTo>
                  <a:lnTo>
                    <a:pt x="297" y="659"/>
                  </a:lnTo>
                  <a:lnTo>
                    <a:pt x="350" y="746"/>
                  </a:lnTo>
                  <a:lnTo>
                    <a:pt x="405" y="829"/>
                  </a:lnTo>
                  <a:lnTo>
                    <a:pt x="464" y="909"/>
                  </a:lnTo>
                  <a:lnTo>
                    <a:pt x="526" y="987"/>
                  </a:lnTo>
                  <a:lnTo>
                    <a:pt x="592" y="1063"/>
                  </a:lnTo>
                  <a:lnTo>
                    <a:pt x="660" y="1136"/>
                  </a:lnTo>
                  <a:lnTo>
                    <a:pt x="730" y="1206"/>
                  </a:lnTo>
                  <a:lnTo>
                    <a:pt x="803" y="1273"/>
                  </a:lnTo>
                  <a:lnTo>
                    <a:pt x="879" y="1337"/>
                  </a:lnTo>
                  <a:lnTo>
                    <a:pt x="958" y="1398"/>
                  </a:lnTo>
                  <a:lnTo>
                    <a:pt x="1039" y="1455"/>
                  </a:lnTo>
                  <a:lnTo>
                    <a:pt x="1122" y="1510"/>
                  </a:lnTo>
                  <a:lnTo>
                    <a:pt x="1208" y="1559"/>
                  </a:lnTo>
                  <a:lnTo>
                    <a:pt x="1296" y="1607"/>
                  </a:lnTo>
                  <a:lnTo>
                    <a:pt x="1386" y="1651"/>
                  </a:lnTo>
                  <a:lnTo>
                    <a:pt x="1478" y="1690"/>
                  </a:lnTo>
                  <a:lnTo>
                    <a:pt x="1573" y="1727"/>
                  </a:lnTo>
                  <a:lnTo>
                    <a:pt x="1669" y="1759"/>
                  </a:lnTo>
                  <a:lnTo>
                    <a:pt x="1767" y="1787"/>
                  </a:lnTo>
                  <a:lnTo>
                    <a:pt x="1867" y="1811"/>
                  </a:lnTo>
                  <a:lnTo>
                    <a:pt x="1969" y="1831"/>
                  </a:lnTo>
                  <a:lnTo>
                    <a:pt x="2072" y="1847"/>
                  </a:lnTo>
                  <a:lnTo>
                    <a:pt x="2177" y="1858"/>
                  </a:lnTo>
                  <a:lnTo>
                    <a:pt x="2284" y="1865"/>
                  </a:lnTo>
                  <a:lnTo>
                    <a:pt x="2391" y="1867"/>
                  </a:lnTo>
                  <a:lnTo>
                    <a:pt x="2500" y="1865"/>
                  </a:lnTo>
                  <a:lnTo>
                    <a:pt x="2606" y="1858"/>
                  </a:lnTo>
                  <a:lnTo>
                    <a:pt x="2711" y="1847"/>
                  </a:lnTo>
                  <a:lnTo>
                    <a:pt x="2816" y="1831"/>
                  </a:lnTo>
                  <a:lnTo>
                    <a:pt x="2919" y="1811"/>
                  </a:lnTo>
                  <a:lnTo>
                    <a:pt x="3020" y="1787"/>
                  </a:lnTo>
                  <a:lnTo>
                    <a:pt x="3120" y="1759"/>
                  </a:lnTo>
                  <a:lnTo>
                    <a:pt x="3218" y="1727"/>
                  </a:lnTo>
                  <a:lnTo>
                    <a:pt x="3314" y="1690"/>
                  </a:lnTo>
                  <a:lnTo>
                    <a:pt x="3408" y="1651"/>
                  </a:lnTo>
                  <a:lnTo>
                    <a:pt x="3501" y="1607"/>
                  </a:lnTo>
                  <a:lnTo>
                    <a:pt x="3591" y="1559"/>
                  </a:lnTo>
                  <a:lnTo>
                    <a:pt x="3679" y="1508"/>
                  </a:lnTo>
                  <a:lnTo>
                    <a:pt x="3765" y="1455"/>
                  </a:lnTo>
                  <a:lnTo>
                    <a:pt x="3848" y="1397"/>
                  </a:lnTo>
                  <a:lnTo>
                    <a:pt x="3929" y="1336"/>
                  </a:lnTo>
                  <a:lnTo>
                    <a:pt x="4008" y="1273"/>
                  </a:lnTo>
                  <a:lnTo>
                    <a:pt x="4083" y="1206"/>
                  </a:lnTo>
                  <a:lnTo>
                    <a:pt x="4156" y="1136"/>
                  </a:lnTo>
                  <a:lnTo>
                    <a:pt x="4227" y="1063"/>
                  </a:lnTo>
                  <a:lnTo>
                    <a:pt x="4294" y="987"/>
                  </a:lnTo>
                  <a:lnTo>
                    <a:pt x="4359" y="909"/>
                  </a:lnTo>
                  <a:lnTo>
                    <a:pt x="4420" y="828"/>
                  </a:lnTo>
                  <a:lnTo>
                    <a:pt x="4477" y="745"/>
                  </a:lnTo>
                  <a:lnTo>
                    <a:pt x="4532" y="659"/>
                  </a:lnTo>
                  <a:lnTo>
                    <a:pt x="4583" y="571"/>
                  </a:lnTo>
                  <a:lnTo>
                    <a:pt x="4630" y="482"/>
                  </a:lnTo>
                  <a:lnTo>
                    <a:pt x="4675" y="389"/>
                  </a:lnTo>
                  <a:lnTo>
                    <a:pt x="4716" y="295"/>
                  </a:lnTo>
                  <a:lnTo>
                    <a:pt x="4752" y="198"/>
                  </a:lnTo>
                  <a:lnTo>
                    <a:pt x="4784" y="101"/>
                  </a:lnTo>
                  <a:lnTo>
                    <a:pt x="4814" y="0"/>
                  </a:lnTo>
                  <a:lnTo>
                    <a:pt x="48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14"/>
            <p:cNvSpPr>
              <a:spLocks/>
            </p:cNvSpPr>
            <p:nvPr/>
          </p:nvSpPr>
          <p:spPr bwMode="auto">
            <a:xfrm>
              <a:off x="771" y="3407"/>
              <a:ext cx="504" cy="417"/>
            </a:xfrm>
            <a:custGeom>
              <a:avLst/>
              <a:gdLst>
                <a:gd name="T0" fmla="*/ 0 w 14341"/>
                <a:gd name="T1" fmla="*/ 0 h 13178"/>
                <a:gd name="T2" fmla="*/ 0 w 14341"/>
                <a:gd name="T3" fmla="*/ 0 h 13178"/>
                <a:gd name="T4" fmla="*/ 0 w 14341"/>
                <a:gd name="T5" fmla="*/ 0 h 13178"/>
                <a:gd name="T6" fmla="*/ 0 w 14341"/>
                <a:gd name="T7" fmla="*/ 0 h 13178"/>
                <a:gd name="T8" fmla="*/ 0 w 14341"/>
                <a:gd name="T9" fmla="*/ 0 h 13178"/>
                <a:gd name="T10" fmla="*/ 0 w 14341"/>
                <a:gd name="T11" fmla="*/ 0 h 13178"/>
                <a:gd name="T12" fmla="*/ 0 w 14341"/>
                <a:gd name="T13" fmla="*/ 0 h 13178"/>
                <a:gd name="T14" fmla="*/ 0 w 14341"/>
                <a:gd name="T15" fmla="*/ 0 h 13178"/>
                <a:gd name="T16" fmla="*/ 0 w 14341"/>
                <a:gd name="T17" fmla="*/ 0 h 13178"/>
                <a:gd name="T18" fmla="*/ 0 w 14341"/>
                <a:gd name="T19" fmla="*/ 0 h 13178"/>
                <a:gd name="T20" fmla="*/ 0 w 14341"/>
                <a:gd name="T21" fmla="*/ 0 h 13178"/>
                <a:gd name="T22" fmla="*/ 0 w 14341"/>
                <a:gd name="T23" fmla="*/ 0 h 13178"/>
                <a:gd name="T24" fmla="*/ 0 w 14341"/>
                <a:gd name="T25" fmla="*/ 0 h 13178"/>
                <a:gd name="T26" fmla="*/ 0 w 14341"/>
                <a:gd name="T27" fmla="*/ 0 h 13178"/>
                <a:gd name="T28" fmla="*/ 0 w 14341"/>
                <a:gd name="T29" fmla="*/ 0 h 13178"/>
                <a:gd name="T30" fmla="*/ 0 w 14341"/>
                <a:gd name="T31" fmla="*/ 0 h 13178"/>
                <a:gd name="T32" fmla="*/ 0 w 14341"/>
                <a:gd name="T33" fmla="*/ 0 h 13178"/>
                <a:gd name="T34" fmla="*/ 0 w 14341"/>
                <a:gd name="T35" fmla="*/ 0 h 13178"/>
                <a:gd name="T36" fmla="*/ 0 w 14341"/>
                <a:gd name="T37" fmla="*/ 0 h 13178"/>
                <a:gd name="T38" fmla="*/ 0 w 14341"/>
                <a:gd name="T39" fmla="*/ 0 h 13178"/>
                <a:gd name="T40" fmla="*/ 0 w 14341"/>
                <a:gd name="T41" fmla="*/ 0 h 13178"/>
                <a:gd name="T42" fmla="*/ 0 w 14341"/>
                <a:gd name="T43" fmla="*/ 0 h 13178"/>
                <a:gd name="T44" fmla="*/ 0 w 14341"/>
                <a:gd name="T45" fmla="*/ 0 h 13178"/>
                <a:gd name="T46" fmla="*/ 0 w 14341"/>
                <a:gd name="T47" fmla="*/ 0 h 13178"/>
                <a:gd name="T48" fmla="*/ 0 w 14341"/>
                <a:gd name="T49" fmla="*/ 0 h 13178"/>
                <a:gd name="T50" fmla="*/ 0 w 14341"/>
                <a:gd name="T51" fmla="*/ 0 h 13178"/>
                <a:gd name="T52" fmla="*/ 0 w 14341"/>
                <a:gd name="T53" fmla="*/ 0 h 13178"/>
                <a:gd name="T54" fmla="*/ 0 w 14341"/>
                <a:gd name="T55" fmla="*/ 0 h 13178"/>
                <a:gd name="T56" fmla="*/ 0 w 14341"/>
                <a:gd name="T57" fmla="*/ 0 h 13178"/>
                <a:gd name="T58" fmla="*/ 0 w 14341"/>
                <a:gd name="T59" fmla="*/ 0 h 13178"/>
                <a:gd name="T60" fmla="*/ 0 w 14341"/>
                <a:gd name="T61" fmla="*/ 0 h 13178"/>
                <a:gd name="T62" fmla="*/ 0 w 14341"/>
                <a:gd name="T63" fmla="*/ 0 h 13178"/>
                <a:gd name="T64" fmla="*/ 0 w 14341"/>
                <a:gd name="T65" fmla="*/ 0 h 13178"/>
                <a:gd name="T66" fmla="*/ 0 w 14341"/>
                <a:gd name="T67" fmla="*/ 0 h 13178"/>
                <a:gd name="T68" fmla="*/ 0 w 14341"/>
                <a:gd name="T69" fmla="*/ 0 h 13178"/>
                <a:gd name="T70" fmla="*/ 0 w 14341"/>
                <a:gd name="T71" fmla="*/ 0 h 13178"/>
                <a:gd name="T72" fmla="*/ 0 w 14341"/>
                <a:gd name="T73" fmla="*/ 0 h 13178"/>
                <a:gd name="T74" fmla="*/ 0 w 14341"/>
                <a:gd name="T75" fmla="*/ 0 h 13178"/>
                <a:gd name="T76" fmla="*/ 0 w 14341"/>
                <a:gd name="T77" fmla="*/ 0 h 13178"/>
                <a:gd name="T78" fmla="*/ 0 w 14341"/>
                <a:gd name="T79" fmla="*/ 0 h 13178"/>
                <a:gd name="T80" fmla="*/ 0 w 14341"/>
                <a:gd name="T81" fmla="*/ 0 h 13178"/>
                <a:gd name="T82" fmla="*/ 0 w 14341"/>
                <a:gd name="T83" fmla="*/ 0 h 13178"/>
                <a:gd name="T84" fmla="*/ 0 w 14341"/>
                <a:gd name="T85" fmla="*/ 0 h 13178"/>
                <a:gd name="T86" fmla="*/ 0 w 14341"/>
                <a:gd name="T87" fmla="*/ 0 h 13178"/>
                <a:gd name="T88" fmla="*/ 0 w 14341"/>
                <a:gd name="T89" fmla="*/ 0 h 13178"/>
                <a:gd name="T90" fmla="*/ 0 w 14341"/>
                <a:gd name="T91" fmla="*/ 0 h 13178"/>
                <a:gd name="T92" fmla="*/ 0 w 14341"/>
                <a:gd name="T93" fmla="*/ 0 h 13178"/>
                <a:gd name="T94" fmla="*/ 0 w 14341"/>
                <a:gd name="T95" fmla="*/ 0 h 13178"/>
                <a:gd name="T96" fmla="*/ 0 w 14341"/>
                <a:gd name="T97" fmla="*/ 0 h 13178"/>
                <a:gd name="T98" fmla="*/ 0 w 14341"/>
                <a:gd name="T99" fmla="*/ 0 h 13178"/>
                <a:gd name="T100" fmla="*/ 0 w 14341"/>
                <a:gd name="T101" fmla="*/ 0 h 13178"/>
                <a:gd name="T102" fmla="*/ 0 w 14341"/>
                <a:gd name="T103" fmla="*/ 0 h 13178"/>
                <a:gd name="T104" fmla="*/ 0 w 14341"/>
                <a:gd name="T105" fmla="*/ 0 h 13178"/>
                <a:gd name="T106" fmla="*/ 0 w 14341"/>
                <a:gd name="T107" fmla="*/ 0 h 13178"/>
                <a:gd name="T108" fmla="*/ 0 w 14341"/>
                <a:gd name="T109" fmla="*/ 0 h 13178"/>
                <a:gd name="T110" fmla="*/ 0 w 14341"/>
                <a:gd name="T111" fmla="*/ 0 h 13178"/>
                <a:gd name="T112" fmla="*/ 0 w 14341"/>
                <a:gd name="T113" fmla="*/ 0 h 13178"/>
                <a:gd name="T114" fmla="*/ 0 w 14341"/>
                <a:gd name="T115" fmla="*/ 0 h 13178"/>
                <a:gd name="T116" fmla="*/ 0 w 14341"/>
                <a:gd name="T117" fmla="*/ 0 h 13178"/>
                <a:gd name="T118" fmla="*/ 0 w 14341"/>
                <a:gd name="T119" fmla="*/ 0 h 131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41"/>
                <a:gd name="T181" fmla="*/ 0 h 13178"/>
                <a:gd name="T182" fmla="*/ 14341 w 14341"/>
                <a:gd name="T183" fmla="*/ 13178 h 131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41" h="13178">
                  <a:moveTo>
                    <a:pt x="4827" y="0"/>
                  </a:moveTo>
                  <a:lnTo>
                    <a:pt x="4826" y="7411"/>
                  </a:lnTo>
                  <a:lnTo>
                    <a:pt x="4829" y="7402"/>
                  </a:lnTo>
                  <a:lnTo>
                    <a:pt x="4840" y="7377"/>
                  </a:lnTo>
                  <a:lnTo>
                    <a:pt x="4858" y="7336"/>
                  </a:lnTo>
                  <a:lnTo>
                    <a:pt x="4885" y="7280"/>
                  </a:lnTo>
                  <a:lnTo>
                    <a:pt x="4918" y="7213"/>
                  </a:lnTo>
                  <a:lnTo>
                    <a:pt x="4960" y="7134"/>
                  </a:lnTo>
                  <a:lnTo>
                    <a:pt x="5009" y="7046"/>
                  </a:lnTo>
                  <a:lnTo>
                    <a:pt x="5067" y="6949"/>
                  </a:lnTo>
                  <a:lnTo>
                    <a:pt x="5134" y="6846"/>
                  </a:lnTo>
                  <a:lnTo>
                    <a:pt x="5209" y="6736"/>
                  </a:lnTo>
                  <a:lnTo>
                    <a:pt x="5293" y="6623"/>
                  </a:lnTo>
                  <a:lnTo>
                    <a:pt x="5386" y="6507"/>
                  </a:lnTo>
                  <a:lnTo>
                    <a:pt x="5489" y="6391"/>
                  </a:lnTo>
                  <a:lnTo>
                    <a:pt x="5600" y="6274"/>
                  </a:lnTo>
                  <a:lnTo>
                    <a:pt x="5722" y="6158"/>
                  </a:lnTo>
                  <a:lnTo>
                    <a:pt x="5853" y="6046"/>
                  </a:lnTo>
                  <a:lnTo>
                    <a:pt x="5994" y="5939"/>
                  </a:lnTo>
                  <a:lnTo>
                    <a:pt x="6145" y="5837"/>
                  </a:lnTo>
                  <a:lnTo>
                    <a:pt x="6307" y="5743"/>
                  </a:lnTo>
                  <a:lnTo>
                    <a:pt x="6480" y="5656"/>
                  </a:lnTo>
                  <a:lnTo>
                    <a:pt x="6662" y="5581"/>
                  </a:lnTo>
                  <a:lnTo>
                    <a:pt x="6855" y="5517"/>
                  </a:lnTo>
                  <a:lnTo>
                    <a:pt x="7060" y="5466"/>
                  </a:lnTo>
                  <a:lnTo>
                    <a:pt x="7277" y="5429"/>
                  </a:lnTo>
                  <a:lnTo>
                    <a:pt x="7504" y="5408"/>
                  </a:lnTo>
                  <a:lnTo>
                    <a:pt x="7743" y="5405"/>
                  </a:lnTo>
                  <a:lnTo>
                    <a:pt x="7994" y="5420"/>
                  </a:lnTo>
                  <a:lnTo>
                    <a:pt x="8257" y="5455"/>
                  </a:lnTo>
                  <a:lnTo>
                    <a:pt x="8531" y="5512"/>
                  </a:lnTo>
                  <a:lnTo>
                    <a:pt x="8819" y="5591"/>
                  </a:lnTo>
                  <a:lnTo>
                    <a:pt x="9119" y="5695"/>
                  </a:lnTo>
                  <a:lnTo>
                    <a:pt x="9431" y="5825"/>
                  </a:lnTo>
                  <a:lnTo>
                    <a:pt x="9433" y="5437"/>
                  </a:lnTo>
                  <a:lnTo>
                    <a:pt x="9912" y="5443"/>
                  </a:lnTo>
                  <a:lnTo>
                    <a:pt x="9912" y="2603"/>
                  </a:lnTo>
                  <a:lnTo>
                    <a:pt x="11949" y="2603"/>
                  </a:lnTo>
                  <a:lnTo>
                    <a:pt x="11949" y="5545"/>
                  </a:lnTo>
                  <a:lnTo>
                    <a:pt x="14341" y="5545"/>
                  </a:lnTo>
                  <a:lnTo>
                    <a:pt x="14341" y="7382"/>
                  </a:lnTo>
                  <a:lnTo>
                    <a:pt x="11958" y="7381"/>
                  </a:lnTo>
                  <a:lnTo>
                    <a:pt x="11951" y="10770"/>
                  </a:lnTo>
                  <a:lnTo>
                    <a:pt x="11960" y="10796"/>
                  </a:lnTo>
                  <a:lnTo>
                    <a:pt x="11970" y="10822"/>
                  </a:lnTo>
                  <a:lnTo>
                    <a:pt x="11981" y="10845"/>
                  </a:lnTo>
                  <a:lnTo>
                    <a:pt x="11995" y="10866"/>
                  </a:lnTo>
                  <a:lnTo>
                    <a:pt x="12009" y="10886"/>
                  </a:lnTo>
                  <a:lnTo>
                    <a:pt x="12024" y="10903"/>
                  </a:lnTo>
                  <a:lnTo>
                    <a:pt x="12039" y="10918"/>
                  </a:lnTo>
                  <a:lnTo>
                    <a:pt x="12056" y="10931"/>
                  </a:lnTo>
                  <a:lnTo>
                    <a:pt x="12074" y="10944"/>
                  </a:lnTo>
                  <a:lnTo>
                    <a:pt x="12092" y="10954"/>
                  </a:lnTo>
                  <a:lnTo>
                    <a:pt x="12110" y="10962"/>
                  </a:lnTo>
                  <a:lnTo>
                    <a:pt x="12129" y="10968"/>
                  </a:lnTo>
                  <a:lnTo>
                    <a:pt x="12148" y="10973"/>
                  </a:lnTo>
                  <a:lnTo>
                    <a:pt x="12168" y="10976"/>
                  </a:lnTo>
                  <a:lnTo>
                    <a:pt x="12187" y="10977"/>
                  </a:lnTo>
                  <a:lnTo>
                    <a:pt x="12207" y="10977"/>
                  </a:lnTo>
                  <a:lnTo>
                    <a:pt x="12227" y="10975"/>
                  </a:lnTo>
                  <a:lnTo>
                    <a:pt x="12246" y="10972"/>
                  </a:lnTo>
                  <a:lnTo>
                    <a:pt x="12265" y="10967"/>
                  </a:lnTo>
                  <a:lnTo>
                    <a:pt x="12284" y="10960"/>
                  </a:lnTo>
                  <a:lnTo>
                    <a:pt x="12303" y="10952"/>
                  </a:lnTo>
                  <a:lnTo>
                    <a:pt x="12321" y="10943"/>
                  </a:lnTo>
                  <a:lnTo>
                    <a:pt x="12338" y="10931"/>
                  </a:lnTo>
                  <a:lnTo>
                    <a:pt x="12354" y="10919"/>
                  </a:lnTo>
                  <a:lnTo>
                    <a:pt x="12370" y="10905"/>
                  </a:lnTo>
                  <a:lnTo>
                    <a:pt x="12386" y="10891"/>
                  </a:lnTo>
                  <a:lnTo>
                    <a:pt x="12400" y="10874"/>
                  </a:lnTo>
                  <a:lnTo>
                    <a:pt x="12413" y="10856"/>
                  </a:lnTo>
                  <a:lnTo>
                    <a:pt x="12424" y="10837"/>
                  </a:lnTo>
                  <a:lnTo>
                    <a:pt x="12435" y="10817"/>
                  </a:lnTo>
                  <a:lnTo>
                    <a:pt x="12444" y="10795"/>
                  </a:lnTo>
                  <a:lnTo>
                    <a:pt x="12452" y="10772"/>
                  </a:lnTo>
                  <a:lnTo>
                    <a:pt x="12452" y="9745"/>
                  </a:lnTo>
                  <a:lnTo>
                    <a:pt x="14273" y="9745"/>
                  </a:lnTo>
                  <a:lnTo>
                    <a:pt x="14273" y="11123"/>
                  </a:lnTo>
                  <a:lnTo>
                    <a:pt x="14194" y="11334"/>
                  </a:lnTo>
                  <a:lnTo>
                    <a:pt x="14107" y="11532"/>
                  </a:lnTo>
                  <a:lnTo>
                    <a:pt x="14012" y="11718"/>
                  </a:lnTo>
                  <a:lnTo>
                    <a:pt x="13910" y="11891"/>
                  </a:lnTo>
                  <a:lnTo>
                    <a:pt x="13800" y="12052"/>
                  </a:lnTo>
                  <a:lnTo>
                    <a:pt x="13685" y="12201"/>
                  </a:lnTo>
                  <a:lnTo>
                    <a:pt x="13563" y="12337"/>
                  </a:lnTo>
                  <a:lnTo>
                    <a:pt x="13435" y="12462"/>
                  </a:lnTo>
                  <a:lnTo>
                    <a:pt x="13304" y="12574"/>
                  </a:lnTo>
                  <a:lnTo>
                    <a:pt x="13167" y="12673"/>
                  </a:lnTo>
                  <a:lnTo>
                    <a:pt x="13027" y="12761"/>
                  </a:lnTo>
                  <a:lnTo>
                    <a:pt x="12883" y="12835"/>
                  </a:lnTo>
                  <a:lnTo>
                    <a:pt x="12736" y="12898"/>
                  </a:lnTo>
                  <a:lnTo>
                    <a:pt x="12587" y="12946"/>
                  </a:lnTo>
                  <a:lnTo>
                    <a:pt x="12436" y="12984"/>
                  </a:lnTo>
                  <a:lnTo>
                    <a:pt x="12284" y="13008"/>
                  </a:lnTo>
                  <a:lnTo>
                    <a:pt x="12130" y="13021"/>
                  </a:lnTo>
                  <a:lnTo>
                    <a:pt x="11977" y="13020"/>
                  </a:lnTo>
                  <a:lnTo>
                    <a:pt x="11823" y="13006"/>
                  </a:lnTo>
                  <a:lnTo>
                    <a:pt x="11670" y="12980"/>
                  </a:lnTo>
                  <a:lnTo>
                    <a:pt x="11517" y="12940"/>
                  </a:lnTo>
                  <a:lnTo>
                    <a:pt x="11367" y="12889"/>
                  </a:lnTo>
                  <a:lnTo>
                    <a:pt x="11218" y="12824"/>
                  </a:lnTo>
                  <a:lnTo>
                    <a:pt x="11073" y="12746"/>
                  </a:lnTo>
                  <a:lnTo>
                    <a:pt x="10930" y="12656"/>
                  </a:lnTo>
                  <a:lnTo>
                    <a:pt x="10790" y="12552"/>
                  </a:lnTo>
                  <a:lnTo>
                    <a:pt x="10654" y="12436"/>
                  </a:lnTo>
                  <a:lnTo>
                    <a:pt x="10523" y="12307"/>
                  </a:lnTo>
                  <a:lnTo>
                    <a:pt x="10397" y="12164"/>
                  </a:lnTo>
                  <a:lnTo>
                    <a:pt x="10276" y="12008"/>
                  </a:lnTo>
                  <a:lnTo>
                    <a:pt x="10162" y="11840"/>
                  </a:lnTo>
                  <a:lnTo>
                    <a:pt x="10053" y="11658"/>
                  </a:lnTo>
                  <a:lnTo>
                    <a:pt x="9987" y="11748"/>
                  </a:lnTo>
                  <a:lnTo>
                    <a:pt x="9924" y="11835"/>
                  </a:lnTo>
                  <a:lnTo>
                    <a:pt x="9860" y="11919"/>
                  </a:lnTo>
                  <a:lnTo>
                    <a:pt x="9797" y="11999"/>
                  </a:lnTo>
                  <a:lnTo>
                    <a:pt x="9734" y="12077"/>
                  </a:lnTo>
                  <a:lnTo>
                    <a:pt x="9672" y="12151"/>
                  </a:lnTo>
                  <a:lnTo>
                    <a:pt x="9610" y="12222"/>
                  </a:lnTo>
                  <a:lnTo>
                    <a:pt x="9550" y="12291"/>
                  </a:lnTo>
                  <a:lnTo>
                    <a:pt x="9488" y="12356"/>
                  </a:lnTo>
                  <a:lnTo>
                    <a:pt x="9426" y="12419"/>
                  </a:lnTo>
                  <a:lnTo>
                    <a:pt x="9363" y="12479"/>
                  </a:lnTo>
                  <a:lnTo>
                    <a:pt x="9300" y="12536"/>
                  </a:lnTo>
                  <a:lnTo>
                    <a:pt x="9237" y="12591"/>
                  </a:lnTo>
                  <a:lnTo>
                    <a:pt x="9173" y="12642"/>
                  </a:lnTo>
                  <a:lnTo>
                    <a:pt x="9107" y="12691"/>
                  </a:lnTo>
                  <a:lnTo>
                    <a:pt x="9040" y="12736"/>
                  </a:lnTo>
                  <a:lnTo>
                    <a:pt x="8972" y="12780"/>
                  </a:lnTo>
                  <a:lnTo>
                    <a:pt x="8903" y="12822"/>
                  </a:lnTo>
                  <a:lnTo>
                    <a:pt x="8831" y="12859"/>
                  </a:lnTo>
                  <a:lnTo>
                    <a:pt x="8759" y="12896"/>
                  </a:lnTo>
                  <a:lnTo>
                    <a:pt x="8684" y="12928"/>
                  </a:lnTo>
                  <a:lnTo>
                    <a:pt x="8607" y="12960"/>
                  </a:lnTo>
                  <a:lnTo>
                    <a:pt x="8527" y="12988"/>
                  </a:lnTo>
                  <a:lnTo>
                    <a:pt x="8446" y="13015"/>
                  </a:lnTo>
                  <a:lnTo>
                    <a:pt x="8362" y="13038"/>
                  </a:lnTo>
                  <a:lnTo>
                    <a:pt x="8275" y="13059"/>
                  </a:lnTo>
                  <a:lnTo>
                    <a:pt x="8186" y="13080"/>
                  </a:lnTo>
                  <a:lnTo>
                    <a:pt x="8093" y="13096"/>
                  </a:lnTo>
                  <a:lnTo>
                    <a:pt x="7996" y="13111"/>
                  </a:lnTo>
                  <a:lnTo>
                    <a:pt x="7897" y="13124"/>
                  </a:lnTo>
                  <a:lnTo>
                    <a:pt x="7795" y="13134"/>
                  </a:lnTo>
                  <a:lnTo>
                    <a:pt x="7688" y="13143"/>
                  </a:lnTo>
                  <a:lnTo>
                    <a:pt x="7552" y="13132"/>
                  </a:lnTo>
                  <a:lnTo>
                    <a:pt x="7420" y="13120"/>
                  </a:lnTo>
                  <a:lnTo>
                    <a:pt x="7292" y="13105"/>
                  </a:lnTo>
                  <a:lnTo>
                    <a:pt x="7170" y="13087"/>
                  </a:lnTo>
                  <a:lnTo>
                    <a:pt x="7050" y="13067"/>
                  </a:lnTo>
                  <a:lnTo>
                    <a:pt x="6935" y="13044"/>
                  </a:lnTo>
                  <a:lnTo>
                    <a:pt x="6822" y="13018"/>
                  </a:lnTo>
                  <a:lnTo>
                    <a:pt x="6715" y="12988"/>
                  </a:lnTo>
                  <a:lnTo>
                    <a:pt x="6609" y="12955"/>
                  </a:lnTo>
                  <a:lnTo>
                    <a:pt x="6508" y="12917"/>
                  </a:lnTo>
                  <a:lnTo>
                    <a:pt x="6410" y="12876"/>
                  </a:lnTo>
                  <a:lnTo>
                    <a:pt x="6314" y="12831"/>
                  </a:lnTo>
                  <a:lnTo>
                    <a:pt x="6221" y="12781"/>
                  </a:lnTo>
                  <a:lnTo>
                    <a:pt x="6132" y="12726"/>
                  </a:lnTo>
                  <a:lnTo>
                    <a:pt x="6045" y="12666"/>
                  </a:lnTo>
                  <a:lnTo>
                    <a:pt x="5960" y="12601"/>
                  </a:lnTo>
                  <a:lnTo>
                    <a:pt x="5877" y="12531"/>
                  </a:lnTo>
                  <a:lnTo>
                    <a:pt x="5797" y="12455"/>
                  </a:lnTo>
                  <a:lnTo>
                    <a:pt x="5718" y="12374"/>
                  </a:lnTo>
                  <a:lnTo>
                    <a:pt x="5641" y="12285"/>
                  </a:lnTo>
                  <a:lnTo>
                    <a:pt x="5566" y="12191"/>
                  </a:lnTo>
                  <a:lnTo>
                    <a:pt x="5492" y="12089"/>
                  </a:lnTo>
                  <a:lnTo>
                    <a:pt x="5420" y="11982"/>
                  </a:lnTo>
                  <a:lnTo>
                    <a:pt x="5349" y="11867"/>
                  </a:lnTo>
                  <a:lnTo>
                    <a:pt x="5279" y="11745"/>
                  </a:lnTo>
                  <a:lnTo>
                    <a:pt x="5210" y="11615"/>
                  </a:lnTo>
                  <a:lnTo>
                    <a:pt x="5142" y="11478"/>
                  </a:lnTo>
                  <a:lnTo>
                    <a:pt x="5074" y="11333"/>
                  </a:lnTo>
                  <a:lnTo>
                    <a:pt x="5007" y="11179"/>
                  </a:lnTo>
                  <a:lnTo>
                    <a:pt x="4940" y="11017"/>
                  </a:lnTo>
                  <a:lnTo>
                    <a:pt x="4875" y="10846"/>
                  </a:lnTo>
                  <a:lnTo>
                    <a:pt x="4808" y="10667"/>
                  </a:lnTo>
                  <a:lnTo>
                    <a:pt x="4807" y="13178"/>
                  </a:lnTo>
                  <a:lnTo>
                    <a:pt x="0" y="13178"/>
                  </a:lnTo>
                  <a:lnTo>
                    <a:pt x="0" y="1"/>
                  </a:lnTo>
                  <a:lnTo>
                    <a:pt x="21" y="1"/>
                  </a:lnTo>
                  <a:lnTo>
                    <a:pt x="50" y="101"/>
                  </a:lnTo>
                  <a:lnTo>
                    <a:pt x="82" y="199"/>
                  </a:lnTo>
                  <a:lnTo>
                    <a:pt x="119" y="295"/>
                  </a:lnTo>
                  <a:lnTo>
                    <a:pt x="158" y="389"/>
                  </a:lnTo>
                  <a:lnTo>
                    <a:pt x="201" y="482"/>
                  </a:lnTo>
                  <a:lnTo>
                    <a:pt x="247" y="572"/>
                  </a:lnTo>
                  <a:lnTo>
                    <a:pt x="297" y="659"/>
                  </a:lnTo>
                  <a:lnTo>
                    <a:pt x="350" y="746"/>
                  </a:lnTo>
                  <a:lnTo>
                    <a:pt x="405" y="829"/>
                  </a:lnTo>
                  <a:lnTo>
                    <a:pt x="464" y="909"/>
                  </a:lnTo>
                  <a:lnTo>
                    <a:pt x="526" y="987"/>
                  </a:lnTo>
                  <a:lnTo>
                    <a:pt x="592" y="1063"/>
                  </a:lnTo>
                  <a:lnTo>
                    <a:pt x="660" y="1136"/>
                  </a:lnTo>
                  <a:lnTo>
                    <a:pt x="730" y="1206"/>
                  </a:lnTo>
                  <a:lnTo>
                    <a:pt x="803" y="1273"/>
                  </a:lnTo>
                  <a:lnTo>
                    <a:pt x="879" y="1337"/>
                  </a:lnTo>
                  <a:lnTo>
                    <a:pt x="958" y="1398"/>
                  </a:lnTo>
                  <a:lnTo>
                    <a:pt x="1039" y="1455"/>
                  </a:lnTo>
                  <a:lnTo>
                    <a:pt x="1122" y="1510"/>
                  </a:lnTo>
                  <a:lnTo>
                    <a:pt x="1208" y="1559"/>
                  </a:lnTo>
                  <a:lnTo>
                    <a:pt x="1296" y="1607"/>
                  </a:lnTo>
                  <a:lnTo>
                    <a:pt x="1386" y="1651"/>
                  </a:lnTo>
                  <a:lnTo>
                    <a:pt x="1478" y="1690"/>
                  </a:lnTo>
                  <a:lnTo>
                    <a:pt x="1573" y="1727"/>
                  </a:lnTo>
                  <a:lnTo>
                    <a:pt x="1669" y="1759"/>
                  </a:lnTo>
                  <a:lnTo>
                    <a:pt x="1767" y="1787"/>
                  </a:lnTo>
                  <a:lnTo>
                    <a:pt x="1867" y="1811"/>
                  </a:lnTo>
                  <a:lnTo>
                    <a:pt x="1969" y="1831"/>
                  </a:lnTo>
                  <a:lnTo>
                    <a:pt x="2072" y="1847"/>
                  </a:lnTo>
                  <a:lnTo>
                    <a:pt x="2177" y="1858"/>
                  </a:lnTo>
                  <a:lnTo>
                    <a:pt x="2284" y="1865"/>
                  </a:lnTo>
                  <a:lnTo>
                    <a:pt x="2391" y="1867"/>
                  </a:lnTo>
                  <a:lnTo>
                    <a:pt x="2500" y="1865"/>
                  </a:lnTo>
                  <a:lnTo>
                    <a:pt x="2606" y="1858"/>
                  </a:lnTo>
                  <a:lnTo>
                    <a:pt x="2711" y="1847"/>
                  </a:lnTo>
                  <a:lnTo>
                    <a:pt x="2816" y="1831"/>
                  </a:lnTo>
                  <a:lnTo>
                    <a:pt x="2919" y="1811"/>
                  </a:lnTo>
                  <a:lnTo>
                    <a:pt x="3020" y="1787"/>
                  </a:lnTo>
                  <a:lnTo>
                    <a:pt x="3120" y="1759"/>
                  </a:lnTo>
                  <a:lnTo>
                    <a:pt x="3218" y="1727"/>
                  </a:lnTo>
                  <a:lnTo>
                    <a:pt x="3314" y="1690"/>
                  </a:lnTo>
                  <a:lnTo>
                    <a:pt x="3408" y="1651"/>
                  </a:lnTo>
                  <a:lnTo>
                    <a:pt x="3501" y="1607"/>
                  </a:lnTo>
                  <a:lnTo>
                    <a:pt x="3591" y="1559"/>
                  </a:lnTo>
                  <a:lnTo>
                    <a:pt x="3679" y="1508"/>
                  </a:lnTo>
                  <a:lnTo>
                    <a:pt x="3765" y="1455"/>
                  </a:lnTo>
                  <a:lnTo>
                    <a:pt x="3848" y="1397"/>
                  </a:lnTo>
                  <a:lnTo>
                    <a:pt x="3929" y="1336"/>
                  </a:lnTo>
                  <a:lnTo>
                    <a:pt x="4008" y="1273"/>
                  </a:lnTo>
                  <a:lnTo>
                    <a:pt x="4083" y="1206"/>
                  </a:lnTo>
                  <a:lnTo>
                    <a:pt x="4156" y="1136"/>
                  </a:lnTo>
                  <a:lnTo>
                    <a:pt x="4227" y="1063"/>
                  </a:lnTo>
                  <a:lnTo>
                    <a:pt x="4294" y="987"/>
                  </a:lnTo>
                  <a:lnTo>
                    <a:pt x="4359" y="909"/>
                  </a:lnTo>
                  <a:lnTo>
                    <a:pt x="4420" y="828"/>
                  </a:lnTo>
                  <a:lnTo>
                    <a:pt x="4477" y="745"/>
                  </a:lnTo>
                  <a:lnTo>
                    <a:pt x="4532" y="659"/>
                  </a:lnTo>
                  <a:lnTo>
                    <a:pt x="4583" y="571"/>
                  </a:lnTo>
                  <a:lnTo>
                    <a:pt x="4630" y="482"/>
                  </a:lnTo>
                  <a:lnTo>
                    <a:pt x="4675" y="389"/>
                  </a:lnTo>
                  <a:lnTo>
                    <a:pt x="4716" y="295"/>
                  </a:lnTo>
                  <a:lnTo>
                    <a:pt x="4752" y="198"/>
                  </a:lnTo>
                  <a:lnTo>
                    <a:pt x="4784" y="101"/>
                  </a:lnTo>
                  <a:lnTo>
                    <a:pt x="4814" y="0"/>
                  </a:lnTo>
                  <a:lnTo>
                    <a:pt x="4827" y="0"/>
                  </a:lnTo>
                  <a:close/>
                </a:path>
              </a:pathLst>
            </a:custGeom>
            <a:solidFill>
              <a:schemeClr val="bg1"/>
            </a:solidFill>
            <a:ln w="15875">
              <a:solidFill>
                <a:srgbClr val="1F1A17"/>
              </a:solidFill>
              <a:round/>
              <a:headEnd/>
              <a:tailEnd/>
            </a:ln>
          </p:spPr>
          <p:txBody>
            <a:bodyPr/>
            <a:lstStyle/>
            <a:p>
              <a:endParaRPr lang="en-IN"/>
            </a:p>
          </p:txBody>
        </p:sp>
        <p:sp>
          <p:nvSpPr>
            <p:cNvPr id="15" name="Freeform 15"/>
            <p:cNvSpPr>
              <a:spLocks/>
            </p:cNvSpPr>
            <p:nvPr/>
          </p:nvSpPr>
          <p:spPr bwMode="auto">
            <a:xfrm>
              <a:off x="850" y="3508"/>
              <a:ext cx="16" cy="6"/>
            </a:xfrm>
            <a:custGeom>
              <a:avLst/>
              <a:gdLst>
                <a:gd name="T0" fmla="*/ 0 w 444"/>
                <a:gd name="T1" fmla="*/ 0 h 223"/>
                <a:gd name="T2" fmla="*/ 0 w 444"/>
                <a:gd name="T3" fmla="*/ 0 h 223"/>
                <a:gd name="T4" fmla="*/ 0 w 444"/>
                <a:gd name="T5" fmla="*/ 0 h 223"/>
                <a:gd name="T6" fmla="*/ 0 w 444"/>
                <a:gd name="T7" fmla="*/ 0 h 223"/>
                <a:gd name="T8" fmla="*/ 0 w 444"/>
                <a:gd name="T9" fmla="*/ 0 h 223"/>
                <a:gd name="T10" fmla="*/ 0 w 444"/>
                <a:gd name="T11" fmla="*/ 0 h 223"/>
                <a:gd name="T12" fmla="*/ 0 w 444"/>
                <a:gd name="T13" fmla="*/ 0 h 223"/>
                <a:gd name="T14" fmla="*/ 0 w 444"/>
                <a:gd name="T15" fmla="*/ 0 h 223"/>
                <a:gd name="T16" fmla="*/ 0 w 444"/>
                <a:gd name="T17" fmla="*/ 0 h 223"/>
                <a:gd name="T18" fmla="*/ 0 w 444"/>
                <a:gd name="T19" fmla="*/ 0 h 223"/>
                <a:gd name="T20" fmla="*/ 0 w 444"/>
                <a:gd name="T21" fmla="*/ 0 h 223"/>
                <a:gd name="T22" fmla="*/ 0 w 444"/>
                <a:gd name="T23" fmla="*/ 0 h 223"/>
                <a:gd name="T24" fmla="*/ 0 w 444"/>
                <a:gd name="T25" fmla="*/ 0 h 223"/>
                <a:gd name="T26" fmla="*/ 0 w 444"/>
                <a:gd name="T27" fmla="*/ 0 h 223"/>
                <a:gd name="T28" fmla="*/ 0 w 444"/>
                <a:gd name="T29" fmla="*/ 0 h 223"/>
                <a:gd name="T30" fmla="*/ 0 w 444"/>
                <a:gd name="T31" fmla="*/ 0 h 223"/>
                <a:gd name="T32" fmla="*/ 0 w 444"/>
                <a:gd name="T33" fmla="*/ 0 h 223"/>
                <a:gd name="T34" fmla="*/ 0 w 444"/>
                <a:gd name="T35" fmla="*/ 0 h 223"/>
                <a:gd name="T36" fmla="*/ 0 w 444"/>
                <a:gd name="T37" fmla="*/ 0 h 223"/>
                <a:gd name="T38" fmla="*/ 0 w 444"/>
                <a:gd name="T39" fmla="*/ 0 h 223"/>
                <a:gd name="T40" fmla="*/ 0 w 444"/>
                <a:gd name="T41" fmla="*/ 0 h 223"/>
                <a:gd name="T42" fmla="*/ 0 w 444"/>
                <a:gd name="T43" fmla="*/ 0 h 223"/>
                <a:gd name="T44" fmla="*/ 0 w 444"/>
                <a:gd name="T45" fmla="*/ 0 h 223"/>
                <a:gd name="T46" fmla="*/ 0 w 444"/>
                <a:gd name="T47" fmla="*/ 0 h 223"/>
                <a:gd name="T48" fmla="*/ 0 w 444"/>
                <a:gd name="T49" fmla="*/ 0 h 223"/>
                <a:gd name="T50" fmla="*/ 0 w 444"/>
                <a:gd name="T51" fmla="*/ 0 h 223"/>
                <a:gd name="T52" fmla="*/ 0 w 444"/>
                <a:gd name="T53" fmla="*/ 0 h 223"/>
                <a:gd name="T54" fmla="*/ 0 w 444"/>
                <a:gd name="T55" fmla="*/ 0 h 223"/>
                <a:gd name="T56" fmla="*/ 0 w 444"/>
                <a:gd name="T57" fmla="*/ 0 h 223"/>
                <a:gd name="T58" fmla="*/ 0 w 444"/>
                <a:gd name="T59" fmla="*/ 0 h 223"/>
                <a:gd name="T60" fmla="*/ 0 w 444"/>
                <a:gd name="T61" fmla="*/ 0 h 223"/>
                <a:gd name="T62" fmla="*/ 0 w 444"/>
                <a:gd name="T63" fmla="*/ 0 h 223"/>
                <a:gd name="T64" fmla="*/ 0 w 444"/>
                <a:gd name="T65" fmla="*/ 0 h 223"/>
                <a:gd name="T66" fmla="*/ 0 w 444"/>
                <a:gd name="T67" fmla="*/ 0 h 223"/>
                <a:gd name="T68" fmla="*/ 0 w 444"/>
                <a:gd name="T69" fmla="*/ 0 h 223"/>
                <a:gd name="T70" fmla="*/ 0 w 444"/>
                <a:gd name="T71" fmla="*/ 0 h 223"/>
                <a:gd name="T72" fmla="*/ 0 w 444"/>
                <a:gd name="T73" fmla="*/ 0 h 223"/>
                <a:gd name="T74" fmla="*/ 0 w 444"/>
                <a:gd name="T75" fmla="*/ 0 h 223"/>
                <a:gd name="T76" fmla="*/ 0 w 444"/>
                <a:gd name="T77" fmla="*/ 0 h 223"/>
                <a:gd name="T78" fmla="*/ 0 w 444"/>
                <a:gd name="T79" fmla="*/ 0 h 223"/>
                <a:gd name="T80" fmla="*/ 0 w 444"/>
                <a:gd name="T81" fmla="*/ 0 h 223"/>
                <a:gd name="T82" fmla="*/ 0 w 444"/>
                <a:gd name="T83" fmla="*/ 0 h 223"/>
                <a:gd name="T84" fmla="*/ 0 w 444"/>
                <a:gd name="T85" fmla="*/ 0 h 223"/>
                <a:gd name="T86" fmla="*/ 0 w 444"/>
                <a:gd name="T87" fmla="*/ 0 h 223"/>
                <a:gd name="T88" fmla="*/ 0 w 444"/>
                <a:gd name="T89" fmla="*/ 0 h 223"/>
                <a:gd name="T90" fmla="*/ 0 w 444"/>
                <a:gd name="T91" fmla="*/ 0 h 223"/>
                <a:gd name="T92" fmla="*/ 0 w 444"/>
                <a:gd name="T93" fmla="*/ 0 h 223"/>
                <a:gd name="T94" fmla="*/ 0 w 444"/>
                <a:gd name="T95" fmla="*/ 0 h 223"/>
                <a:gd name="T96" fmla="*/ 0 w 444"/>
                <a:gd name="T97" fmla="*/ 0 h 223"/>
                <a:gd name="T98" fmla="*/ 0 w 444"/>
                <a:gd name="T99" fmla="*/ 0 h 223"/>
                <a:gd name="T100" fmla="*/ 0 w 444"/>
                <a:gd name="T101" fmla="*/ 0 h 223"/>
                <a:gd name="T102" fmla="*/ 0 w 444"/>
                <a:gd name="T103" fmla="*/ 0 h 2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4"/>
                <a:gd name="T157" fmla="*/ 0 h 223"/>
                <a:gd name="T158" fmla="*/ 444 w 444"/>
                <a:gd name="T159" fmla="*/ 223 h 2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4" h="223">
                  <a:moveTo>
                    <a:pt x="444" y="223"/>
                  </a:moveTo>
                  <a:lnTo>
                    <a:pt x="443" y="208"/>
                  </a:lnTo>
                  <a:lnTo>
                    <a:pt x="442" y="195"/>
                  </a:lnTo>
                  <a:lnTo>
                    <a:pt x="441" y="183"/>
                  </a:lnTo>
                  <a:lnTo>
                    <a:pt x="439" y="170"/>
                  </a:lnTo>
                  <a:lnTo>
                    <a:pt x="436" y="159"/>
                  </a:lnTo>
                  <a:lnTo>
                    <a:pt x="433" y="146"/>
                  </a:lnTo>
                  <a:lnTo>
                    <a:pt x="429" y="135"/>
                  </a:lnTo>
                  <a:lnTo>
                    <a:pt x="425" y="125"/>
                  </a:lnTo>
                  <a:lnTo>
                    <a:pt x="420" y="115"/>
                  </a:lnTo>
                  <a:lnTo>
                    <a:pt x="415" y="105"/>
                  </a:lnTo>
                  <a:lnTo>
                    <a:pt x="409" y="96"/>
                  </a:lnTo>
                  <a:lnTo>
                    <a:pt x="403" y="87"/>
                  </a:lnTo>
                  <a:lnTo>
                    <a:pt x="397" y="78"/>
                  </a:lnTo>
                  <a:lnTo>
                    <a:pt x="390" y="70"/>
                  </a:lnTo>
                  <a:lnTo>
                    <a:pt x="382" y="63"/>
                  </a:lnTo>
                  <a:lnTo>
                    <a:pt x="374" y="56"/>
                  </a:lnTo>
                  <a:lnTo>
                    <a:pt x="358" y="43"/>
                  </a:lnTo>
                  <a:lnTo>
                    <a:pt x="341" y="32"/>
                  </a:lnTo>
                  <a:lnTo>
                    <a:pt x="323" y="22"/>
                  </a:lnTo>
                  <a:lnTo>
                    <a:pt x="303" y="13"/>
                  </a:lnTo>
                  <a:lnTo>
                    <a:pt x="283" y="8"/>
                  </a:lnTo>
                  <a:lnTo>
                    <a:pt x="263" y="3"/>
                  </a:lnTo>
                  <a:lnTo>
                    <a:pt x="243" y="1"/>
                  </a:lnTo>
                  <a:lnTo>
                    <a:pt x="222" y="0"/>
                  </a:lnTo>
                  <a:lnTo>
                    <a:pt x="201" y="1"/>
                  </a:lnTo>
                  <a:lnTo>
                    <a:pt x="181" y="3"/>
                  </a:lnTo>
                  <a:lnTo>
                    <a:pt x="161" y="8"/>
                  </a:lnTo>
                  <a:lnTo>
                    <a:pt x="140" y="13"/>
                  </a:lnTo>
                  <a:lnTo>
                    <a:pt x="121" y="22"/>
                  </a:lnTo>
                  <a:lnTo>
                    <a:pt x="103" y="32"/>
                  </a:lnTo>
                  <a:lnTo>
                    <a:pt x="94" y="37"/>
                  </a:lnTo>
                  <a:lnTo>
                    <a:pt x="86" y="43"/>
                  </a:lnTo>
                  <a:lnTo>
                    <a:pt x="77" y="49"/>
                  </a:lnTo>
                  <a:lnTo>
                    <a:pt x="69" y="56"/>
                  </a:lnTo>
                  <a:lnTo>
                    <a:pt x="62" y="63"/>
                  </a:lnTo>
                  <a:lnTo>
                    <a:pt x="54" y="70"/>
                  </a:lnTo>
                  <a:lnTo>
                    <a:pt x="47" y="78"/>
                  </a:lnTo>
                  <a:lnTo>
                    <a:pt x="41" y="87"/>
                  </a:lnTo>
                  <a:lnTo>
                    <a:pt x="35" y="96"/>
                  </a:lnTo>
                  <a:lnTo>
                    <a:pt x="29" y="105"/>
                  </a:lnTo>
                  <a:lnTo>
                    <a:pt x="24" y="115"/>
                  </a:lnTo>
                  <a:lnTo>
                    <a:pt x="20" y="125"/>
                  </a:lnTo>
                  <a:lnTo>
                    <a:pt x="15" y="135"/>
                  </a:lnTo>
                  <a:lnTo>
                    <a:pt x="12" y="146"/>
                  </a:lnTo>
                  <a:lnTo>
                    <a:pt x="8" y="159"/>
                  </a:lnTo>
                  <a:lnTo>
                    <a:pt x="6" y="170"/>
                  </a:lnTo>
                  <a:lnTo>
                    <a:pt x="4" y="183"/>
                  </a:lnTo>
                  <a:lnTo>
                    <a:pt x="1" y="195"/>
                  </a:lnTo>
                  <a:lnTo>
                    <a:pt x="0" y="208"/>
                  </a:lnTo>
                  <a:lnTo>
                    <a:pt x="0" y="223"/>
                  </a:lnTo>
                  <a:lnTo>
                    <a:pt x="444" y="2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 name="Rectangle 16"/>
            <p:cNvSpPr>
              <a:spLocks noChangeArrowheads="1"/>
            </p:cNvSpPr>
            <p:nvPr/>
          </p:nvSpPr>
          <p:spPr bwMode="auto">
            <a:xfrm>
              <a:off x="850" y="3514"/>
              <a:ext cx="16" cy="28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 name="Freeform 17"/>
            <p:cNvSpPr>
              <a:spLocks/>
            </p:cNvSpPr>
            <p:nvPr/>
          </p:nvSpPr>
          <p:spPr bwMode="auto">
            <a:xfrm>
              <a:off x="850" y="3796"/>
              <a:ext cx="16" cy="6"/>
            </a:xfrm>
            <a:custGeom>
              <a:avLst/>
              <a:gdLst>
                <a:gd name="T0" fmla="*/ 0 w 444"/>
                <a:gd name="T1" fmla="*/ 0 h 221"/>
                <a:gd name="T2" fmla="*/ 0 w 444"/>
                <a:gd name="T3" fmla="*/ 0 h 221"/>
                <a:gd name="T4" fmla="*/ 0 w 444"/>
                <a:gd name="T5" fmla="*/ 0 h 221"/>
                <a:gd name="T6" fmla="*/ 0 w 444"/>
                <a:gd name="T7" fmla="*/ 0 h 221"/>
                <a:gd name="T8" fmla="*/ 0 w 444"/>
                <a:gd name="T9" fmla="*/ 0 h 221"/>
                <a:gd name="T10" fmla="*/ 0 w 444"/>
                <a:gd name="T11" fmla="*/ 0 h 221"/>
                <a:gd name="T12" fmla="*/ 0 w 444"/>
                <a:gd name="T13" fmla="*/ 0 h 221"/>
                <a:gd name="T14" fmla="*/ 0 w 444"/>
                <a:gd name="T15" fmla="*/ 0 h 221"/>
                <a:gd name="T16" fmla="*/ 0 w 444"/>
                <a:gd name="T17" fmla="*/ 0 h 221"/>
                <a:gd name="T18" fmla="*/ 0 w 444"/>
                <a:gd name="T19" fmla="*/ 0 h 221"/>
                <a:gd name="T20" fmla="*/ 0 w 444"/>
                <a:gd name="T21" fmla="*/ 0 h 221"/>
                <a:gd name="T22" fmla="*/ 0 w 444"/>
                <a:gd name="T23" fmla="*/ 0 h 221"/>
                <a:gd name="T24" fmla="*/ 0 w 444"/>
                <a:gd name="T25" fmla="*/ 0 h 221"/>
                <a:gd name="T26" fmla="*/ 0 w 444"/>
                <a:gd name="T27" fmla="*/ 0 h 221"/>
                <a:gd name="T28" fmla="*/ 0 w 444"/>
                <a:gd name="T29" fmla="*/ 0 h 221"/>
                <a:gd name="T30" fmla="*/ 0 w 444"/>
                <a:gd name="T31" fmla="*/ 0 h 221"/>
                <a:gd name="T32" fmla="*/ 0 w 444"/>
                <a:gd name="T33" fmla="*/ 0 h 221"/>
                <a:gd name="T34" fmla="*/ 0 w 444"/>
                <a:gd name="T35" fmla="*/ 0 h 221"/>
                <a:gd name="T36" fmla="*/ 0 w 444"/>
                <a:gd name="T37" fmla="*/ 0 h 221"/>
                <a:gd name="T38" fmla="*/ 0 w 444"/>
                <a:gd name="T39" fmla="*/ 0 h 221"/>
                <a:gd name="T40" fmla="*/ 0 w 444"/>
                <a:gd name="T41" fmla="*/ 0 h 221"/>
                <a:gd name="T42" fmla="*/ 0 w 444"/>
                <a:gd name="T43" fmla="*/ 0 h 221"/>
                <a:gd name="T44" fmla="*/ 0 w 444"/>
                <a:gd name="T45" fmla="*/ 0 h 221"/>
                <a:gd name="T46" fmla="*/ 0 w 444"/>
                <a:gd name="T47" fmla="*/ 0 h 221"/>
                <a:gd name="T48" fmla="*/ 0 w 444"/>
                <a:gd name="T49" fmla="*/ 0 h 221"/>
                <a:gd name="T50" fmla="*/ 0 w 444"/>
                <a:gd name="T51" fmla="*/ 0 h 221"/>
                <a:gd name="T52" fmla="*/ 0 w 444"/>
                <a:gd name="T53" fmla="*/ 0 h 221"/>
                <a:gd name="T54" fmla="*/ 0 w 444"/>
                <a:gd name="T55" fmla="*/ 0 h 221"/>
                <a:gd name="T56" fmla="*/ 0 w 444"/>
                <a:gd name="T57" fmla="*/ 0 h 221"/>
                <a:gd name="T58" fmla="*/ 0 w 444"/>
                <a:gd name="T59" fmla="*/ 0 h 221"/>
                <a:gd name="T60" fmla="*/ 0 w 444"/>
                <a:gd name="T61" fmla="*/ 0 h 221"/>
                <a:gd name="T62" fmla="*/ 0 w 444"/>
                <a:gd name="T63" fmla="*/ 0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4"/>
                <a:gd name="T97" fmla="*/ 0 h 221"/>
                <a:gd name="T98" fmla="*/ 444 w 444"/>
                <a:gd name="T99" fmla="*/ 221 h 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4" h="221">
                  <a:moveTo>
                    <a:pt x="0" y="0"/>
                  </a:moveTo>
                  <a:lnTo>
                    <a:pt x="0" y="13"/>
                  </a:lnTo>
                  <a:lnTo>
                    <a:pt x="1" y="26"/>
                  </a:lnTo>
                  <a:lnTo>
                    <a:pt x="4" y="40"/>
                  </a:lnTo>
                  <a:lnTo>
                    <a:pt x="6" y="52"/>
                  </a:lnTo>
                  <a:lnTo>
                    <a:pt x="8" y="64"/>
                  </a:lnTo>
                  <a:lnTo>
                    <a:pt x="12" y="75"/>
                  </a:lnTo>
                  <a:lnTo>
                    <a:pt x="15" y="86"/>
                  </a:lnTo>
                  <a:lnTo>
                    <a:pt x="20" y="96"/>
                  </a:lnTo>
                  <a:lnTo>
                    <a:pt x="24" y="108"/>
                  </a:lnTo>
                  <a:lnTo>
                    <a:pt x="29" y="117"/>
                  </a:lnTo>
                  <a:lnTo>
                    <a:pt x="35" y="126"/>
                  </a:lnTo>
                  <a:lnTo>
                    <a:pt x="41" y="135"/>
                  </a:lnTo>
                  <a:lnTo>
                    <a:pt x="47" y="143"/>
                  </a:lnTo>
                  <a:lnTo>
                    <a:pt x="54" y="151"/>
                  </a:lnTo>
                  <a:lnTo>
                    <a:pt x="62" y="159"/>
                  </a:lnTo>
                  <a:lnTo>
                    <a:pt x="69" y="167"/>
                  </a:lnTo>
                  <a:lnTo>
                    <a:pt x="77" y="174"/>
                  </a:lnTo>
                  <a:lnTo>
                    <a:pt x="86" y="180"/>
                  </a:lnTo>
                  <a:lnTo>
                    <a:pt x="94" y="186"/>
                  </a:lnTo>
                  <a:lnTo>
                    <a:pt x="103" y="191"/>
                  </a:lnTo>
                  <a:lnTo>
                    <a:pt x="112" y="196"/>
                  </a:lnTo>
                  <a:lnTo>
                    <a:pt x="121" y="200"/>
                  </a:lnTo>
                  <a:lnTo>
                    <a:pt x="131" y="204"/>
                  </a:lnTo>
                  <a:lnTo>
                    <a:pt x="140" y="208"/>
                  </a:lnTo>
                  <a:lnTo>
                    <a:pt x="150" y="211"/>
                  </a:lnTo>
                  <a:lnTo>
                    <a:pt x="161" y="214"/>
                  </a:lnTo>
                  <a:lnTo>
                    <a:pt x="171" y="216"/>
                  </a:lnTo>
                  <a:lnTo>
                    <a:pt x="181" y="218"/>
                  </a:lnTo>
                  <a:lnTo>
                    <a:pt x="191" y="220"/>
                  </a:lnTo>
                  <a:lnTo>
                    <a:pt x="201" y="221"/>
                  </a:lnTo>
                  <a:lnTo>
                    <a:pt x="211" y="221"/>
                  </a:lnTo>
                  <a:lnTo>
                    <a:pt x="222" y="221"/>
                  </a:lnTo>
                  <a:lnTo>
                    <a:pt x="243" y="221"/>
                  </a:lnTo>
                  <a:lnTo>
                    <a:pt x="263" y="218"/>
                  </a:lnTo>
                  <a:lnTo>
                    <a:pt x="273" y="216"/>
                  </a:lnTo>
                  <a:lnTo>
                    <a:pt x="283" y="214"/>
                  </a:lnTo>
                  <a:lnTo>
                    <a:pt x="293" y="211"/>
                  </a:lnTo>
                  <a:lnTo>
                    <a:pt x="303" y="208"/>
                  </a:lnTo>
                  <a:lnTo>
                    <a:pt x="313" y="204"/>
                  </a:lnTo>
                  <a:lnTo>
                    <a:pt x="323" y="200"/>
                  </a:lnTo>
                  <a:lnTo>
                    <a:pt x="332" y="196"/>
                  </a:lnTo>
                  <a:lnTo>
                    <a:pt x="341" y="191"/>
                  </a:lnTo>
                  <a:lnTo>
                    <a:pt x="350" y="186"/>
                  </a:lnTo>
                  <a:lnTo>
                    <a:pt x="358" y="180"/>
                  </a:lnTo>
                  <a:lnTo>
                    <a:pt x="366" y="174"/>
                  </a:lnTo>
                  <a:lnTo>
                    <a:pt x="374" y="167"/>
                  </a:lnTo>
                  <a:lnTo>
                    <a:pt x="382" y="159"/>
                  </a:lnTo>
                  <a:lnTo>
                    <a:pt x="390" y="151"/>
                  </a:lnTo>
                  <a:lnTo>
                    <a:pt x="397" y="143"/>
                  </a:lnTo>
                  <a:lnTo>
                    <a:pt x="403" y="135"/>
                  </a:lnTo>
                  <a:lnTo>
                    <a:pt x="409" y="126"/>
                  </a:lnTo>
                  <a:lnTo>
                    <a:pt x="415" y="117"/>
                  </a:lnTo>
                  <a:lnTo>
                    <a:pt x="420" y="108"/>
                  </a:lnTo>
                  <a:lnTo>
                    <a:pt x="425" y="96"/>
                  </a:lnTo>
                  <a:lnTo>
                    <a:pt x="429" y="86"/>
                  </a:lnTo>
                  <a:lnTo>
                    <a:pt x="433" y="75"/>
                  </a:lnTo>
                  <a:lnTo>
                    <a:pt x="436" y="64"/>
                  </a:lnTo>
                  <a:lnTo>
                    <a:pt x="439" y="52"/>
                  </a:lnTo>
                  <a:lnTo>
                    <a:pt x="441" y="40"/>
                  </a:lnTo>
                  <a:lnTo>
                    <a:pt x="442" y="26"/>
                  </a:lnTo>
                  <a:lnTo>
                    <a:pt x="443" y="13"/>
                  </a:lnTo>
                  <a:lnTo>
                    <a:pt x="444"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8" name="Freeform 18"/>
            <p:cNvSpPr>
              <a:spLocks/>
            </p:cNvSpPr>
            <p:nvPr/>
          </p:nvSpPr>
          <p:spPr bwMode="auto">
            <a:xfrm>
              <a:off x="1149" y="3513"/>
              <a:ext cx="16" cy="8"/>
            </a:xfrm>
            <a:custGeom>
              <a:avLst/>
              <a:gdLst>
                <a:gd name="T0" fmla="*/ 0 w 443"/>
                <a:gd name="T1" fmla="*/ 0 h 223"/>
                <a:gd name="T2" fmla="*/ 0 w 443"/>
                <a:gd name="T3" fmla="*/ 0 h 223"/>
                <a:gd name="T4" fmla="*/ 0 w 443"/>
                <a:gd name="T5" fmla="*/ 0 h 223"/>
                <a:gd name="T6" fmla="*/ 0 w 443"/>
                <a:gd name="T7" fmla="*/ 0 h 223"/>
                <a:gd name="T8" fmla="*/ 0 w 443"/>
                <a:gd name="T9" fmla="*/ 0 h 223"/>
                <a:gd name="T10" fmla="*/ 0 w 443"/>
                <a:gd name="T11" fmla="*/ 0 h 223"/>
                <a:gd name="T12" fmla="*/ 0 w 443"/>
                <a:gd name="T13" fmla="*/ 0 h 223"/>
                <a:gd name="T14" fmla="*/ 0 w 443"/>
                <a:gd name="T15" fmla="*/ 0 h 223"/>
                <a:gd name="T16" fmla="*/ 0 w 443"/>
                <a:gd name="T17" fmla="*/ 0 h 223"/>
                <a:gd name="T18" fmla="*/ 0 w 443"/>
                <a:gd name="T19" fmla="*/ 0 h 223"/>
                <a:gd name="T20" fmla="*/ 0 w 443"/>
                <a:gd name="T21" fmla="*/ 0 h 223"/>
                <a:gd name="T22" fmla="*/ 0 w 443"/>
                <a:gd name="T23" fmla="*/ 0 h 223"/>
                <a:gd name="T24" fmla="*/ 0 w 443"/>
                <a:gd name="T25" fmla="*/ 0 h 223"/>
                <a:gd name="T26" fmla="*/ 0 w 443"/>
                <a:gd name="T27" fmla="*/ 0 h 223"/>
                <a:gd name="T28" fmla="*/ 0 w 443"/>
                <a:gd name="T29" fmla="*/ 0 h 223"/>
                <a:gd name="T30" fmla="*/ 0 w 443"/>
                <a:gd name="T31" fmla="*/ 0 h 223"/>
                <a:gd name="T32" fmla="*/ 0 w 443"/>
                <a:gd name="T33" fmla="*/ 0 h 223"/>
                <a:gd name="T34" fmla="*/ 0 w 443"/>
                <a:gd name="T35" fmla="*/ 0 h 223"/>
                <a:gd name="T36" fmla="*/ 0 w 443"/>
                <a:gd name="T37" fmla="*/ 0 h 223"/>
                <a:gd name="T38" fmla="*/ 0 w 443"/>
                <a:gd name="T39" fmla="*/ 0 h 223"/>
                <a:gd name="T40" fmla="*/ 0 w 443"/>
                <a:gd name="T41" fmla="*/ 0 h 223"/>
                <a:gd name="T42" fmla="*/ 0 w 443"/>
                <a:gd name="T43" fmla="*/ 0 h 223"/>
                <a:gd name="T44" fmla="*/ 0 w 443"/>
                <a:gd name="T45" fmla="*/ 0 h 223"/>
                <a:gd name="T46" fmla="*/ 0 w 443"/>
                <a:gd name="T47" fmla="*/ 0 h 223"/>
                <a:gd name="T48" fmla="*/ 0 w 443"/>
                <a:gd name="T49" fmla="*/ 0 h 223"/>
                <a:gd name="T50" fmla="*/ 0 w 443"/>
                <a:gd name="T51" fmla="*/ 0 h 223"/>
                <a:gd name="T52" fmla="*/ 0 w 443"/>
                <a:gd name="T53" fmla="*/ 0 h 223"/>
                <a:gd name="T54" fmla="*/ 0 w 443"/>
                <a:gd name="T55" fmla="*/ 0 h 223"/>
                <a:gd name="T56" fmla="*/ 0 w 443"/>
                <a:gd name="T57" fmla="*/ 0 h 223"/>
                <a:gd name="T58" fmla="*/ 0 w 443"/>
                <a:gd name="T59" fmla="*/ 0 h 223"/>
                <a:gd name="T60" fmla="*/ 0 w 443"/>
                <a:gd name="T61" fmla="*/ 0 h 223"/>
                <a:gd name="T62" fmla="*/ 0 w 443"/>
                <a:gd name="T63" fmla="*/ 0 h 223"/>
                <a:gd name="T64" fmla="*/ 0 w 443"/>
                <a:gd name="T65" fmla="*/ 0 h 223"/>
                <a:gd name="T66" fmla="*/ 0 w 443"/>
                <a:gd name="T67" fmla="*/ 0 h 223"/>
                <a:gd name="T68" fmla="*/ 0 w 443"/>
                <a:gd name="T69" fmla="*/ 0 h 223"/>
                <a:gd name="T70" fmla="*/ 0 w 443"/>
                <a:gd name="T71" fmla="*/ 0 h 223"/>
                <a:gd name="T72" fmla="*/ 0 w 443"/>
                <a:gd name="T73" fmla="*/ 0 h 223"/>
                <a:gd name="T74" fmla="*/ 0 w 443"/>
                <a:gd name="T75" fmla="*/ 0 h 223"/>
                <a:gd name="T76" fmla="*/ 0 w 443"/>
                <a:gd name="T77" fmla="*/ 0 h 223"/>
                <a:gd name="T78" fmla="*/ 0 w 443"/>
                <a:gd name="T79" fmla="*/ 0 h 223"/>
                <a:gd name="T80" fmla="*/ 0 w 443"/>
                <a:gd name="T81" fmla="*/ 0 h 223"/>
                <a:gd name="T82" fmla="*/ 0 w 443"/>
                <a:gd name="T83" fmla="*/ 0 h 223"/>
                <a:gd name="T84" fmla="*/ 0 w 443"/>
                <a:gd name="T85" fmla="*/ 0 h 223"/>
                <a:gd name="T86" fmla="*/ 0 w 443"/>
                <a:gd name="T87" fmla="*/ 0 h 223"/>
                <a:gd name="T88" fmla="*/ 0 w 443"/>
                <a:gd name="T89" fmla="*/ 0 h 223"/>
                <a:gd name="T90" fmla="*/ 0 w 443"/>
                <a:gd name="T91" fmla="*/ 0 h 223"/>
                <a:gd name="T92" fmla="*/ 0 w 443"/>
                <a:gd name="T93" fmla="*/ 0 h 223"/>
                <a:gd name="T94" fmla="*/ 0 w 443"/>
                <a:gd name="T95" fmla="*/ 0 h 223"/>
                <a:gd name="T96" fmla="*/ 0 w 443"/>
                <a:gd name="T97" fmla="*/ 0 h 223"/>
                <a:gd name="T98" fmla="*/ 0 w 443"/>
                <a:gd name="T99" fmla="*/ 0 h 223"/>
                <a:gd name="T100" fmla="*/ 0 w 443"/>
                <a:gd name="T101" fmla="*/ 0 h 223"/>
                <a:gd name="T102" fmla="*/ 0 w 443"/>
                <a:gd name="T103" fmla="*/ 0 h 2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3"/>
                <a:gd name="T157" fmla="*/ 0 h 223"/>
                <a:gd name="T158" fmla="*/ 443 w 443"/>
                <a:gd name="T159" fmla="*/ 223 h 2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3" h="223">
                  <a:moveTo>
                    <a:pt x="443" y="223"/>
                  </a:moveTo>
                  <a:lnTo>
                    <a:pt x="443" y="209"/>
                  </a:lnTo>
                  <a:lnTo>
                    <a:pt x="442" y="196"/>
                  </a:lnTo>
                  <a:lnTo>
                    <a:pt x="441" y="183"/>
                  </a:lnTo>
                  <a:lnTo>
                    <a:pt x="438" y="171"/>
                  </a:lnTo>
                  <a:lnTo>
                    <a:pt x="436" y="159"/>
                  </a:lnTo>
                  <a:lnTo>
                    <a:pt x="433" y="147"/>
                  </a:lnTo>
                  <a:lnTo>
                    <a:pt x="429" y="136"/>
                  </a:lnTo>
                  <a:lnTo>
                    <a:pt x="425" y="125"/>
                  </a:lnTo>
                  <a:lnTo>
                    <a:pt x="420" y="115"/>
                  </a:lnTo>
                  <a:lnTo>
                    <a:pt x="415" y="106"/>
                  </a:lnTo>
                  <a:lnTo>
                    <a:pt x="409" y="97"/>
                  </a:lnTo>
                  <a:lnTo>
                    <a:pt x="403" y="88"/>
                  </a:lnTo>
                  <a:lnTo>
                    <a:pt x="395" y="79"/>
                  </a:lnTo>
                  <a:lnTo>
                    <a:pt x="389" y="71"/>
                  </a:lnTo>
                  <a:lnTo>
                    <a:pt x="381" y="63"/>
                  </a:lnTo>
                  <a:lnTo>
                    <a:pt x="374" y="56"/>
                  </a:lnTo>
                  <a:lnTo>
                    <a:pt x="358" y="43"/>
                  </a:lnTo>
                  <a:lnTo>
                    <a:pt x="341" y="32"/>
                  </a:lnTo>
                  <a:lnTo>
                    <a:pt x="322" y="23"/>
                  </a:lnTo>
                  <a:lnTo>
                    <a:pt x="303" y="14"/>
                  </a:lnTo>
                  <a:lnTo>
                    <a:pt x="283" y="8"/>
                  </a:lnTo>
                  <a:lnTo>
                    <a:pt x="263" y="4"/>
                  </a:lnTo>
                  <a:lnTo>
                    <a:pt x="242" y="1"/>
                  </a:lnTo>
                  <a:lnTo>
                    <a:pt x="222" y="0"/>
                  </a:lnTo>
                  <a:lnTo>
                    <a:pt x="201" y="1"/>
                  </a:lnTo>
                  <a:lnTo>
                    <a:pt x="181" y="4"/>
                  </a:lnTo>
                  <a:lnTo>
                    <a:pt x="160" y="8"/>
                  </a:lnTo>
                  <a:lnTo>
                    <a:pt x="140" y="14"/>
                  </a:lnTo>
                  <a:lnTo>
                    <a:pt x="121" y="23"/>
                  </a:lnTo>
                  <a:lnTo>
                    <a:pt x="103" y="32"/>
                  </a:lnTo>
                  <a:lnTo>
                    <a:pt x="94" y="38"/>
                  </a:lnTo>
                  <a:lnTo>
                    <a:pt x="85" y="43"/>
                  </a:lnTo>
                  <a:lnTo>
                    <a:pt x="77" y="50"/>
                  </a:lnTo>
                  <a:lnTo>
                    <a:pt x="69" y="56"/>
                  </a:lnTo>
                  <a:lnTo>
                    <a:pt x="61" y="63"/>
                  </a:lnTo>
                  <a:lnTo>
                    <a:pt x="54" y="71"/>
                  </a:lnTo>
                  <a:lnTo>
                    <a:pt x="47" y="79"/>
                  </a:lnTo>
                  <a:lnTo>
                    <a:pt x="41" y="88"/>
                  </a:lnTo>
                  <a:lnTo>
                    <a:pt x="35" y="97"/>
                  </a:lnTo>
                  <a:lnTo>
                    <a:pt x="29" y="106"/>
                  </a:lnTo>
                  <a:lnTo>
                    <a:pt x="24" y="115"/>
                  </a:lnTo>
                  <a:lnTo>
                    <a:pt x="20" y="125"/>
                  </a:lnTo>
                  <a:lnTo>
                    <a:pt x="14" y="136"/>
                  </a:lnTo>
                  <a:lnTo>
                    <a:pt x="10" y="147"/>
                  </a:lnTo>
                  <a:lnTo>
                    <a:pt x="7" y="159"/>
                  </a:lnTo>
                  <a:lnTo>
                    <a:pt x="5" y="171"/>
                  </a:lnTo>
                  <a:lnTo>
                    <a:pt x="3" y="183"/>
                  </a:lnTo>
                  <a:lnTo>
                    <a:pt x="1" y="196"/>
                  </a:lnTo>
                  <a:lnTo>
                    <a:pt x="0" y="209"/>
                  </a:lnTo>
                  <a:lnTo>
                    <a:pt x="0" y="223"/>
                  </a:lnTo>
                  <a:lnTo>
                    <a:pt x="443" y="2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9" name="Freeform 19"/>
            <p:cNvSpPr>
              <a:spLocks/>
            </p:cNvSpPr>
            <p:nvPr/>
          </p:nvSpPr>
          <p:spPr bwMode="auto">
            <a:xfrm>
              <a:off x="1149" y="3521"/>
              <a:ext cx="16" cy="244"/>
            </a:xfrm>
            <a:custGeom>
              <a:avLst/>
              <a:gdLst>
                <a:gd name="T0" fmla="*/ 0 w 444"/>
                <a:gd name="T1" fmla="*/ 0 h 7729"/>
                <a:gd name="T2" fmla="*/ 0 w 444"/>
                <a:gd name="T3" fmla="*/ 0 h 7729"/>
                <a:gd name="T4" fmla="*/ 0 w 444"/>
                <a:gd name="T5" fmla="*/ 0 h 7729"/>
                <a:gd name="T6" fmla="*/ 0 w 444"/>
                <a:gd name="T7" fmla="*/ 0 h 7729"/>
                <a:gd name="T8" fmla="*/ 0 w 444"/>
                <a:gd name="T9" fmla="*/ 0 h 7729"/>
                <a:gd name="T10" fmla="*/ 0 w 444"/>
                <a:gd name="T11" fmla="*/ 0 h 7729"/>
                <a:gd name="T12" fmla="*/ 0 w 444"/>
                <a:gd name="T13" fmla="*/ 0 h 7729"/>
                <a:gd name="T14" fmla="*/ 0 w 444"/>
                <a:gd name="T15" fmla="*/ 0 h 7729"/>
                <a:gd name="T16" fmla="*/ 0 w 444"/>
                <a:gd name="T17" fmla="*/ 0 h 7729"/>
                <a:gd name="T18" fmla="*/ 0 w 444"/>
                <a:gd name="T19" fmla="*/ 0 h 7729"/>
                <a:gd name="T20" fmla="*/ 0 w 444"/>
                <a:gd name="T21" fmla="*/ 0 h 7729"/>
                <a:gd name="T22" fmla="*/ 0 w 444"/>
                <a:gd name="T23" fmla="*/ 0 h 7729"/>
                <a:gd name="T24" fmla="*/ 0 w 444"/>
                <a:gd name="T25" fmla="*/ 0 h 7729"/>
                <a:gd name="T26" fmla="*/ 0 w 444"/>
                <a:gd name="T27" fmla="*/ 0 h 7729"/>
                <a:gd name="T28" fmla="*/ 0 w 444"/>
                <a:gd name="T29" fmla="*/ 0 h 7729"/>
                <a:gd name="T30" fmla="*/ 0 w 444"/>
                <a:gd name="T31" fmla="*/ 0 h 7729"/>
                <a:gd name="T32" fmla="*/ 0 w 444"/>
                <a:gd name="T33" fmla="*/ 0 h 7729"/>
                <a:gd name="T34" fmla="*/ 0 w 444"/>
                <a:gd name="T35" fmla="*/ 0 h 7729"/>
                <a:gd name="T36" fmla="*/ 0 w 444"/>
                <a:gd name="T37" fmla="*/ 0 h 7729"/>
                <a:gd name="T38" fmla="*/ 0 w 444"/>
                <a:gd name="T39" fmla="*/ 0 h 7729"/>
                <a:gd name="T40" fmla="*/ 0 w 444"/>
                <a:gd name="T41" fmla="*/ 0 h 7729"/>
                <a:gd name="T42" fmla="*/ 0 w 444"/>
                <a:gd name="T43" fmla="*/ 0 h 7729"/>
                <a:gd name="T44" fmla="*/ 0 w 444"/>
                <a:gd name="T45" fmla="*/ 0 h 7729"/>
                <a:gd name="T46" fmla="*/ 0 w 444"/>
                <a:gd name="T47" fmla="*/ 0 h 7729"/>
                <a:gd name="T48" fmla="*/ 0 w 444"/>
                <a:gd name="T49" fmla="*/ 0 h 7729"/>
                <a:gd name="T50" fmla="*/ 0 w 444"/>
                <a:gd name="T51" fmla="*/ 0 h 7729"/>
                <a:gd name="T52" fmla="*/ 0 w 444"/>
                <a:gd name="T53" fmla="*/ 0 h 7729"/>
                <a:gd name="T54" fmla="*/ 0 w 444"/>
                <a:gd name="T55" fmla="*/ 0 h 7729"/>
                <a:gd name="T56" fmla="*/ 0 w 444"/>
                <a:gd name="T57" fmla="*/ 0 h 7729"/>
                <a:gd name="T58" fmla="*/ 0 w 444"/>
                <a:gd name="T59" fmla="*/ 0 h 7729"/>
                <a:gd name="T60" fmla="*/ 0 w 444"/>
                <a:gd name="T61" fmla="*/ 0 h 7729"/>
                <a:gd name="T62" fmla="*/ 0 w 444"/>
                <a:gd name="T63" fmla="*/ 0 h 7729"/>
                <a:gd name="T64" fmla="*/ 0 w 444"/>
                <a:gd name="T65" fmla="*/ 0 h 7729"/>
                <a:gd name="T66" fmla="*/ 0 w 444"/>
                <a:gd name="T67" fmla="*/ 0 h 7729"/>
                <a:gd name="T68" fmla="*/ 0 w 444"/>
                <a:gd name="T69" fmla="*/ 0 h 77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4"/>
                <a:gd name="T106" fmla="*/ 0 h 7729"/>
                <a:gd name="T107" fmla="*/ 444 w 444"/>
                <a:gd name="T108" fmla="*/ 7729 h 77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4" h="7729">
                  <a:moveTo>
                    <a:pt x="8" y="7562"/>
                  </a:moveTo>
                  <a:lnTo>
                    <a:pt x="444" y="7506"/>
                  </a:lnTo>
                  <a:lnTo>
                    <a:pt x="443" y="0"/>
                  </a:lnTo>
                  <a:lnTo>
                    <a:pt x="0" y="0"/>
                  </a:lnTo>
                  <a:lnTo>
                    <a:pt x="0" y="7506"/>
                  </a:lnTo>
                  <a:lnTo>
                    <a:pt x="8" y="7562"/>
                  </a:lnTo>
                  <a:lnTo>
                    <a:pt x="0" y="7506"/>
                  </a:lnTo>
                  <a:lnTo>
                    <a:pt x="0" y="7519"/>
                  </a:lnTo>
                  <a:lnTo>
                    <a:pt x="1" y="7533"/>
                  </a:lnTo>
                  <a:lnTo>
                    <a:pt x="3" y="7546"/>
                  </a:lnTo>
                  <a:lnTo>
                    <a:pt x="5" y="7558"/>
                  </a:lnTo>
                  <a:lnTo>
                    <a:pt x="8" y="7570"/>
                  </a:lnTo>
                  <a:lnTo>
                    <a:pt x="11" y="7581"/>
                  </a:lnTo>
                  <a:lnTo>
                    <a:pt x="14" y="7592"/>
                  </a:lnTo>
                  <a:lnTo>
                    <a:pt x="20" y="7604"/>
                  </a:lnTo>
                  <a:lnTo>
                    <a:pt x="24" y="7614"/>
                  </a:lnTo>
                  <a:lnTo>
                    <a:pt x="30" y="7623"/>
                  </a:lnTo>
                  <a:lnTo>
                    <a:pt x="35" y="7633"/>
                  </a:lnTo>
                  <a:lnTo>
                    <a:pt x="41" y="7641"/>
                  </a:lnTo>
                  <a:lnTo>
                    <a:pt x="48" y="7650"/>
                  </a:lnTo>
                  <a:lnTo>
                    <a:pt x="55" y="7658"/>
                  </a:lnTo>
                  <a:lnTo>
                    <a:pt x="62" y="7666"/>
                  </a:lnTo>
                  <a:lnTo>
                    <a:pt x="69" y="7673"/>
                  </a:lnTo>
                  <a:lnTo>
                    <a:pt x="77" y="7680"/>
                  </a:lnTo>
                  <a:lnTo>
                    <a:pt x="85" y="7686"/>
                  </a:lnTo>
                  <a:lnTo>
                    <a:pt x="95" y="7692"/>
                  </a:lnTo>
                  <a:lnTo>
                    <a:pt x="103" y="7697"/>
                  </a:lnTo>
                  <a:lnTo>
                    <a:pt x="112" y="7702"/>
                  </a:lnTo>
                  <a:lnTo>
                    <a:pt x="121" y="7707"/>
                  </a:lnTo>
                  <a:lnTo>
                    <a:pt x="131" y="7711"/>
                  </a:lnTo>
                  <a:lnTo>
                    <a:pt x="140" y="7714"/>
                  </a:lnTo>
                  <a:lnTo>
                    <a:pt x="150" y="7717"/>
                  </a:lnTo>
                  <a:lnTo>
                    <a:pt x="160" y="7720"/>
                  </a:lnTo>
                  <a:lnTo>
                    <a:pt x="171" y="7723"/>
                  </a:lnTo>
                  <a:lnTo>
                    <a:pt x="181" y="7724"/>
                  </a:lnTo>
                  <a:lnTo>
                    <a:pt x="191" y="7726"/>
                  </a:lnTo>
                  <a:lnTo>
                    <a:pt x="201" y="7728"/>
                  </a:lnTo>
                  <a:lnTo>
                    <a:pt x="212" y="7729"/>
                  </a:lnTo>
                  <a:lnTo>
                    <a:pt x="222" y="7729"/>
                  </a:lnTo>
                  <a:lnTo>
                    <a:pt x="242" y="7728"/>
                  </a:lnTo>
                  <a:lnTo>
                    <a:pt x="264" y="7724"/>
                  </a:lnTo>
                  <a:lnTo>
                    <a:pt x="274" y="7723"/>
                  </a:lnTo>
                  <a:lnTo>
                    <a:pt x="284" y="7720"/>
                  </a:lnTo>
                  <a:lnTo>
                    <a:pt x="293" y="7717"/>
                  </a:lnTo>
                  <a:lnTo>
                    <a:pt x="303" y="7714"/>
                  </a:lnTo>
                  <a:lnTo>
                    <a:pt x="313" y="7711"/>
                  </a:lnTo>
                  <a:lnTo>
                    <a:pt x="322" y="7707"/>
                  </a:lnTo>
                  <a:lnTo>
                    <a:pt x="332" y="7702"/>
                  </a:lnTo>
                  <a:lnTo>
                    <a:pt x="341" y="7697"/>
                  </a:lnTo>
                  <a:lnTo>
                    <a:pt x="350" y="7692"/>
                  </a:lnTo>
                  <a:lnTo>
                    <a:pt x="358" y="7686"/>
                  </a:lnTo>
                  <a:lnTo>
                    <a:pt x="366" y="7680"/>
                  </a:lnTo>
                  <a:lnTo>
                    <a:pt x="374" y="7673"/>
                  </a:lnTo>
                  <a:lnTo>
                    <a:pt x="382" y="7666"/>
                  </a:lnTo>
                  <a:lnTo>
                    <a:pt x="389" y="7658"/>
                  </a:lnTo>
                  <a:lnTo>
                    <a:pt x="396" y="7650"/>
                  </a:lnTo>
                  <a:lnTo>
                    <a:pt x="403" y="7641"/>
                  </a:lnTo>
                  <a:lnTo>
                    <a:pt x="409" y="7633"/>
                  </a:lnTo>
                  <a:lnTo>
                    <a:pt x="415" y="7623"/>
                  </a:lnTo>
                  <a:lnTo>
                    <a:pt x="420" y="7614"/>
                  </a:lnTo>
                  <a:lnTo>
                    <a:pt x="425" y="7604"/>
                  </a:lnTo>
                  <a:lnTo>
                    <a:pt x="429" y="7592"/>
                  </a:lnTo>
                  <a:lnTo>
                    <a:pt x="433" y="7581"/>
                  </a:lnTo>
                  <a:lnTo>
                    <a:pt x="436" y="7570"/>
                  </a:lnTo>
                  <a:lnTo>
                    <a:pt x="439" y="7558"/>
                  </a:lnTo>
                  <a:lnTo>
                    <a:pt x="441" y="7546"/>
                  </a:lnTo>
                  <a:lnTo>
                    <a:pt x="442" y="7533"/>
                  </a:lnTo>
                  <a:lnTo>
                    <a:pt x="443" y="7519"/>
                  </a:lnTo>
                  <a:lnTo>
                    <a:pt x="444" y="7506"/>
                  </a:lnTo>
                  <a:lnTo>
                    <a:pt x="8" y="75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0" name="Freeform 20"/>
            <p:cNvSpPr>
              <a:spLocks/>
            </p:cNvSpPr>
            <p:nvPr/>
          </p:nvSpPr>
          <p:spPr bwMode="auto">
            <a:xfrm>
              <a:off x="1149" y="3756"/>
              <a:ext cx="49" cy="40"/>
            </a:xfrm>
            <a:custGeom>
              <a:avLst/>
              <a:gdLst>
                <a:gd name="T0" fmla="*/ 0 w 1361"/>
                <a:gd name="T1" fmla="*/ 0 h 1240"/>
                <a:gd name="T2" fmla="*/ 0 w 1361"/>
                <a:gd name="T3" fmla="*/ 0 h 1240"/>
                <a:gd name="T4" fmla="*/ 0 w 1361"/>
                <a:gd name="T5" fmla="*/ 0 h 1240"/>
                <a:gd name="T6" fmla="*/ 0 w 1361"/>
                <a:gd name="T7" fmla="*/ 0 h 1240"/>
                <a:gd name="T8" fmla="*/ 0 w 1361"/>
                <a:gd name="T9" fmla="*/ 0 h 1240"/>
                <a:gd name="T10" fmla="*/ 0 w 1361"/>
                <a:gd name="T11" fmla="*/ 0 h 1240"/>
                <a:gd name="T12" fmla="*/ 0 w 1361"/>
                <a:gd name="T13" fmla="*/ 0 h 1240"/>
                <a:gd name="T14" fmla="*/ 0 w 1361"/>
                <a:gd name="T15" fmla="*/ 0 h 1240"/>
                <a:gd name="T16" fmla="*/ 0 w 1361"/>
                <a:gd name="T17" fmla="*/ 0 h 1240"/>
                <a:gd name="T18" fmla="*/ 0 w 1361"/>
                <a:gd name="T19" fmla="*/ 0 h 1240"/>
                <a:gd name="T20" fmla="*/ 0 w 1361"/>
                <a:gd name="T21" fmla="*/ 0 h 1240"/>
                <a:gd name="T22" fmla="*/ 0 w 1361"/>
                <a:gd name="T23" fmla="*/ 0 h 1240"/>
                <a:gd name="T24" fmla="*/ 0 w 1361"/>
                <a:gd name="T25" fmla="*/ 0 h 1240"/>
                <a:gd name="T26" fmla="*/ 0 w 1361"/>
                <a:gd name="T27" fmla="*/ 0 h 1240"/>
                <a:gd name="T28" fmla="*/ 0 w 1361"/>
                <a:gd name="T29" fmla="*/ 0 h 1240"/>
                <a:gd name="T30" fmla="*/ 0 w 1361"/>
                <a:gd name="T31" fmla="*/ 0 h 1240"/>
                <a:gd name="T32" fmla="*/ 0 w 1361"/>
                <a:gd name="T33" fmla="*/ 0 h 1240"/>
                <a:gd name="T34" fmla="*/ 0 w 1361"/>
                <a:gd name="T35" fmla="*/ 0 h 1240"/>
                <a:gd name="T36" fmla="*/ 0 w 1361"/>
                <a:gd name="T37" fmla="*/ 0 h 1240"/>
                <a:gd name="T38" fmla="*/ 0 w 1361"/>
                <a:gd name="T39" fmla="*/ 0 h 1240"/>
                <a:gd name="T40" fmla="*/ 0 w 1361"/>
                <a:gd name="T41" fmla="*/ 0 h 1240"/>
                <a:gd name="T42" fmla="*/ 0 w 1361"/>
                <a:gd name="T43" fmla="*/ 0 h 1240"/>
                <a:gd name="T44" fmla="*/ 0 w 1361"/>
                <a:gd name="T45" fmla="*/ 0 h 1240"/>
                <a:gd name="T46" fmla="*/ 0 w 1361"/>
                <a:gd name="T47" fmla="*/ 0 h 1240"/>
                <a:gd name="T48" fmla="*/ 0 w 1361"/>
                <a:gd name="T49" fmla="*/ 0 h 1240"/>
                <a:gd name="T50" fmla="*/ 0 w 1361"/>
                <a:gd name="T51" fmla="*/ 0 h 1240"/>
                <a:gd name="T52" fmla="*/ 0 w 1361"/>
                <a:gd name="T53" fmla="*/ 0 h 1240"/>
                <a:gd name="T54" fmla="*/ 0 w 1361"/>
                <a:gd name="T55" fmla="*/ 0 h 1240"/>
                <a:gd name="T56" fmla="*/ 0 w 1361"/>
                <a:gd name="T57" fmla="*/ 0 h 1240"/>
                <a:gd name="T58" fmla="*/ 0 w 1361"/>
                <a:gd name="T59" fmla="*/ 0 h 1240"/>
                <a:gd name="T60" fmla="*/ 0 w 1361"/>
                <a:gd name="T61" fmla="*/ 0 h 1240"/>
                <a:gd name="T62" fmla="*/ 0 w 1361"/>
                <a:gd name="T63" fmla="*/ 0 h 1240"/>
                <a:gd name="T64" fmla="*/ 0 w 1361"/>
                <a:gd name="T65" fmla="*/ 0 h 1240"/>
                <a:gd name="T66" fmla="*/ 0 w 1361"/>
                <a:gd name="T67" fmla="*/ 0 h 1240"/>
                <a:gd name="T68" fmla="*/ 0 w 1361"/>
                <a:gd name="T69" fmla="*/ 0 h 1240"/>
                <a:gd name="T70" fmla="*/ 0 w 1361"/>
                <a:gd name="T71" fmla="*/ 0 h 1240"/>
                <a:gd name="T72" fmla="*/ 0 w 1361"/>
                <a:gd name="T73" fmla="*/ 0 h 1240"/>
                <a:gd name="T74" fmla="*/ 0 w 1361"/>
                <a:gd name="T75" fmla="*/ 0 h 1240"/>
                <a:gd name="T76" fmla="*/ 0 w 1361"/>
                <a:gd name="T77" fmla="*/ 0 h 1240"/>
                <a:gd name="T78" fmla="*/ 0 w 1361"/>
                <a:gd name="T79" fmla="*/ 0 h 1240"/>
                <a:gd name="T80" fmla="*/ 0 w 1361"/>
                <a:gd name="T81" fmla="*/ 0 h 1240"/>
                <a:gd name="T82" fmla="*/ 0 w 1361"/>
                <a:gd name="T83" fmla="*/ 0 h 1240"/>
                <a:gd name="T84" fmla="*/ 0 w 1361"/>
                <a:gd name="T85" fmla="*/ 0 h 12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1"/>
                <a:gd name="T130" fmla="*/ 0 h 1240"/>
                <a:gd name="T131" fmla="*/ 1361 w 1361"/>
                <a:gd name="T132" fmla="*/ 1240 h 12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1" h="1240">
                  <a:moveTo>
                    <a:pt x="1361" y="795"/>
                  </a:moveTo>
                  <a:lnTo>
                    <a:pt x="1361" y="795"/>
                  </a:lnTo>
                  <a:lnTo>
                    <a:pt x="1341" y="795"/>
                  </a:lnTo>
                  <a:lnTo>
                    <a:pt x="1322" y="794"/>
                  </a:lnTo>
                  <a:lnTo>
                    <a:pt x="1302" y="793"/>
                  </a:lnTo>
                  <a:lnTo>
                    <a:pt x="1283" y="792"/>
                  </a:lnTo>
                  <a:lnTo>
                    <a:pt x="1265" y="789"/>
                  </a:lnTo>
                  <a:lnTo>
                    <a:pt x="1247" y="787"/>
                  </a:lnTo>
                  <a:lnTo>
                    <a:pt x="1228" y="784"/>
                  </a:lnTo>
                  <a:lnTo>
                    <a:pt x="1208" y="781"/>
                  </a:lnTo>
                  <a:lnTo>
                    <a:pt x="1190" y="777"/>
                  </a:lnTo>
                  <a:lnTo>
                    <a:pt x="1172" y="773"/>
                  </a:lnTo>
                  <a:lnTo>
                    <a:pt x="1153" y="768"/>
                  </a:lnTo>
                  <a:lnTo>
                    <a:pt x="1134" y="762"/>
                  </a:lnTo>
                  <a:lnTo>
                    <a:pt x="1115" y="757"/>
                  </a:lnTo>
                  <a:lnTo>
                    <a:pt x="1098" y="751"/>
                  </a:lnTo>
                  <a:lnTo>
                    <a:pt x="1079" y="744"/>
                  </a:lnTo>
                  <a:lnTo>
                    <a:pt x="1061" y="737"/>
                  </a:lnTo>
                  <a:lnTo>
                    <a:pt x="1042" y="729"/>
                  </a:lnTo>
                  <a:lnTo>
                    <a:pt x="1025" y="721"/>
                  </a:lnTo>
                  <a:lnTo>
                    <a:pt x="1007" y="714"/>
                  </a:lnTo>
                  <a:lnTo>
                    <a:pt x="988" y="705"/>
                  </a:lnTo>
                  <a:lnTo>
                    <a:pt x="970" y="696"/>
                  </a:lnTo>
                  <a:lnTo>
                    <a:pt x="954" y="687"/>
                  </a:lnTo>
                  <a:lnTo>
                    <a:pt x="938" y="677"/>
                  </a:lnTo>
                  <a:lnTo>
                    <a:pt x="919" y="665"/>
                  </a:lnTo>
                  <a:lnTo>
                    <a:pt x="901" y="655"/>
                  </a:lnTo>
                  <a:lnTo>
                    <a:pt x="885" y="644"/>
                  </a:lnTo>
                  <a:lnTo>
                    <a:pt x="869" y="633"/>
                  </a:lnTo>
                  <a:lnTo>
                    <a:pt x="852" y="622"/>
                  </a:lnTo>
                  <a:lnTo>
                    <a:pt x="834" y="609"/>
                  </a:lnTo>
                  <a:lnTo>
                    <a:pt x="819" y="596"/>
                  </a:lnTo>
                  <a:lnTo>
                    <a:pt x="803" y="584"/>
                  </a:lnTo>
                  <a:lnTo>
                    <a:pt x="787" y="570"/>
                  </a:lnTo>
                  <a:lnTo>
                    <a:pt x="770" y="557"/>
                  </a:lnTo>
                  <a:lnTo>
                    <a:pt x="754" y="543"/>
                  </a:lnTo>
                  <a:lnTo>
                    <a:pt x="740" y="528"/>
                  </a:lnTo>
                  <a:lnTo>
                    <a:pt x="726" y="515"/>
                  </a:lnTo>
                  <a:lnTo>
                    <a:pt x="695" y="484"/>
                  </a:lnTo>
                  <a:lnTo>
                    <a:pt x="666" y="450"/>
                  </a:lnTo>
                  <a:lnTo>
                    <a:pt x="654" y="436"/>
                  </a:lnTo>
                  <a:lnTo>
                    <a:pt x="640" y="420"/>
                  </a:lnTo>
                  <a:lnTo>
                    <a:pt x="627" y="403"/>
                  </a:lnTo>
                  <a:lnTo>
                    <a:pt x="614" y="386"/>
                  </a:lnTo>
                  <a:lnTo>
                    <a:pt x="601" y="369"/>
                  </a:lnTo>
                  <a:lnTo>
                    <a:pt x="590" y="352"/>
                  </a:lnTo>
                  <a:lnTo>
                    <a:pt x="578" y="334"/>
                  </a:lnTo>
                  <a:lnTo>
                    <a:pt x="566" y="316"/>
                  </a:lnTo>
                  <a:lnTo>
                    <a:pt x="555" y="297"/>
                  </a:lnTo>
                  <a:lnTo>
                    <a:pt x="543" y="279"/>
                  </a:lnTo>
                  <a:lnTo>
                    <a:pt x="533" y="261"/>
                  </a:lnTo>
                  <a:lnTo>
                    <a:pt x="523" y="242"/>
                  </a:lnTo>
                  <a:lnTo>
                    <a:pt x="513" y="223"/>
                  </a:lnTo>
                  <a:lnTo>
                    <a:pt x="503" y="203"/>
                  </a:lnTo>
                  <a:lnTo>
                    <a:pt x="494" y="185"/>
                  </a:lnTo>
                  <a:lnTo>
                    <a:pt x="485" y="164"/>
                  </a:lnTo>
                  <a:lnTo>
                    <a:pt x="477" y="144"/>
                  </a:lnTo>
                  <a:lnTo>
                    <a:pt x="469" y="125"/>
                  </a:lnTo>
                  <a:lnTo>
                    <a:pt x="461" y="105"/>
                  </a:lnTo>
                  <a:lnTo>
                    <a:pt x="454" y="84"/>
                  </a:lnTo>
                  <a:lnTo>
                    <a:pt x="446" y="63"/>
                  </a:lnTo>
                  <a:lnTo>
                    <a:pt x="440" y="42"/>
                  </a:lnTo>
                  <a:lnTo>
                    <a:pt x="434" y="23"/>
                  </a:lnTo>
                  <a:lnTo>
                    <a:pt x="428" y="0"/>
                  </a:lnTo>
                  <a:lnTo>
                    <a:pt x="0" y="113"/>
                  </a:lnTo>
                  <a:lnTo>
                    <a:pt x="7" y="142"/>
                  </a:lnTo>
                  <a:lnTo>
                    <a:pt x="17" y="172"/>
                  </a:lnTo>
                  <a:lnTo>
                    <a:pt x="26" y="200"/>
                  </a:lnTo>
                  <a:lnTo>
                    <a:pt x="35" y="230"/>
                  </a:lnTo>
                  <a:lnTo>
                    <a:pt x="45" y="257"/>
                  </a:lnTo>
                  <a:lnTo>
                    <a:pt x="56" y="286"/>
                  </a:lnTo>
                  <a:lnTo>
                    <a:pt x="67" y="314"/>
                  </a:lnTo>
                  <a:lnTo>
                    <a:pt x="79" y="342"/>
                  </a:lnTo>
                  <a:lnTo>
                    <a:pt x="92" y="369"/>
                  </a:lnTo>
                  <a:lnTo>
                    <a:pt x="105" y="396"/>
                  </a:lnTo>
                  <a:lnTo>
                    <a:pt x="118" y="424"/>
                  </a:lnTo>
                  <a:lnTo>
                    <a:pt x="132" y="450"/>
                  </a:lnTo>
                  <a:lnTo>
                    <a:pt x="145" y="477"/>
                  </a:lnTo>
                  <a:lnTo>
                    <a:pt x="160" y="503"/>
                  </a:lnTo>
                  <a:lnTo>
                    <a:pt x="177" y="529"/>
                  </a:lnTo>
                  <a:lnTo>
                    <a:pt x="192" y="554"/>
                  </a:lnTo>
                  <a:lnTo>
                    <a:pt x="207" y="578"/>
                  </a:lnTo>
                  <a:lnTo>
                    <a:pt x="224" y="604"/>
                  </a:lnTo>
                  <a:lnTo>
                    <a:pt x="243" y="628"/>
                  </a:lnTo>
                  <a:lnTo>
                    <a:pt x="260" y="651"/>
                  </a:lnTo>
                  <a:lnTo>
                    <a:pt x="277" y="675"/>
                  </a:lnTo>
                  <a:lnTo>
                    <a:pt x="295" y="698"/>
                  </a:lnTo>
                  <a:lnTo>
                    <a:pt x="314" y="721"/>
                  </a:lnTo>
                  <a:lnTo>
                    <a:pt x="335" y="746"/>
                  </a:lnTo>
                  <a:lnTo>
                    <a:pt x="373" y="787"/>
                  </a:lnTo>
                  <a:lnTo>
                    <a:pt x="413" y="828"/>
                  </a:lnTo>
                  <a:lnTo>
                    <a:pt x="435" y="850"/>
                  </a:lnTo>
                  <a:lnTo>
                    <a:pt x="457" y="871"/>
                  </a:lnTo>
                  <a:lnTo>
                    <a:pt x="479" y="890"/>
                  </a:lnTo>
                  <a:lnTo>
                    <a:pt x="501" y="909"/>
                  </a:lnTo>
                  <a:lnTo>
                    <a:pt x="522" y="927"/>
                  </a:lnTo>
                  <a:lnTo>
                    <a:pt x="546" y="946"/>
                  </a:lnTo>
                  <a:lnTo>
                    <a:pt x="569" y="964"/>
                  </a:lnTo>
                  <a:lnTo>
                    <a:pt x="592" y="980"/>
                  </a:lnTo>
                  <a:lnTo>
                    <a:pt x="615" y="998"/>
                  </a:lnTo>
                  <a:lnTo>
                    <a:pt x="641" y="1014"/>
                  </a:lnTo>
                  <a:lnTo>
                    <a:pt x="665" y="1030"/>
                  </a:lnTo>
                  <a:lnTo>
                    <a:pt x="689" y="1046"/>
                  </a:lnTo>
                  <a:lnTo>
                    <a:pt x="714" y="1061"/>
                  </a:lnTo>
                  <a:lnTo>
                    <a:pt x="740" y="1075"/>
                  </a:lnTo>
                  <a:lnTo>
                    <a:pt x="766" y="1089"/>
                  </a:lnTo>
                  <a:lnTo>
                    <a:pt x="793" y="1102"/>
                  </a:lnTo>
                  <a:lnTo>
                    <a:pt x="818" y="1114"/>
                  </a:lnTo>
                  <a:lnTo>
                    <a:pt x="844" y="1128"/>
                  </a:lnTo>
                  <a:lnTo>
                    <a:pt x="872" y="1139"/>
                  </a:lnTo>
                  <a:lnTo>
                    <a:pt x="898" y="1150"/>
                  </a:lnTo>
                  <a:lnTo>
                    <a:pt x="925" y="1161"/>
                  </a:lnTo>
                  <a:lnTo>
                    <a:pt x="954" y="1170"/>
                  </a:lnTo>
                  <a:lnTo>
                    <a:pt x="982" y="1180"/>
                  </a:lnTo>
                  <a:lnTo>
                    <a:pt x="1010" y="1189"/>
                  </a:lnTo>
                  <a:lnTo>
                    <a:pt x="1037" y="1197"/>
                  </a:lnTo>
                  <a:lnTo>
                    <a:pt x="1066" y="1204"/>
                  </a:lnTo>
                  <a:lnTo>
                    <a:pt x="1095" y="1211"/>
                  </a:lnTo>
                  <a:lnTo>
                    <a:pt x="1125" y="1216"/>
                  </a:lnTo>
                  <a:lnTo>
                    <a:pt x="1152" y="1222"/>
                  </a:lnTo>
                  <a:lnTo>
                    <a:pt x="1182" y="1226"/>
                  </a:lnTo>
                  <a:lnTo>
                    <a:pt x="1212" y="1231"/>
                  </a:lnTo>
                  <a:lnTo>
                    <a:pt x="1243" y="1233"/>
                  </a:lnTo>
                  <a:lnTo>
                    <a:pt x="1272" y="1236"/>
                  </a:lnTo>
                  <a:lnTo>
                    <a:pt x="1301" y="1238"/>
                  </a:lnTo>
                  <a:lnTo>
                    <a:pt x="1331" y="1239"/>
                  </a:lnTo>
                  <a:lnTo>
                    <a:pt x="1361" y="1240"/>
                  </a:lnTo>
                  <a:lnTo>
                    <a:pt x="1361" y="79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1" name="Freeform 21"/>
            <p:cNvSpPr>
              <a:spLocks/>
            </p:cNvSpPr>
            <p:nvPr/>
          </p:nvSpPr>
          <p:spPr bwMode="auto">
            <a:xfrm>
              <a:off x="1198" y="3751"/>
              <a:ext cx="49" cy="45"/>
            </a:xfrm>
            <a:custGeom>
              <a:avLst/>
              <a:gdLst>
                <a:gd name="T0" fmla="*/ 0 w 1399"/>
                <a:gd name="T1" fmla="*/ 0 h 1419"/>
                <a:gd name="T2" fmla="*/ 0 w 1399"/>
                <a:gd name="T3" fmla="*/ 0 h 1419"/>
                <a:gd name="T4" fmla="*/ 0 w 1399"/>
                <a:gd name="T5" fmla="*/ 0 h 1419"/>
                <a:gd name="T6" fmla="*/ 0 w 1399"/>
                <a:gd name="T7" fmla="*/ 0 h 1419"/>
                <a:gd name="T8" fmla="*/ 0 w 1399"/>
                <a:gd name="T9" fmla="*/ 0 h 1419"/>
                <a:gd name="T10" fmla="*/ 0 w 1399"/>
                <a:gd name="T11" fmla="*/ 0 h 1419"/>
                <a:gd name="T12" fmla="*/ 0 w 1399"/>
                <a:gd name="T13" fmla="*/ 0 h 1419"/>
                <a:gd name="T14" fmla="*/ 0 w 1399"/>
                <a:gd name="T15" fmla="*/ 0 h 1419"/>
                <a:gd name="T16" fmla="*/ 0 w 1399"/>
                <a:gd name="T17" fmla="*/ 0 h 1419"/>
                <a:gd name="T18" fmla="*/ 0 w 1399"/>
                <a:gd name="T19" fmla="*/ 0 h 1419"/>
                <a:gd name="T20" fmla="*/ 0 w 1399"/>
                <a:gd name="T21" fmla="*/ 0 h 1419"/>
                <a:gd name="T22" fmla="*/ 0 w 1399"/>
                <a:gd name="T23" fmla="*/ 0 h 1419"/>
                <a:gd name="T24" fmla="*/ 0 w 1399"/>
                <a:gd name="T25" fmla="*/ 0 h 1419"/>
                <a:gd name="T26" fmla="*/ 0 w 1399"/>
                <a:gd name="T27" fmla="*/ 0 h 1419"/>
                <a:gd name="T28" fmla="*/ 0 w 1399"/>
                <a:gd name="T29" fmla="*/ 0 h 1419"/>
                <a:gd name="T30" fmla="*/ 0 w 1399"/>
                <a:gd name="T31" fmla="*/ 0 h 1419"/>
                <a:gd name="T32" fmla="*/ 0 w 1399"/>
                <a:gd name="T33" fmla="*/ 0 h 1419"/>
                <a:gd name="T34" fmla="*/ 0 w 1399"/>
                <a:gd name="T35" fmla="*/ 0 h 1419"/>
                <a:gd name="T36" fmla="*/ 0 w 1399"/>
                <a:gd name="T37" fmla="*/ 0 h 1419"/>
                <a:gd name="T38" fmla="*/ 0 w 1399"/>
                <a:gd name="T39" fmla="*/ 0 h 1419"/>
                <a:gd name="T40" fmla="*/ 0 w 1399"/>
                <a:gd name="T41" fmla="*/ 0 h 1419"/>
                <a:gd name="T42" fmla="*/ 0 w 1399"/>
                <a:gd name="T43" fmla="*/ 0 h 1419"/>
                <a:gd name="T44" fmla="*/ 0 w 1399"/>
                <a:gd name="T45" fmla="*/ 0 h 1419"/>
                <a:gd name="T46" fmla="*/ 0 w 1399"/>
                <a:gd name="T47" fmla="*/ 0 h 1419"/>
                <a:gd name="T48" fmla="*/ 0 w 1399"/>
                <a:gd name="T49" fmla="*/ 0 h 1419"/>
                <a:gd name="T50" fmla="*/ 0 w 1399"/>
                <a:gd name="T51" fmla="*/ 0 h 1419"/>
                <a:gd name="T52" fmla="*/ 0 w 1399"/>
                <a:gd name="T53" fmla="*/ 0 h 1419"/>
                <a:gd name="T54" fmla="*/ 0 w 1399"/>
                <a:gd name="T55" fmla="*/ 0 h 1419"/>
                <a:gd name="T56" fmla="*/ 0 w 1399"/>
                <a:gd name="T57" fmla="*/ 0 h 1419"/>
                <a:gd name="T58" fmla="*/ 0 w 1399"/>
                <a:gd name="T59" fmla="*/ 0 h 1419"/>
                <a:gd name="T60" fmla="*/ 0 w 1399"/>
                <a:gd name="T61" fmla="*/ 0 h 1419"/>
                <a:gd name="T62" fmla="*/ 0 w 1399"/>
                <a:gd name="T63" fmla="*/ 0 h 1419"/>
                <a:gd name="T64" fmla="*/ 0 w 1399"/>
                <a:gd name="T65" fmla="*/ 0 h 1419"/>
                <a:gd name="T66" fmla="*/ 0 w 1399"/>
                <a:gd name="T67" fmla="*/ 0 h 1419"/>
                <a:gd name="T68" fmla="*/ 0 w 1399"/>
                <a:gd name="T69" fmla="*/ 0 h 1419"/>
                <a:gd name="T70" fmla="*/ 0 w 1399"/>
                <a:gd name="T71" fmla="*/ 0 h 1419"/>
                <a:gd name="T72" fmla="*/ 0 w 1399"/>
                <a:gd name="T73" fmla="*/ 0 h 1419"/>
                <a:gd name="T74" fmla="*/ 0 w 1399"/>
                <a:gd name="T75" fmla="*/ 0 h 1419"/>
                <a:gd name="T76" fmla="*/ 0 w 1399"/>
                <a:gd name="T77" fmla="*/ 0 h 1419"/>
                <a:gd name="T78" fmla="*/ 0 w 1399"/>
                <a:gd name="T79" fmla="*/ 0 h 1419"/>
                <a:gd name="T80" fmla="*/ 0 w 1399"/>
                <a:gd name="T81" fmla="*/ 0 h 1419"/>
                <a:gd name="T82" fmla="*/ 0 w 1399"/>
                <a:gd name="T83" fmla="*/ 0 h 1419"/>
                <a:gd name="T84" fmla="*/ 0 w 1399"/>
                <a:gd name="T85" fmla="*/ 0 h 14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99"/>
                <a:gd name="T130" fmla="*/ 0 h 1419"/>
                <a:gd name="T131" fmla="*/ 1399 w 1399"/>
                <a:gd name="T132" fmla="*/ 1419 h 14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99" h="1419">
                  <a:moveTo>
                    <a:pt x="965" y="0"/>
                  </a:moveTo>
                  <a:lnTo>
                    <a:pt x="959" y="31"/>
                  </a:lnTo>
                  <a:lnTo>
                    <a:pt x="952" y="60"/>
                  </a:lnTo>
                  <a:lnTo>
                    <a:pt x="944" y="90"/>
                  </a:lnTo>
                  <a:lnTo>
                    <a:pt x="937" y="118"/>
                  </a:lnTo>
                  <a:lnTo>
                    <a:pt x="929" y="147"/>
                  </a:lnTo>
                  <a:lnTo>
                    <a:pt x="920" y="174"/>
                  </a:lnTo>
                  <a:lnTo>
                    <a:pt x="911" y="203"/>
                  </a:lnTo>
                  <a:lnTo>
                    <a:pt x="902" y="229"/>
                  </a:lnTo>
                  <a:lnTo>
                    <a:pt x="893" y="255"/>
                  </a:lnTo>
                  <a:lnTo>
                    <a:pt x="883" y="282"/>
                  </a:lnTo>
                  <a:lnTo>
                    <a:pt x="872" y="308"/>
                  </a:lnTo>
                  <a:lnTo>
                    <a:pt x="861" y="333"/>
                  </a:lnTo>
                  <a:lnTo>
                    <a:pt x="850" y="356"/>
                  </a:lnTo>
                  <a:lnTo>
                    <a:pt x="838" y="381"/>
                  </a:lnTo>
                  <a:lnTo>
                    <a:pt x="827" y="404"/>
                  </a:lnTo>
                  <a:lnTo>
                    <a:pt x="815" y="427"/>
                  </a:lnTo>
                  <a:lnTo>
                    <a:pt x="803" y="449"/>
                  </a:lnTo>
                  <a:lnTo>
                    <a:pt x="789" y="472"/>
                  </a:lnTo>
                  <a:lnTo>
                    <a:pt x="776" y="494"/>
                  </a:lnTo>
                  <a:lnTo>
                    <a:pt x="763" y="514"/>
                  </a:lnTo>
                  <a:lnTo>
                    <a:pt x="749" y="536"/>
                  </a:lnTo>
                  <a:lnTo>
                    <a:pt x="736" y="556"/>
                  </a:lnTo>
                  <a:lnTo>
                    <a:pt x="722" y="576"/>
                  </a:lnTo>
                  <a:lnTo>
                    <a:pt x="706" y="595"/>
                  </a:lnTo>
                  <a:lnTo>
                    <a:pt x="692" y="614"/>
                  </a:lnTo>
                  <a:lnTo>
                    <a:pt x="677" y="632"/>
                  </a:lnTo>
                  <a:lnTo>
                    <a:pt x="663" y="649"/>
                  </a:lnTo>
                  <a:lnTo>
                    <a:pt x="647" y="667"/>
                  </a:lnTo>
                  <a:lnTo>
                    <a:pt x="631" y="684"/>
                  </a:lnTo>
                  <a:lnTo>
                    <a:pt x="614" y="701"/>
                  </a:lnTo>
                  <a:lnTo>
                    <a:pt x="599" y="716"/>
                  </a:lnTo>
                  <a:lnTo>
                    <a:pt x="583" y="732"/>
                  </a:lnTo>
                  <a:lnTo>
                    <a:pt x="566" y="747"/>
                  </a:lnTo>
                  <a:lnTo>
                    <a:pt x="549" y="762"/>
                  </a:lnTo>
                  <a:lnTo>
                    <a:pt x="533" y="775"/>
                  </a:lnTo>
                  <a:lnTo>
                    <a:pt x="516" y="789"/>
                  </a:lnTo>
                  <a:lnTo>
                    <a:pt x="499" y="802"/>
                  </a:lnTo>
                  <a:lnTo>
                    <a:pt x="481" y="814"/>
                  </a:lnTo>
                  <a:lnTo>
                    <a:pt x="464" y="826"/>
                  </a:lnTo>
                  <a:lnTo>
                    <a:pt x="447" y="838"/>
                  </a:lnTo>
                  <a:lnTo>
                    <a:pt x="429" y="850"/>
                  </a:lnTo>
                  <a:lnTo>
                    <a:pt x="412" y="860"/>
                  </a:lnTo>
                  <a:lnTo>
                    <a:pt x="393" y="870"/>
                  </a:lnTo>
                  <a:lnTo>
                    <a:pt x="375" y="880"/>
                  </a:lnTo>
                  <a:lnTo>
                    <a:pt x="357" y="889"/>
                  </a:lnTo>
                  <a:lnTo>
                    <a:pt x="339" y="898"/>
                  </a:lnTo>
                  <a:lnTo>
                    <a:pt x="320" y="905"/>
                  </a:lnTo>
                  <a:lnTo>
                    <a:pt x="302" y="914"/>
                  </a:lnTo>
                  <a:lnTo>
                    <a:pt x="283" y="922"/>
                  </a:lnTo>
                  <a:lnTo>
                    <a:pt x="265" y="929"/>
                  </a:lnTo>
                  <a:lnTo>
                    <a:pt x="245" y="935"/>
                  </a:lnTo>
                  <a:lnTo>
                    <a:pt x="226" y="941"/>
                  </a:lnTo>
                  <a:lnTo>
                    <a:pt x="209" y="947"/>
                  </a:lnTo>
                  <a:lnTo>
                    <a:pt x="191" y="951"/>
                  </a:lnTo>
                  <a:lnTo>
                    <a:pt x="171" y="955"/>
                  </a:lnTo>
                  <a:lnTo>
                    <a:pt x="152" y="959"/>
                  </a:lnTo>
                  <a:lnTo>
                    <a:pt x="133" y="963"/>
                  </a:lnTo>
                  <a:lnTo>
                    <a:pt x="115" y="966"/>
                  </a:lnTo>
                  <a:lnTo>
                    <a:pt x="95" y="968"/>
                  </a:lnTo>
                  <a:lnTo>
                    <a:pt x="76" y="971"/>
                  </a:lnTo>
                  <a:lnTo>
                    <a:pt x="58" y="972"/>
                  </a:lnTo>
                  <a:lnTo>
                    <a:pt x="39" y="973"/>
                  </a:lnTo>
                  <a:lnTo>
                    <a:pt x="19" y="974"/>
                  </a:lnTo>
                  <a:lnTo>
                    <a:pt x="0" y="974"/>
                  </a:lnTo>
                  <a:lnTo>
                    <a:pt x="0" y="1419"/>
                  </a:lnTo>
                  <a:lnTo>
                    <a:pt x="30" y="1418"/>
                  </a:lnTo>
                  <a:lnTo>
                    <a:pt x="59" y="1417"/>
                  </a:lnTo>
                  <a:lnTo>
                    <a:pt x="89" y="1415"/>
                  </a:lnTo>
                  <a:lnTo>
                    <a:pt x="120" y="1412"/>
                  </a:lnTo>
                  <a:lnTo>
                    <a:pt x="149" y="1409"/>
                  </a:lnTo>
                  <a:lnTo>
                    <a:pt x="178" y="1405"/>
                  </a:lnTo>
                  <a:lnTo>
                    <a:pt x="209" y="1401"/>
                  </a:lnTo>
                  <a:lnTo>
                    <a:pt x="238" y="1395"/>
                  </a:lnTo>
                  <a:lnTo>
                    <a:pt x="268" y="1389"/>
                  </a:lnTo>
                  <a:lnTo>
                    <a:pt x="296" y="1382"/>
                  </a:lnTo>
                  <a:lnTo>
                    <a:pt x="326" y="1374"/>
                  </a:lnTo>
                  <a:lnTo>
                    <a:pt x="357" y="1365"/>
                  </a:lnTo>
                  <a:lnTo>
                    <a:pt x="384" y="1356"/>
                  </a:lnTo>
                  <a:lnTo>
                    <a:pt x="413" y="1346"/>
                  </a:lnTo>
                  <a:lnTo>
                    <a:pt x="441" y="1336"/>
                  </a:lnTo>
                  <a:lnTo>
                    <a:pt x="468" y="1325"/>
                  </a:lnTo>
                  <a:lnTo>
                    <a:pt x="497" y="1314"/>
                  </a:lnTo>
                  <a:lnTo>
                    <a:pt x="525" y="1300"/>
                  </a:lnTo>
                  <a:lnTo>
                    <a:pt x="552" y="1287"/>
                  </a:lnTo>
                  <a:lnTo>
                    <a:pt x="580" y="1273"/>
                  </a:lnTo>
                  <a:lnTo>
                    <a:pt x="606" y="1259"/>
                  </a:lnTo>
                  <a:lnTo>
                    <a:pt x="632" y="1244"/>
                  </a:lnTo>
                  <a:lnTo>
                    <a:pt x="660" y="1228"/>
                  </a:lnTo>
                  <a:lnTo>
                    <a:pt x="686" y="1211"/>
                  </a:lnTo>
                  <a:lnTo>
                    <a:pt x="711" y="1195"/>
                  </a:lnTo>
                  <a:lnTo>
                    <a:pt x="738" y="1177"/>
                  </a:lnTo>
                  <a:lnTo>
                    <a:pt x="762" y="1158"/>
                  </a:lnTo>
                  <a:lnTo>
                    <a:pt x="787" y="1139"/>
                  </a:lnTo>
                  <a:lnTo>
                    <a:pt x="812" y="1120"/>
                  </a:lnTo>
                  <a:lnTo>
                    <a:pt x="836" y="1098"/>
                  </a:lnTo>
                  <a:lnTo>
                    <a:pt x="860" y="1078"/>
                  </a:lnTo>
                  <a:lnTo>
                    <a:pt x="884" y="1057"/>
                  </a:lnTo>
                  <a:lnTo>
                    <a:pt x="907" y="1034"/>
                  </a:lnTo>
                  <a:lnTo>
                    <a:pt x="929" y="1012"/>
                  </a:lnTo>
                  <a:lnTo>
                    <a:pt x="952" y="990"/>
                  </a:lnTo>
                  <a:lnTo>
                    <a:pt x="974" y="965"/>
                  </a:lnTo>
                  <a:lnTo>
                    <a:pt x="995" y="942"/>
                  </a:lnTo>
                  <a:lnTo>
                    <a:pt x="1016" y="917"/>
                  </a:lnTo>
                  <a:lnTo>
                    <a:pt x="1037" y="891"/>
                  </a:lnTo>
                  <a:lnTo>
                    <a:pt x="1058" y="866"/>
                  </a:lnTo>
                  <a:lnTo>
                    <a:pt x="1078" y="838"/>
                  </a:lnTo>
                  <a:lnTo>
                    <a:pt x="1097" y="811"/>
                  </a:lnTo>
                  <a:lnTo>
                    <a:pt x="1117" y="784"/>
                  </a:lnTo>
                  <a:lnTo>
                    <a:pt x="1135" y="756"/>
                  </a:lnTo>
                  <a:lnTo>
                    <a:pt x="1152" y="727"/>
                  </a:lnTo>
                  <a:lnTo>
                    <a:pt x="1170" y="697"/>
                  </a:lnTo>
                  <a:lnTo>
                    <a:pt x="1187" y="668"/>
                  </a:lnTo>
                  <a:lnTo>
                    <a:pt x="1205" y="637"/>
                  </a:lnTo>
                  <a:lnTo>
                    <a:pt x="1220" y="607"/>
                  </a:lnTo>
                  <a:lnTo>
                    <a:pt x="1236" y="575"/>
                  </a:lnTo>
                  <a:lnTo>
                    <a:pt x="1251" y="544"/>
                  </a:lnTo>
                  <a:lnTo>
                    <a:pt x="1267" y="511"/>
                  </a:lnTo>
                  <a:lnTo>
                    <a:pt x="1281" y="478"/>
                  </a:lnTo>
                  <a:lnTo>
                    <a:pt x="1293" y="445"/>
                  </a:lnTo>
                  <a:lnTo>
                    <a:pt x="1306" y="412"/>
                  </a:lnTo>
                  <a:lnTo>
                    <a:pt x="1319" y="377"/>
                  </a:lnTo>
                  <a:lnTo>
                    <a:pt x="1332" y="343"/>
                  </a:lnTo>
                  <a:lnTo>
                    <a:pt x="1343" y="308"/>
                  </a:lnTo>
                  <a:lnTo>
                    <a:pt x="1353" y="272"/>
                  </a:lnTo>
                  <a:lnTo>
                    <a:pt x="1363" y="236"/>
                  </a:lnTo>
                  <a:lnTo>
                    <a:pt x="1374" y="200"/>
                  </a:lnTo>
                  <a:lnTo>
                    <a:pt x="1383" y="162"/>
                  </a:lnTo>
                  <a:lnTo>
                    <a:pt x="1391" y="124"/>
                  </a:lnTo>
                  <a:lnTo>
                    <a:pt x="1399" y="87"/>
                  </a:lnTo>
                  <a:lnTo>
                    <a:pt x="96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2" name="Freeform 22"/>
            <p:cNvSpPr>
              <a:spLocks/>
            </p:cNvSpPr>
            <p:nvPr/>
          </p:nvSpPr>
          <p:spPr bwMode="auto">
            <a:xfrm>
              <a:off x="1231" y="3745"/>
              <a:ext cx="16" cy="8"/>
            </a:xfrm>
            <a:custGeom>
              <a:avLst/>
              <a:gdLst>
                <a:gd name="T0" fmla="*/ 0 w 439"/>
                <a:gd name="T1" fmla="*/ 0 h 266"/>
                <a:gd name="T2" fmla="*/ 0 w 439"/>
                <a:gd name="T3" fmla="*/ 0 h 266"/>
                <a:gd name="T4" fmla="*/ 0 w 439"/>
                <a:gd name="T5" fmla="*/ 0 h 266"/>
                <a:gd name="T6" fmla="*/ 0 w 439"/>
                <a:gd name="T7" fmla="*/ 0 h 266"/>
                <a:gd name="T8" fmla="*/ 0 w 439"/>
                <a:gd name="T9" fmla="*/ 0 h 266"/>
                <a:gd name="T10" fmla="*/ 0 w 439"/>
                <a:gd name="T11" fmla="*/ 0 h 266"/>
                <a:gd name="T12" fmla="*/ 0 w 439"/>
                <a:gd name="T13" fmla="*/ 0 h 266"/>
                <a:gd name="T14" fmla="*/ 0 w 439"/>
                <a:gd name="T15" fmla="*/ 0 h 266"/>
                <a:gd name="T16" fmla="*/ 0 w 439"/>
                <a:gd name="T17" fmla="*/ 0 h 266"/>
                <a:gd name="T18" fmla="*/ 0 w 439"/>
                <a:gd name="T19" fmla="*/ 0 h 266"/>
                <a:gd name="T20" fmla="*/ 0 w 439"/>
                <a:gd name="T21" fmla="*/ 0 h 266"/>
                <a:gd name="T22" fmla="*/ 0 w 439"/>
                <a:gd name="T23" fmla="*/ 0 h 266"/>
                <a:gd name="T24" fmla="*/ 0 w 439"/>
                <a:gd name="T25" fmla="*/ 0 h 266"/>
                <a:gd name="T26" fmla="*/ 0 w 439"/>
                <a:gd name="T27" fmla="*/ 0 h 266"/>
                <a:gd name="T28" fmla="*/ 0 w 439"/>
                <a:gd name="T29" fmla="*/ 0 h 266"/>
                <a:gd name="T30" fmla="*/ 0 w 439"/>
                <a:gd name="T31" fmla="*/ 0 h 266"/>
                <a:gd name="T32" fmla="*/ 0 w 439"/>
                <a:gd name="T33" fmla="*/ 0 h 266"/>
                <a:gd name="T34" fmla="*/ 0 w 439"/>
                <a:gd name="T35" fmla="*/ 0 h 266"/>
                <a:gd name="T36" fmla="*/ 0 w 439"/>
                <a:gd name="T37" fmla="*/ 0 h 266"/>
                <a:gd name="T38" fmla="*/ 0 w 439"/>
                <a:gd name="T39" fmla="*/ 0 h 266"/>
                <a:gd name="T40" fmla="*/ 0 w 439"/>
                <a:gd name="T41" fmla="*/ 0 h 266"/>
                <a:gd name="T42" fmla="*/ 0 w 439"/>
                <a:gd name="T43" fmla="*/ 0 h 266"/>
                <a:gd name="T44" fmla="*/ 0 w 439"/>
                <a:gd name="T45" fmla="*/ 0 h 266"/>
                <a:gd name="T46" fmla="*/ 0 w 439"/>
                <a:gd name="T47" fmla="*/ 0 h 266"/>
                <a:gd name="T48" fmla="*/ 0 w 439"/>
                <a:gd name="T49" fmla="*/ 0 h 266"/>
                <a:gd name="T50" fmla="*/ 0 w 439"/>
                <a:gd name="T51" fmla="*/ 0 h 266"/>
                <a:gd name="T52" fmla="*/ 0 w 439"/>
                <a:gd name="T53" fmla="*/ 0 h 266"/>
                <a:gd name="T54" fmla="*/ 0 w 439"/>
                <a:gd name="T55" fmla="*/ 0 h 266"/>
                <a:gd name="T56" fmla="*/ 0 w 439"/>
                <a:gd name="T57" fmla="*/ 0 h 266"/>
                <a:gd name="T58" fmla="*/ 0 w 439"/>
                <a:gd name="T59" fmla="*/ 0 h 266"/>
                <a:gd name="T60" fmla="*/ 0 w 439"/>
                <a:gd name="T61" fmla="*/ 0 h 266"/>
                <a:gd name="T62" fmla="*/ 0 w 439"/>
                <a:gd name="T63" fmla="*/ 0 h 266"/>
                <a:gd name="T64" fmla="*/ 0 w 439"/>
                <a:gd name="T65" fmla="*/ 0 h 266"/>
                <a:gd name="T66" fmla="*/ 0 w 439"/>
                <a:gd name="T67" fmla="*/ 0 h 266"/>
                <a:gd name="T68" fmla="*/ 0 w 439"/>
                <a:gd name="T69" fmla="*/ 0 h 266"/>
                <a:gd name="T70" fmla="*/ 0 w 439"/>
                <a:gd name="T71" fmla="*/ 0 h 266"/>
                <a:gd name="T72" fmla="*/ 0 w 439"/>
                <a:gd name="T73" fmla="*/ 0 h 266"/>
                <a:gd name="T74" fmla="*/ 0 w 439"/>
                <a:gd name="T75" fmla="*/ 0 h 266"/>
                <a:gd name="T76" fmla="*/ 0 w 439"/>
                <a:gd name="T77" fmla="*/ 0 h 266"/>
                <a:gd name="T78" fmla="*/ 0 w 439"/>
                <a:gd name="T79" fmla="*/ 0 h 266"/>
                <a:gd name="T80" fmla="*/ 0 w 439"/>
                <a:gd name="T81" fmla="*/ 0 h 266"/>
                <a:gd name="T82" fmla="*/ 0 w 439"/>
                <a:gd name="T83" fmla="*/ 0 h 266"/>
                <a:gd name="T84" fmla="*/ 0 w 439"/>
                <a:gd name="T85" fmla="*/ 0 h 266"/>
                <a:gd name="T86" fmla="*/ 0 w 439"/>
                <a:gd name="T87" fmla="*/ 0 h 266"/>
                <a:gd name="T88" fmla="*/ 0 w 439"/>
                <a:gd name="T89" fmla="*/ 0 h 266"/>
                <a:gd name="T90" fmla="*/ 0 w 439"/>
                <a:gd name="T91" fmla="*/ 0 h 266"/>
                <a:gd name="T92" fmla="*/ 0 w 439"/>
                <a:gd name="T93" fmla="*/ 0 h 266"/>
                <a:gd name="T94" fmla="*/ 0 w 439"/>
                <a:gd name="T95" fmla="*/ 0 h 266"/>
                <a:gd name="T96" fmla="*/ 0 w 439"/>
                <a:gd name="T97" fmla="*/ 0 h 266"/>
                <a:gd name="T98" fmla="*/ 0 w 439"/>
                <a:gd name="T99" fmla="*/ 0 h 2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9"/>
                <a:gd name="T151" fmla="*/ 0 h 266"/>
                <a:gd name="T152" fmla="*/ 439 w 439"/>
                <a:gd name="T153" fmla="*/ 266 h 2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9" h="266">
                  <a:moveTo>
                    <a:pt x="434" y="266"/>
                  </a:moveTo>
                  <a:lnTo>
                    <a:pt x="436" y="253"/>
                  </a:lnTo>
                  <a:lnTo>
                    <a:pt x="438" y="239"/>
                  </a:lnTo>
                  <a:lnTo>
                    <a:pt x="439" y="226"/>
                  </a:lnTo>
                  <a:lnTo>
                    <a:pt x="439" y="214"/>
                  </a:lnTo>
                  <a:lnTo>
                    <a:pt x="438" y="202"/>
                  </a:lnTo>
                  <a:lnTo>
                    <a:pt x="437" y="190"/>
                  </a:lnTo>
                  <a:lnTo>
                    <a:pt x="436" y="178"/>
                  </a:lnTo>
                  <a:lnTo>
                    <a:pt x="434" y="167"/>
                  </a:lnTo>
                  <a:lnTo>
                    <a:pt x="431" y="156"/>
                  </a:lnTo>
                  <a:lnTo>
                    <a:pt x="428" y="146"/>
                  </a:lnTo>
                  <a:lnTo>
                    <a:pt x="424" y="135"/>
                  </a:lnTo>
                  <a:lnTo>
                    <a:pt x="420" y="126"/>
                  </a:lnTo>
                  <a:lnTo>
                    <a:pt x="415" y="115"/>
                  </a:lnTo>
                  <a:lnTo>
                    <a:pt x="410" y="106"/>
                  </a:lnTo>
                  <a:lnTo>
                    <a:pt x="405" y="97"/>
                  </a:lnTo>
                  <a:lnTo>
                    <a:pt x="399" y="89"/>
                  </a:lnTo>
                  <a:lnTo>
                    <a:pt x="385" y="73"/>
                  </a:lnTo>
                  <a:lnTo>
                    <a:pt x="371" y="59"/>
                  </a:lnTo>
                  <a:lnTo>
                    <a:pt x="354" y="45"/>
                  </a:lnTo>
                  <a:lnTo>
                    <a:pt x="337" y="34"/>
                  </a:lnTo>
                  <a:lnTo>
                    <a:pt x="319" y="25"/>
                  </a:lnTo>
                  <a:lnTo>
                    <a:pt x="300" y="16"/>
                  </a:lnTo>
                  <a:lnTo>
                    <a:pt x="280" y="10"/>
                  </a:lnTo>
                  <a:lnTo>
                    <a:pt x="260" y="5"/>
                  </a:lnTo>
                  <a:lnTo>
                    <a:pt x="240" y="2"/>
                  </a:lnTo>
                  <a:lnTo>
                    <a:pt x="219" y="0"/>
                  </a:lnTo>
                  <a:lnTo>
                    <a:pt x="198" y="1"/>
                  </a:lnTo>
                  <a:lnTo>
                    <a:pt x="177" y="3"/>
                  </a:lnTo>
                  <a:lnTo>
                    <a:pt x="157" y="7"/>
                  </a:lnTo>
                  <a:lnTo>
                    <a:pt x="138" y="12"/>
                  </a:lnTo>
                  <a:lnTo>
                    <a:pt x="118" y="20"/>
                  </a:lnTo>
                  <a:lnTo>
                    <a:pt x="100" y="29"/>
                  </a:lnTo>
                  <a:lnTo>
                    <a:pt x="91" y="35"/>
                  </a:lnTo>
                  <a:lnTo>
                    <a:pt x="82" y="41"/>
                  </a:lnTo>
                  <a:lnTo>
                    <a:pt x="74" y="47"/>
                  </a:lnTo>
                  <a:lnTo>
                    <a:pt x="66" y="55"/>
                  </a:lnTo>
                  <a:lnTo>
                    <a:pt x="59" y="62"/>
                  </a:lnTo>
                  <a:lnTo>
                    <a:pt x="50" y="70"/>
                  </a:lnTo>
                  <a:lnTo>
                    <a:pt x="43" y="79"/>
                  </a:lnTo>
                  <a:lnTo>
                    <a:pt x="37" y="88"/>
                  </a:lnTo>
                  <a:lnTo>
                    <a:pt x="30" y="97"/>
                  </a:lnTo>
                  <a:lnTo>
                    <a:pt x="25" y="107"/>
                  </a:lnTo>
                  <a:lnTo>
                    <a:pt x="19" y="118"/>
                  </a:lnTo>
                  <a:lnTo>
                    <a:pt x="15" y="129"/>
                  </a:lnTo>
                  <a:lnTo>
                    <a:pt x="10" y="141"/>
                  </a:lnTo>
                  <a:lnTo>
                    <a:pt x="6" y="153"/>
                  </a:lnTo>
                  <a:lnTo>
                    <a:pt x="3" y="166"/>
                  </a:lnTo>
                  <a:lnTo>
                    <a:pt x="0" y="179"/>
                  </a:lnTo>
                  <a:lnTo>
                    <a:pt x="434" y="2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3" name="Freeform 23"/>
            <p:cNvSpPr>
              <a:spLocks/>
            </p:cNvSpPr>
            <p:nvPr/>
          </p:nvSpPr>
          <p:spPr bwMode="auto">
            <a:xfrm>
              <a:off x="1113" y="3602"/>
              <a:ext cx="7" cy="14"/>
            </a:xfrm>
            <a:custGeom>
              <a:avLst/>
              <a:gdLst>
                <a:gd name="T0" fmla="*/ 0 w 222"/>
                <a:gd name="T1" fmla="*/ 0 h 445"/>
                <a:gd name="T2" fmla="*/ 0 w 222"/>
                <a:gd name="T3" fmla="*/ 0 h 445"/>
                <a:gd name="T4" fmla="*/ 0 w 222"/>
                <a:gd name="T5" fmla="*/ 0 h 445"/>
                <a:gd name="T6" fmla="*/ 0 w 222"/>
                <a:gd name="T7" fmla="*/ 0 h 445"/>
                <a:gd name="T8" fmla="*/ 0 w 222"/>
                <a:gd name="T9" fmla="*/ 0 h 445"/>
                <a:gd name="T10" fmla="*/ 0 w 222"/>
                <a:gd name="T11" fmla="*/ 0 h 445"/>
                <a:gd name="T12" fmla="*/ 0 w 222"/>
                <a:gd name="T13" fmla="*/ 0 h 445"/>
                <a:gd name="T14" fmla="*/ 0 w 222"/>
                <a:gd name="T15" fmla="*/ 0 h 445"/>
                <a:gd name="T16" fmla="*/ 0 w 222"/>
                <a:gd name="T17" fmla="*/ 0 h 445"/>
                <a:gd name="T18" fmla="*/ 0 w 222"/>
                <a:gd name="T19" fmla="*/ 0 h 445"/>
                <a:gd name="T20" fmla="*/ 0 w 222"/>
                <a:gd name="T21" fmla="*/ 0 h 445"/>
                <a:gd name="T22" fmla="*/ 0 w 222"/>
                <a:gd name="T23" fmla="*/ 0 h 445"/>
                <a:gd name="T24" fmla="*/ 0 w 222"/>
                <a:gd name="T25" fmla="*/ 0 h 445"/>
                <a:gd name="T26" fmla="*/ 0 w 222"/>
                <a:gd name="T27" fmla="*/ 0 h 445"/>
                <a:gd name="T28" fmla="*/ 0 w 222"/>
                <a:gd name="T29" fmla="*/ 0 h 445"/>
                <a:gd name="T30" fmla="*/ 0 w 222"/>
                <a:gd name="T31" fmla="*/ 0 h 445"/>
                <a:gd name="T32" fmla="*/ 0 w 222"/>
                <a:gd name="T33" fmla="*/ 0 h 445"/>
                <a:gd name="T34" fmla="*/ 0 w 222"/>
                <a:gd name="T35" fmla="*/ 0 h 445"/>
                <a:gd name="T36" fmla="*/ 0 w 222"/>
                <a:gd name="T37" fmla="*/ 0 h 445"/>
                <a:gd name="T38" fmla="*/ 0 w 222"/>
                <a:gd name="T39" fmla="*/ 0 h 445"/>
                <a:gd name="T40" fmla="*/ 0 w 222"/>
                <a:gd name="T41" fmla="*/ 0 h 445"/>
                <a:gd name="T42" fmla="*/ 0 w 222"/>
                <a:gd name="T43" fmla="*/ 0 h 445"/>
                <a:gd name="T44" fmla="*/ 0 w 222"/>
                <a:gd name="T45" fmla="*/ 0 h 445"/>
                <a:gd name="T46" fmla="*/ 0 w 222"/>
                <a:gd name="T47" fmla="*/ 0 h 445"/>
                <a:gd name="T48" fmla="*/ 0 w 222"/>
                <a:gd name="T49" fmla="*/ 0 h 445"/>
                <a:gd name="T50" fmla="*/ 0 w 222"/>
                <a:gd name="T51" fmla="*/ 0 h 445"/>
                <a:gd name="T52" fmla="*/ 0 w 222"/>
                <a:gd name="T53" fmla="*/ 0 h 445"/>
                <a:gd name="T54" fmla="*/ 0 w 222"/>
                <a:gd name="T55" fmla="*/ 0 h 445"/>
                <a:gd name="T56" fmla="*/ 0 w 222"/>
                <a:gd name="T57" fmla="*/ 0 h 445"/>
                <a:gd name="T58" fmla="*/ 0 w 222"/>
                <a:gd name="T59" fmla="*/ 0 h 445"/>
                <a:gd name="T60" fmla="*/ 0 w 222"/>
                <a:gd name="T61" fmla="*/ 0 h 445"/>
                <a:gd name="T62" fmla="*/ 0 w 222"/>
                <a:gd name="T63" fmla="*/ 0 h 4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2"/>
                <a:gd name="T97" fmla="*/ 0 h 445"/>
                <a:gd name="T98" fmla="*/ 222 w 222"/>
                <a:gd name="T99" fmla="*/ 445 h 4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2" h="445">
                  <a:moveTo>
                    <a:pt x="222" y="0"/>
                  </a:moveTo>
                  <a:lnTo>
                    <a:pt x="208" y="1"/>
                  </a:lnTo>
                  <a:lnTo>
                    <a:pt x="194" y="2"/>
                  </a:lnTo>
                  <a:lnTo>
                    <a:pt x="182" y="3"/>
                  </a:lnTo>
                  <a:lnTo>
                    <a:pt x="170" y="5"/>
                  </a:lnTo>
                  <a:lnTo>
                    <a:pt x="158" y="8"/>
                  </a:lnTo>
                  <a:lnTo>
                    <a:pt x="146" y="11"/>
                  </a:lnTo>
                  <a:lnTo>
                    <a:pt x="136" y="15"/>
                  </a:lnTo>
                  <a:lnTo>
                    <a:pt x="124" y="19"/>
                  </a:lnTo>
                  <a:lnTo>
                    <a:pt x="114" y="25"/>
                  </a:lnTo>
                  <a:lnTo>
                    <a:pt x="104" y="30"/>
                  </a:lnTo>
                  <a:lnTo>
                    <a:pt x="95" y="36"/>
                  </a:lnTo>
                  <a:lnTo>
                    <a:pt x="87" y="42"/>
                  </a:lnTo>
                  <a:lnTo>
                    <a:pt x="78" y="48"/>
                  </a:lnTo>
                  <a:lnTo>
                    <a:pt x="70" y="55"/>
                  </a:lnTo>
                  <a:lnTo>
                    <a:pt x="63" y="62"/>
                  </a:lnTo>
                  <a:lnTo>
                    <a:pt x="56" y="70"/>
                  </a:lnTo>
                  <a:lnTo>
                    <a:pt x="48" y="78"/>
                  </a:lnTo>
                  <a:lnTo>
                    <a:pt x="42" y="86"/>
                  </a:lnTo>
                  <a:lnTo>
                    <a:pt x="36" y="95"/>
                  </a:lnTo>
                  <a:lnTo>
                    <a:pt x="31" y="104"/>
                  </a:lnTo>
                  <a:lnTo>
                    <a:pt x="26" y="113"/>
                  </a:lnTo>
                  <a:lnTo>
                    <a:pt x="21" y="122"/>
                  </a:lnTo>
                  <a:lnTo>
                    <a:pt x="17" y="131"/>
                  </a:lnTo>
                  <a:lnTo>
                    <a:pt x="14" y="141"/>
                  </a:lnTo>
                  <a:lnTo>
                    <a:pt x="10" y="151"/>
                  </a:lnTo>
                  <a:lnTo>
                    <a:pt x="8" y="162"/>
                  </a:lnTo>
                  <a:lnTo>
                    <a:pt x="5" y="172"/>
                  </a:lnTo>
                  <a:lnTo>
                    <a:pt x="4" y="182"/>
                  </a:lnTo>
                  <a:lnTo>
                    <a:pt x="1" y="202"/>
                  </a:lnTo>
                  <a:lnTo>
                    <a:pt x="0" y="223"/>
                  </a:lnTo>
                  <a:lnTo>
                    <a:pt x="0" y="234"/>
                  </a:lnTo>
                  <a:lnTo>
                    <a:pt x="1" y="244"/>
                  </a:lnTo>
                  <a:lnTo>
                    <a:pt x="2" y="254"/>
                  </a:lnTo>
                  <a:lnTo>
                    <a:pt x="4" y="264"/>
                  </a:lnTo>
                  <a:lnTo>
                    <a:pt x="5" y="274"/>
                  </a:lnTo>
                  <a:lnTo>
                    <a:pt x="8" y="285"/>
                  </a:lnTo>
                  <a:lnTo>
                    <a:pt x="10" y="295"/>
                  </a:lnTo>
                  <a:lnTo>
                    <a:pt x="14" y="305"/>
                  </a:lnTo>
                  <a:lnTo>
                    <a:pt x="17" y="314"/>
                  </a:lnTo>
                  <a:lnTo>
                    <a:pt x="21" y="324"/>
                  </a:lnTo>
                  <a:lnTo>
                    <a:pt x="26" y="333"/>
                  </a:lnTo>
                  <a:lnTo>
                    <a:pt x="31" y="342"/>
                  </a:lnTo>
                  <a:lnTo>
                    <a:pt x="36" y="352"/>
                  </a:lnTo>
                  <a:lnTo>
                    <a:pt x="42" y="360"/>
                  </a:lnTo>
                  <a:lnTo>
                    <a:pt x="48" y="368"/>
                  </a:lnTo>
                  <a:lnTo>
                    <a:pt x="56" y="376"/>
                  </a:lnTo>
                  <a:lnTo>
                    <a:pt x="63" y="383"/>
                  </a:lnTo>
                  <a:lnTo>
                    <a:pt x="70" y="391"/>
                  </a:lnTo>
                  <a:lnTo>
                    <a:pt x="78" y="398"/>
                  </a:lnTo>
                  <a:lnTo>
                    <a:pt x="87" y="404"/>
                  </a:lnTo>
                  <a:lnTo>
                    <a:pt x="95" y="410"/>
                  </a:lnTo>
                  <a:lnTo>
                    <a:pt x="104" y="417"/>
                  </a:lnTo>
                  <a:lnTo>
                    <a:pt x="114" y="422"/>
                  </a:lnTo>
                  <a:lnTo>
                    <a:pt x="124" y="426"/>
                  </a:lnTo>
                  <a:lnTo>
                    <a:pt x="136" y="431"/>
                  </a:lnTo>
                  <a:lnTo>
                    <a:pt x="146" y="434"/>
                  </a:lnTo>
                  <a:lnTo>
                    <a:pt x="158" y="438"/>
                  </a:lnTo>
                  <a:lnTo>
                    <a:pt x="170" y="440"/>
                  </a:lnTo>
                  <a:lnTo>
                    <a:pt x="182" y="442"/>
                  </a:lnTo>
                  <a:lnTo>
                    <a:pt x="194" y="444"/>
                  </a:lnTo>
                  <a:lnTo>
                    <a:pt x="208" y="445"/>
                  </a:lnTo>
                  <a:lnTo>
                    <a:pt x="222" y="445"/>
                  </a:lnTo>
                  <a:lnTo>
                    <a:pt x="2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4" name="Rectangle 24"/>
            <p:cNvSpPr>
              <a:spLocks noChangeArrowheads="1"/>
            </p:cNvSpPr>
            <p:nvPr/>
          </p:nvSpPr>
          <p:spPr bwMode="auto">
            <a:xfrm>
              <a:off x="1120" y="3602"/>
              <a:ext cx="135" cy="1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 name="Freeform 25"/>
            <p:cNvSpPr>
              <a:spLocks/>
            </p:cNvSpPr>
            <p:nvPr/>
          </p:nvSpPr>
          <p:spPr bwMode="auto">
            <a:xfrm>
              <a:off x="1255" y="3602"/>
              <a:ext cx="8" cy="14"/>
            </a:xfrm>
            <a:custGeom>
              <a:avLst/>
              <a:gdLst>
                <a:gd name="T0" fmla="*/ 0 w 222"/>
                <a:gd name="T1" fmla="*/ 0 h 445"/>
                <a:gd name="T2" fmla="*/ 0 w 222"/>
                <a:gd name="T3" fmla="*/ 0 h 445"/>
                <a:gd name="T4" fmla="*/ 0 w 222"/>
                <a:gd name="T5" fmla="*/ 0 h 445"/>
                <a:gd name="T6" fmla="*/ 0 w 222"/>
                <a:gd name="T7" fmla="*/ 0 h 445"/>
                <a:gd name="T8" fmla="*/ 0 w 222"/>
                <a:gd name="T9" fmla="*/ 0 h 445"/>
                <a:gd name="T10" fmla="*/ 0 w 222"/>
                <a:gd name="T11" fmla="*/ 0 h 445"/>
                <a:gd name="T12" fmla="*/ 0 w 222"/>
                <a:gd name="T13" fmla="*/ 0 h 445"/>
                <a:gd name="T14" fmla="*/ 0 w 222"/>
                <a:gd name="T15" fmla="*/ 0 h 445"/>
                <a:gd name="T16" fmla="*/ 0 w 222"/>
                <a:gd name="T17" fmla="*/ 0 h 445"/>
                <a:gd name="T18" fmla="*/ 0 w 222"/>
                <a:gd name="T19" fmla="*/ 0 h 445"/>
                <a:gd name="T20" fmla="*/ 0 w 222"/>
                <a:gd name="T21" fmla="*/ 0 h 445"/>
                <a:gd name="T22" fmla="*/ 0 w 222"/>
                <a:gd name="T23" fmla="*/ 0 h 445"/>
                <a:gd name="T24" fmla="*/ 0 w 222"/>
                <a:gd name="T25" fmla="*/ 0 h 445"/>
                <a:gd name="T26" fmla="*/ 0 w 222"/>
                <a:gd name="T27" fmla="*/ 0 h 445"/>
                <a:gd name="T28" fmla="*/ 0 w 222"/>
                <a:gd name="T29" fmla="*/ 0 h 445"/>
                <a:gd name="T30" fmla="*/ 0 w 222"/>
                <a:gd name="T31" fmla="*/ 0 h 445"/>
                <a:gd name="T32" fmla="*/ 0 w 222"/>
                <a:gd name="T33" fmla="*/ 0 h 445"/>
                <a:gd name="T34" fmla="*/ 0 w 222"/>
                <a:gd name="T35" fmla="*/ 0 h 445"/>
                <a:gd name="T36" fmla="*/ 0 w 222"/>
                <a:gd name="T37" fmla="*/ 0 h 445"/>
                <a:gd name="T38" fmla="*/ 0 w 222"/>
                <a:gd name="T39" fmla="*/ 0 h 445"/>
                <a:gd name="T40" fmla="*/ 0 w 222"/>
                <a:gd name="T41" fmla="*/ 0 h 445"/>
                <a:gd name="T42" fmla="*/ 0 w 222"/>
                <a:gd name="T43" fmla="*/ 0 h 445"/>
                <a:gd name="T44" fmla="*/ 0 w 222"/>
                <a:gd name="T45" fmla="*/ 0 h 445"/>
                <a:gd name="T46" fmla="*/ 0 w 222"/>
                <a:gd name="T47" fmla="*/ 0 h 445"/>
                <a:gd name="T48" fmla="*/ 0 w 222"/>
                <a:gd name="T49" fmla="*/ 0 h 445"/>
                <a:gd name="T50" fmla="*/ 0 w 222"/>
                <a:gd name="T51" fmla="*/ 0 h 445"/>
                <a:gd name="T52" fmla="*/ 0 w 222"/>
                <a:gd name="T53" fmla="*/ 0 h 445"/>
                <a:gd name="T54" fmla="*/ 0 w 222"/>
                <a:gd name="T55" fmla="*/ 0 h 445"/>
                <a:gd name="T56" fmla="*/ 0 w 222"/>
                <a:gd name="T57" fmla="*/ 0 h 445"/>
                <a:gd name="T58" fmla="*/ 0 w 222"/>
                <a:gd name="T59" fmla="*/ 0 h 445"/>
                <a:gd name="T60" fmla="*/ 0 w 222"/>
                <a:gd name="T61" fmla="*/ 0 h 445"/>
                <a:gd name="T62" fmla="*/ 0 w 222"/>
                <a:gd name="T63" fmla="*/ 0 h 445"/>
                <a:gd name="T64" fmla="*/ 0 w 222"/>
                <a:gd name="T65" fmla="*/ 0 h 445"/>
                <a:gd name="T66" fmla="*/ 0 w 222"/>
                <a:gd name="T67" fmla="*/ 0 h 445"/>
                <a:gd name="T68" fmla="*/ 0 w 222"/>
                <a:gd name="T69" fmla="*/ 0 h 445"/>
                <a:gd name="T70" fmla="*/ 0 w 222"/>
                <a:gd name="T71" fmla="*/ 0 h 445"/>
                <a:gd name="T72" fmla="*/ 0 w 222"/>
                <a:gd name="T73" fmla="*/ 0 h 445"/>
                <a:gd name="T74" fmla="*/ 0 w 222"/>
                <a:gd name="T75" fmla="*/ 0 h 445"/>
                <a:gd name="T76" fmla="*/ 0 w 222"/>
                <a:gd name="T77" fmla="*/ 0 h 445"/>
                <a:gd name="T78" fmla="*/ 0 w 222"/>
                <a:gd name="T79" fmla="*/ 0 h 445"/>
                <a:gd name="T80" fmla="*/ 0 w 222"/>
                <a:gd name="T81" fmla="*/ 0 h 445"/>
                <a:gd name="T82" fmla="*/ 0 w 222"/>
                <a:gd name="T83" fmla="*/ 0 h 445"/>
                <a:gd name="T84" fmla="*/ 0 w 222"/>
                <a:gd name="T85" fmla="*/ 0 h 445"/>
                <a:gd name="T86" fmla="*/ 0 w 222"/>
                <a:gd name="T87" fmla="*/ 0 h 445"/>
                <a:gd name="T88" fmla="*/ 0 w 222"/>
                <a:gd name="T89" fmla="*/ 0 h 445"/>
                <a:gd name="T90" fmla="*/ 0 w 222"/>
                <a:gd name="T91" fmla="*/ 0 h 445"/>
                <a:gd name="T92" fmla="*/ 0 w 222"/>
                <a:gd name="T93" fmla="*/ 0 h 445"/>
                <a:gd name="T94" fmla="*/ 0 w 222"/>
                <a:gd name="T95" fmla="*/ 0 h 445"/>
                <a:gd name="T96" fmla="*/ 0 w 222"/>
                <a:gd name="T97" fmla="*/ 0 h 445"/>
                <a:gd name="T98" fmla="*/ 0 w 222"/>
                <a:gd name="T99" fmla="*/ 0 h 445"/>
                <a:gd name="T100" fmla="*/ 0 w 222"/>
                <a:gd name="T101" fmla="*/ 0 h 445"/>
                <a:gd name="T102" fmla="*/ 0 w 222"/>
                <a:gd name="T103" fmla="*/ 0 h 4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2"/>
                <a:gd name="T157" fmla="*/ 0 h 445"/>
                <a:gd name="T158" fmla="*/ 222 w 222"/>
                <a:gd name="T159" fmla="*/ 445 h 4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2" h="445">
                  <a:moveTo>
                    <a:pt x="0" y="445"/>
                  </a:moveTo>
                  <a:lnTo>
                    <a:pt x="13" y="445"/>
                  </a:lnTo>
                  <a:lnTo>
                    <a:pt x="26" y="444"/>
                  </a:lnTo>
                  <a:lnTo>
                    <a:pt x="39" y="442"/>
                  </a:lnTo>
                  <a:lnTo>
                    <a:pt x="51" y="440"/>
                  </a:lnTo>
                  <a:lnTo>
                    <a:pt x="64" y="438"/>
                  </a:lnTo>
                  <a:lnTo>
                    <a:pt x="75" y="434"/>
                  </a:lnTo>
                  <a:lnTo>
                    <a:pt x="86" y="431"/>
                  </a:lnTo>
                  <a:lnTo>
                    <a:pt x="97" y="426"/>
                  </a:lnTo>
                  <a:lnTo>
                    <a:pt x="107" y="422"/>
                  </a:lnTo>
                  <a:lnTo>
                    <a:pt x="116" y="417"/>
                  </a:lnTo>
                  <a:lnTo>
                    <a:pt x="125" y="410"/>
                  </a:lnTo>
                  <a:lnTo>
                    <a:pt x="134" y="404"/>
                  </a:lnTo>
                  <a:lnTo>
                    <a:pt x="143" y="398"/>
                  </a:lnTo>
                  <a:lnTo>
                    <a:pt x="151" y="391"/>
                  </a:lnTo>
                  <a:lnTo>
                    <a:pt x="159" y="383"/>
                  </a:lnTo>
                  <a:lnTo>
                    <a:pt x="166" y="376"/>
                  </a:lnTo>
                  <a:lnTo>
                    <a:pt x="173" y="368"/>
                  </a:lnTo>
                  <a:lnTo>
                    <a:pt x="179" y="360"/>
                  </a:lnTo>
                  <a:lnTo>
                    <a:pt x="184" y="352"/>
                  </a:lnTo>
                  <a:lnTo>
                    <a:pt x="190" y="342"/>
                  </a:lnTo>
                  <a:lnTo>
                    <a:pt x="199" y="324"/>
                  </a:lnTo>
                  <a:lnTo>
                    <a:pt x="207" y="305"/>
                  </a:lnTo>
                  <a:lnTo>
                    <a:pt x="213" y="285"/>
                  </a:lnTo>
                  <a:lnTo>
                    <a:pt x="218" y="264"/>
                  </a:lnTo>
                  <a:lnTo>
                    <a:pt x="221" y="244"/>
                  </a:lnTo>
                  <a:lnTo>
                    <a:pt x="222" y="223"/>
                  </a:lnTo>
                  <a:lnTo>
                    <a:pt x="221" y="202"/>
                  </a:lnTo>
                  <a:lnTo>
                    <a:pt x="218" y="182"/>
                  </a:lnTo>
                  <a:lnTo>
                    <a:pt x="213" y="162"/>
                  </a:lnTo>
                  <a:lnTo>
                    <a:pt x="207" y="141"/>
                  </a:lnTo>
                  <a:lnTo>
                    <a:pt x="199" y="122"/>
                  </a:lnTo>
                  <a:lnTo>
                    <a:pt x="190" y="104"/>
                  </a:lnTo>
                  <a:lnTo>
                    <a:pt x="179" y="86"/>
                  </a:lnTo>
                  <a:lnTo>
                    <a:pt x="166" y="70"/>
                  </a:lnTo>
                  <a:lnTo>
                    <a:pt x="159" y="62"/>
                  </a:lnTo>
                  <a:lnTo>
                    <a:pt x="151" y="55"/>
                  </a:lnTo>
                  <a:lnTo>
                    <a:pt x="143" y="48"/>
                  </a:lnTo>
                  <a:lnTo>
                    <a:pt x="134" y="42"/>
                  </a:lnTo>
                  <a:lnTo>
                    <a:pt x="125" y="36"/>
                  </a:lnTo>
                  <a:lnTo>
                    <a:pt x="116" y="30"/>
                  </a:lnTo>
                  <a:lnTo>
                    <a:pt x="107" y="25"/>
                  </a:lnTo>
                  <a:lnTo>
                    <a:pt x="97" y="19"/>
                  </a:lnTo>
                  <a:lnTo>
                    <a:pt x="86" y="15"/>
                  </a:lnTo>
                  <a:lnTo>
                    <a:pt x="75" y="11"/>
                  </a:lnTo>
                  <a:lnTo>
                    <a:pt x="64" y="8"/>
                  </a:lnTo>
                  <a:lnTo>
                    <a:pt x="51" y="5"/>
                  </a:lnTo>
                  <a:lnTo>
                    <a:pt x="39" y="3"/>
                  </a:lnTo>
                  <a:lnTo>
                    <a:pt x="26" y="2"/>
                  </a:lnTo>
                  <a:lnTo>
                    <a:pt x="13" y="1"/>
                  </a:lnTo>
                  <a:lnTo>
                    <a:pt x="0" y="0"/>
                  </a:lnTo>
                  <a:lnTo>
                    <a:pt x="0" y="4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6" name="Freeform 26"/>
            <p:cNvSpPr>
              <a:spLocks/>
            </p:cNvSpPr>
            <p:nvPr/>
          </p:nvSpPr>
          <p:spPr bwMode="auto">
            <a:xfrm>
              <a:off x="1090" y="3753"/>
              <a:ext cx="15" cy="11"/>
            </a:xfrm>
            <a:custGeom>
              <a:avLst/>
              <a:gdLst>
                <a:gd name="T0" fmla="*/ 0 w 404"/>
                <a:gd name="T1" fmla="*/ 0 h 359"/>
                <a:gd name="T2" fmla="*/ 0 w 404"/>
                <a:gd name="T3" fmla="*/ 0 h 359"/>
                <a:gd name="T4" fmla="*/ 0 w 404"/>
                <a:gd name="T5" fmla="*/ 0 h 359"/>
                <a:gd name="T6" fmla="*/ 0 w 404"/>
                <a:gd name="T7" fmla="*/ 0 h 359"/>
                <a:gd name="T8" fmla="*/ 0 w 404"/>
                <a:gd name="T9" fmla="*/ 0 h 359"/>
                <a:gd name="T10" fmla="*/ 0 w 404"/>
                <a:gd name="T11" fmla="*/ 0 h 359"/>
                <a:gd name="T12" fmla="*/ 0 w 404"/>
                <a:gd name="T13" fmla="*/ 0 h 359"/>
                <a:gd name="T14" fmla="*/ 0 w 404"/>
                <a:gd name="T15" fmla="*/ 0 h 359"/>
                <a:gd name="T16" fmla="*/ 0 w 404"/>
                <a:gd name="T17" fmla="*/ 0 h 359"/>
                <a:gd name="T18" fmla="*/ 0 w 404"/>
                <a:gd name="T19" fmla="*/ 0 h 359"/>
                <a:gd name="T20" fmla="*/ 0 w 404"/>
                <a:gd name="T21" fmla="*/ 0 h 359"/>
                <a:gd name="T22" fmla="*/ 0 w 404"/>
                <a:gd name="T23" fmla="*/ 0 h 359"/>
                <a:gd name="T24" fmla="*/ 0 w 404"/>
                <a:gd name="T25" fmla="*/ 0 h 359"/>
                <a:gd name="T26" fmla="*/ 0 w 404"/>
                <a:gd name="T27" fmla="*/ 0 h 359"/>
                <a:gd name="T28" fmla="*/ 0 w 404"/>
                <a:gd name="T29" fmla="*/ 0 h 359"/>
                <a:gd name="T30" fmla="*/ 0 w 404"/>
                <a:gd name="T31" fmla="*/ 0 h 359"/>
                <a:gd name="T32" fmla="*/ 0 w 404"/>
                <a:gd name="T33" fmla="*/ 0 h 359"/>
                <a:gd name="T34" fmla="*/ 0 w 404"/>
                <a:gd name="T35" fmla="*/ 0 h 359"/>
                <a:gd name="T36" fmla="*/ 0 w 404"/>
                <a:gd name="T37" fmla="*/ 0 h 359"/>
                <a:gd name="T38" fmla="*/ 0 w 404"/>
                <a:gd name="T39" fmla="*/ 0 h 359"/>
                <a:gd name="T40" fmla="*/ 0 w 404"/>
                <a:gd name="T41" fmla="*/ 0 h 359"/>
                <a:gd name="T42" fmla="*/ 0 w 404"/>
                <a:gd name="T43" fmla="*/ 0 h 359"/>
                <a:gd name="T44" fmla="*/ 0 w 404"/>
                <a:gd name="T45" fmla="*/ 0 h 359"/>
                <a:gd name="T46" fmla="*/ 0 w 404"/>
                <a:gd name="T47" fmla="*/ 0 h 359"/>
                <a:gd name="T48" fmla="*/ 0 w 404"/>
                <a:gd name="T49" fmla="*/ 0 h 359"/>
                <a:gd name="T50" fmla="*/ 0 w 404"/>
                <a:gd name="T51" fmla="*/ 0 h 359"/>
                <a:gd name="T52" fmla="*/ 0 w 404"/>
                <a:gd name="T53" fmla="*/ 0 h 359"/>
                <a:gd name="T54" fmla="*/ 0 w 404"/>
                <a:gd name="T55" fmla="*/ 0 h 359"/>
                <a:gd name="T56" fmla="*/ 0 w 404"/>
                <a:gd name="T57" fmla="*/ 0 h 359"/>
                <a:gd name="T58" fmla="*/ 0 w 404"/>
                <a:gd name="T59" fmla="*/ 0 h 359"/>
                <a:gd name="T60" fmla="*/ 0 w 404"/>
                <a:gd name="T61" fmla="*/ 0 h 359"/>
                <a:gd name="T62" fmla="*/ 0 w 404"/>
                <a:gd name="T63" fmla="*/ 0 h 359"/>
                <a:gd name="T64" fmla="*/ 0 w 404"/>
                <a:gd name="T65" fmla="*/ 0 h 359"/>
                <a:gd name="T66" fmla="*/ 0 w 404"/>
                <a:gd name="T67" fmla="*/ 0 h 359"/>
                <a:gd name="T68" fmla="*/ 0 w 404"/>
                <a:gd name="T69" fmla="*/ 0 h 359"/>
                <a:gd name="T70" fmla="*/ 0 w 404"/>
                <a:gd name="T71" fmla="*/ 0 h 359"/>
                <a:gd name="T72" fmla="*/ 0 w 404"/>
                <a:gd name="T73" fmla="*/ 0 h 359"/>
                <a:gd name="T74" fmla="*/ 0 w 404"/>
                <a:gd name="T75" fmla="*/ 0 h 359"/>
                <a:gd name="T76" fmla="*/ 0 w 404"/>
                <a:gd name="T77" fmla="*/ 0 h 359"/>
                <a:gd name="T78" fmla="*/ 0 w 404"/>
                <a:gd name="T79" fmla="*/ 0 h 359"/>
                <a:gd name="T80" fmla="*/ 0 w 404"/>
                <a:gd name="T81" fmla="*/ 0 h 359"/>
                <a:gd name="T82" fmla="*/ 0 w 404"/>
                <a:gd name="T83" fmla="*/ 0 h 359"/>
                <a:gd name="T84" fmla="*/ 0 w 404"/>
                <a:gd name="T85" fmla="*/ 0 h 359"/>
                <a:gd name="T86" fmla="*/ 0 w 404"/>
                <a:gd name="T87" fmla="*/ 0 h 359"/>
                <a:gd name="T88" fmla="*/ 0 w 404"/>
                <a:gd name="T89" fmla="*/ 0 h 359"/>
                <a:gd name="T90" fmla="*/ 0 w 404"/>
                <a:gd name="T91" fmla="*/ 0 h 359"/>
                <a:gd name="T92" fmla="*/ 0 w 404"/>
                <a:gd name="T93" fmla="*/ 0 h 359"/>
                <a:gd name="T94" fmla="*/ 0 w 404"/>
                <a:gd name="T95" fmla="*/ 0 h 359"/>
                <a:gd name="T96" fmla="*/ 0 w 404"/>
                <a:gd name="T97" fmla="*/ 0 h 359"/>
                <a:gd name="T98" fmla="*/ 0 w 404"/>
                <a:gd name="T99" fmla="*/ 0 h 3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4"/>
                <a:gd name="T151" fmla="*/ 0 h 359"/>
                <a:gd name="T152" fmla="*/ 404 w 404"/>
                <a:gd name="T153" fmla="*/ 359 h 3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4" h="359">
                  <a:moveTo>
                    <a:pt x="355" y="359"/>
                  </a:moveTo>
                  <a:lnTo>
                    <a:pt x="363" y="348"/>
                  </a:lnTo>
                  <a:lnTo>
                    <a:pt x="370" y="336"/>
                  </a:lnTo>
                  <a:lnTo>
                    <a:pt x="376" y="325"/>
                  </a:lnTo>
                  <a:lnTo>
                    <a:pt x="382" y="314"/>
                  </a:lnTo>
                  <a:lnTo>
                    <a:pt x="387" y="303"/>
                  </a:lnTo>
                  <a:lnTo>
                    <a:pt x="392" y="292"/>
                  </a:lnTo>
                  <a:lnTo>
                    <a:pt x="395" y="281"/>
                  </a:lnTo>
                  <a:lnTo>
                    <a:pt x="398" y="269"/>
                  </a:lnTo>
                  <a:lnTo>
                    <a:pt x="400" y="258"/>
                  </a:lnTo>
                  <a:lnTo>
                    <a:pt x="402" y="248"/>
                  </a:lnTo>
                  <a:lnTo>
                    <a:pt x="403" y="237"/>
                  </a:lnTo>
                  <a:lnTo>
                    <a:pt x="404" y="226"/>
                  </a:lnTo>
                  <a:lnTo>
                    <a:pt x="403" y="216"/>
                  </a:lnTo>
                  <a:lnTo>
                    <a:pt x="403" y="204"/>
                  </a:lnTo>
                  <a:lnTo>
                    <a:pt x="401" y="194"/>
                  </a:lnTo>
                  <a:lnTo>
                    <a:pt x="400" y="184"/>
                  </a:lnTo>
                  <a:lnTo>
                    <a:pt x="394" y="164"/>
                  </a:lnTo>
                  <a:lnTo>
                    <a:pt x="386" y="145"/>
                  </a:lnTo>
                  <a:lnTo>
                    <a:pt x="377" y="126"/>
                  </a:lnTo>
                  <a:lnTo>
                    <a:pt x="367" y="108"/>
                  </a:lnTo>
                  <a:lnTo>
                    <a:pt x="355" y="92"/>
                  </a:lnTo>
                  <a:lnTo>
                    <a:pt x="341" y="75"/>
                  </a:lnTo>
                  <a:lnTo>
                    <a:pt x="327" y="61"/>
                  </a:lnTo>
                  <a:lnTo>
                    <a:pt x="310" y="48"/>
                  </a:lnTo>
                  <a:lnTo>
                    <a:pt x="293" y="37"/>
                  </a:lnTo>
                  <a:lnTo>
                    <a:pt x="275" y="26"/>
                  </a:lnTo>
                  <a:lnTo>
                    <a:pt x="256" y="18"/>
                  </a:lnTo>
                  <a:lnTo>
                    <a:pt x="237" y="10"/>
                  </a:lnTo>
                  <a:lnTo>
                    <a:pt x="217" y="5"/>
                  </a:lnTo>
                  <a:lnTo>
                    <a:pt x="196" y="2"/>
                  </a:lnTo>
                  <a:lnTo>
                    <a:pt x="176" y="0"/>
                  </a:lnTo>
                  <a:lnTo>
                    <a:pt x="155" y="1"/>
                  </a:lnTo>
                  <a:lnTo>
                    <a:pt x="144" y="2"/>
                  </a:lnTo>
                  <a:lnTo>
                    <a:pt x="134" y="4"/>
                  </a:lnTo>
                  <a:lnTo>
                    <a:pt x="124" y="6"/>
                  </a:lnTo>
                  <a:lnTo>
                    <a:pt x="114" y="9"/>
                  </a:lnTo>
                  <a:lnTo>
                    <a:pt x="104" y="14"/>
                  </a:lnTo>
                  <a:lnTo>
                    <a:pt x="94" y="17"/>
                  </a:lnTo>
                  <a:lnTo>
                    <a:pt x="84" y="22"/>
                  </a:lnTo>
                  <a:lnTo>
                    <a:pt x="73" y="27"/>
                  </a:lnTo>
                  <a:lnTo>
                    <a:pt x="63" y="33"/>
                  </a:lnTo>
                  <a:lnTo>
                    <a:pt x="54" y="40"/>
                  </a:lnTo>
                  <a:lnTo>
                    <a:pt x="45" y="47"/>
                  </a:lnTo>
                  <a:lnTo>
                    <a:pt x="36" y="54"/>
                  </a:lnTo>
                  <a:lnTo>
                    <a:pt x="26" y="63"/>
                  </a:lnTo>
                  <a:lnTo>
                    <a:pt x="18" y="72"/>
                  </a:lnTo>
                  <a:lnTo>
                    <a:pt x="9" y="83"/>
                  </a:lnTo>
                  <a:lnTo>
                    <a:pt x="0" y="93"/>
                  </a:lnTo>
                  <a:lnTo>
                    <a:pt x="355" y="3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7" name="Freeform 27"/>
            <p:cNvSpPr>
              <a:spLocks/>
            </p:cNvSpPr>
            <p:nvPr/>
          </p:nvSpPr>
          <p:spPr bwMode="auto">
            <a:xfrm>
              <a:off x="1046" y="3755"/>
              <a:ext cx="57" cy="41"/>
            </a:xfrm>
            <a:custGeom>
              <a:avLst/>
              <a:gdLst>
                <a:gd name="T0" fmla="*/ 0 w 1596"/>
                <a:gd name="T1" fmla="*/ 0 h 1262"/>
                <a:gd name="T2" fmla="*/ 0 w 1596"/>
                <a:gd name="T3" fmla="*/ 0 h 1262"/>
                <a:gd name="T4" fmla="*/ 0 w 1596"/>
                <a:gd name="T5" fmla="*/ 0 h 1262"/>
                <a:gd name="T6" fmla="*/ 0 w 1596"/>
                <a:gd name="T7" fmla="*/ 0 h 1262"/>
                <a:gd name="T8" fmla="*/ 0 w 1596"/>
                <a:gd name="T9" fmla="*/ 0 h 1262"/>
                <a:gd name="T10" fmla="*/ 0 w 1596"/>
                <a:gd name="T11" fmla="*/ 0 h 1262"/>
                <a:gd name="T12" fmla="*/ 0 w 1596"/>
                <a:gd name="T13" fmla="*/ 0 h 1262"/>
                <a:gd name="T14" fmla="*/ 0 w 1596"/>
                <a:gd name="T15" fmla="*/ 0 h 1262"/>
                <a:gd name="T16" fmla="*/ 0 w 1596"/>
                <a:gd name="T17" fmla="*/ 0 h 1262"/>
                <a:gd name="T18" fmla="*/ 0 w 1596"/>
                <a:gd name="T19" fmla="*/ 0 h 1262"/>
                <a:gd name="T20" fmla="*/ 0 w 1596"/>
                <a:gd name="T21" fmla="*/ 0 h 1262"/>
                <a:gd name="T22" fmla="*/ 0 w 1596"/>
                <a:gd name="T23" fmla="*/ 0 h 1262"/>
                <a:gd name="T24" fmla="*/ 0 w 1596"/>
                <a:gd name="T25" fmla="*/ 0 h 1262"/>
                <a:gd name="T26" fmla="*/ 0 w 1596"/>
                <a:gd name="T27" fmla="*/ 0 h 1262"/>
                <a:gd name="T28" fmla="*/ 0 w 1596"/>
                <a:gd name="T29" fmla="*/ 0 h 1262"/>
                <a:gd name="T30" fmla="*/ 0 w 1596"/>
                <a:gd name="T31" fmla="*/ 0 h 1262"/>
                <a:gd name="T32" fmla="*/ 0 w 1596"/>
                <a:gd name="T33" fmla="*/ 0 h 1262"/>
                <a:gd name="T34" fmla="*/ 0 w 1596"/>
                <a:gd name="T35" fmla="*/ 0 h 1262"/>
                <a:gd name="T36" fmla="*/ 0 w 1596"/>
                <a:gd name="T37" fmla="*/ 0 h 1262"/>
                <a:gd name="T38" fmla="*/ 0 w 1596"/>
                <a:gd name="T39" fmla="*/ 0 h 1262"/>
                <a:gd name="T40" fmla="*/ 0 w 1596"/>
                <a:gd name="T41" fmla="*/ 0 h 1262"/>
                <a:gd name="T42" fmla="*/ 0 w 1596"/>
                <a:gd name="T43" fmla="*/ 0 h 1262"/>
                <a:gd name="T44" fmla="*/ 0 w 1596"/>
                <a:gd name="T45" fmla="*/ 0 h 1262"/>
                <a:gd name="T46" fmla="*/ 0 w 1596"/>
                <a:gd name="T47" fmla="*/ 0 h 1262"/>
                <a:gd name="T48" fmla="*/ 0 w 1596"/>
                <a:gd name="T49" fmla="*/ 0 h 1262"/>
                <a:gd name="T50" fmla="*/ 0 w 1596"/>
                <a:gd name="T51" fmla="*/ 0 h 1262"/>
                <a:gd name="T52" fmla="*/ 0 w 1596"/>
                <a:gd name="T53" fmla="*/ 0 h 1262"/>
                <a:gd name="T54" fmla="*/ 0 w 1596"/>
                <a:gd name="T55" fmla="*/ 0 h 1262"/>
                <a:gd name="T56" fmla="*/ 0 w 1596"/>
                <a:gd name="T57" fmla="*/ 0 h 1262"/>
                <a:gd name="T58" fmla="*/ 0 w 1596"/>
                <a:gd name="T59" fmla="*/ 0 h 1262"/>
                <a:gd name="T60" fmla="*/ 0 w 1596"/>
                <a:gd name="T61" fmla="*/ 0 h 1262"/>
                <a:gd name="T62" fmla="*/ 0 w 1596"/>
                <a:gd name="T63" fmla="*/ 0 h 1262"/>
                <a:gd name="T64" fmla="*/ 0 w 1596"/>
                <a:gd name="T65" fmla="*/ 0 h 1262"/>
                <a:gd name="T66" fmla="*/ 0 w 1596"/>
                <a:gd name="T67" fmla="*/ 0 h 1262"/>
                <a:gd name="T68" fmla="*/ 0 w 1596"/>
                <a:gd name="T69" fmla="*/ 0 h 1262"/>
                <a:gd name="T70" fmla="*/ 0 w 1596"/>
                <a:gd name="T71" fmla="*/ 0 h 1262"/>
                <a:gd name="T72" fmla="*/ 0 w 1596"/>
                <a:gd name="T73" fmla="*/ 0 h 1262"/>
                <a:gd name="T74" fmla="*/ 0 w 1596"/>
                <a:gd name="T75" fmla="*/ 0 h 1262"/>
                <a:gd name="T76" fmla="*/ 0 w 1596"/>
                <a:gd name="T77" fmla="*/ 0 h 1262"/>
                <a:gd name="T78" fmla="*/ 0 w 1596"/>
                <a:gd name="T79" fmla="*/ 0 h 1262"/>
                <a:gd name="T80" fmla="*/ 0 w 1596"/>
                <a:gd name="T81" fmla="*/ 0 h 1262"/>
                <a:gd name="T82" fmla="*/ 0 w 1596"/>
                <a:gd name="T83" fmla="*/ 0 h 1262"/>
                <a:gd name="T84" fmla="*/ 0 w 1596"/>
                <a:gd name="T85" fmla="*/ 0 h 1262"/>
                <a:gd name="T86" fmla="*/ 0 w 1596"/>
                <a:gd name="T87" fmla="*/ 0 h 1262"/>
                <a:gd name="T88" fmla="*/ 0 w 1596"/>
                <a:gd name="T89" fmla="*/ 0 h 1262"/>
                <a:gd name="T90" fmla="*/ 0 w 1596"/>
                <a:gd name="T91" fmla="*/ 0 h 12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96"/>
                <a:gd name="T139" fmla="*/ 0 h 1262"/>
                <a:gd name="T140" fmla="*/ 1596 w 1596"/>
                <a:gd name="T141" fmla="*/ 1262 h 12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96" h="1262">
                  <a:moveTo>
                    <a:pt x="0" y="1262"/>
                  </a:moveTo>
                  <a:lnTo>
                    <a:pt x="0" y="1262"/>
                  </a:lnTo>
                  <a:lnTo>
                    <a:pt x="33" y="1262"/>
                  </a:lnTo>
                  <a:lnTo>
                    <a:pt x="66" y="1261"/>
                  </a:lnTo>
                  <a:lnTo>
                    <a:pt x="98" y="1259"/>
                  </a:lnTo>
                  <a:lnTo>
                    <a:pt x="130" y="1257"/>
                  </a:lnTo>
                  <a:lnTo>
                    <a:pt x="161" y="1255"/>
                  </a:lnTo>
                  <a:lnTo>
                    <a:pt x="193" y="1251"/>
                  </a:lnTo>
                  <a:lnTo>
                    <a:pt x="225" y="1247"/>
                  </a:lnTo>
                  <a:lnTo>
                    <a:pt x="256" y="1242"/>
                  </a:lnTo>
                  <a:lnTo>
                    <a:pt x="287" y="1237"/>
                  </a:lnTo>
                  <a:lnTo>
                    <a:pt x="317" y="1231"/>
                  </a:lnTo>
                  <a:lnTo>
                    <a:pt x="347" y="1224"/>
                  </a:lnTo>
                  <a:lnTo>
                    <a:pt x="378" y="1216"/>
                  </a:lnTo>
                  <a:lnTo>
                    <a:pt x="407" y="1209"/>
                  </a:lnTo>
                  <a:lnTo>
                    <a:pt x="437" y="1200"/>
                  </a:lnTo>
                  <a:lnTo>
                    <a:pt x="466" y="1192"/>
                  </a:lnTo>
                  <a:lnTo>
                    <a:pt x="496" y="1182"/>
                  </a:lnTo>
                  <a:lnTo>
                    <a:pt x="523" y="1173"/>
                  </a:lnTo>
                  <a:lnTo>
                    <a:pt x="551" y="1162"/>
                  </a:lnTo>
                  <a:lnTo>
                    <a:pt x="581" y="1150"/>
                  </a:lnTo>
                  <a:lnTo>
                    <a:pt x="609" y="1139"/>
                  </a:lnTo>
                  <a:lnTo>
                    <a:pt x="636" y="1127"/>
                  </a:lnTo>
                  <a:lnTo>
                    <a:pt x="663" y="1114"/>
                  </a:lnTo>
                  <a:lnTo>
                    <a:pt x="689" y="1102"/>
                  </a:lnTo>
                  <a:lnTo>
                    <a:pt x="718" y="1086"/>
                  </a:lnTo>
                  <a:lnTo>
                    <a:pt x="768" y="1060"/>
                  </a:lnTo>
                  <a:lnTo>
                    <a:pt x="820" y="1029"/>
                  </a:lnTo>
                  <a:lnTo>
                    <a:pt x="871" y="997"/>
                  </a:lnTo>
                  <a:lnTo>
                    <a:pt x="920" y="964"/>
                  </a:lnTo>
                  <a:lnTo>
                    <a:pt x="968" y="929"/>
                  </a:lnTo>
                  <a:lnTo>
                    <a:pt x="1014" y="892"/>
                  </a:lnTo>
                  <a:lnTo>
                    <a:pt x="1061" y="855"/>
                  </a:lnTo>
                  <a:lnTo>
                    <a:pt x="1107" y="815"/>
                  </a:lnTo>
                  <a:lnTo>
                    <a:pt x="1151" y="775"/>
                  </a:lnTo>
                  <a:lnTo>
                    <a:pt x="1195" y="733"/>
                  </a:lnTo>
                  <a:lnTo>
                    <a:pt x="1237" y="691"/>
                  </a:lnTo>
                  <a:lnTo>
                    <a:pt x="1280" y="648"/>
                  </a:lnTo>
                  <a:lnTo>
                    <a:pt x="1321" y="602"/>
                  </a:lnTo>
                  <a:lnTo>
                    <a:pt x="1362" y="557"/>
                  </a:lnTo>
                  <a:lnTo>
                    <a:pt x="1402" y="511"/>
                  </a:lnTo>
                  <a:lnTo>
                    <a:pt x="1442" y="463"/>
                  </a:lnTo>
                  <a:lnTo>
                    <a:pt x="1482" y="415"/>
                  </a:lnTo>
                  <a:lnTo>
                    <a:pt x="1520" y="365"/>
                  </a:lnTo>
                  <a:lnTo>
                    <a:pt x="1558" y="316"/>
                  </a:lnTo>
                  <a:lnTo>
                    <a:pt x="1596" y="266"/>
                  </a:lnTo>
                  <a:lnTo>
                    <a:pt x="1241" y="0"/>
                  </a:lnTo>
                  <a:lnTo>
                    <a:pt x="1207" y="46"/>
                  </a:lnTo>
                  <a:lnTo>
                    <a:pt x="1172" y="93"/>
                  </a:lnTo>
                  <a:lnTo>
                    <a:pt x="1136" y="137"/>
                  </a:lnTo>
                  <a:lnTo>
                    <a:pt x="1101" y="181"/>
                  </a:lnTo>
                  <a:lnTo>
                    <a:pt x="1066" y="222"/>
                  </a:lnTo>
                  <a:lnTo>
                    <a:pt x="1030" y="264"/>
                  </a:lnTo>
                  <a:lnTo>
                    <a:pt x="994" y="303"/>
                  </a:lnTo>
                  <a:lnTo>
                    <a:pt x="960" y="342"/>
                  </a:lnTo>
                  <a:lnTo>
                    <a:pt x="922" y="379"/>
                  </a:lnTo>
                  <a:lnTo>
                    <a:pt x="887" y="415"/>
                  </a:lnTo>
                  <a:lnTo>
                    <a:pt x="850" y="451"/>
                  </a:lnTo>
                  <a:lnTo>
                    <a:pt x="814" y="482"/>
                  </a:lnTo>
                  <a:lnTo>
                    <a:pt x="777" y="515"/>
                  </a:lnTo>
                  <a:lnTo>
                    <a:pt x="741" y="545"/>
                  </a:lnTo>
                  <a:lnTo>
                    <a:pt x="703" y="573"/>
                  </a:lnTo>
                  <a:lnTo>
                    <a:pt x="666" y="601"/>
                  </a:lnTo>
                  <a:lnTo>
                    <a:pt x="628" y="626"/>
                  </a:lnTo>
                  <a:lnTo>
                    <a:pt x="590" y="651"/>
                  </a:lnTo>
                  <a:lnTo>
                    <a:pt x="552" y="672"/>
                  </a:lnTo>
                  <a:lnTo>
                    <a:pt x="512" y="694"/>
                  </a:lnTo>
                  <a:lnTo>
                    <a:pt x="494" y="704"/>
                  </a:lnTo>
                  <a:lnTo>
                    <a:pt x="474" y="714"/>
                  </a:lnTo>
                  <a:lnTo>
                    <a:pt x="455" y="723"/>
                  </a:lnTo>
                  <a:lnTo>
                    <a:pt x="434" y="731"/>
                  </a:lnTo>
                  <a:lnTo>
                    <a:pt x="415" y="739"/>
                  </a:lnTo>
                  <a:lnTo>
                    <a:pt x="395" y="747"/>
                  </a:lnTo>
                  <a:lnTo>
                    <a:pt x="375" y="754"/>
                  </a:lnTo>
                  <a:lnTo>
                    <a:pt x="354" y="761"/>
                  </a:lnTo>
                  <a:lnTo>
                    <a:pt x="334" y="769"/>
                  </a:lnTo>
                  <a:lnTo>
                    <a:pt x="313" y="775"/>
                  </a:lnTo>
                  <a:lnTo>
                    <a:pt x="293" y="781"/>
                  </a:lnTo>
                  <a:lnTo>
                    <a:pt x="271" y="786"/>
                  </a:lnTo>
                  <a:lnTo>
                    <a:pt x="251" y="792"/>
                  </a:lnTo>
                  <a:lnTo>
                    <a:pt x="228" y="795"/>
                  </a:lnTo>
                  <a:lnTo>
                    <a:pt x="207" y="799"/>
                  </a:lnTo>
                  <a:lnTo>
                    <a:pt x="185" y="804"/>
                  </a:lnTo>
                  <a:lnTo>
                    <a:pt x="162" y="807"/>
                  </a:lnTo>
                  <a:lnTo>
                    <a:pt x="141" y="810"/>
                  </a:lnTo>
                  <a:lnTo>
                    <a:pt x="119" y="812"/>
                  </a:lnTo>
                  <a:lnTo>
                    <a:pt x="95" y="814"/>
                  </a:lnTo>
                  <a:lnTo>
                    <a:pt x="72" y="816"/>
                  </a:lnTo>
                  <a:lnTo>
                    <a:pt x="49" y="817"/>
                  </a:lnTo>
                  <a:lnTo>
                    <a:pt x="26" y="818"/>
                  </a:lnTo>
                  <a:lnTo>
                    <a:pt x="0" y="818"/>
                  </a:lnTo>
                  <a:lnTo>
                    <a:pt x="0" y="1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8" name="Freeform 28"/>
            <p:cNvSpPr>
              <a:spLocks/>
            </p:cNvSpPr>
            <p:nvPr/>
          </p:nvSpPr>
          <p:spPr bwMode="auto">
            <a:xfrm>
              <a:off x="969" y="3701"/>
              <a:ext cx="77" cy="95"/>
            </a:xfrm>
            <a:custGeom>
              <a:avLst/>
              <a:gdLst>
                <a:gd name="T0" fmla="*/ 0 w 2203"/>
                <a:gd name="T1" fmla="*/ 0 h 3004"/>
                <a:gd name="T2" fmla="*/ 0 w 2203"/>
                <a:gd name="T3" fmla="*/ 0 h 3004"/>
                <a:gd name="T4" fmla="*/ 0 w 2203"/>
                <a:gd name="T5" fmla="*/ 0 h 3004"/>
                <a:gd name="T6" fmla="*/ 0 w 2203"/>
                <a:gd name="T7" fmla="*/ 0 h 3004"/>
                <a:gd name="T8" fmla="*/ 0 w 2203"/>
                <a:gd name="T9" fmla="*/ 0 h 3004"/>
                <a:gd name="T10" fmla="*/ 0 w 2203"/>
                <a:gd name="T11" fmla="*/ 0 h 3004"/>
                <a:gd name="T12" fmla="*/ 0 w 2203"/>
                <a:gd name="T13" fmla="*/ 0 h 3004"/>
                <a:gd name="T14" fmla="*/ 0 w 2203"/>
                <a:gd name="T15" fmla="*/ 0 h 3004"/>
                <a:gd name="T16" fmla="*/ 0 w 2203"/>
                <a:gd name="T17" fmla="*/ 0 h 3004"/>
                <a:gd name="T18" fmla="*/ 0 w 2203"/>
                <a:gd name="T19" fmla="*/ 0 h 3004"/>
                <a:gd name="T20" fmla="*/ 0 w 2203"/>
                <a:gd name="T21" fmla="*/ 0 h 3004"/>
                <a:gd name="T22" fmla="*/ 0 w 2203"/>
                <a:gd name="T23" fmla="*/ 0 h 3004"/>
                <a:gd name="T24" fmla="*/ 0 w 2203"/>
                <a:gd name="T25" fmla="*/ 0 h 3004"/>
                <a:gd name="T26" fmla="*/ 0 w 2203"/>
                <a:gd name="T27" fmla="*/ 0 h 3004"/>
                <a:gd name="T28" fmla="*/ 0 w 2203"/>
                <a:gd name="T29" fmla="*/ 0 h 3004"/>
                <a:gd name="T30" fmla="*/ 0 w 2203"/>
                <a:gd name="T31" fmla="*/ 0 h 3004"/>
                <a:gd name="T32" fmla="*/ 0 w 2203"/>
                <a:gd name="T33" fmla="*/ 0 h 3004"/>
                <a:gd name="T34" fmla="*/ 0 w 2203"/>
                <a:gd name="T35" fmla="*/ 0 h 3004"/>
                <a:gd name="T36" fmla="*/ 0 w 2203"/>
                <a:gd name="T37" fmla="*/ 0 h 3004"/>
                <a:gd name="T38" fmla="*/ 0 w 2203"/>
                <a:gd name="T39" fmla="*/ 0 h 3004"/>
                <a:gd name="T40" fmla="*/ 0 w 2203"/>
                <a:gd name="T41" fmla="*/ 0 h 3004"/>
                <a:gd name="T42" fmla="*/ 0 w 2203"/>
                <a:gd name="T43" fmla="*/ 0 h 3004"/>
                <a:gd name="T44" fmla="*/ 0 w 2203"/>
                <a:gd name="T45" fmla="*/ 0 h 3004"/>
                <a:gd name="T46" fmla="*/ 0 w 2203"/>
                <a:gd name="T47" fmla="*/ 0 h 3004"/>
                <a:gd name="T48" fmla="*/ 0 w 2203"/>
                <a:gd name="T49" fmla="*/ 0 h 3004"/>
                <a:gd name="T50" fmla="*/ 0 w 2203"/>
                <a:gd name="T51" fmla="*/ 0 h 3004"/>
                <a:gd name="T52" fmla="*/ 0 w 2203"/>
                <a:gd name="T53" fmla="*/ 0 h 3004"/>
                <a:gd name="T54" fmla="*/ 0 w 2203"/>
                <a:gd name="T55" fmla="*/ 0 h 3004"/>
                <a:gd name="T56" fmla="*/ 0 w 2203"/>
                <a:gd name="T57" fmla="*/ 0 h 3004"/>
                <a:gd name="T58" fmla="*/ 0 w 2203"/>
                <a:gd name="T59" fmla="*/ 0 h 3004"/>
                <a:gd name="T60" fmla="*/ 0 w 2203"/>
                <a:gd name="T61" fmla="*/ 0 h 3004"/>
                <a:gd name="T62" fmla="*/ 0 w 2203"/>
                <a:gd name="T63" fmla="*/ 0 h 3004"/>
                <a:gd name="T64" fmla="*/ 0 w 2203"/>
                <a:gd name="T65" fmla="*/ 0 h 3004"/>
                <a:gd name="T66" fmla="*/ 0 w 2203"/>
                <a:gd name="T67" fmla="*/ 0 h 3004"/>
                <a:gd name="T68" fmla="*/ 0 w 2203"/>
                <a:gd name="T69" fmla="*/ 0 h 3004"/>
                <a:gd name="T70" fmla="*/ 0 w 2203"/>
                <a:gd name="T71" fmla="*/ 0 h 3004"/>
                <a:gd name="T72" fmla="*/ 0 w 2203"/>
                <a:gd name="T73" fmla="*/ 0 h 3004"/>
                <a:gd name="T74" fmla="*/ 0 w 2203"/>
                <a:gd name="T75" fmla="*/ 0 h 3004"/>
                <a:gd name="T76" fmla="*/ 0 w 2203"/>
                <a:gd name="T77" fmla="*/ 0 h 3004"/>
                <a:gd name="T78" fmla="*/ 0 w 2203"/>
                <a:gd name="T79" fmla="*/ 0 h 3004"/>
                <a:gd name="T80" fmla="*/ 0 w 2203"/>
                <a:gd name="T81" fmla="*/ 0 h 3004"/>
                <a:gd name="T82" fmla="*/ 0 w 2203"/>
                <a:gd name="T83" fmla="*/ 0 h 3004"/>
                <a:gd name="T84" fmla="*/ 0 w 2203"/>
                <a:gd name="T85" fmla="*/ 0 h 3004"/>
                <a:gd name="T86" fmla="*/ 0 w 2203"/>
                <a:gd name="T87" fmla="*/ 0 h 3004"/>
                <a:gd name="T88" fmla="*/ 0 w 2203"/>
                <a:gd name="T89" fmla="*/ 0 h 3004"/>
                <a:gd name="T90" fmla="*/ 0 w 2203"/>
                <a:gd name="T91" fmla="*/ 0 h 3004"/>
                <a:gd name="T92" fmla="*/ 0 w 2203"/>
                <a:gd name="T93" fmla="*/ 0 h 3004"/>
                <a:gd name="T94" fmla="*/ 0 w 2203"/>
                <a:gd name="T95" fmla="*/ 0 h 30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3"/>
                <a:gd name="T145" fmla="*/ 0 h 3004"/>
                <a:gd name="T146" fmla="*/ 2203 w 2203"/>
                <a:gd name="T147" fmla="*/ 3004 h 30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3" h="3004">
                  <a:moveTo>
                    <a:pt x="0" y="0"/>
                  </a:moveTo>
                  <a:lnTo>
                    <a:pt x="0" y="0"/>
                  </a:lnTo>
                  <a:lnTo>
                    <a:pt x="1" y="77"/>
                  </a:lnTo>
                  <a:lnTo>
                    <a:pt x="4" y="153"/>
                  </a:lnTo>
                  <a:lnTo>
                    <a:pt x="7" y="228"/>
                  </a:lnTo>
                  <a:lnTo>
                    <a:pt x="12" y="304"/>
                  </a:lnTo>
                  <a:lnTo>
                    <a:pt x="17" y="379"/>
                  </a:lnTo>
                  <a:lnTo>
                    <a:pt x="24" y="452"/>
                  </a:lnTo>
                  <a:lnTo>
                    <a:pt x="31" y="525"/>
                  </a:lnTo>
                  <a:lnTo>
                    <a:pt x="41" y="598"/>
                  </a:lnTo>
                  <a:lnTo>
                    <a:pt x="50" y="670"/>
                  </a:lnTo>
                  <a:lnTo>
                    <a:pt x="62" y="742"/>
                  </a:lnTo>
                  <a:lnTo>
                    <a:pt x="75" y="812"/>
                  </a:lnTo>
                  <a:lnTo>
                    <a:pt x="90" y="883"/>
                  </a:lnTo>
                  <a:lnTo>
                    <a:pt x="104" y="952"/>
                  </a:lnTo>
                  <a:lnTo>
                    <a:pt x="120" y="1020"/>
                  </a:lnTo>
                  <a:lnTo>
                    <a:pt x="137" y="1088"/>
                  </a:lnTo>
                  <a:lnTo>
                    <a:pt x="156" y="1155"/>
                  </a:lnTo>
                  <a:lnTo>
                    <a:pt x="175" y="1221"/>
                  </a:lnTo>
                  <a:lnTo>
                    <a:pt x="195" y="1287"/>
                  </a:lnTo>
                  <a:lnTo>
                    <a:pt x="217" y="1352"/>
                  </a:lnTo>
                  <a:lnTo>
                    <a:pt x="240" y="1415"/>
                  </a:lnTo>
                  <a:lnTo>
                    <a:pt x="264" y="1478"/>
                  </a:lnTo>
                  <a:lnTo>
                    <a:pt x="288" y="1540"/>
                  </a:lnTo>
                  <a:lnTo>
                    <a:pt x="315" y="1602"/>
                  </a:lnTo>
                  <a:lnTo>
                    <a:pt x="342" y="1660"/>
                  </a:lnTo>
                  <a:lnTo>
                    <a:pt x="369" y="1720"/>
                  </a:lnTo>
                  <a:lnTo>
                    <a:pt x="399" y="1778"/>
                  </a:lnTo>
                  <a:lnTo>
                    <a:pt x="429" y="1835"/>
                  </a:lnTo>
                  <a:lnTo>
                    <a:pt x="460" y="1891"/>
                  </a:lnTo>
                  <a:lnTo>
                    <a:pt x="492" y="1947"/>
                  </a:lnTo>
                  <a:lnTo>
                    <a:pt x="525" y="2001"/>
                  </a:lnTo>
                  <a:lnTo>
                    <a:pt x="561" y="2054"/>
                  </a:lnTo>
                  <a:lnTo>
                    <a:pt x="595" y="2105"/>
                  </a:lnTo>
                  <a:lnTo>
                    <a:pt x="632" y="2155"/>
                  </a:lnTo>
                  <a:lnTo>
                    <a:pt x="669" y="2205"/>
                  </a:lnTo>
                  <a:lnTo>
                    <a:pt x="707" y="2253"/>
                  </a:lnTo>
                  <a:lnTo>
                    <a:pt x="746" y="2300"/>
                  </a:lnTo>
                  <a:lnTo>
                    <a:pt x="786" y="2346"/>
                  </a:lnTo>
                  <a:lnTo>
                    <a:pt x="828" y="2391"/>
                  </a:lnTo>
                  <a:lnTo>
                    <a:pt x="870" y="2433"/>
                  </a:lnTo>
                  <a:lnTo>
                    <a:pt x="913" y="2476"/>
                  </a:lnTo>
                  <a:lnTo>
                    <a:pt x="957" y="2516"/>
                  </a:lnTo>
                  <a:lnTo>
                    <a:pt x="1003" y="2555"/>
                  </a:lnTo>
                  <a:lnTo>
                    <a:pt x="1048" y="2594"/>
                  </a:lnTo>
                  <a:lnTo>
                    <a:pt x="1096" y="2630"/>
                  </a:lnTo>
                  <a:lnTo>
                    <a:pt x="1143" y="2664"/>
                  </a:lnTo>
                  <a:lnTo>
                    <a:pt x="1192" y="2697"/>
                  </a:lnTo>
                  <a:lnTo>
                    <a:pt x="1242" y="2730"/>
                  </a:lnTo>
                  <a:lnTo>
                    <a:pt x="1293" y="2760"/>
                  </a:lnTo>
                  <a:lnTo>
                    <a:pt x="1343" y="2788"/>
                  </a:lnTo>
                  <a:lnTo>
                    <a:pt x="1397" y="2815"/>
                  </a:lnTo>
                  <a:lnTo>
                    <a:pt x="1449" y="2842"/>
                  </a:lnTo>
                  <a:lnTo>
                    <a:pt x="1503" y="2864"/>
                  </a:lnTo>
                  <a:lnTo>
                    <a:pt x="1558" y="2886"/>
                  </a:lnTo>
                  <a:lnTo>
                    <a:pt x="1614" y="2907"/>
                  </a:lnTo>
                  <a:lnTo>
                    <a:pt x="1670" y="2924"/>
                  </a:lnTo>
                  <a:lnTo>
                    <a:pt x="1727" y="2941"/>
                  </a:lnTo>
                  <a:lnTo>
                    <a:pt x="1784" y="2956"/>
                  </a:lnTo>
                  <a:lnTo>
                    <a:pt x="1841" y="2968"/>
                  </a:lnTo>
                  <a:lnTo>
                    <a:pt x="1871" y="2975"/>
                  </a:lnTo>
                  <a:lnTo>
                    <a:pt x="1901" y="2979"/>
                  </a:lnTo>
                  <a:lnTo>
                    <a:pt x="1931" y="2984"/>
                  </a:lnTo>
                  <a:lnTo>
                    <a:pt x="1960" y="2989"/>
                  </a:lnTo>
                  <a:lnTo>
                    <a:pt x="1989" y="2992"/>
                  </a:lnTo>
                  <a:lnTo>
                    <a:pt x="2021" y="2996"/>
                  </a:lnTo>
                  <a:lnTo>
                    <a:pt x="2051" y="2998"/>
                  </a:lnTo>
                  <a:lnTo>
                    <a:pt x="2081" y="3000"/>
                  </a:lnTo>
                  <a:lnTo>
                    <a:pt x="2112" y="3003"/>
                  </a:lnTo>
                  <a:lnTo>
                    <a:pt x="2143" y="3004"/>
                  </a:lnTo>
                  <a:lnTo>
                    <a:pt x="2174" y="3004"/>
                  </a:lnTo>
                  <a:lnTo>
                    <a:pt x="2203" y="3004"/>
                  </a:lnTo>
                  <a:lnTo>
                    <a:pt x="2203" y="2560"/>
                  </a:lnTo>
                  <a:lnTo>
                    <a:pt x="2179" y="2560"/>
                  </a:lnTo>
                  <a:lnTo>
                    <a:pt x="2156" y="2559"/>
                  </a:lnTo>
                  <a:lnTo>
                    <a:pt x="2132" y="2558"/>
                  </a:lnTo>
                  <a:lnTo>
                    <a:pt x="2110" y="2557"/>
                  </a:lnTo>
                  <a:lnTo>
                    <a:pt x="2086" y="2555"/>
                  </a:lnTo>
                  <a:lnTo>
                    <a:pt x="2062" y="2553"/>
                  </a:lnTo>
                  <a:lnTo>
                    <a:pt x="2041" y="2551"/>
                  </a:lnTo>
                  <a:lnTo>
                    <a:pt x="2019" y="2548"/>
                  </a:lnTo>
                  <a:lnTo>
                    <a:pt x="1996" y="2545"/>
                  </a:lnTo>
                  <a:lnTo>
                    <a:pt x="1972" y="2542"/>
                  </a:lnTo>
                  <a:lnTo>
                    <a:pt x="1951" y="2537"/>
                  </a:lnTo>
                  <a:lnTo>
                    <a:pt x="1931" y="2534"/>
                  </a:lnTo>
                  <a:lnTo>
                    <a:pt x="1885" y="2524"/>
                  </a:lnTo>
                  <a:lnTo>
                    <a:pt x="1842" y="2513"/>
                  </a:lnTo>
                  <a:lnTo>
                    <a:pt x="1798" y="2500"/>
                  </a:lnTo>
                  <a:lnTo>
                    <a:pt x="1756" y="2486"/>
                  </a:lnTo>
                  <a:lnTo>
                    <a:pt x="1715" y="2472"/>
                  </a:lnTo>
                  <a:lnTo>
                    <a:pt x="1673" y="2455"/>
                  </a:lnTo>
                  <a:lnTo>
                    <a:pt x="1633" y="2436"/>
                  </a:lnTo>
                  <a:lnTo>
                    <a:pt x="1592" y="2418"/>
                  </a:lnTo>
                  <a:lnTo>
                    <a:pt x="1553" y="2398"/>
                  </a:lnTo>
                  <a:lnTo>
                    <a:pt x="1513" y="2374"/>
                  </a:lnTo>
                  <a:lnTo>
                    <a:pt x="1474" y="2352"/>
                  </a:lnTo>
                  <a:lnTo>
                    <a:pt x="1436" y="2328"/>
                  </a:lnTo>
                  <a:lnTo>
                    <a:pt x="1398" y="2301"/>
                  </a:lnTo>
                  <a:lnTo>
                    <a:pt x="1360" y="2274"/>
                  </a:lnTo>
                  <a:lnTo>
                    <a:pt x="1324" y="2246"/>
                  </a:lnTo>
                  <a:lnTo>
                    <a:pt x="1287" y="2217"/>
                  </a:lnTo>
                  <a:lnTo>
                    <a:pt x="1252" y="2186"/>
                  </a:lnTo>
                  <a:lnTo>
                    <a:pt x="1216" y="2153"/>
                  </a:lnTo>
                  <a:lnTo>
                    <a:pt x="1182" y="2120"/>
                  </a:lnTo>
                  <a:lnTo>
                    <a:pt x="1148" y="2085"/>
                  </a:lnTo>
                  <a:lnTo>
                    <a:pt x="1115" y="2049"/>
                  </a:lnTo>
                  <a:lnTo>
                    <a:pt x="1083" y="2012"/>
                  </a:lnTo>
                  <a:lnTo>
                    <a:pt x="1050" y="1973"/>
                  </a:lnTo>
                  <a:lnTo>
                    <a:pt x="1019" y="1934"/>
                  </a:lnTo>
                  <a:lnTo>
                    <a:pt x="988" y="1893"/>
                  </a:lnTo>
                  <a:lnTo>
                    <a:pt x="958" y="1850"/>
                  </a:lnTo>
                  <a:lnTo>
                    <a:pt x="928" y="1807"/>
                  </a:lnTo>
                  <a:lnTo>
                    <a:pt x="899" y="1763"/>
                  </a:lnTo>
                  <a:lnTo>
                    <a:pt x="872" y="1717"/>
                  </a:lnTo>
                  <a:lnTo>
                    <a:pt x="845" y="1671"/>
                  </a:lnTo>
                  <a:lnTo>
                    <a:pt x="817" y="1624"/>
                  </a:lnTo>
                  <a:lnTo>
                    <a:pt x="792" y="1575"/>
                  </a:lnTo>
                  <a:lnTo>
                    <a:pt x="767" y="1525"/>
                  </a:lnTo>
                  <a:lnTo>
                    <a:pt x="743" y="1475"/>
                  </a:lnTo>
                  <a:lnTo>
                    <a:pt x="720" y="1423"/>
                  </a:lnTo>
                  <a:lnTo>
                    <a:pt x="698" y="1370"/>
                  </a:lnTo>
                  <a:lnTo>
                    <a:pt x="675" y="1316"/>
                  </a:lnTo>
                  <a:lnTo>
                    <a:pt x="655" y="1262"/>
                  </a:lnTo>
                  <a:lnTo>
                    <a:pt x="635" y="1206"/>
                  </a:lnTo>
                  <a:lnTo>
                    <a:pt x="617" y="1150"/>
                  </a:lnTo>
                  <a:lnTo>
                    <a:pt x="598" y="1093"/>
                  </a:lnTo>
                  <a:lnTo>
                    <a:pt x="581" y="1035"/>
                  </a:lnTo>
                  <a:lnTo>
                    <a:pt x="565" y="975"/>
                  </a:lnTo>
                  <a:lnTo>
                    <a:pt x="550" y="916"/>
                  </a:lnTo>
                  <a:lnTo>
                    <a:pt x="535" y="855"/>
                  </a:lnTo>
                  <a:lnTo>
                    <a:pt x="522" y="793"/>
                  </a:lnTo>
                  <a:lnTo>
                    <a:pt x="510" y="731"/>
                  </a:lnTo>
                  <a:lnTo>
                    <a:pt x="499" y="667"/>
                  </a:lnTo>
                  <a:lnTo>
                    <a:pt x="489" y="604"/>
                  </a:lnTo>
                  <a:lnTo>
                    <a:pt x="479" y="539"/>
                  </a:lnTo>
                  <a:lnTo>
                    <a:pt x="472" y="474"/>
                  </a:lnTo>
                  <a:lnTo>
                    <a:pt x="464" y="408"/>
                  </a:lnTo>
                  <a:lnTo>
                    <a:pt x="458" y="342"/>
                  </a:lnTo>
                  <a:lnTo>
                    <a:pt x="452" y="275"/>
                  </a:lnTo>
                  <a:lnTo>
                    <a:pt x="448" y="207"/>
                  </a:lnTo>
                  <a:lnTo>
                    <a:pt x="446" y="139"/>
                  </a:lnTo>
                  <a:lnTo>
                    <a:pt x="445" y="70"/>
                  </a:lnTo>
                  <a:lnTo>
                    <a:pt x="444"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9" name="Freeform 29"/>
            <p:cNvSpPr>
              <a:spLocks/>
            </p:cNvSpPr>
            <p:nvPr/>
          </p:nvSpPr>
          <p:spPr bwMode="auto">
            <a:xfrm>
              <a:off x="969" y="3603"/>
              <a:ext cx="75" cy="98"/>
            </a:xfrm>
            <a:custGeom>
              <a:avLst/>
              <a:gdLst>
                <a:gd name="T0" fmla="*/ 0 w 2146"/>
                <a:gd name="T1" fmla="*/ 0 h 3079"/>
                <a:gd name="T2" fmla="*/ 0 w 2146"/>
                <a:gd name="T3" fmla="*/ 0 h 3079"/>
                <a:gd name="T4" fmla="*/ 0 w 2146"/>
                <a:gd name="T5" fmla="*/ 0 h 3079"/>
                <a:gd name="T6" fmla="*/ 0 w 2146"/>
                <a:gd name="T7" fmla="*/ 0 h 3079"/>
                <a:gd name="T8" fmla="*/ 0 w 2146"/>
                <a:gd name="T9" fmla="*/ 0 h 3079"/>
                <a:gd name="T10" fmla="*/ 0 w 2146"/>
                <a:gd name="T11" fmla="*/ 0 h 3079"/>
                <a:gd name="T12" fmla="*/ 0 w 2146"/>
                <a:gd name="T13" fmla="*/ 0 h 3079"/>
                <a:gd name="T14" fmla="*/ 0 w 2146"/>
                <a:gd name="T15" fmla="*/ 0 h 3079"/>
                <a:gd name="T16" fmla="*/ 0 w 2146"/>
                <a:gd name="T17" fmla="*/ 0 h 3079"/>
                <a:gd name="T18" fmla="*/ 0 w 2146"/>
                <a:gd name="T19" fmla="*/ 0 h 3079"/>
                <a:gd name="T20" fmla="*/ 0 w 2146"/>
                <a:gd name="T21" fmla="*/ 0 h 3079"/>
                <a:gd name="T22" fmla="*/ 0 w 2146"/>
                <a:gd name="T23" fmla="*/ 0 h 3079"/>
                <a:gd name="T24" fmla="*/ 0 w 2146"/>
                <a:gd name="T25" fmla="*/ 0 h 3079"/>
                <a:gd name="T26" fmla="*/ 0 w 2146"/>
                <a:gd name="T27" fmla="*/ 0 h 3079"/>
                <a:gd name="T28" fmla="*/ 0 w 2146"/>
                <a:gd name="T29" fmla="*/ 0 h 3079"/>
                <a:gd name="T30" fmla="*/ 0 w 2146"/>
                <a:gd name="T31" fmla="*/ 0 h 3079"/>
                <a:gd name="T32" fmla="*/ 0 w 2146"/>
                <a:gd name="T33" fmla="*/ 0 h 3079"/>
                <a:gd name="T34" fmla="*/ 0 w 2146"/>
                <a:gd name="T35" fmla="*/ 0 h 3079"/>
                <a:gd name="T36" fmla="*/ 0 w 2146"/>
                <a:gd name="T37" fmla="*/ 0 h 3079"/>
                <a:gd name="T38" fmla="*/ 0 w 2146"/>
                <a:gd name="T39" fmla="*/ 0 h 3079"/>
                <a:gd name="T40" fmla="*/ 0 w 2146"/>
                <a:gd name="T41" fmla="*/ 0 h 3079"/>
                <a:gd name="T42" fmla="*/ 0 w 2146"/>
                <a:gd name="T43" fmla="*/ 0 h 3079"/>
                <a:gd name="T44" fmla="*/ 0 w 2146"/>
                <a:gd name="T45" fmla="*/ 0 h 3079"/>
                <a:gd name="T46" fmla="*/ 0 w 2146"/>
                <a:gd name="T47" fmla="*/ 0 h 3079"/>
                <a:gd name="T48" fmla="*/ 0 w 2146"/>
                <a:gd name="T49" fmla="*/ 0 h 3079"/>
                <a:gd name="T50" fmla="*/ 0 w 2146"/>
                <a:gd name="T51" fmla="*/ 0 h 3079"/>
                <a:gd name="T52" fmla="*/ 0 w 2146"/>
                <a:gd name="T53" fmla="*/ 0 h 3079"/>
                <a:gd name="T54" fmla="*/ 0 w 2146"/>
                <a:gd name="T55" fmla="*/ 0 h 3079"/>
                <a:gd name="T56" fmla="*/ 0 w 2146"/>
                <a:gd name="T57" fmla="*/ 0 h 3079"/>
                <a:gd name="T58" fmla="*/ 0 w 2146"/>
                <a:gd name="T59" fmla="*/ 0 h 3079"/>
                <a:gd name="T60" fmla="*/ 0 w 2146"/>
                <a:gd name="T61" fmla="*/ 0 h 3079"/>
                <a:gd name="T62" fmla="*/ 0 w 2146"/>
                <a:gd name="T63" fmla="*/ 0 h 3079"/>
                <a:gd name="T64" fmla="*/ 0 w 2146"/>
                <a:gd name="T65" fmla="*/ 0 h 3079"/>
                <a:gd name="T66" fmla="*/ 0 w 2146"/>
                <a:gd name="T67" fmla="*/ 0 h 3079"/>
                <a:gd name="T68" fmla="*/ 0 w 2146"/>
                <a:gd name="T69" fmla="*/ 0 h 3079"/>
                <a:gd name="T70" fmla="*/ 0 w 2146"/>
                <a:gd name="T71" fmla="*/ 0 h 3079"/>
                <a:gd name="T72" fmla="*/ 0 w 2146"/>
                <a:gd name="T73" fmla="*/ 0 h 3079"/>
                <a:gd name="T74" fmla="*/ 0 w 2146"/>
                <a:gd name="T75" fmla="*/ 0 h 3079"/>
                <a:gd name="T76" fmla="*/ 0 w 2146"/>
                <a:gd name="T77" fmla="*/ 0 h 3079"/>
                <a:gd name="T78" fmla="*/ 0 w 2146"/>
                <a:gd name="T79" fmla="*/ 0 h 3079"/>
                <a:gd name="T80" fmla="*/ 0 w 2146"/>
                <a:gd name="T81" fmla="*/ 0 h 3079"/>
                <a:gd name="T82" fmla="*/ 0 w 2146"/>
                <a:gd name="T83" fmla="*/ 0 h 3079"/>
                <a:gd name="T84" fmla="*/ 0 w 2146"/>
                <a:gd name="T85" fmla="*/ 0 h 3079"/>
                <a:gd name="T86" fmla="*/ 0 w 2146"/>
                <a:gd name="T87" fmla="*/ 0 h 30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46"/>
                <a:gd name="T133" fmla="*/ 0 h 3079"/>
                <a:gd name="T134" fmla="*/ 2146 w 2146"/>
                <a:gd name="T135" fmla="*/ 3079 h 30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46" h="3079">
                  <a:moveTo>
                    <a:pt x="2146" y="0"/>
                  </a:moveTo>
                  <a:lnTo>
                    <a:pt x="2146" y="0"/>
                  </a:lnTo>
                  <a:lnTo>
                    <a:pt x="2085" y="1"/>
                  </a:lnTo>
                  <a:lnTo>
                    <a:pt x="2024" y="5"/>
                  </a:lnTo>
                  <a:lnTo>
                    <a:pt x="1963" y="10"/>
                  </a:lnTo>
                  <a:lnTo>
                    <a:pt x="1903" y="17"/>
                  </a:lnTo>
                  <a:lnTo>
                    <a:pt x="1843" y="26"/>
                  </a:lnTo>
                  <a:lnTo>
                    <a:pt x="1785" y="38"/>
                  </a:lnTo>
                  <a:lnTo>
                    <a:pt x="1726" y="51"/>
                  </a:lnTo>
                  <a:lnTo>
                    <a:pt x="1668" y="67"/>
                  </a:lnTo>
                  <a:lnTo>
                    <a:pt x="1612" y="85"/>
                  </a:lnTo>
                  <a:lnTo>
                    <a:pt x="1556" y="104"/>
                  </a:lnTo>
                  <a:lnTo>
                    <a:pt x="1501" y="125"/>
                  </a:lnTo>
                  <a:lnTo>
                    <a:pt x="1447" y="149"/>
                  </a:lnTo>
                  <a:lnTo>
                    <a:pt x="1394" y="175"/>
                  </a:lnTo>
                  <a:lnTo>
                    <a:pt x="1341" y="201"/>
                  </a:lnTo>
                  <a:lnTo>
                    <a:pt x="1289" y="229"/>
                  </a:lnTo>
                  <a:lnTo>
                    <a:pt x="1239" y="260"/>
                  </a:lnTo>
                  <a:lnTo>
                    <a:pt x="1189" y="292"/>
                  </a:lnTo>
                  <a:lnTo>
                    <a:pt x="1140" y="326"/>
                  </a:lnTo>
                  <a:lnTo>
                    <a:pt x="1093" y="360"/>
                  </a:lnTo>
                  <a:lnTo>
                    <a:pt x="1046" y="397"/>
                  </a:lnTo>
                  <a:lnTo>
                    <a:pt x="1001" y="435"/>
                  </a:lnTo>
                  <a:lnTo>
                    <a:pt x="955" y="475"/>
                  </a:lnTo>
                  <a:lnTo>
                    <a:pt x="911" y="517"/>
                  </a:lnTo>
                  <a:lnTo>
                    <a:pt x="869" y="558"/>
                  </a:lnTo>
                  <a:lnTo>
                    <a:pt x="827" y="603"/>
                  </a:lnTo>
                  <a:lnTo>
                    <a:pt x="787" y="648"/>
                  </a:lnTo>
                  <a:lnTo>
                    <a:pt x="746" y="693"/>
                  </a:lnTo>
                  <a:lnTo>
                    <a:pt x="708" y="741"/>
                  </a:lnTo>
                  <a:lnTo>
                    <a:pt x="669" y="790"/>
                  </a:lnTo>
                  <a:lnTo>
                    <a:pt x="633" y="840"/>
                  </a:lnTo>
                  <a:lnTo>
                    <a:pt x="597" y="891"/>
                  </a:lnTo>
                  <a:lnTo>
                    <a:pt x="563" y="943"/>
                  </a:lnTo>
                  <a:lnTo>
                    <a:pt x="529" y="997"/>
                  </a:lnTo>
                  <a:lnTo>
                    <a:pt x="496" y="1052"/>
                  </a:lnTo>
                  <a:lnTo>
                    <a:pt x="465" y="1108"/>
                  </a:lnTo>
                  <a:lnTo>
                    <a:pt x="433" y="1164"/>
                  </a:lnTo>
                  <a:lnTo>
                    <a:pt x="405" y="1222"/>
                  </a:lnTo>
                  <a:lnTo>
                    <a:pt x="375" y="1280"/>
                  </a:lnTo>
                  <a:lnTo>
                    <a:pt x="348" y="1340"/>
                  </a:lnTo>
                  <a:lnTo>
                    <a:pt x="321" y="1401"/>
                  </a:lnTo>
                  <a:lnTo>
                    <a:pt x="295" y="1462"/>
                  </a:lnTo>
                  <a:lnTo>
                    <a:pt x="271" y="1525"/>
                  </a:lnTo>
                  <a:lnTo>
                    <a:pt x="248" y="1588"/>
                  </a:lnTo>
                  <a:lnTo>
                    <a:pt x="224" y="1653"/>
                  </a:lnTo>
                  <a:lnTo>
                    <a:pt x="204" y="1717"/>
                  </a:lnTo>
                  <a:lnTo>
                    <a:pt x="183" y="1784"/>
                  </a:lnTo>
                  <a:lnTo>
                    <a:pt x="164" y="1850"/>
                  </a:lnTo>
                  <a:lnTo>
                    <a:pt x="145" y="1917"/>
                  </a:lnTo>
                  <a:lnTo>
                    <a:pt x="128" y="1985"/>
                  </a:lnTo>
                  <a:lnTo>
                    <a:pt x="112" y="2054"/>
                  </a:lnTo>
                  <a:lnTo>
                    <a:pt x="97" y="2123"/>
                  </a:lnTo>
                  <a:lnTo>
                    <a:pt x="84" y="2193"/>
                  </a:lnTo>
                  <a:lnTo>
                    <a:pt x="69" y="2264"/>
                  </a:lnTo>
                  <a:lnTo>
                    <a:pt x="58" y="2337"/>
                  </a:lnTo>
                  <a:lnTo>
                    <a:pt x="47" y="2409"/>
                  </a:lnTo>
                  <a:lnTo>
                    <a:pt x="38" y="2481"/>
                  </a:lnTo>
                  <a:lnTo>
                    <a:pt x="30" y="2554"/>
                  </a:lnTo>
                  <a:lnTo>
                    <a:pt x="23" y="2628"/>
                  </a:lnTo>
                  <a:lnTo>
                    <a:pt x="16" y="2702"/>
                  </a:lnTo>
                  <a:lnTo>
                    <a:pt x="11" y="2776"/>
                  </a:lnTo>
                  <a:lnTo>
                    <a:pt x="7" y="2851"/>
                  </a:lnTo>
                  <a:lnTo>
                    <a:pt x="4" y="2928"/>
                  </a:lnTo>
                  <a:lnTo>
                    <a:pt x="1" y="3004"/>
                  </a:lnTo>
                  <a:lnTo>
                    <a:pt x="0" y="3079"/>
                  </a:lnTo>
                  <a:lnTo>
                    <a:pt x="444" y="3079"/>
                  </a:lnTo>
                  <a:lnTo>
                    <a:pt x="445" y="3009"/>
                  </a:lnTo>
                  <a:lnTo>
                    <a:pt x="446" y="2940"/>
                  </a:lnTo>
                  <a:lnTo>
                    <a:pt x="448" y="2871"/>
                  </a:lnTo>
                  <a:lnTo>
                    <a:pt x="452" y="2803"/>
                  </a:lnTo>
                  <a:lnTo>
                    <a:pt x="457" y="2735"/>
                  </a:lnTo>
                  <a:lnTo>
                    <a:pt x="463" y="2668"/>
                  </a:lnTo>
                  <a:lnTo>
                    <a:pt x="470" y="2601"/>
                  </a:lnTo>
                  <a:lnTo>
                    <a:pt x="478" y="2535"/>
                  </a:lnTo>
                  <a:lnTo>
                    <a:pt x="486" y="2470"/>
                  </a:lnTo>
                  <a:lnTo>
                    <a:pt x="496" y="2405"/>
                  </a:lnTo>
                  <a:lnTo>
                    <a:pt x="506" y="2341"/>
                  </a:lnTo>
                  <a:lnTo>
                    <a:pt x="517" y="2277"/>
                  </a:lnTo>
                  <a:lnTo>
                    <a:pt x="530" y="2214"/>
                  </a:lnTo>
                  <a:lnTo>
                    <a:pt x="544" y="2152"/>
                  </a:lnTo>
                  <a:lnTo>
                    <a:pt x="558" y="2091"/>
                  </a:lnTo>
                  <a:lnTo>
                    <a:pt x="573" y="2030"/>
                  </a:lnTo>
                  <a:lnTo>
                    <a:pt x="590" y="1970"/>
                  </a:lnTo>
                  <a:lnTo>
                    <a:pt x="607" y="1910"/>
                  </a:lnTo>
                  <a:lnTo>
                    <a:pt x="625" y="1853"/>
                  </a:lnTo>
                  <a:lnTo>
                    <a:pt x="644" y="1795"/>
                  </a:lnTo>
                  <a:lnTo>
                    <a:pt x="663" y="1739"/>
                  </a:lnTo>
                  <a:lnTo>
                    <a:pt x="684" y="1683"/>
                  </a:lnTo>
                  <a:lnTo>
                    <a:pt x="706" y="1629"/>
                  </a:lnTo>
                  <a:lnTo>
                    <a:pt x="728" y="1575"/>
                  </a:lnTo>
                  <a:lnTo>
                    <a:pt x="751" y="1523"/>
                  </a:lnTo>
                  <a:lnTo>
                    <a:pt x="776" y="1471"/>
                  </a:lnTo>
                  <a:lnTo>
                    <a:pt x="799" y="1420"/>
                  </a:lnTo>
                  <a:lnTo>
                    <a:pt x="825" y="1371"/>
                  </a:lnTo>
                  <a:lnTo>
                    <a:pt x="851" y="1323"/>
                  </a:lnTo>
                  <a:lnTo>
                    <a:pt x="878" y="1276"/>
                  </a:lnTo>
                  <a:lnTo>
                    <a:pt x="905" y="1229"/>
                  </a:lnTo>
                  <a:lnTo>
                    <a:pt x="934" y="1185"/>
                  </a:lnTo>
                  <a:lnTo>
                    <a:pt x="963" y="1141"/>
                  </a:lnTo>
                  <a:lnTo>
                    <a:pt x="992" y="1098"/>
                  </a:lnTo>
                  <a:lnTo>
                    <a:pt x="1023" y="1058"/>
                  </a:lnTo>
                  <a:lnTo>
                    <a:pt x="1054" y="1017"/>
                  </a:lnTo>
                  <a:lnTo>
                    <a:pt x="1086" y="979"/>
                  </a:lnTo>
                  <a:lnTo>
                    <a:pt x="1117" y="941"/>
                  </a:lnTo>
                  <a:lnTo>
                    <a:pt x="1150" y="904"/>
                  </a:lnTo>
                  <a:lnTo>
                    <a:pt x="1184" y="869"/>
                  </a:lnTo>
                  <a:lnTo>
                    <a:pt x="1218" y="835"/>
                  </a:lnTo>
                  <a:lnTo>
                    <a:pt x="1253" y="803"/>
                  </a:lnTo>
                  <a:lnTo>
                    <a:pt x="1287" y="772"/>
                  </a:lnTo>
                  <a:lnTo>
                    <a:pt x="1324" y="743"/>
                  </a:lnTo>
                  <a:lnTo>
                    <a:pt x="1359" y="715"/>
                  </a:lnTo>
                  <a:lnTo>
                    <a:pt x="1397" y="687"/>
                  </a:lnTo>
                  <a:lnTo>
                    <a:pt x="1433" y="662"/>
                  </a:lnTo>
                  <a:lnTo>
                    <a:pt x="1472" y="636"/>
                  </a:lnTo>
                  <a:lnTo>
                    <a:pt x="1509" y="615"/>
                  </a:lnTo>
                  <a:lnTo>
                    <a:pt x="1549" y="593"/>
                  </a:lnTo>
                  <a:lnTo>
                    <a:pt x="1587" y="572"/>
                  </a:lnTo>
                  <a:lnTo>
                    <a:pt x="1627" y="554"/>
                  </a:lnTo>
                  <a:lnTo>
                    <a:pt x="1667" y="537"/>
                  </a:lnTo>
                  <a:lnTo>
                    <a:pt x="1708" y="521"/>
                  </a:lnTo>
                  <a:lnTo>
                    <a:pt x="1750" y="506"/>
                  </a:lnTo>
                  <a:lnTo>
                    <a:pt x="1792" y="494"/>
                  </a:lnTo>
                  <a:lnTo>
                    <a:pt x="1833" y="482"/>
                  </a:lnTo>
                  <a:lnTo>
                    <a:pt x="1876" y="472"/>
                  </a:lnTo>
                  <a:lnTo>
                    <a:pt x="1921" y="464"/>
                  </a:lnTo>
                  <a:lnTo>
                    <a:pt x="1964" y="457"/>
                  </a:lnTo>
                  <a:lnTo>
                    <a:pt x="2009" y="450"/>
                  </a:lnTo>
                  <a:lnTo>
                    <a:pt x="2054" y="446"/>
                  </a:lnTo>
                  <a:lnTo>
                    <a:pt x="2100" y="445"/>
                  </a:lnTo>
                  <a:lnTo>
                    <a:pt x="2146" y="443"/>
                  </a:lnTo>
                  <a:lnTo>
                    <a:pt x="214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0" name="Freeform 30"/>
            <p:cNvSpPr>
              <a:spLocks/>
            </p:cNvSpPr>
            <p:nvPr/>
          </p:nvSpPr>
          <p:spPr bwMode="auto">
            <a:xfrm>
              <a:off x="1044" y="3603"/>
              <a:ext cx="59" cy="42"/>
            </a:xfrm>
            <a:custGeom>
              <a:avLst/>
              <a:gdLst>
                <a:gd name="T0" fmla="*/ 0 w 1652"/>
                <a:gd name="T1" fmla="*/ 0 h 1329"/>
                <a:gd name="T2" fmla="*/ 0 w 1652"/>
                <a:gd name="T3" fmla="*/ 0 h 1329"/>
                <a:gd name="T4" fmla="*/ 0 w 1652"/>
                <a:gd name="T5" fmla="*/ 0 h 1329"/>
                <a:gd name="T6" fmla="*/ 0 w 1652"/>
                <a:gd name="T7" fmla="*/ 0 h 1329"/>
                <a:gd name="T8" fmla="*/ 0 w 1652"/>
                <a:gd name="T9" fmla="*/ 0 h 1329"/>
                <a:gd name="T10" fmla="*/ 0 w 1652"/>
                <a:gd name="T11" fmla="*/ 0 h 1329"/>
                <a:gd name="T12" fmla="*/ 0 w 1652"/>
                <a:gd name="T13" fmla="*/ 0 h 1329"/>
                <a:gd name="T14" fmla="*/ 0 w 1652"/>
                <a:gd name="T15" fmla="*/ 0 h 1329"/>
                <a:gd name="T16" fmla="*/ 0 w 1652"/>
                <a:gd name="T17" fmla="*/ 0 h 1329"/>
                <a:gd name="T18" fmla="*/ 0 w 1652"/>
                <a:gd name="T19" fmla="*/ 0 h 1329"/>
                <a:gd name="T20" fmla="*/ 0 w 1652"/>
                <a:gd name="T21" fmla="*/ 0 h 1329"/>
                <a:gd name="T22" fmla="*/ 0 w 1652"/>
                <a:gd name="T23" fmla="*/ 0 h 1329"/>
                <a:gd name="T24" fmla="*/ 0 w 1652"/>
                <a:gd name="T25" fmla="*/ 0 h 1329"/>
                <a:gd name="T26" fmla="*/ 0 w 1652"/>
                <a:gd name="T27" fmla="*/ 0 h 1329"/>
                <a:gd name="T28" fmla="*/ 0 w 1652"/>
                <a:gd name="T29" fmla="*/ 0 h 1329"/>
                <a:gd name="T30" fmla="*/ 0 w 1652"/>
                <a:gd name="T31" fmla="*/ 0 h 1329"/>
                <a:gd name="T32" fmla="*/ 0 w 1652"/>
                <a:gd name="T33" fmla="*/ 0 h 1329"/>
                <a:gd name="T34" fmla="*/ 0 w 1652"/>
                <a:gd name="T35" fmla="*/ 0 h 1329"/>
                <a:gd name="T36" fmla="*/ 0 w 1652"/>
                <a:gd name="T37" fmla="*/ 0 h 1329"/>
                <a:gd name="T38" fmla="*/ 0 w 1652"/>
                <a:gd name="T39" fmla="*/ 0 h 1329"/>
                <a:gd name="T40" fmla="*/ 0 w 1652"/>
                <a:gd name="T41" fmla="*/ 0 h 1329"/>
                <a:gd name="T42" fmla="*/ 0 w 1652"/>
                <a:gd name="T43" fmla="*/ 0 h 1329"/>
                <a:gd name="T44" fmla="*/ 0 w 1652"/>
                <a:gd name="T45" fmla="*/ 0 h 1329"/>
                <a:gd name="T46" fmla="*/ 0 w 1652"/>
                <a:gd name="T47" fmla="*/ 0 h 1329"/>
                <a:gd name="T48" fmla="*/ 0 w 1652"/>
                <a:gd name="T49" fmla="*/ 0 h 1329"/>
                <a:gd name="T50" fmla="*/ 0 w 1652"/>
                <a:gd name="T51" fmla="*/ 0 h 1329"/>
                <a:gd name="T52" fmla="*/ 0 w 1652"/>
                <a:gd name="T53" fmla="*/ 0 h 1329"/>
                <a:gd name="T54" fmla="*/ 0 w 1652"/>
                <a:gd name="T55" fmla="*/ 0 h 1329"/>
                <a:gd name="T56" fmla="*/ 0 w 1652"/>
                <a:gd name="T57" fmla="*/ 0 h 1329"/>
                <a:gd name="T58" fmla="*/ 0 w 1652"/>
                <a:gd name="T59" fmla="*/ 0 h 1329"/>
                <a:gd name="T60" fmla="*/ 0 w 1652"/>
                <a:gd name="T61" fmla="*/ 0 h 1329"/>
                <a:gd name="T62" fmla="*/ 0 w 1652"/>
                <a:gd name="T63" fmla="*/ 0 h 1329"/>
                <a:gd name="T64" fmla="*/ 0 w 1652"/>
                <a:gd name="T65" fmla="*/ 0 h 1329"/>
                <a:gd name="T66" fmla="*/ 0 w 1652"/>
                <a:gd name="T67" fmla="*/ 0 h 1329"/>
                <a:gd name="T68" fmla="*/ 0 w 1652"/>
                <a:gd name="T69" fmla="*/ 0 h 1329"/>
                <a:gd name="T70" fmla="*/ 0 w 1652"/>
                <a:gd name="T71" fmla="*/ 0 h 1329"/>
                <a:gd name="T72" fmla="*/ 0 w 1652"/>
                <a:gd name="T73" fmla="*/ 0 h 13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2"/>
                <a:gd name="T112" fmla="*/ 0 h 1329"/>
                <a:gd name="T113" fmla="*/ 1652 w 1652"/>
                <a:gd name="T114" fmla="*/ 1329 h 13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2" h="1329">
                  <a:moveTo>
                    <a:pt x="1652" y="1119"/>
                  </a:moveTo>
                  <a:lnTo>
                    <a:pt x="1617" y="1056"/>
                  </a:lnTo>
                  <a:lnTo>
                    <a:pt x="1580" y="995"/>
                  </a:lnTo>
                  <a:lnTo>
                    <a:pt x="1543" y="935"/>
                  </a:lnTo>
                  <a:lnTo>
                    <a:pt x="1504" y="877"/>
                  </a:lnTo>
                  <a:lnTo>
                    <a:pt x="1463" y="820"/>
                  </a:lnTo>
                  <a:lnTo>
                    <a:pt x="1421" y="765"/>
                  </a:lnTo>
                  <a:lnTo>
                    <a:pt x="1377" y="712"/>
                  </a:lnTo>
                  <a:lnTo>
                    <a:pt x="1333" y="660"/>
                  </a:lnTo>
                  <a:lnTo>
                    <a:pt x="1287" y="610"/>
                  </a:lnTo>
                  <a:lnTo>
                    <a:pt x="1240" y="561"/>
                  </a:lnTo>
                  <a:lnTo>
                    <a:pt x="1192" y="515"/>
                  </a:lnTo>
                  <a:lnTo>
                    <a:pt x="1142" y="471"/>
                  </a:lnTo>
                  <a:lnTo>
                    <a:pt x="1093" y="427"/>
                  </a:lnTo>
                  <a:lnTo>
                    <a:pt x="1042" y="387"/>
                  </a:lnTo>
                  <a:lnTo>
                    <a:pt x="990" y="347"/>
                  </a:lnTo>
                  <a:lnTo>
                    <a:pt x="937" y="308"/>
                  </a:lnTo>
                  <a:lnTo>
                    <a:pt x="883" y="273"/>
                  </a:lnTo>
                  <a:lnTo>
                    <a:pt x="828" y="239"/>
                  </a:lnTo>
                  <a:lnTo>
                    <a:pt x="773" y="208"/>
                  </a:lnTo>
                  <a:lnTo>
                    <a:pt x="716" y="178"/>
                  </a:lnTo>
                  <a:lnTo>
                    <a:pt x="659" y="151"/>
                  </a:lnTo>
                  <a:lnTo>
                    <a:pt x="602" y="125"/>
                  </a:lnTo>
                  <a:lnTo>
                    <a:pt x="544" y="102"/>
                  </a:lnTo>
                  <a:lnTo>
                    <a:pt x="485" y="82"/>
                  </a:lnTo>
                  <a:lnTo>
                    <a:pt x="425" y="64"/>
                  </a:lnTo>
                  <a:lnTo>
                    <a:pt x="366" y="46"/>
                  </a:lnTo>
                  <a:lnTo>
                    <a:pt x="306" y="33"/>
                  </a:lnTo>
                  <a:lnTo>
                    <a:pt x="248" y="21"/>
                  </a:lnTo>
                  <a:lnTo>
                    <a:pt x="214" y="16"/>
                  </a:lnTo>
                  <a:lnTo>
                    <a:pt x="184" y="12"/>
                  </a:lnTo>
                  <a:lnTo>
                    <a:pt x="153" y="9"/>
                  </a:lnTo>
                  <a:lnTo>
                    <a:pt x="124" y="5"/>
                  </a:lnTo>
                  <a:lnTo>
                    <a:pt x="93" y="3"/>
                  </a:lnTo>
                  <a:lnTo>
                    <a:pt x="62" y="1"/>
                  </a:lnTo>
                  <a:lnTo>
                    <a:pt x="31" y="0"/>
                  </a:lnTo>
                  <a:lnTo>
                    <a:pt x="0" y="0"/>
                  </a:lnTo>
                  <a:lnTo>
                    <a:pt x="0" y="443"/>
                  </a:lnTo>
                  <a:lnTo>
                    <a:pt x="23" y="444"/>
                  </a:lnTo>
                  <a:lnTo>
                    <a:pt x="43" y="445"/>
                  </a:lnTo>
                  <a:lnTo>
                    <a:pt x="64" y="445"/>
                  </a:lnTo>
                  <a:lnTo>
                    <a:pt x="86" y="447"/>
                  </a:lnTo>
                  <a:lnTo>
                    <a:pt x="107" y="449"/>
                  </a:lnTo>
                  <a:lnTo>
                    <a:pt x="129" y="453"/>
                  </a:lnTo>
                  <a:lnTo>
                    <a:pt x="150" y="455"/>
                  </a:lnTo>
                  <a:lnTo>
                    <a:pt x="170" y="459"/>
                  </a:lnTo>
                  <a:lnTo>
                    <a:pt x="214" y="467"/>
                  </a:lnTo>
                  <a:lnTo>
                    <a:pt x="259" y="477"/>
                  </a:lnTo>
                  <a:lnTo>
                    <a:pt x="302" y="488"/>
                  </a:lnTo>
                  <a:lnTo>
                    <a:pt x="345" y="501"/>
                  </a:lnTo>
                  <a:lnTo>
                    <a:pt x="389" y="518"/>
                  </a:lnTo>
                  <a:lnTo>
                    <a:pt x="431" y="535"/>
                  </a:lnTo>
                  <a:lnTo>
                    <a:pt x="476" y="554"/>
                  </a:lnTo>
                  <a:lnTo>
                    <a:pt x="518" y="574"/>
                  </a:lnTo>
                  <a:lnTo>
                    <a:pt x="561" y="597"/>
                  </a:lnTo>
                  <a:lnTo>
                    <a:pt x="603" y="621"/>
                  </a:lnTo>
                  <a:lnTo>
                    <a:pt x="646" y="648"/>
                  </a:lnTo>
                  <a:lnTo>
                    <a:pt x="687" y="675"/>
                  </a:lnTo>
                  <a:lnTo>
                    <a:pt x="728" y="704"/>
                  </a:lnTo>
                  <a:lnTo>
                    <a:pt x="770" y="735"/>
                  </a:lnTo>
                  <a:lnTo>
                    <a:pt x="810" y="767"/>
                  </a:lnTo>
                  <a:lnTo>
                    <a:pt x="851" y="802"/>
                  </a:lnTo>
                  <a:lnTo>
                    <a:pt x="889" y="838"/>
                  </a:lnTo>
                  <a:lnTo>
                    <a:pt x="928" y="876"/>
                  </a:lnTo>
                  <a:lnTo>
                    <a:pt x="965" y="914"/>
                  </a:lnTo>
                  <a:lnTo>
                    <a:pt x="1003" y="955"/>
                  </a:lnTo>
                  <a:lnTo>
                    <a:pt x="1038" y="997"/>
                  </a:lnTo>
                  <a:lnTo>
                    <a:pt x="1073" y="1040"/>
                  </a:lnTo>
                  <a:lnTo>
                    <a:pt x="1108" y="1084"/>
                  </a:lnTo>
                  <a:lnTo>
                    <a:pt x="1140" y="1131"/>
                  </a:lnTo>
                  <a:lnTo>
                    <a:pt x="1173" y="1179"/>
                  </a:lnTo>
                  <a:lnTo>
                    <a:pt x="1204" y="1227"/>
                  </a:lnTo>
                  <a:lnTo>
                    <a:pt x="1234" y="1278"/>
                  </a:lnTo>
                  <a:lnTo>
                    <a:pt x="1262" y="1329"/>
                  </a:lnTo>
                  <a:lnTo>
                    <a:pt x="1652" y="11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1" name="Freeform 31"/>
            <p:cNvSpPr>
              <a:spLocks/>
            </p:cNvSpPr>
            <p:nvPr/>
          </p:nvSpPr>
          <p:spPr bwMode="auto">
            <a:xfrm>
              <a:off x="1089" y="3639"/>
              <a:ext cx="15" cy="10"/>
            </a:xfrm>
            <a:custGeom>
              <a:avLst/>
              <a:gdLst>
                <a:gd name="T0" fmla="*/ 0 w 419"/>
                <a:gd name="T1" fmla="*/ 0 h 329"/>
                <a:gd name="T2" fmla="*/ 0 w 419"/>
                <a:gd name="T3" fmla="*/ 0 h 329"/>
                <a:gd name="T4" fmla="*/ 0 w 419"/>
                <a:gd name="T5" fmla="*/ 0 h 329"/>
                <a:gd name="T6" fmla="*/ 0 w 419"/>
                <a:gd name="T7" fmla="*/ 0 h 329"/>
                <a:gd name="T8" fmla="*/ 0 w 419"/>
                <a:gd name="T9" fmla="*/ 0 h 329"/>
                <a:gd name="T10" fmla="*/ 0 w 419"/>
                <a:gd name="T11" fmla="*/ 0 h 329"/>
                <a:gd name="T12" fmla="*/ 0 w 419"/>
                <a:gd name="T13" fmla="*/ 0 h 329"/>
                <a:gd name="T14" fmla="*/ 0 w 419"/>
                <a:gd name="T15" fmla="*/ 0 h 329"/>
                <a:gd name="T16" fmla="*/ 0 w 419"/>
                <a:gd name="T17" fmla="*/ 0 h 329"/>
                <a:gd name="T18" fmla="*/ 0 w 419"/>
                <a:gd name="T19" fmla="*/ 0 h 329"/>
                <a:gd name="T20" fmla="*/ 0 w 419"/>
                <a:gd name="T21" fmla="*/ 0 h 329"/>
                <a:gd name="T22" fmla="*/ 0 w 419"/>
                <a:gd name="T23" fmla="*/ 0 h 329"/>
                <a:gd name="T24" fmla="*/ 0 w 419"/>
                <a:gd name="T25" fmla="*/ 0 h 329"/>
                <a:gd name="T26" fmla="*/ 0 w 419"/>
                <a:gd name="T27" fmla="*/ 0 h 329"/>
                <a:gd name="T28" fmla="*/ 0 w 419"/>
                <a:gd name="T29" fmla="*/ 0 h 329"/>
                <a:gd name="T30" fmla="*/ 0 w 419"/>
                <a:gd name="T31" fmla="*/ 0 h 329"/>
                <a:gd name="T32" fmla="*/ 0 w 419"/>
                <a:gd name="T33" fmla="*/ 0 h 329"/>
                <a:gd name="T34" fmla="*/ 0 w 419"/>
                <a:gd name="T35" fmla="*/ 0 h 329"/>
                <a:gd name="T36" fmla="*/ 0 w 419"/>
                <a:gd name="T37" fmla="*/ 0 h 329"/>
                <a:gd name="T38" fmla="*/ 0 w 419"/>
                <a:gd name="T39" fmla="*/ 0 h 329"/>
                <a:gd name="T40" fmla="*/ 0 w 419"/>
                <a:gd name="T41" fmla="*/ 0 h 329"/>
                <a:gd name="T42" fmla="*/ 0 w 419"/>
                <a:gd name="T43" fmla="*/ 0 h 329"/>
                <a:gd name="T44" fmla="*/ 0 w 419"/>
                <a:gd name="T45" fmla="*/ 0 h 329"/>
                <a:gd name="T46" fmla="*/ 0 w 419"/>
                <a:gd name="T47" fmla="*/ 0 h 329"/>
                <a:gd name="T48" fmla="*/ 0 w 419"/>
                <a:gd name="T49" fmla="*/ 0 h 329"/>
                <a:gd name="T50" fmla="*/ 0 w 419"/>
                <a:gd name="T51" fmla="*/ 0 h 329"/>
                <a:gd name="T52" fmla="*/ 0 w 419"/>
                <a:gd name="T53" fmla="*/ 0 h 329"/>
                <a:gd name="T54" fmla="*/ 0 w 419"/>
                <a:gd name="T55" fmla="*/ 0 h 329"/>
                <a:gd name="T56" fmla="*/ 0 w 419"/>
                <a:gd name="T57" fmla="*/ 0 h 329"/>
                <a:gd name="T58" fmla="*/ 0 w 419"/>
                <a:gd name="T59" fmla="*/ 0 h 329"/>
                <a:gd name="T60" fmla="*/ 0 w 419"/>
                <a:gd name="T61" fmla="*/ 0 h 329"/>
                <a:gd name="T62" fmla="*/ 0 w 419"/>
                <a:gd name="T63" fmla="*/ 0 h 329"/>
                <a:gd name="T64" fmla="*/ 0 w 419"/>
                <a:gd name="T65" fmla="*/ 0 h 329"/>
                <a:gd name="T66" fmla="*/ 0 w 419"/>
                <a:gd name="T67" fmla="*/ 0 h 329"/>
                <a:gd name="T68" fmla="*/ 0 w 419"/>
                <a:gd name="T69" fmla="*/ 0 h 329"/>
                <a:gd name="T70" fmla="*/ 0 w 419"/>
                <a:gd name="T71" fmla="*/ 0 h 329"/>
                <a:gd name="T72" fmla="*/ 0 w 419"/>
                <a:gd name="T73" fmla="*/ 0 h 329"/>
                <a:gd name="T74" fmla="*/ 0 w 419"/>
                <a:gd name="T75" fmla="*/ 0 h 329"/>
                <a:gd name="T76" fmla="*/ 0 w 419"/>
                <a:gd name="T77" fmla="*/ 0 h 329"/>
                <a:gd name="T78" fmla="*/ 0 w 419"/>
                <a:gd name="T79" fmla="*/ 0 h 329"/>
                <a:gd name="T80" fmla="*/ 0 w 419"/>
                <a:gd name="T81" fmla="*/ 0 h 329"/>
                <a:gd name="T82" fmla="*/ 0 w 419"/>
                <a:gd name="T83" fmla="*/ 0 h 329"/>
                <a:gd name="T84" fmla="*/ 0 w 419"/>
                <a:gd name="T85" fmla="*/ 0 h 329"/>
                <a:gd name="T86" fmla="*/ 0 w 419"/>
                <a:gd name="T87" fmla="*/ 0 h 329"/>
                <a:gd name="T88" fmla="*/ 0 w 419"/>
                <a:gd name="T89" fmla="*/ 0 h 329"/>
                <a:gd name="T90" fmla="*/ 0 w 419"/>
                <a:gd name="T91" fmla="*/ 0 h 329"/>
                <a:gd name="T92" fmla="*/ 0 w 419"/>
                <a:gd name="T93" fmla="*/ 0 h 329"/>
                <a:gd name="T94" fmla="*/ 0 w 419"/>
                <a:gd name="T95" fmla="*/ 0 h 329"/>
                <a:gd name="T96" fmla="*/ 0 w 419"/>
                <a:gd name="T97" fmla="*/ 0 h 329"/>
                <a:gd name="T98" fmla="*/ 0 w 419"/>
                <a:gd name="T99" fmla="*/ 0 h 329"/>
                <a:gd name="T100" fmla="*/ 0 w 419"/>
                <a:gd name="T101" fmla="*/ 0 h 329"/>
                <a:gd name="T102" fmla="*/ 0 w 419"/>
                <a:gd name="T103" fmla="*/ 0 h 329"/>
                <a:gd name="T104" fmla="*/ 0 w 419"/>
                <a:gd name="T105" fmla="*/ 0 h 329"/>
                <a:gd name="T106" fmla="*/ 0 w 419"/>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9"/>
                <a:gd name="T163" fmla="*/ 0 h 329"/>
                <a:gd name="T164" fmla="*/ 419 w 419"/>
                <a:gd name="T165" fmla="*/ 329 h 3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9" h="329">
                  <a:moveTo>
                    <a:pt x="0" y="210"/>
                  </a:moveTo>
                  <a:lnTo>
                    <a:pt x="7" y="221"/>
                  </a:lnTo>
                  <a:lnTo>
                    <a:pt x="14" y="232"/>
                  </a:lnTo>
                  <a:lnTo>
                    <a:pt x="21" y="244"/>
                  </a:lnTo>
                  <a:lnTo>
                    <a:pt x="29" y="253"/>
                  </a:lnTo>
                  <a:lnTo>
                    <a:pt x="37" y="263"/>
                  </a:lnTo>
                  <a:lnTo>
                    <a:pt x="46" y="271"/>
                  </a:lnTo>
                  <a:lnTo>
                    <a:pt x="54" y="279"/>
                  </a:lnTo>
                  <a:lnTo>
                    <a:pt x="63" y="286"/>
                  </a:lnTo>
                  <a:lnTo>
                    <a:pt x="72" y="293"/>
                  </a:lnTo>
                  <a:lnTo>
                    <a:pt x="81" y="299"/>
                  </a:lnTo>
                  <a:lnTo>
                    <a:pt x="90" y="304"/>
                  </a:lnTo>
                  <a:lnTo>
                    <a:pt x="100" y="310"/>
                  </a:lnTo>
                  <a:lnTo>
                    <a:pt x="109" y="314"/>
                  </a:lnTo>
                  <a:lnTo>
                    <a:pt x="120" y="318"/>
                  </a:lnTo>
                  <a:lnTo>
                    <a:pt x="130" y="321"/>
                  </a:lnTo>
                  <a:lnTo>
                    <a:pt x="140" y="324"/>
                  </a:lnTo>
                  <a:lnTo>
                    <a:pt x="150" y="326"/>
                  </a:lnTo>
                  <a:lnTo>
                    <a:pt x="160" y="327"/>
                  </a:lnTo>
                  <a:lnTo>
                    <a:pt x="170" y="329"/>
                  </a:lnTo>
                  <a:lnTo>
                    <a:pt x="180" y="329"/>
                  </a:lnTo>
                  <a:lnTo>
                    <a:pt x="190" y="329"/>
                  </a:lnTo>
                  <a:lnTo>
                    <a:pt x="201" y="329"/>
                  </a:lnTo>
                  <a:lnTo>
                    <a:pt x="212" y="328"/>
                  </a:lnTo>
                  <a:lnTo>
                    <a:pt x="222" y="327"/>
                  </a:lnTo>
                  <a:lnTo>
                    <a:pt x="242" y="323"/>
                  </a:lnTo>
                  <a:lnTo>
                    <a:pt x="261" y="317"/>
                  </a:lnTo>
                  <a:lnTo>
                    <a:pt x="281" y="310"/>
                  </a:lnTo>
                  <a:lnTo>
                    <a:pt x="300" y="299"/>
                  </a:lnTo>
                  <a:lnTo>
                    <a:pt x="317" y="289"/>
                  </a:lnTo>
                  <a:lnTo>
                    <a:pt x="334" y="277"/>
                  </a:lnTo>
                  <a:lnTo>
                    <a:pt x="351" y="264"/>
                  </a:lnTo>
                  <a:lnTo>
                    <a:pt x="365" y="250"/>
                  </a:lnTo>
                  <a:lnTo>
                    <a:pt x="378" y="233"/>
                  </a:lnTo>
                  <a:lnTo>
                    <a:pt x="389" y="216"/>
                  </a:lnTo>
                  <a:lnTo>
                    <a:pt x="399" y="198"/>
                  </a:lnTo>
                  <a:lnTo>
                    <a:pt x="407" y="179"/>
                  </a:lnTo>
                  <a:lnTo>
                    <a:pt x="410" y="169"/>
                  </a:lnTo>
                  <a:lnTo>
                    <a:pt x="413" y="159"/>
                  </a:lnTo>
                  <a:lnTo>
                    <a:pt x="416" y="149"/>
                  </a:lnTo>
                  <a:lnTo>
                    <a:pt x="417" y="138"/>
                  </a:lnTo>
                  <a:lnTo>
                    <a:pt x="418" y="128"/>
                  </a:lnTo>
                  <a:lnTo>
                    <a:pt x="419" y="117"/>
                  </a:lnTo>
                  <a:lnTo>
                    <a:pt x="419" y="105"/>
                  </a:lnTo>
                  <a:lnTo>
                    <a:pt x="419" y="94"/>
                  </a:lnTo>
                  <a:lnTo>
                    <a:pt x="417" y="83"/>
                  </a:lnTo>
                  <a:lnTo>
                    <a:pt x="415" y="72"/>
                  </a:lnTo>
                  <a:lnTo>
                    <a:pt x="413" y="60"/>
                  </a:lnTo>
                  <a:lnTo>
                    <a:pt x="410" y="48"/>
                  </a:lnTo>
                  <a:lnTo>
                    <a:pt x="406" y="36"/>
                  </a:lnTo>
                  <a:lnTo>
                    <a:pt x="401" y="24"/>
                  </a:lnTo>
                  <a:lnTo>
                    <a:pt x="396" y="12"/>
                  </a:lnTo>
                  <a:lnTo>
                    <a:pt x="390" y="0"/>
                  </a:lnTo>
                  <a:lnTo>
                    <a:pt x="0" y="2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32" name="Freeform 32"/>
            <p:cNvSpPr>
              <a:spLocks/>
            </p:cNvSpPr>
            <p:nvPr/>
          </p:nvSpPr>
          <p:spPr bwMode="auto">
            <a:xfrm>
              <a:off x="771" y="3314"/>
              <a:ext cx="170" cy="154"/>
            </a:xfrm>
            <a:custGeom>
              <a:avLst/>
              <a:gdLst>
                <a:gd name="T0" fmla="*/ 0 w 4853"/>
                <a:gd name="T1" fmla="*/ 0 h 4866"/>
                <a:gd name="T2" fmla="*/ 0 w 4853"/>
                <a:gd name="T3" fmla="*/ 0 h 4866"/>
                <a:gd name="T4" fmla="*/ 0 w 4853"/>
                <a:gd name="T5" fmla="*/ 0 h 4866"/>
                <a:gd name="T6" fmla="*/ 0 w 4853"/>
                <a:gd name="T7" fmla="*/ 0 h 4866"/>
                <a:gd name="T8" fmla="*/ 0 w 4853"/>
                <a:gd name="T9" fmla="*/ 0 h 4866"/>
                <a:gd name="T10" fmla="*/ 0 w 4853"/>
                <a:gd name="T11" fmla="*/ 0 h 4866"/>
                <a:gd name="T12" fmla="*/ 0 w 4853"/>
                <a:gd name="T13" fmla="*/ 0 h 4866"/>
                <a:gd name="T14" fmla="*/ 0 w 4853"/>
                <a:gd name="T15" fmla="*/ 0 h 4866"/>
                <a:gd name="T16" fmla="*/ 0 w 4853"/>
                <a:gd name="T17" fmla="*/ 0 h 4866"/>
                <a:gd name="T18" fmla="*/ 0 w 4853"/>
                <a:gd name="T19" fmla="*/ 0 h 4866"/>
                <a:gd name="T20" fmla="*/ 0 w 4853"/>
                <a:gd name="T21" fmla="*/ 0 h 4866"/>
                <a:gd name="T22" fmla="*/ 0 w 4853"/>
                <a:gd name="T23" fmla="*/ 0 h 4866"/>
                <a:gd name="T24" fmla="*/ 0 w 4853"/>
                <a:gd name="T25" fmla="*/ 0 h 4866"/>
                <a:gd name="T26" fmla="*/ 0 w 4853"/>
                <a:gd name="T27" fmla="*/ 0 h 4866"/>
                <a:gd name="T28" fmla="*/ 0 w 4853"/>
                <a:gd name="T29" fmla="*/ 0 h 4866"/>
                <a:gd name="T30" fmla="*/ 0 w 4853"/>
                <a:gd name="T31" fmla="*/ 0 h 4866"/>
                <a:gd name="T32" fmla="*/ 0 w 4853"/>
                <a:gd name="T33" fmla="*/ 0 h 4866"/>
                <a:gd name="T34" fmla="*/ 0 w 4853"/>
                <a:gd name="T35" fmla="*/ 0 h 4866"/>
                <a:gd name="T36" fmla="*/ 0 w 4853"/>
                <a:gd name="T37" fmla="*/ 0 h 4866"/>
                <a:gd name="T38" fmla="*/ 0 w 4853"/>
                <a:gd name="T39" fmla="*/ 0 h 4866"/>
                <a:gd name="T40" fmla="*/ 0 w 4853"/>
                <a:gd name="T41" fmla="*/ 0 h 4866"/>
                <a:gd name="T42" fmla="*/ 0 w 4853"/>
                <a:gd name="T43" fmla="*/ 0 h 4866"/>
                <a:gd name="T44" fmla="*/ 0 w 4853"/>
                <a:gd name="T45" fmla="*/ 0 h 4866"/>
                <a:gd name="T46" fmla="*/ 0 w 4853"/>
                <a:gd name="T47" fmla="*/ 0 h 4866"/>
                <a:gd name="T48" fmla="*/ 0 w 4853"/>
                <a:gd name="T49" fmla="*/ 0 h 4866"/>
                <a:gd name="T50" fmla="*/ 0 w 4853"/>
                <a:gd name="T51" fmla="*/ 0 h 4866"/>
                <a:gd name="T52" fmla="*/ 0 w 4853"/>
                <a:gd name="T53" fmla="*/ 0 h 4866"/>
                <a:gd name="T54" fmla="*/ 0 w 4853"/>
                <a:gd name="T55" fmla="*/ 0 h 4866"/>
                <a:gd name="T56" fmla="*/ 0 w 4853"/>
                <a:gd name="T57" fmla="*/ 0 h 4866"/>
                <a:gd name="T58" fmla="*/ 0 w 4853"/>
                <a:gd name="T59" fmla="*/ 0 h 4866"/>
                <a:gd name="T60" fmla="*/ 0 w 4853"/>
                <a:gd name="T61" fmla="*/ 0 h 4866"/>
                <a:gd name="T62" fmla="*/ 0 w 4853"/>
                <a:gd name="T63" fmla="*/ 0 h 4866"/>
                <a:gd name="T64" fmla="*/ 0 w 4853"/>
                <a:gd name="T65" fmla="*/ 0 h 4866"/>
                <a:gd name="T66" fmla="*/ 0 w 4853"/>
                <a:gd name="T67" fmla="*/ 0 h 4866"/>
                <a:gd name="T68" fmla="*/ 0 w 4853"/>
                <a:gd name="T69" fmla="*/ 0 h 4866"/>
                <a:gd name="T70" fmla="*/ 0 w 4853"/>
                <a:gd name="T71" fmla="*/ 0 h 4866"/>
                <a:gd name="T72" fmla="*/ 0 w 4853"/>
                <a:gd name="T73" fmla="*/ 0 h 4866"/>
                <a:gd name="T74" fmla="*/ 0 w 4853"/>
                <a:gd name="T75" fmla="*/ 0 h 4866"/>
                <a:gd name="T76" fmla="*/ 0 w 4853"/>
                <a:gd name="T77" fmla="*/ 0 h 4866"/>
                <a:gd name="T78" fmla="*/ 0 w 4853"/>
                <a:gd name="T79" fmla="*/ 0 h 4866"/>
                <a:gd name="T80" fmla="*/ 0 w 4853"/>
                <a:gd name="T81" fmla="*/ 0 h 4866"/>
                <a:gd name="T82" fmla="*/ 0 w 4853"/>
                <a:gd name="T83" fmla="*/ 0 h 4866"/>
                <a:gd name="T84" fmla="*/ 0 w 4853"/>
                <a:gd name="T85" fmla="*/ 0 h 48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53"/>
                <a:gd name="T130" fmla="*/ 0 h 4866"/>
                <a:gd name="T131" fmla="*/ 4853 w 4853"/>
                <a:gd name="T132" fmla="*/ 4866 h 48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53" h="4866">
                  <a:moveTo>
                    <a:pt x="2427" y="4866"/>
                  </a:moveTo>
                  <a:lnTo>
                    <a:pt x="2550" y="4863"/>
                  </a:lnTo>
                  <a:lnTo>
                    <a:pt x="2674" y="4853"/>
                  </a:lnTo>
                  <a:lnTo>
                    <a:pt x="2794" y="4837"/>
                  </a:lnTo>
                  <a:lnTo>
                    <a:pt x="2914" y="4816"/>
                  </a:lnTo>
                  <a:lnTo>
                    <a:pt x="3031" y="4789"/>
                  </a:lnTo>
                  <a:lnTo>
                    <a:pt x="3146" y="4756"/>
                  </a:lnTo>
                  <a:lnTo>
                    <a:pt x="3258" y="4718"/>
                  </a:lnTo>
                  <a:lnTo>
                    <a:pt x="3369" y="4674"/>
                  </a:lnTo>
                  <a:lnTo>
                    <a:pt x="3476" y="4625"/>
                  </a:lnTo>
                  <a:lnTo>
                    <a:pt x="3581" y="4571"/>
                  </a:lnTo>
                  <a:lnTo>
                    <a:pt x="3683" y="4512"/>
                  </a:lnTo>
                  <a:lnTo>
                    <a:pt x="3781" y="4449"/>
                  </a:lnTo>
                  <a:lnTo>
                    <a:pt x="3876" y="4381"/>
                  </a:lnTo>
                  <a:lnTo>
                    <a:pt x="3968" y="4309"/>
                  </a:lnTo>
                  <a:lnTo>
                    <a:pt x="4056" y="4232"/>
                  </a:lnTo>
                  <a:lnTo>
                    <a:pt x="4141" y="4152"/>
                  </a:lnTo>
                  <a:lnTo>
                    <a:pt x="4221" y="4068"/>
                  </a:lnTo>
                  <a:lnTo>
                    <a:pt x="4297" y="3979"/>
                  </a:lnTo>
                  <a:lnTo>
                    <a:pt x="4370" y="3887"/>
                  </a:lnTo>
                  <a:lnTo>
                    <a:pt x="4438" y="3791"/>
                  </a:lnTo>
                  <a:lnTo>
                    <a:pt x="4501" y="3693"/>
                  </a:lnTo>
                  <a:lnTo>
                    <a:pt x="4559" y="3591"/>
                  </a:lnTo>
                  <a:lnTo>
                    <a:pt x="4613" y="3487"/>
                  </a:lnTo>
                  <a:lnTo>
                    <a:pt x="4662" y="3378"/>
                  </a:lnTo>
                  <a:lnTo>
                    <a:pt x="4705" y="3268"/>
                  </a:lnTo>
                  <a:lnTo>
                    <a:pt x="4744" y="3156"/>
                  </a:lnTo>
                  <a:lnTo>
                    <a:pt x="4776" y="3040"/>
                  </a:lnTo>
                  <a:lnTo>
                    <a:pt x="4804" y="2922"/>
                  </a:lnTo>
                  <a:lnTo>
                    <a:pt x="4825" y="2803"/>
                  </a:lnTo>
                  <a:lnTo>
                    <a:pt x="4840" y="2681"/>
                  </a:lnTo>
                  <a:lnTo>
                    <a:pt x="4849" y="2558"/>
                  </a:lnTo>
                  <a:lnTo>
                    <a:pt x="4853" y="2433"/>
                  </a:lnTo>
                  <a:lnTo>
                    <a:pt x="4849" y="2308"/>
                  </a:lnTo>
                  <a:lnTo>
                    <a:pt x="4840" y="2185"/>
                  </a:lnTo>
                  <a:lnTo>
                    <a:pt x="4825" y="2064"/>
                  </a:lnTo>
                  <a:lnTo>
                    <a:pt x="4804" y="1944"/>
                  </a:lnTo>
                  <a:lnTo>
                    <a:pt x="4776" y="1826"/>
                  </a:lnTo>
                  <a:lnTo>
                    <a:pt x="4744" y="1711"/>
                  </a:lnTo>
                  <a:lnTo>
                    <a:pt x="4705" y="1599"/>
                  </a:lnTo>
                  <a:lnTo>
                    <a:pt x="4662" y="1488"/>
                  </a:lnTo>
                  <a:lnTo>
                    <a:pt x="4613" y="1380"/>
                  </a:lnTo>
                  <a:lnTo>
                    <a:pt x="4559" y="1276"/>
                  </a:lnTo>
                  <a:lnTo>
                    <a:pt x="4501" y="1173"/>
                  </a:lnTo>
                  <a:lnTo>
                    <a:pt x="4438" y="1075"/>
                  </a:lnTo>
                  <a:lnTo>
                    <a:pt x="4370" y="979"/>
                  </a:lnTo>
                  <a:lnTo>
                    <a:pt x="4297" y="888"/>
                  </a:lnTo>
                  <a:lnTo>
                    <a:pt x="4221" y="799"/>
                  </a:lnTo>
                  <a:lnTo>
                    <a:pt x="4141" y="714"/>
                  </a:lnTo>
                  <a:lnTo>
                    <a:pt x="4056" y="634"/>
                  </a:lnTo>
                  <a:lnTo>
                    <a:pt x="3968" y="558"/>
                  </a:lnTo>
                  <a:lnTo>
                    <a:pt x="3876" y="484"/>
                  </a:lnTo>
                  <a:lnTo>
                    <a:pt x="3781" y="416"/>
                  </a:lnTo>
                  <a:lnTo>
                    <a:pt x="3683" y="353"/>
                  </a:lnTo>
                  <a:lnTo>
                    <a:pt x="3581" y="295"/>
                  </a:lnTo>
                  <a:lnTo>
                    <a:pt x="3476" y="241"/>
                  </a:lnTo>
                  <a:lnTo>
                    <a:pt x="3369" y="192"/>
                  </a:lnTo>
                  <a:lnTo>
                    <a:pt x="3258" y="148"/>
                  </a:lnTo>
                  <a:lnTo>
                    <a:pt x="3146" y="111"/>
                  </a:lnTo>
                  <a:lnTo>
                    <a:pt x="3031" y="77"/>
                  </a:lnTo>
                  <a:lnTo>
                    <a:pt x="2914" y="50"/>
                  </a:lnTo>
                  <a:lnTo>
                    <a:pt x="2794" y="28"/>
                  </a:lnTo>
                  <a:lnTo>
                    <a:pt x="2674" y="13"/>
                  </a:lnTo>
                  <a:lnTo>
                    <a:pt x="2550" y="4"/>
                  </a:lnTo>
                  <a:lnTo>
                    <a:pt x="2427" y="0"/>
                  </a:lnTo>
                  <a:lnTo>
                    <a:pt x="2301" y="4"/>
                  </a:lnTo>
                  <a:lnTo>
                    <a:pt x="2178" y="13"/>
                  </a:lnTo>
                  <a:lnTo>
                    <a:pt x="2057" y="28"/>
                  </a:lnTo>
                  <a:lnTo>
                    <a:pt x="1938" y="50"/>
                  </a:lnTo>
                  <a:lnTo>
                    <a:pt x="1821" y="77"/>
                  </a:lnTo>
                  <a:lnTo>
                    <a:pt x="1705" y="111"/>
                  </a:lnTo>
                  <a:lnTo>
                    <a:pt x="1593" y="148"/>
                  </a:lnTo>
                  <a:lnTo>
                    <a:pt x="1483" y="192"/>
                  </a:lnTo>
                  <a:lnTo>
                    <a:pt x="1375" y="241"/>
                  </a:lnTo>
                  <a:lnTo>
                    <a:pt x="1270" y="295"/>
                  </a:lnTo>
                  <a:lnTo>
                    <a:pt x="1169" y="353"/>
                  </a:lnTo>
                  <a:lnTo>
                    <a:pt x="1071" y="416"/>
                  </a:lnTo>
                  <a:lnTo>
                    <a:pt x="976" y="484"/>
                  </a:lnTo>
                  <a:lnTo>
                    <a:pt x="884" y="558"/>
                  </a:lnTo>
                  <a:lnTo>
                    <a:pt x="795" y="634"/>
                  </a:lnTo>
                  <a:lnTo>
                    <a:pt x="711" y="714"/>
                  </a:lnTo>
                  <a:lnTo>
                    <a:pt x="631" y="799"/>
                  </a:lnTo>
                  <a:lnTo>
                    <a:pt x="554" y="888"/>
                  </a:lnTo>
                  <a:lnTo>
                    <a:pt x="482" y="979"/>
                  </a:lnTo>
                  <a:lnTo>
                    <a:pt x="414" y="1075"/>
                  </a:lnTo>
                  <a:lnTo>
                    <a:pt x="351" y="1173"/>
                  </a:lnTo>
                  <a:lnTo>
                    <a:pt x="293" y="1276"/>
                  </a:lnTo>
                  <a:lnTo>
                    <a:pt x="239" y="1380"/>
                  </a:lnTo>
                  <a:lnTo>
                    <a:pt x="190" y="1488"/>
                  </a:lnTo>
                  <a:lnTo>
                    <a:pt x="147" y="1599"/>
                  </a:lnTo>
                  <a:lnTo>
                    <a:pt x="108" y="1711"/>
                  </a:lnTo>
                  <a:lnTo>
                    <a:pt x="76" y="1826"/>
                  </a:lnTo>
                  <a:lnTo>
                    <a:pt x="48" y="1944"/>
                  </a:lnTo>
                  <a:lnTo>
                    <a:pt x="27" y="2064"/>
                  </a:lnTo>
                  <a:lnTo>
                    <a:pt x="12" y="2185"/>
                  </a:lnTo>
                  <a:lnTo>
                    <a:pt x="3" y="2308"/>
                  </a:lnTo>
                  <a:lnTo>
                    <a:pt x="0" y="2433"/>
                  </a:lnTo>
                  <a:lnTo>
                    <a:pt x="3" y="2558"/>
                  </a:lnTo>
                  <a:lnTo>
                    <a:pt x="12" y="2681"/>
                  </a:lnTo>
                  <a:lnTo>
                    <a:pt x="27" y="2803"/>
                  </a:lnTo>
                  <a:lnTo>
                    <a:pt x="48" y="2922"/>
                  </a:lnTo>
                  <a:lnTo>
                    <a:pt x="76" y="3040"/>
                  </a:lnTo>
                  <a:lnTo>
                    <a:pt x="108" y="3156"/>
                  </a:lnTo>
                  <a:lnTo>
                    <a:pt x="147" y="3268"/>
                  </a:lnTo>
                  <a:lnTo>
                    <a:pt x="190" y="3378"/>
                  </a:lnTo>
                  <a:lnTo>
                    <a:pt x="239" y="3487"/>
                  </a:lnTo>
                  <a:lnTo>
                    <a:pt x="293" y="3591"/>
                  </a:lnTo>
                  <a:lnTo>
                    <a:pt x="351" y="3693"/>
                  </a:lnTo>
                  <a:lnTo>
                    <a:pt x="414" y="3791"/>
                  </a:lnTo>
                  <a:lnTo>
                    <a:pt x="482" y="3887"/>
                  </a:lnTo>
                  <a:lnTo>
                    <a:pt x="554" y="3979"/>
                  </a:lnTo>
                  <a:lnTo>
                    <a:pt x="631" y="4068"/>
                  </a:lnTo>
                  <a:lnTo>
                    <a:pt x="711" y="4152"/>
                  </a:lnTo>
                  <a:lnTo>
                    <a:pt x="795" y="4232"/>
                  </a:lnTo>
                  <a:lnTo>
                    <a:pt x="884" y="4309"/>
                  </a:lnTo>
                  <a:lnTo>
                    <a:pt x="976" y="4381"/>
                  </a:lnTo>
                  <a:lnTo>
                    <a:pt x="1071" y="4449"/>
                  </a:lnTo>
                  <a:lnTo>
                    <a:pt x="1169" y="4512"/>
                  </a:lnTo>
                  <a:lnTo>
                    <a:pt x="1270" y="4571"/>
                  </a:lnTo>
                  <a:lnTo>
                    <a:pt x="1375" y="4625"/>
                  </a:lnTo>
                  <a:lnTo>
                    <a:pt x="1483" y="4674"/>
                  </a:lnTo>
                  <a:lnTo>
                    <a:pt x="1593" y="4718"/>
                  </a:lnTo>
                  <a:lnTo>
                    <a:pt x="1705" y="4756"/>
                  </a:lnTo>
                  <a:lnTo>
                    <a:pt x="1821" y="4789"/>
                  </a:lnTo>
                  <a:lnTo>
                    <a:pt x="1938" y="4816"/>
                  </a:lnTo>
                  <a:lnTo>
                    <a:pt x="2057" y="4837"/>
                  </a:lnTo>
                  <a:lnTo>
                    <a:pt x="2178" y="4853"/>
                  </a:lnTo>
                  <a:lnTo>
                    <a:pt x="2301" y="4863"/>
                  </a:lnTo>
                  <a:lnTo>
                    <a:pt x="2427" y="4866"/>
                  </a:lnTo>
                </a:path>
              </a:pathLst>
            </a:custGeom>
            <a:solidFill>
              <a:srgbClr val="FFFFFF"/>
            </a:solidFill>
            <a:ln w="15875">
              <a:solidFill>
                <a:srgbClr val="1F1A17"/>
              </a:solidFill>
              <a:round/>
              <a:headEnd/>
              <a:tailEnd/>
            </a:ln>
          </p:spPr>
          <p:txBody>
            <a:bodyPr/>
            <a:lstStyle/>
            <a:p>
              <a:endParaRPr lang="en-IN"/>
            </a:p>
          </p:txBody>
        </p:sp>
        <p:sp>
          <p:nvSpPr>
            <p:cNvPr id="33" name="Freeform 33"/>
            <p:cNvSpPr>
              <a:spLocks/>
            </p:cNvSpPr>
            <p:nvPr/>
          </p:nvSpPr>
          <p:spPr bwMode="auto">
            <a:xfrm>
              <a:off x="791" y="3315"/>
              <a:ext cx="126" cy="153"/>
            </a:xfrm>
            <a:custGeom>
              <a:avLst/>
              <a:gdLst>
                <a:gd name="T0" fmla="*/ 0 w 3597"/>
                <a:gd name="T1" fmla="*/ 0 h 4852"/>
                <a:gd name="T2" fmla="*/ 0 w 3597"/>
                <a:gd name="T3" fmla="*/ 0 h 4852"/>
                <a:gd name="T4" fmla="*/ 0 w 3597"/>
                <a:gd name="T5" fmla="*/ 0 h 4852"/>
                <a:gd name="T6" fmla="*/ 0 w 3597"/>
                <a:gd name="T7" fmla="*/ 0 h 4852"/>
                <a:gd name="T8" fmla="*/ 0 w 3597"/>
                <a:gd name="T9" fmla="*/ 0 h 4852"/>
                <a:gd name="T10" fmla="*/ 0 w 3597"/>
                <a:gd name="T11" fmla="*/ 0 h 4852"/>
                <a:gd name="T12" fmla="*/ 0 w 3597"/>
                <a:gd name="T13" fmla="*/ 0 h 4852"/>
                <a:gd name="T14" fmla="*/ 0 w 3597"/>
                <a:gd name="T15" fmla="*/ 0 h 4852"/>
                <a:gd name="T16" fmla="*/ 0 w 3597"/>
                <a:gd name="T17" fmla="*/ 0 h 4852"/>
                <a:gd name="T18" fmla="*/ 0 w 3597"/>
                <a:gd name="T19" fmla="*/ 0 h 4852"/>
                <a:gd name="T20" fmla="*/ 0 w 3597"/>
                <a:gd name="T21" fmla="*/ 0 h 4852"/>
                <a:gd name="T22" fmla="*/ 0 w 3597"/>
                <a:gd name="T23" fmla="*/ 0 h 4852"/>
                <a:gd name="T24" fmla="*/ 0 w 3597"/>
                <a:gd name="T25" fmla="*/ 0 h 4852"/>
                <a:gd name="T26" fmla="*/ 0 w 3597"/>
                <a:gd name="T27" fmla="*/ 0 h 4852"/>
                <a:gd name="T28" fmla="*/ 0 w 3597"/>
                <a:gd name="T29" fmla="*/ 0 h 4852"/>
                <a:gd name="T30" fmla="*/ 0 w 3597"/>
                <a:gd name="T31" fmla="*/ 0 h 4852"/>
                <a:gd name="T32" fmla="*/ 0 w 3597"/>
                <a:gd name="T33" fmla="*/ 0 h 4852"/>
                <a:gd name="T34" fmla="*/ 0 w 3597"/>
                <a:gd name="T35" fmla="*/ 0 h 4852"/>
                <a:gd name="T36" fmla="*/ 0 w 3597"/>
                <a:gd name="T37" fmla="*/ 0 h 4852"/>
                <a:gd name="T38" fmla="*/ 0 w 3597"/>
                <a:gd name="T39" fmla="*/ 0 h 4852"/>
                <a:gd name="T40" fmla="*/ 0 w 3597"/>
                <a:gd name="T41" fmla="*/ 0 h 4852"/>
                <a:gd name="T42" fmla="*/ 0 w 3597"/>
                <a:gd name="T43" fmla="*/ 0 h 4852"/>
                <a:gd name="T44" fmla="*/ 0 w 3597"/>
                <a:gd name="T45" fmla="*/ 0 h 4852"/>
                <a:gd name="T46" fmla="*/ 0 w 3597"/>
                <a:gd name="T47" fmla="*/ 0 h 4852"/>
                <a:gd name="T48" fmla="*/ 0 w 3597"/>
                <a:gd name="T49" fmla="*/ 0 h 4852"/>
                <a:gd name="T50" fmla="*/ 0 w 3597"/>
                <a:gd name="T51" fmla="*/ 0 h 4852"/>
                <a:gd name="T52" fmla="*/ 0 w 3597"/>
                <a:gd name="T53" fmla="*/ 0 h 4852"/>
                <a:gd name="T54" fmla="*/ 0 w 3597"/>
                <a:gd name="T55" fmla="*/ 0 h 4852"/>
                <a:gd name="T56" fmla="*/ 0 w 3597"/>
                <a:gd name="T57" fmla="*/ 0 h 4852"/>
                <a:gd name="T58" fmla="*/ 0 w 3597"/>
                <a:gd name="T59" fmla="*/ 0 h 4852"/>
                <a:gd name="T60" fmla="*/ 0 w 3597"/>
                <a:gd name="T61" fmla="*/ 0 h 4852"/>
                <a:gd name="T62" fmla="*/ 0 w 3597"/>
                <a:gd name="T63" fmla="*/ 0 h 4852"/>
                <a:gd name="T64" fmla="*/ 0 w 3597"/>
                <a:gd name="T65" fmla="*/ 0 h 4852"/>
                <a:gd name="T66" fmla="*/ 0 w 3597"/>
                <a:gd name="T67" fmla="*/ 0 h 4852"/>
                <a:gd name="T68" fmla="*/ 0 w 3597"/>
                <a:gd name="T69" fmla="*/ 0 h 4852"/>
                <a:gd name="T70" fmla="*/ 0 w 3597"/>
                <a:gd name="T71" fmla="*/ 0 h 4852"/>
                <a:gd name="T72" fmla="*/ 0 w 3597"/>
                <a:gd name="T73" fmla="*/ 0 h 4852"/>
                <a:gd name="T74" fmla="*/ 0 w 3597"/>
                <a:gd name="T75" fmla="*/ 0 h 4852"/>
                <a:gd name="T76" fmla="*/ 0 w 3597"/>
                <a:gd name="T77" fmla="*/ 0 h 4852"/>
                <a:gd name="T78" fmla="*/ 0 w 3597"/>
                <a:gd name="T79" fmla="*/ 0 h 4852"/>
                <a:gd name="T80" fmla="*/ 0 w 3597"/>
                <a:gd name="T81" fmla="*/ 0 h 4852"/>
                <a:gd name="T82" fmla="*/ 0 w 3597"/>
                <a:gd name="T83" fmla="*/ 0 h 4852"/>
                <a:gd name="T84" fmla="*/ 0 w 3597"/>
                <a:gd name="T85" fmla="*/ 0 h 4852"/>
                <a:gd name="T86" fmla="*/ 0 w 3597"/>
                <a:gd name="T87" fmla="*/ 0 h 4852"/>
                <a:gd name="T88" fmla="*/ 0 w 3597"/>
                <a:gd name="T89" fmla="*/ 0 h 4852"/>
                <a:gd name="T90" fmla="*/ 0 w 3597"/>
                <a:gd name="T91" fmla="*/ 0 h 4852"/>
                <a:gd name="T92" fmla="*/ 0 w 3597"/>
                <a:gd name="T93" fmla="*/ 0 h 4852"/>
                <a:gd name="T94" fmla="*/ 0 w 3597"/>
                <a:gd name="T95" fmla="*/ 0 h 4852"/>
                <a:gd name="T96" fmla="*/ 0 w 3597"/>
                <a:gd name="T97" fmla="*/ 0 h 4852"/>
                <a:gd name="T98" fmla="*/ 0 w 3597"/>
                <a:gd name="T99" fmla="*/ 0 h 4852"/>
                <a:gd name="T100" fmla="*/ 0 w 3597"/>
                <a:gd name="T101" fmla="*/ 0 h 4852"/>
                <a:gd name="T102" fmla="*/ 0 w 3597"/>
                <a:gd name="T103" fmla="*/ 0 h 4852"/>
                <a:gd name="T104" fmla="*/ 0 w 3597"/>
                <a:gd name="T105" fmla="*/ 0 h 4852"/>
                <a:gd name="T106" fmla="*/ 0 w 3597"/>
                <a:gd name="T107" fmla="*/ 0 h 4852"/>
                <a:gd name="T108" fmla="*/ 0 w 3597"/>
                <a:gd name="T109" fmla="*/ 0 h 4852"/>
                <a:gd name="T110" fmla="*/ 0 w 3597"/>
                <a:gd name="T111" fmla="*/ 0 h 4852"/>
                <a:gd name="T112" fmla="*/ 0 w 3597"/>
                <a:gd name="T113" fmla="*/ 0 h 4852"/>
                <a:gd name="T114" fmla="*/ 0 w 3597"/>
                <a:gd name="T115" fmla="*/ 0 h 4852"/>
                <a:gd name="T116" fmla="*/ 0 w 3597"/>
                <a:gd name="T117" fmla="*/ 0 h 4852"/>
                <a:gd name="T118" fmla="*/ 0 w 3597"/>
                <a:gd name="T119" fmla="*/ 0 h 4852"/>
                <a:gd name="T120" fmla="*/ 0 w 3597"/>
                <a:gd name="T121" fmla="*/ 0 h 4852"/>
                <a:gd name="T122" fmla="*/ 0 w 3597"/>
                <a:gd name="T123" fmla="*/ 0 h 4852"/>
                <a:gd name="T124" fmla="*/ 0 w 3597"/>
                <a:gd name="T125" fmla="*/ 0 h 48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97"/>
                <a:gd name="T190" fmla="*/ 0 h 4852"/>
                <a:gd name="T191" fmla="*/ 3597 w 3597"/>
                <a:gd name="T192" fmla="*/ 4852 h 48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97" h="4852">
                  <a:moveTo>
                    <a:pt x="1808" y="0"/>
                  </a:moveTo>
                  <a:lnTo>
                    <a:pt x="1877" y="36"/>
                  </a:lnTo>
                  <a:lnTo>
                    <a:pt x="1949" y="72"/>
                  </a:lnTo>
                  <a:lnTo>
                    <a:pt x="2022" y="112"/>
                  </a:lnTo>
                  <a:lnTo>
                    <a:pt x="2096" y="154"/>
                  </a:lnTo>
                  <a:lnTo>
                    <a:pt x="2171" y="198"/>
                  </a:lnTo>
                  <a:lnTo>
                    <a:pt x="2246" y="245"/>
                  </a:lnTo>
                  <a:lnTo>
                    <a:pt x="2322" y="294"/>
                  </a:lnTo>
                  <a:lnTo>
                    <a:pt x="2398" y="346"/>
                  </a:lnTo>
                  <a:lnTo>
                    <a:pt x="2473" y="400"/>
                  </a:lnTo>
                  <a:lnTo>
                    <a:pt x="2548" y="457"/>
                  </a:lnTo>
                  <a:lnTo>
                    <a:pt x="2623" y="516"/>
                  </a:lnTo>
                  <a:lnTo>
                    <a:pt x="2696" y="578"/>
                  </a:lnTo>
                  <a:lnTo>
                    <a:pt x="2769" y="643"/>
                  </a:lnTo>
                  <a:lnTo>
                    <a:pt x="2841" y="711"/>
                  </a:lnTo>
                  <a:lnTo>
                    <a:pt x="2910" y="782"/>
                  </a:lnTo>
                  <a:lnTo>
                    <a:pt x="2978" y="855"/>
                  </a:lnTo>
                  <a:lnTo>
                    <a:pt x="3044" y="932"/>
                  </a:lnTo>
                  <a:lnTo>
                    <a:pt x="3107" y="1011"/>
                  </a:lnTo>
                  <a:lnTo>
                    <a:pt x="3168" y="1094"/>
                  </a:lnTo>
                  <a:lnTo>
                    <a:pt x="3225" y="1179"/>
                  </a:lnTo>
                  <a:lnTo>
                    <a:pt x="3279" y="1268"/>
                  </a:lnTo>
                  <a:lnTo>
                    <a:pt x="3331" y="1360"/>
                  </a:lnTo>
                  <a:lnTo>
                    <a:pt x="3377" y="1456"/>
                  </a:lnTo>
                  <a:lnTo>
                    <a:pt x="3421" y="1553"/>
                  </a:lnTo>
                  <a:lnTo>
                    <a:pt x="3460" y="1656"/>
                  </a:lnTo>
                  <a:lnTo>
                    <a:pt x="3495" y="1760"/>
                  </a:lnTo>
                  <a:lnTo>
                    <a:pt x="3525" y="1869"/>
                  </a:lnTo>
                  <a:lnTo>
                    <a:pt x="3551" y="1981"/>
                  </a:lnTo>
                  <a:lnTo>
                    <a:pt x="3571" y="2097"/>
                  </a:lnTo>
                  <a:lnTo>
                    <a:pt x="3585" y="2215"/>
                  </a:lnTo>
                  <a:lnTo>
                    <a:pt x="3594" y="2338"/>
                  </a:lnTo>
                  <a:lnTo>
                    <a:pt x="3597" y="2465"/>
                  </a:lnTo>
                  <a:lnTo>
                    <a:pt x="3586" y="2590"/>
                  </a:lnTo>
                  <a:lnTo>
                    <a:pt x="3572" y="2710"/>
                  </a:lnTo>
                  <a:lnTo>
                    <a:pt x="3555" y="2825"/>
                  </a:lnTo>
                  <a:lnTo>
                    <a:pt x="3533" y="2933"/>
                  </a:lnTo>
                  <a:lnTo>
                    <a:pt x="3510" y="3038"/>
                  </a:lnTo>
                  <a:lnTo>
                    <a:pt x="3484" y="3138"/>
                  </a:lnTo>
                  <a:lnTo>
                    <a:pt x="3453" y="3232"/>
                  </a:lnTo>
                  <a:lnTo>
                    <a:pt x="3421" y="3322"/>
                  </a:lnTo>
                  <a:lnTo>
                    <a:pt x="3385" y="3410"/>
                  </a:lnTo>
                  <a:lnTo>
                    <a:pt x="3347" y="3493"/>
                  </a:lnTo>
                  <a:lnTo>
                    <a:pt x="3305" y="3572"/>
                  </a:lnTo>
                  <a:lnTo>
                    <a:pt x="3261" y="3648"/>
                  </a:lnTo>
                  <a:lnTo>
                    <a:pt x="3214" y="3722"/>
                  </a:lnTo>
                  <a:lnTo>
                    <a:pt x="3164" y="3793"/>
                  </a:lnTo>
                  <a:lnTo>
                    <a:pt x="3111" y="3860"/>
                  </a:lnTo>
                  <a:lnTo>
                    <a:pt x="3056" y="3926"/>
                  </a:lnTo>
                  <a:lnTo>
                    <a:pt x="2997" y="3989"/>
                  </a:lnTo>
                  <a:lnTo>
                    <a:pt x="2937" y="4051"/>
                  </a:lnTo>
                  <a:lnTo>
                    <a:pt x="2873" y="4111"/>
                  </a:lnTo>
                  <a:lnTo>
                    <a:pt x="2806" y="4169"/>
                  </a:lnTo>
                  <a:lnTo>
                    <a:pt x="2737" y="4227"/>
                  </a:lnTo>
                  <a:lnTo>
                    <a:pt x="2665" y="4283"/>
                  </a:lnTo>
                  <a:lnTo>
                    <a:pt x="2590" y="4339"/>
                  </a:lnTo>
                  <a:lnTo>
                    <a:pt x="2513" y="4395"/>
                  </a:lnTo>
                  <a:lnTo>
                    <a:pt x="2434" y="4450"/>
                  </a:lnTo>
                  <a:lnTo>
                    <a:pt x="2352" y="4506"/>
                  </a:lnTo>
                  <a:lnTo>
                    <a:pt x="2267" y="4561"/>
                  </a:lnTo>
                  <a:lnTo>
                    <a:pt x="2181" y="4617"/>
                  </a:lnTo>
                  <a:lnTo>
                    <a:pt x="1998" y="4732"/>
                  </a:lnTo>
                  <a:lnTo>
                    <a:pt x="1808" y="4852"/>
                  </a:lnTo>
                  <a:lnTo>
                    <a:pt x="1711" y="4799"/>
                  </a:lnTo>
                  <a:lnTo>
                    <a:pt x="1615" y="4746"/>
                  </a:lnTo>
                  <a:lnTo>
                    <a:pt x="1521" y="4695"/>
                  </a:lnTo>
                  <a:lnTo>
                    <a:pt x="1430" y="4643"/>
                  </a:lnTo>
                  <a:lnTo>
                    <a:pt x="1340" y="4591"/>
                  </a:lnTo>
                  <a:lnTo>
                    <a:pt x="1253" y="4539"/>
                  </a:lnTo>
                  <a:lnTo>
                    <a:pt x="1166" y="4486"/>
                  </a:lnTo>
                  <a:lnTo>
                    <a:pt x="1084" y="4433"/>
                  </a:lnTo>
                  <a:lnTo>
                    <a:pt x="1003" y="4381"/>
                  </a:lnTo>
                  <a:lnTo>
                    <a:pt x="925" y="4326"/>
                  </a:lnTo>
                  <a:lnTo>
                    <a:pt x="849" y="4270"/>
                  </a:lnTo>
                  <a:lnTo>
                    <a:pt x="776" y="4213"/>
                  </a:lnTo>
                  <a:lnTo>
                    <a:pt x="705" y="4154"/>
                  </a:lnTo>
                  <a:lnTo>
                    <a:pt x="639" y="4093"/>
                  </a:lnTo>
                  <a:lnTo>
                    <a:pt x="574" y="4031"/>
                  </a:lnTo>
                  <a:lnTo>
                    <a:pt x="512" y="3966"/>
                  </a:lnTo>
                  <a:lnTo>
                    <a:pt x="453" y="3899"/>
                  </a:lnTo>
                  <a:lnTo>
                    <a:pt x="397" y="3830"/>
                  </a:lnTo>
                  <a:lnTo>
                    <a:pt x="345" y="3758"/>
                  </a:lnTo>
                  <a:lnTo>
                    <a:pt x="296" y="3683"/>
                  </a:lnTo>
                  <a:lnTo>
                    <a:pt x="251" y="3605"/>
                  </a:lnTo>
                  <a:lnTo>
                    <a:pt x="209" y="3523"/>
                  </a:lnTo>
                  <a:lnTo>
                    <a:pt x="170" y="3438"/>
                  </a:lnTo>
                  <a:lnTo>
                    <a:pt x="136" y="3350"/>
                  </a:lnTo>
                  <a:lnTo>
                    <a:pt x="105" y="3257"/>
                  </a:lnTo>
                  <a:lnTo>
                    <a:pt x="77" y="3160"/>
                  </a:lnTo>
                  <a:lnTo>
                    <a:pt x="54" y="3059"/>
                  </a:lnTo>
                  <a:lnTo>
                    <a:pt x="35" y="2954"/>
                  </a:lnTo>
                  <a:lnTo>
                    <a:pt x="19" y="2843"/>
                  </a:lnTo>
                  <a:lnTo>
                    <a:pt x="9" y="2728"/>
                  </a:lnTo>
                  <a:lnTo>
                    <a:pt x="2" y="2607"/>
                  </a:lnTo>
                  <a:lnTo>
                    <a:pt x="0" y="2482"/>
                  </a:lnTo>
                  <a:lnTo>
                    <a:pt x="3" y="2356"/>
                  </a:lnTo>
                  <a:lnTo>
                    <a:pt x="10" y="2234"/>
                  </a:lnTo>
                  <a:lnTo>
                    <a:pt x="24" y="2115"/>
                  </a:lnTo>
                  <a:lnTo>
                    <a:pt x="41" y="2000"/>
                  </a:lnTo>
                  <a:lnTo>
                    <a:pt x="63" y="1888"/>
                  </a:lnTo>
                  <a:lnTo>
                    <a:pt x="89" y="1781"/>
                  </a:lnTo>
                  <a:lnTo>
                    <a:pt x="120" y="1676"/>
                  </a:lnTo>
                  <a:lnTo>
                    <a:pt x="155" y="1576"/>
                  </a:lnTo>
                  <a:lnTo>
                    <a:pt x="194" y="1478"/>
                  </a:lnTo>
                  <a:lnTo>
                    <a:pt x="236" y="1384"/>
                  </a:lnTo>
                  <a:lnTo>
                    <a:pt x="283" y="1293"/>
                  </a:lnTo>
                  <a:lnTo>
                    <a:pt x="333" y="1205"/>
                  </a:lnTo>
                  <a:lnTo>
                    <a:pt x="386" y="1121"/>
                  </a:lnTo>
                  <a:lnTo>
                    <a:pt x="442" y="1038"/>
                  </a:lnTo>
                  <a:lnTo>
                    <a:pt x="502" y="959"/>
                  </a:lnTo>
                  <a:lnTo>
                    <a:pt x="564" y="883"/>
                  </a:lnTo>
                  <a:lnTo>
                    <a:pt x="628" y="810"/>
                  </a:lnTo>
                  <a:lnTo>
                    <a:pt x="695" y="740"/>
                  </a:lnTo>
                  <a:lnTo>
                    <a:pt x="765" y="672"/>
                  </a:lnTo>
                  <a:lnTo>
                    <a:pt x="837" y="607"/>
                  </a:lnTo>
                  <a:lnTo>
                    <a:pt x="910" y="544"/>
                  </a:lnTo>
                  <a:lnTo>
                    <a:pt x="986" y="484"/>
                  </a:lnTo>
                  <a:lnTo>
                    <a:pt x="1063" y="426"/>
                  </a:lnTo>
                  <a:lnTo>
                    <a:pt x="1142" y="370"/>
                  </a:lnTo>
                  <a:lnTo>
                    <a:pt x="1222" y="317"/>
                  </a:lnTo>
                  <a:lnTo>
                    <a:pt x="1303" y="266"/>
                  </a:lnTo>
                  <a:lnTo>
                    <a:pt x="1386" y="217"/>
                  </a:lnTo>
                  <a:lnTo>
                    <a:pt x="1469" y="170"/>
                  </a:lnTo>
                  <a:lnTo>
                    <a:pt x="1552" y="125"/>
                  </a:lnTo>
                  <a:lnTo>
                    <a:pt x="1638" y="82"/>
                  </a:lnTo>
                  <a:lnTo>
                    <a:pt x="1723" y="40"/>
                  </a:lnTo>
                  <a:lnTo>
                    <a:pt x="1808" y="0"/>
                  </a:lnTo>
                </a:path>
              </a:pathLst>
            </a:custGeom>
            <a:noFill/>
            <a:ln w="158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 name="Freeform 34"/>
            <p:cNvSpPr>
              <a:spLocks/>
            </p:cNvSpPr>
            <p:nvPr/>
          </p:nvSpPr>
          <p:spPr bwMode="auto">
            <a:xfrm>
              <a:off x="816" y="3315"/>
              <a:ext cx="72" cy="152"/>
            </a:xfrm>
            <a:custGeom>
              <a:avLst/>
              <a:gdLst>
                <a:gd name="T0" fmla="*/ 0 w 2034"/>
                <a:gd name="T1" fmla="*/ 0 h 4824"/>
                <a:gd name="T2" fmla="*/ 0 w 2034"/>
                <a:gd name="T3" fmla="*/ 0 h 4824"/>
                <a:gd name="T4" fmla="*/ 0 w 2034"/>
                <a:gd name="T5" fmla="*/ 0 h 4824"/>
                <a:gd name="T6" fmla="*/ 0 w 2034"/>
                <a:gd name="T7" fmla="*/ 0 h 4824"/>
                <a:gd name="T8" fmla="*/ 0 w 2034"/>
                <a:gd name="T9" fmla="*/ 0 h 4824"/>
                <a:gd name="T10" fmla="*/ 0 w 2034"/>
                <a:gd name="T11" fmla="*/ 0 h 4824"/>
                <a:gd name="T12" fmla="*/ 0 w 2034"/>
                <a:gd name="T13" fmla="*/ 0 h 4824"/>
                <a:gd name="T14" fmla="*/ 0 w 2034"/>
                <a:gd name="T15" fmla="*/ 0 h 4824"/>
                <a:gd name="T16" fmla="*/ 0 w 2034"/>
                <a:gd name="T17" fmla="*/ 0 h 4824"/>
                <a:gd name="T18" fmla="*/ 0 w 2034"/>
                <a:gd name="T19" fmla="*/ 0 h 4824"/>
                <a:gd name="T20" fmla="*/ 0 w 2034"/>
                <a:gd name="T21" fmla="*/ 0 h 4824"/>
                <a:gd name="T22" fmla="*/ 0 w 2034"/>
                <a:gd name="T23" fmla="*/ 0 h 4824"/>
                <a:gd name="T24" fmla="*/ 0 w 2034"/>
                <a:gd name="T25" fmla="*/ 0 h 4824"/>
                <a:gd name="T26" fmla="*/ 0 w 2034"/>
                <a:gd name="T27" fmla="*/ 0 h 4824"/>
                <a:gd name="T28" fmla="*/ 0 w 2034"/>
                <a:gd name="T29" fmla="*/ 0 h 4824"/>
                <a:gd name="T30" fmla="*/ 0 w 2034"/>
                <a:gd name="T31" fmla="*/ 0 h 4824"/>
                <a:gd name="T32" fmla="*/ 0 w 2034"/>
                <a:gd name="T33" fmla="*/ 0 h 4824"/>
                <a:gd name="T34" fmla="*/ 0 w 2034"/>
                <a:gd name="T35" fmla="*/ 0 h 4824"/>
                <a:gd name="T36" fmla="*/ 0 w 2034"/>
                <a:gd name="T37" fmla="*/ 0 h 4824"/>
                <a:gd name="T38" fmla="*/ 0 w 2034"/>
                <a:gd name="T39" fmla="*/ 0 h 4824"/>
                <a:gd name="T40" fmla="*/ 0 w 2034"/>
                <a:gd name="T41" fmla="*/ 0 h 4824"/>
                <a:gd name="T42" fmla="*/ 0 w 2034"/>
                <a:gd name="T43" fmla="*/ 0 h 4824"/>
                <a:gd name="T44" fmla="*/ 0 w 2034"/>
                <a:gd name="T45" fmla="*/ 0 h 4824"/>
                <a:gd name="T46" fmla="*/ 0 w 2034"/>
                <a:gd name="T47" fmla="*/ 0 h 4824"/>
                <a:gd name="T48" fmla="*/ 0 w 2034"/>
                <a:gd name="T49" fmla="*/ 0 h 4824"/>
                <a:gd name="T50" fmla="*/ 0 w 2034"/>
                <a:gd name="T51" fmla="*/ 0 h 4824"/>
                <a:gd name="T52" fmla="*/ 0 w 2034"/>
                <a:gd name="T53" fmla="*/ 0 h 4824"/>
                <a:gd name="T54" fmla="*/ 0 w 2034"/>
                <a:gd name="T55" fmla="*/ 0 h 4824"/>
                <a:gd name="T56" fmla="*/ 0 w 2034"/>
                <a:gd name="T57" fmla="*/ 0 h 4824"/>
                <a:gd name="T58" fmla="*/ 0 w 2034"/>
                <a:gd name="T59" fmla="*/ 0 h 4824"/>
                <a:gd name="T60" fmla="*/ 0 w 2034"/>
                <a:gd name="T61" fmla="*/ 0 h 4824"/>
                <a:gd name="T62" fmla="*/ 0 w 2034"/>
                <a:gd name="T63" fmla="*/ 0 h 4824"/>
                <a:gd name="T64" fmla="*/ 0 w 2034"/>
                <a:gd name="T65" fmla="*/ 0 h 4824"/>
                <a:gd name="T66" fmla="*/ 0 w 2034"/>
                <a:gd name="T67" fmla="*/ 0 h 4824"/>
                <a:gd name="T68" fmla="*/ 0 w 2034"/>
                <a:gd name="T69" fmla="*/ 0 h 4824"/>
                <a:gd name="T70" fmla="*/ 0 w 2034"/>
                <a:gd name="T71" fmla="*/ 0 h 4824"/>
                <a:gd name="T72" fmla="*/ 0 w 2034"/>
                <a:gd name="T73" fmla="*/ 0 h 4824"/>
                <a:gd name="T74" fmla="*/ 0 w 2034"/>
                <a:gd name="T75" fmla="*/ 0 h 4824"/>
                <a:gd name="T76" fmla="*/ 0 w 2034"/>
                <a:gd name="T77" fmla="*/ 0 h 4824"/>
                <a:gd name="T78" fmla="*/ 0 w 2034"/>
                <a:gd name="T79" fmla="*/ 0 h 4824"/>
                <a:gd name="T80" fmla="*/ 0 w 2034"/>
                <a:gd name="T81" fmla="*/ 0 h 4824"/>
                <a:gd name="T82" fmla="*/ 0 w 2034"/>
                <a:gd name="T83" fmla="*/ 0 h 4824"/>
                <a:gd name="T84" fmla="*/ 0 w 2034"/>
                <a:gd name="T85" fmla="*/ 0 h 4824"/>
                <a:gd name="T86" fmla="*/ 0 w 2034"/>
                <a:gd name="T87" fmla="*/ 0 h 4824"/>
                <a:gd name="T88" fmla="*/ 0 w 2034"/>
                <a:gd name="T89" fmla="*/ 0 h 4824"/>
                <a:gd name="T90" fmla="*/ 0 w 2034"/>
                <a:gd name="T91" fmla="*/ 0 h 4824"/>
                <a:gd name="T92" fmla="*/ 0 w 2034"/>
                <a:gd name="T93" fmla="*/ 0 h 4824"/>
                <a:gd name="T94" fmla="*/ 0 w 2034"/>
                <a:gd name="T95" fmla="*/ 0 h 4824"/>
                <a:gd name="T96" fmla="*/ 0 w 2034"/>
                <a:gd name="T97" fmla="*/ 0 h 4824"/>
                <a:gd name="T98" fmla="*/ 0 w 2034"/>
                <a:gd name="T99" fmla="*/ 0 h 4824"/>
                <a:gd name="T100" fmla="*/ 0 w 2034"/>
                <a:gd name="T101" fmla="*/ 0 h 4824"/>
                <a:gd name="T102" fmla="*/ 0 w 2034"/>
                <a:gd name="T103" fmla="*/ 0 h 4824"/>
                <a:gd name="T104" fmla="*/ 0 w 2034"/>
                <a:gd name="T105" fmla="*/ 0 h 4824"/>
                <a:gd name="T106" fmla="*/ 0 w 2034"/>
                <a:gd name="T107" fmla="*/ 0 h 4824"/>
                <a:gd name="T108" fmla="*/ 0 w 2034"/>
                <a:gd name="T109" fmla="*/ 0 h 4824"/>
                <a:gd name="T110" fmla="*/ 0 w 2034"/>
                <a:gd name="T111" fmla="*/ 0 h 4824"/>
                <a:gd name="T112" fmla="*/ 0 w 2034"/>
                <a:gd name="T113" fmla="*/ 0 h 4824"/>
                <a:gd name="T114" fmla="*/ 0 w 2034"/>
                <a:gd name="T115" fmla="*/ 0 h 4824"/>
                <a:gd name="T116" fmla="*/ 0 w 2034"/>
                <a:gd name="T117" fmla="*/ 0 h 4824"/>
                <a:gd name="T118" fmla="*/ 0 w 2034"/>
                <a:gd name="T119" fmla="*/ 0 h 4824"/>
                <a:gd name="T120" fmla="*/ 0 w 2034"/>
                <a:gd name="T121" fmla="*/ 0 h 4824"/>
                <a:gd name="T122" fmla="*/ 0 w 2034"/>
                <a:gd name="T123" fmla="*/ 0 h 48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34"/>
                <a:gd name="T187" fmla="*/ 0 h 4824"/>
                <a:gd name="T188" fmla="*/ 2034 w 2034"/>
                <a:gd name="T189" fmla="*/ 4824 h 48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34" h="4824">
                  <a:moveTo>
                    <a:pt x="1071" y="0"/>
                  </a:moveTo>
                  <a:lnTo>
                    <a:pt x="1106" y="42"/>
                  </a:lnTo>
                  <a:lnTo>
                    <a:pt x="1143" y="84"/>
                  </a:lnTo>
                  <a:lnTo>
                    <a:pt x="1179" y="130"/>
                  </a:lnTo>
                  <a:lnTo>
                    <a:pt x="1217" y="178"/>
                  </a:lnTo>
                  <a:lnTo>
                    <a:pt x="1254" y="228"/>
                  </a:lnTo>
                  <a:lnTo>
                    <a:pt x="1292" y="279"/>
                  </a:lnTo>
                  <a:lnTo>
                    <a:pt x="1330" y="333"/>
                  </a:lnTo>
                  <a:lnTo>
                    <a:pt x="1368" y="389"/>
                  </a:lnTo>
                  <a:lnTo>
                    <a:pt x="1406" y="447"/>
                  </a:lnTo>
                  <a:lnTo>
                    <a:pt x="1444" y="507"/>
                  </a:lnTo>
                  <a:lnTo>
                    <a:pt x="1481" y="570"/>
                  </a:lnTo>
                  <a:lnTo>
                    <a:pt x="1519" y="635"/>
                  </a:lnTo>
                  <a:lnTo>
                    <a:pt x="1555" y="702"/>
                  </a:lnTo>
                  <a:lnTo>
                    <a:pt x="1592" y="771"/>
                  </a:lnTo>
                  <a:lnTo>
                    <a:pt x="1627" y="843"/>
                  </a:lnTo>
                  <a:lnTo>
                    <a:pt x="1662" y="917"/>
                  </a:lnTo>
                  <a:lnTo>
                    <a:pt x="1695" y="994"/>
                  </a:lnTo>
                  <a:lnTo>
                    <a:pt x="1728" y="1073"/>
                  </a:lnTo>
                  <a:lnTo>
                    <a:pt x="1760" y="1155"/>
                  </a:lnTo>
                  <a:lnTo>
                    <a:pt x="1791" y="1238"/>
                  </a:lnTo>
                  <a:lnTo>
                    <a:pt x="1821" y="1325"/>
                  </a:lnTo>
                  <a:lnTo>
                    <a:pt x="1849" y="1414"/>
                  </a:lnTo>
                  <a:lnTo>
                    <a:pt x="1875" y="1505"/>
                  </a:lnTo>
                  <a:lnTo>
                    <a:pt x="1901" y="1599"/>
                  </a:lnTo>
                  <a:lnTo>
                    <a:pt x="1924" y="1695"/>
                  </a:lnTo>
                  <a:lnTo>
                    <a:pt x="1945" y="1795"/>
                  </a:lnTo>
                  <a:lnTo>
                    <a:pt x="1966" y="1896"/>
                  </a:lnTo>
                  <a:lnTo>
                    <a:pt x="1984" y="2001"/>
                  </a:lnTo>
                  <a:lnTo>
                    <a:pt x="2000" y="2109"/>
                  </a:lnTo>
                  <a:lnTo>
                    <a:pt x="2013" y="2218"/>
                  </a:lnTo>
                  <a:lnTo>
                    <a:pt x="2025" y="2331"/>
                  </a:lnTo>
                  <a:lnTo>
                    <a:pt x="2034" y="2447"/>
                  </a:lnTo>
                  <a:lnTo>
                    <a:pt x="2030" y="2545"/>
                  </a:lnTo>
                  <a:lnTo>
                    <a:pt x="2024" y="2642"/>
                  </a:lnTo>
                  <a:lnTo>
                    <a:pt x="2016" y="2737"/>
                  </a:lnTo>
                  <a:lnTo>
                    <a:pt x="2006" y="2830"/>
                  </a:lnTo>
                  <a:lnTo>
                    <a:pt x="1995" y="2922"/>
                  </a:lnTo>
                  <a:lnTo>
                    <a:pt x="1981" y="3011"/>
                  </a:lnTo>
                  <a:lnTo>
                    <a:pt x="1966" y="3100"/>
                  </a:lnTo>
                  <a:lnTo>
                    <a:pt x="1949" y="3187"/>
                  </a:lnTo>
                  <a:lnTo>
                    <a:pt x="1930" y="3273"/>
                  </a:lnTo>
                  <a:lnTo>
                    <a:pt x="1910" y="3356"/>
                  </a:lnTo>
                  <a:lnTo>
                    <a:pt x="1887" y="3438"/>
                  </a:lnTo>
                  <a:lnTo>
                    <a:pt x="1864" y="3518"/>
                  </a:lnTo>
                  <a:lnTo>
                    <a:pt x="1839" y="3598"/>
                  </a:lnTo>
                  <a:lnTo>
                    <a:pt x="1813" y="3675"/>
                  </a:lnTo>
                  <a:lnTo>
                    <a:pt x="1784" y="3751"/>
                  </a:lnTo>
                  <a:lnTo>
                    <a:pt x="1754" y="3825"/>
                  </a:lnTo>
                  <a:lnTo>
                    <a:pt x="1722" y="3898"/>
                  </a:lnTo>
                  <a:lnTo>
                    <a:pt x="1690" y="3970"/>
                  </a:lnTo>
                  <a:lnTo>
                    <a:pt x="1655" y="4040"/>
                  </a:lnTo>
                  <a:lnTo>
                    <a:pt x="1620" y="4108"/>
                  </a:lnTo>
                  <a:lnTo>
                    <a:pt x="1583" y="4175"/>
                  </a:lnTo>
                  <a:lnTo>
                    <a:pt x="1544" y="4241"/>
                  </a:lnTo>
                  <a:lnTo>
                    <a:pt x="1503" y="4305"/>
                  </a:lnTo>
                  <a:lnTo>
                    <a:pt x="1463" y="4368"/>
                  </a:lnTo>
                  <a:lnTo>
                    <a:pt x="1419" y="4430"/>
                  </a:lnTo>
                  <a:lnTo>
                    <a:pt x="1376" y="4490"/>
                  </a:lnTo>
                  <a:lnTo>
                    <a:pt x="1331" y="4549"/>
                  </a:lnTo>
                  <a:lnTo>
                    <a:pt x="1285" y="4607"/>
                  </a:lnTo>
                  <a:lnTo>
                    <a:pt x="1237" y="4663"/>
                  </a:lnTo>
                  <a:lnTo>
                    <a:pt x="1188" y="4718"/>
                  </a:lnTo>
                  <a:lnTo>
                    <a:pt x="1139" y="4772"/>
                  </a:lnTo>
                  <a:lnTo>
                    <a:pt x="1088" y="4824"/>
                  </a:lnTo>
                  <a:lnTo>
                    <a:pt x="1040" y="4789"/>
                  </a:lnTo>
                  <a:lnTo>
                    <a:pt x="993" y="4751"/>
                  </a:lnTo>
                  <a:lnTo>
                    <a:pt x="944" y="4712"/>
                  </a:lnTo>
                  <a:lnTo>
                    <a:pt x="896" y="4669"/>
                  </a:lnTo>
                  <a:lnTo>
                    <a:pt x="847" y="4624"/>
                  </a:lnTo>
                  <a:lnTo>
                    <a:pt x="798" y="4577"/>
                  </a:lnTo>
                  <a:lnTo>
                    <a:pt x="750" y="4527"/>
                  </a:lnTo>
                  <a:lnTo>
                    <a:pt x="701" y="4475"/>
                  </a:lnTo>
                  <a:lnTo>
                    <a:pt x="652" y="4420"/>
                  </a:lnTo>
                  <a:lnTo>
                    <a:pt x="605" y="4363"/>
                  </a:lnTo>
                  <a:lnTo>
                    <a:pt x="558" y="4303"/>
                  </a:lnTo>
                  <a:lnTo>
                    <a:pt x="512" y="4240"/>
                  </a:lnTo>
                  <a:lnTo>
                    <a:pt x="467" y="4176"/>
                  </a:lnTo>
                  <a:lnTo>
                    <a:pt x="422" y="4108"/>
                  </a:lnTo>
                  <a:lnTo>
                    <a:pt x="380" y="4038"/>
                  </a:lnTo>
                  <a:lnTo>
                    <a:pt x="339" y="3965"/>
                  </a:lnTo>
                  <a:lnTo>
                    <a:pt x="300" y="3890"/>
                  </a:lnTo>
                  <a:lnTo>
                    <a:pt x="261" y="3812"/>
                  </a:lnTo>
                  <a:lnTo>
                    <a:pt x="226" y="3732"/>
                  </a:lnTo>
                  <a:lnTo>
                    <a:pt x="192" y="3647"/>
                  </a:lnTo>
                  <a:lnTo>
                    <a:pt x="161" y="3562"/>
                  </a:lnTo>
                  <a:lnTo>
                    <a:pt x="132" y="3473"/>
                  </a:lnTo>
                  <a:lnTo>
                    <a:pt x="105" y="3381"/>
                  </a:lnTo>
                  <a:lnTo>
                    <a:pt x="81" y="3287"/>
                  </a:lnTo>
                  <a:lnTo>
                    <a:pt x="60" y="3189"/>
                  </a:lnTo>
                  <a:lnTo>
                    <a:pt x="41" y="3090"/>
                  </a:lnTo>
                  <a:lnTo>
                    <a:pt x="26" y="2987"/>
                  </a:lnTo>
                  <a:lnTo>
                    <a:pt x="14" y="2880"/>
                  </a:lnTo>
                  <a:lnTo>
                    <a:pt x="6" y="2773"/>
                  </a:lnTo>
                  <a:lnTo>
                    <a:pt x="1" y="2661"/>
                  </a:lnTo>
                  <a:lnTo>
                    <a:pt x="0" y="2547"/>
                  </a:lnTo>
                  <a:lnTo>
                    <a:pt x="3" y="2430"/>
                  </a:lnTo>
                  <a:lnTo>
                    <a:pt x="10" y="2318"/>
                  </a:lnTo>
                  <a:lnTo>
                    <a:pt x="20" y="2208"/>
                  </a:lnTo>
                  <a:lnTo>
                    <a:pt x="33" y="2101"/>
                  </a:lnTo>
                  <a:lnTo>
                    <a:pt x="49" y="1998"/>
                  </a:lnTo>
                  <a:lnTo>
                    <a:pt x="68" y="1897"/>
                  </a:lnTo>
                  <a:lnTo>
                    <a:pt x="90" y="1800"/>
                  </a:lnTo>
                  <a:lnTo>
                    <a:pt x="114" y="1704"/>
                  </a:lnTo>
                  <a:lnTo>
                    <a:pt x="141" y="1611"/>
                  </a:lnTo>
                  <a:lnTo>
                    <a:pt x="170" y="1521"/>
                  </a:lnTo>
                  <a:lnTo>
                    <a:pt x="200" y="1433"/>
                  </a:lnTo>
                  <a:lnTo>
                    <a:pt x="234" y="1348"/>
                  </a:lnTo>
                  <a:lnTo>
                    <a:pt x="268" y="1265"/>
                  </a:lnTo>
                  <a:lnTo>
                    <a:pt x="305" y="1183"/>
                  </a:lnTo>
                  <a:lnTo>
                    <a:pt x="342" y="1105"/>
                  </a:lnTo>
                  <a:lnTo>
                    <a:pt x="381" y="1028"/>
                  </a:lnTo>
                  <a:lnTo>
                    <a:pt x="421" y="954"/>
                  </a:lnTo>
                  <a:lnTo>
                    <a:pt x="462" y="882"/>
                  </a:lnTo>
                  <a:lnTo>
                    <a:pt x="503" y="812"/>
                  </a:lnTo>
                  <a:lnTo>
                    <a:pt x="545" y="743"/>
                  </a:lnTo>
                  <a:lnTo>
                    <a:pt x="588" y="677"/>
                  </a:lnTo>
                  <a:lnTo>
                    <a:pt x="630" y="612"/>
                  </a:lnTo>
                  <a:lnTo>
                    <a:pt x="674" y="549"/>
                  </a:lnTo>
                  <a:lnTo>
                    <a:pt x="716" y="488"/>
                  </a:lnTo>
                  <a:lnTo>
                    <a:pt x="759" y="428"/>
                  </a:lnTo>
                  <a:lnTo>
                    <a:pt x="843" y="313"/>
                  </a:lnTo>
                  <a:lnTo>
                    <a:pt x="923" y="203"/>
                  </a:lnTo>
                  <a:lnTo>
                    <a:pt x="1000" y="100"/>
                  </a:lnTo>
                  <a:lnTo>
                    <a:pt x="1071" y="0"/>
                  </a:lnTo>
                </a:path>
              </a:pathLst>
            </a:custGeom>
            <a:noFill/>
            <a:ln w="158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5" name="Freeform 35"/>
            <p:cNvSpPr>
              <a:spLocks/>
            </p:cNvSpPr>
            <p:nvPr/>
          </p:nvSpPr>
          <p:spPr bwMode="auto">
            <a:xfrm>
              <a:off x="793" y="3338"/>
              <a:ext cx="125" cy="28"/>
            </a:xfrm>
            <a:custGeom>
              <a:avLst/>
              <a:gdLst>
                <a:gd name="T0" fmla="*/ 0 w 3545"/>
                <a:gd name="T1" fmla="*/ 0 h 864"/>
                <a:gd name="T2" fmla="*/ 0 w 3545"/>
                <a:gd name="T3" fmla="*/ 0 h 864"/>
                <a:gd name="T4" fmla="*/ 0 w 3545"/>
                <a:gd name="T5" fmla="*/ 0 h 864"/>
                <a:gd name="T6" fmla="*/ 0 w 3545"/>
                <a:gd name="T7" fmla="*/ 0 h 864"/>
                <a:gd name="T8" fmla="*/ 0 w 3545"/>
                <a:gd name="T9" fmla="*/ 0 h 864"/>
                <a:gd name="T10" fmla="*/ 0 w 3545"/>
                <a:gd name="T11" fmla="*/ 0 h 864"/>
                <a:gd name="T12" fmla="*/ 0 w 3545"/>
                <a:gd name="T13" fmla="*/ 0 h 864"/>
                <a:gd name="T14" fmla="*/ 0 w 3545"/>
                <a:gd name="T15" fmla="*/ 0 h 864"/>
                <a:gd name="T16" fmla="*/ 0 w 3545"/>
                <a:gd name="T17" fmla="*/ 0 h 864"/>
                <a:gd name="T18" fmla="*/ 0 w 3545"/>
                <a:gd name="T19" fmla="*/ 0 h 864"/>
                <a:gd name="T20" fmla="*/ 0 w 3545"/>
                <a:gd name="T21" fmla="*/ 0 h 864"/>
                <a:gd name="T22" fmla="*/ 0 w 3545"/>
                <a:gd name="T23" fmla="*/ 0 h 864"/>
                <a:gd name="T24" fmla="*/ 0 w 3545"/>
                <a:gd name="T25" fmla="*/ 0 h 864"/>
                <a:gd name="T26" fmla="*/ 0 w 3545"/>
                <a:gd name="T27" fmla="*/ 0 h 864"/>
                <a:gd name="T28" fmla="*/ 0 w 3545"/>
                <a:gd name="T29" fmla="*/ 0 h 864"/>
                <a:gd name="T30" fmla="*/ 0 w 3545"/>
                <a:gd name="T31" fmla="*/ 0 h 864"/>
                <a:gd name="T32" fmla="*/ 0 w 3545"/>
                <a:gd name="T33" fmla="*/ 0 h 864"/>
                <a:gd name="T34" fmla="*/ 0 w 3545"/>
                <a:gd name="T35" fmla="*/ 0 h 864"/>
                <a:gd name="T36" fmla="*/ 0 w 3545"/>
                <a:gd name="T37" fmla="*/ 0 h 864"/>
                <a:gd name="T38" fmla="*/ 0 w 3545"/>
                <a:gd name="T39" fmla="*/ 0 h 864"/>
                <a:gd name="T40" fmla="*/ 0 w 3545"/>
                <a:gd name="T41" fmla="*/ 0 h 864"/>
                <a:gd name="T42" fmla="*/ 0 w 3545"/>
                <a:gd name="T43" fmla="*/ 0 h 864"/>
                <a:gd name="T44" fmla="*/ 0 w 3545"/>
                <a:gd name="T45" fmla="*/ 0 h 864"/>
                <a:gd name="T46" fmla="*/ 0 w 3545"/>
                <a:gd name="T47" fmla="*/ 0 h 864"/>
                <a:gd name="T48" fmla="*/ 0 w 3545"/>
                <a:gd name="T49" fmla="*/ 0 h 864"/>
                <a:gd name="T50" fmla="*/ 0 w 3545"/>
                <a:gd name="T51" fmla="*/ 0 h 864"/>
                <a:gd name="T52" fmla="*/ 0 w 3545"/>
                <a:gd name="T53" fmla="*/ 0 h 864"/>
                <a:gd name="T54" fmla="*/ 0 w 3545"/>
                <a:gd name="T55" fmla="*/ 0 h 864"/>
                <a:gd name="T56" fmla="*/ 0 w 3545"/>
                <a:gd name="T57" fmla="*/ 0 h 864"/>
                <a:gd name="T58" fmla="*/ 0 w 3545"/>
                <a:gd name="T59" fmla="*/ 0 h 864"/>
                <a:gd name="T60" fmla="*/ 0 w 3545"/>
                <a:gd name="T61" fmla="*/ 0 h 864"/>
                <a:gd name="T62" fmla="*/ 0 w 3545"/>
                <a:gd name="T63" fmla="*/ 0 h 8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5"/>
                <a:gd name="T97" fmla="*/ 0 h 864"/>
                <a:gd name="T98" fmla="*/ 3545 w 3545"/>
                <a:gd name="T99" fmla="*/ 864 h 8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5" h="864">
                  <a:moveTo>
                    <a:pt x="3545" y="0"/>
                  </a:moveTo>
                  <a:lnTo>
                    <a:pt x="3510" y="47"/>
                  </a:lnTo>
                  <a:lnTo>
                    <a:pt x="3473" y="94"/>
                  </a:lnTo>
                  <a:lnTo>
                    <a:pt x="3435" y="141"/>
                  </a:lnTo>
                  <a:lnTo>
                    <a:pt x="3394" y="185"/>
                  </a:lnTo>
                  <a:lnTo>
                    <a:pt x="3353" y="229"/>
                  </a:lnTo>
                  <a:lnTo>
                    <a:pt x="3309" y="272"/>
                  </a:lnTo>
                  <a:lnTo>
                    <a:pt x="3265" y="312"/>
                  </a:lnTo>
                  <a:lnTo>
                    <a:pt x="3218" y="353"/>
                  </a:lnTo>
                  <a:lnTo>
                    <a:pt x="3171" y="392"/>
                  </a:lnTo>
                  <a:lnTo>
                    <a:pt x="3121" y="429"/>
                  </a:lnTo>
                  <a:lnTo>
                    <a:pt x="3071" y="466"/>
                  </a:lnTo>
                  <a:lnTo>
                    <a:pt x="3020" y="500"/>
                  </a:lnTo>
                  <a:lnTo>
                    <a:pt x="2966" y="534"/>
                  </a:lnTo>
                  <a:lnTo>
                    <a:pt x="2912" y="566"/>
                  </a:lnTo>
                  <a:lnTo>
                    <a:pt x="2856" y="597"/>
                  </a:lnTo>
                  <a:lnTo>
                    <a:pt x="2800" y="626"/>
                  </a:lnTo>
                  <a:lnTo>
                    <a:pt x="2742" y="654"/>
                  </a:lnTo>
                  <a:lnTo>
                    <a:pt x="2683" y="680"/>
                  </a:lnTo>
                  <a:lnTo>
                    <a:pt x="2623" y="704"/>
                  </a:lnTo>
                  <a:lnTo>
                    <a:pt x="2563" y="727"/>
                  </a:lnTo>
                  <a:lnTo>
                    <a:pt x="2500" y="748"/>
                  </a:lnTo>
                  <a:lnTo>
                    <a:pt x="2437" y="768"/>
                  </a:lnTo>
                  <a:lnTo>
                    <a:pt x="2373" y="786"/>
                  </a:lnTo>
                  <a:lnTo>
                    <a:pt x="2309" y="802"/>
                  </a:lnTo>
                  <a:lnTo>
                    <a:pt x="2243" y="816"/>
                  </a:lnTo>
                  <a:lnTo>
                    <a:pt x="2178" y="828"/>
                  </a:lnTo>
                  <a:lnTo>
                    <a:pt x="2110" y="840"/>
                  </a:lnTo>
                  <a:lnTo>
                    <a:pt x="2043" y="849"/>
                  </a:lnTo>
                  <a:lnTo>
                    <a:pt x="1974" y="855"/>
                  </a:lnTo>
                  <a:lnTo>
                    <a:pt x="1905" y="860"/>
                  </a:lnTo>
                  <a:lnTo>
                    <a:pt x="1835" y="863"/>
                  </a:lnTo>
                  <a:lnTo>
                    <a:pt x="1765" y="864"/>
                  </a:lnTo>
                  <a:lnTo>
                    <a:pt x="1695" y="863"/>
                  </a:lnTo>
                  <a:lnTo>
                    <a:pt x="1627" y="861"/>
                  </a:lnTo>
                  <a:lnTo>
                    <a:pt x="1558" y="856"/>
                  </a:lnTo>
                  <a:lnTo>
                    <a:pt x="1492" y="849"/>
                  </a:lnTo>
                  <a:lnTo>
                    <a:pt x="1425" y="841"/>
                  </a:lnTo>
                  <a:lnTo>
                    <a:pt x="1358" y="829"/>
                  </a:lnTo>
                  <a:lnTo>
                    <a:pt x="1293" y="818"/>
                  </a:lnTo>
                  <a:lnTo>
                    <a:pt x="1228" y="804"/>
                  </a:lnTo>
                  <a:lnTo>
                    <a:pt x="1164" y="788"/>
                  </a:lnTo>
                  <a:lnTo>
                    <a:pt x="1102" y="770"/>
                  </a:lnTo>
                  <a:lnTo>
                    <a:pt x="1039" y="752"/>
                  </a:lnTo>
                  <a:lnTo>
                    <a:pt x="978" y="731"/>
                  </a:lnTo>
                  <a:lnTo>
                    <a:pt x="918" y="709"/>
                  </a:lnTo>
                  <a:lnTo>
                    <a:pt x="858" y="685"/>
                  </a:lnTo>
                  <a:lnTo>
                    <a:pt x="801" y="660"/>
                  </a:lnTo>
                  <a:lnTo>
                    <a:pt x="743" y="632"/>
                  </a:lnTo>
                  <a:lnTo>
                    <a:pt x="687" y="604"/>
                  </a:lnTo>
                  <a:lnTo>
                    <a:pt x="631" y="574"/>
                  </a:lnTo>
                  <a:lnTo>
                    <a:pt x="578" y="543"/>
                  </a:lnTo>
                  <a:lnTo>
                    <a:pt x="525" y="510"/>
                  </a:lnTo>
                  <a:lnTo>
                    <a:pt x="474" y="476"/>
                  </a:lnTo>
                  <a:lnTo>
                    <a:pt x="424" y="440"/>
                  </a:lnTo>
                  <a:lnTo>
                    <a:pt x="375" y="404"/>
                  </a:lnTo>
                  <a:lnTo>
                    <a:pt x="327" y="366"/>
                  </a:lnTo>
                  <a:lnTo>
                    <a:pt x="282" y="328"/>
                  </a:lnTo>
                  <a:lnTo>
                    <a:pt x="236" y="287"/>
                  </a:lnTo>
                  <a:lnTo>
                    <a:pt x="194" y="245"/>
                  </a:lnTo>
                  <a:lnTo>
                    <a:pt x="152" y="203"/>
                  </a:lnTo>
                  <a:lnTo>
                    <a:pt x="112" y="159"/>
                  </a:lnTo>
                  <a:lnTo>
                    <a:pt x="73" y="114"/>
                  </a:lnTo>
                  <a:lnTo>
                    <a:pt x="36" y="68"/>
                  </a:lnTo>
                  <a:lnTo>
                    <a:pt x="0" y="21"/>
                  </a:lnTo>
                </a:path>
              </a:pathLst>
            </a:custGeom>
            <a:noFill/>
            <a:ln w="158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6" name="Freeform 36"/>
            <p:cNvSpPr>
              <a:spLocks/>
            </p:cNvSpPr>
            <p:nvPr/>
          </p:nvSpPr>
          <p:spPr bwMode="auto">
            <a:xfrm>
              <a:off x="819" y="3322"/>
              <a:ext cx="72" cy="18"/>
            </a:xfrm>
            <a:custGeom>
              <a:avLst/>
              <a:gdLst>
                <a:gd name="T0" fmla="*/ 0 w 2059"/>
                <a:gd name="T1" fmla="*/ 0 h 579"/>
                <a:gd name="T2" fmla="*/ 0 w 2059"/>
                <a:gd name="T3" fmla="*/ 0 h 579"/>
                <a:gd name="T4" fmla="*/ 0 w 2059"/>
                <a:gd name="T5" fmla="*/ 0 h 579"/>
                <a:gd name="T6" fmla="*/ 0 w 2059"/>
                <a:gd name="T7" fmla="*/ 0 h 579"/>
                <a:gd name="T8" fmla="*/ 0 w 2059"/>
                <a:gd name="T9" fmla="*/ 0 h 579"/>
                <a:gd name="T10" fmla="*/ 0 w 2059"/>
                <a:gd name="T11" fmla="*/ 0 h 579"/>
                <a:gd name="T12" fmla="*/ 0 w 2059"/>
                <a:gd name="T13" fmla="*/ 0 h 579"/>
                <a:gd name="T14" fmla="*/ 0 w 2059"/>
                <a:gd name="T15" fmla="*/ 0 h 579"/>
                <a:gd name="T16" fmla="*/ 0 w 2059"/>
                <a:gd name="T17" fmla="*/ 0 h 579"/>
                <a:gd name="T18" fmla="*/ 0 w 2059"/>
                <a:gd name="T19" fmla="*/ 0 h 579"/>
                <a:gd name="T20" fmla="*/ 0 w 2059"/>
                <a:gd name="T21" fmla="*/ 0 h 579"/>
                <a:gd name="T22" fmla="*/ 0 w 2059"/>
                <a:gd name="T23" fmla="*/ 0 h 579"/>
                <a:gd name="T24" fmla="*/ 0 w 2059"/>
                <a:gd name="T25" fmla="*/ 0 h 579"/>
                <a:gd name="T26" fmla="*/ 0 w 2059"/>
                <a:gd name="T27" fmla="*/ 0 h 579"/>
                <a:gd name="T28" fmla="*/ 0 w 2059"/>
                <a:gd name="T29" fmla="*/ 0 h 579"/>
                <a:gd name="T30" fmla="*/ 0 w 2059"/>
                <a:gd name="T31" fmla="*/ 0 h 579"/>
                <a:gd name="T32" fmla="*/ 0 w 2059"/>
                <a:gd name="T33" fmla="*/ 0 h 579"/>
                <a:gd name="T34" fmla="*/ 0 w 2059"/>
                <a:gd name="T35" fmla="*/ 0 h 579"/>
                <a:gd name="T36" fmla="*/ 0 w 2059"/>
                <a:gd name="T37" fmla="*/ 0 h 579"/>
                <a:gd name="T38" fmla="*/ 0 w 2059"/>
                <a:gd name="T39" fmla="*/ 0 h 579"/>
                <a:gd name="T40" fmla="*/ 0 w 2059"/>
                <a:gd name="T41" fmla="*/ 0 h 579"/>
                <a:gd name="T42" fmla="*/ 0 w 2059"/>
                <a:gd name="T43" fmla="*/ 0 h 579"/>
                <a:gd name="T44" fmla="*/ 0 w 2059"/>
                <a:gd name="T45" fmla="*/ 0 h 579"/>
                <a:gd name="T46" fmla="*/ 0 w 2059"/>
                <a:gd name="T47" fmla="*/ 0 h 579"/>
                <a:gd name="T48" fmla="*/ 0 w 2059"/>
                <a:gd name="T49" fmla="*/ 0 h 579"/>
                <a:gd name="T50" fmla="*/ 0 w 2059"/>
                <a:gd name="T51" fmla="*/ 0 h 579"/>
                <a:gd name="T52" fmla="*/ 0 w 2059"/>
                <a:gd name="T53" fmla="*/ 0 h 579"/>
                <a:gd name="T54" fmla="*/ 0 w 2059"/>
                <a:gd name="T55" fmla="*/ 0 h 579"/>
                <a:gd name="T56" fmla="*/ 0 w 2059"/>
                <a:gd name="T57" fmla="*/ 0 h 579"/>
                <a:gd name="T58" fmla="*/ 0 w 2059"/>
                <a:gd name="T59" fmla="*/ 0 h 579"/>
                <a:gd name="T60" fmla="*/ 0 w 2059"/>
                <a:gd name="T61" fmla="*/ 0 h 579"/>
                <a:gd name="T62" fmla="*/ 0 w 2059"/>
                <a:gd name="T63" fmla="*/ 0 h 5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9"/>
                <a:gd name="T97" fmla="*/ 0 h 579"/>
                <a:gd name="T98" fmla="*/ 2059 w 2059"/>
                <a:gd name="T99" fmla="*/ 579 h 5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9" h="579">
                  <a:moveTo>
                    <a:pt x="2059" y="0"/>
                  </a:moveTo>
                  <a:lnTo>
                    <a:pt x="2031" y="33"/>
                  </a:lnTo>
                  <a:lnTo>
                    <a:pt x="2004" y="66"/>
                  </a:lnTo>
                  <a:lnTo>
                    <a:pt x="1977" y="97"/>
                  </a:lnTo>
                  <a:lnTo>
                    <a:pt x="1948" y="129"/>
                  </a:lnTo>
                  <a:lnTo>
                    <a:pt x="1919" y="158"/>
                  </a:lnTo>
                  <a:lnTo>
                    <a:pt x="1890" y="187"/>
                  </a:lnTo>
                  <a:lnTo>
                    <a:pt x="1860" y="216"/>
                  </a:lnTo>
                  <a:lnTo>
                    <a:pt x="1830" y="242"/>
                  </a:lnTo>
                  <a:lnTo>
                    <a:pt x="1799" y="269"/>
                  </a:lnTo>
                  <a:lnTo>
                    <a:pt x="1768" y="294"/>
                  </a:lnTo>
                  <a:lnTo>
                    <a:pt x="1736" y="318"/>
                  </a:lnTo>
                  <a:lnTo>
                    <a:pt x="1704" y="342"/>
                  </a:lnTo>
                  <a:lnTo>
                    <a:pt x="1671" y="364"/>
                  </a:lnTo>
                  <a:lnTo>
                    <a:pt x="1638" y="385"/>
                  </a:lnTo>
                  <a:lnTo>
                    <a:pt x="1605" y="406"/>
                  </a:lnTo>
                  <a:lnTo>
                    <a:pt x="1571" y="425"/>
                  </a:lnTo>
                  <a:lnTo>
                    <a:pt x="1537" y="443"/>
                  </a:lnTo>
                  <a:lnTo>
                    <a:pt x="1502" y="461"/>
                  </a:lnTo>
                  <a:lnTo>
                    <a:pt x="1468" y="477"/>
                  </a:lnTo>
                  <a:lnTo>
                    <a:pt x="1434" y="491"/>
                  </a:lnTo>
                  <a:lnTo>
                    <a:pt x="1398" y="505"/>
                  </a:lnTo>
                  <a:lnTo>
                    <a:pt x="1363" y="518"/>
                  </a:lnTo>
                  <a:lnTo>
                    <a:pt x="1327" y="530"/>
                  </a:lnTo>
                  <a:lnTo>
                    <a:pt x="1291" y="540"/>
                  </a:lnTo>
                  <a:lnTo>
                    <a:pt x="1255" y="549"/>
                  </a:lnTo>
                  <a:lnTo>
                    <a:pt x="1219" y="557"/>
                  </a:lnTo>
                  <a:lnTo>
                    <a:pt x="1182" y="564"/>
                  </a:lnTo>
                  <a:lnTo>
                    <a:pt x="1146" y="569"/>
                  </a:lnTo>
                  <a:lnTo>
                    <a:pt x="1109" y="573"/>
                  </a:lnTo>
                  <a:lnTo>
                    <a:pt x="1073" y="576"/>
                  </a:lnTo>
                  <a:lnTo>
                    <a:pt x="1035" y="578"/>
                  </a:lnTo>
                  <a:lnTo>
                    <a:pt x="999" y="579"/>
                  </a:lnTo>
                  <a:lnTo>
                    <a:pt x="963" y="578"/>
                  </a:lnTo>
                  <a:lnTo>
                    <a:pt x="928" y="576"/>
                  </a:lnTo>
                  <a:lnTo>
                    <a:pt x="893" y="573"/>
                  </a:lnTo>
                  <a:lnTo>
                    <a:pt x="858" y="569"/>
                  </a:lnTo>
                  <a:lnTo>
                    <a:pt x="824" y="564"/>
                  </a:lnTo>
                  <a:lnTo>
                    <a:pt x="789" y="557"/>
                  </a:lnTo>
                  <a:lnTo>
                    <a:pt x="755" y="549"/>
                  </a:lnTo>
                  <a:lnTo>
                    <a:pt x="721" y="540"/>
                  </a:lnTo>
                  <a:lnTo>
                    <a:pt x="687" y="530"/>
                  </a:lnTo>
                  <a:lnTo>
                    <a:pt x="653" y="518"/>
                  </a:lnTo>
                  <a:lnTo>
                    <a:pt x="621" y="505"/>
                  </a:lnTo>
                  <a:lnTo>
                    <a:pt x="589" y="492"/>
                  </a:lnTo>
                  <a:lnTo>
                    <a:pt x="556" y="477"/>
                  </a:lnTo>
                  <a:lnTo>
                    <a:pt x="524" y="462"/>
                  </a:lnTo>
                  <a:lnTo>
                    <a:pt x="491" y="444"/>
                  </a:lnTo>
                  <a:lnTo>
                    <a:pt x="460" y="426"/>
                  </a:lnTo>
                  <a:lnTo>
                    <a:pt x="428" y="408"/>
                  </a:lnTo>
                  <a:lnTo>
                    <a:pt x="398" y="388"/>
                  </a:lnTo>
                  <a:lnTo>
                    <a:pt x="367" y="367"/>
                  </a:lnTo>
                  <a:lnTo>
                    <a:pt x="337" y="346"/>
                  </a:lnTo>
                  <a:lnTo>
                    <a:pt x="307" y="323"/>
                  </a:lnTo>
                  <a:lnTo>
                    <a:pt x="278" y="299"/>
                  </a:lnTo>
                  <a:lnTo>
                    <a:pt x="248" y="275"/>
                  </a:lnTo>
                  <a:lnTo>
                    <a:pt x="219" y="249"/>
                  </a:lnTo>
                  <a:lnTo>
                    <a:pt x="190" y="223"/>
                  </a:lnTo>
                  <a:lnTo>
                    <a:pt x="162" y="197"/>
                  </a:lnTo>
                  <a:lnTo>
                    <a:pt x="134" y="168"/>
                  </a:lnTo>
                  <a:lnTo>
                    <a:pt x="106" y="140"/>
                  </a:lnTo>
                  <a:lnTo>
                    <a:pt x="79" y="110"/>
                  </a:lnTo>
                  <a:lnTo>
                    <a:pt x="53" y="80"/>
                  </a:lnTo>
                  <a:lnTo>
                    <a:pt x="26" y="49"/>
                  </a:lnTo>
                  <a:lnTo>
                    <a:pt x="0" y="17"/>
                  </a:lnTo>
                </a:path>
              </a:pathLst>
            </a:custGeom>
            <a:noFill/>
            <a:ln w="158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7" name="Freeform 37"/>
            <p:cNvSpPr>
              <a:spLocks/>
            </p:cNvSpPr>
            <p:nvPr/>
          </p:nvSpPr>
          <p:spPr bwMode="auto">
            <a:xfrm>
              <a:off x="794" y="3418"/>
              <a:ext cx="123" cy="27"/>
            </a:xfrm>
            <a:custGeom>
              <a:avLst/>
              <a:gdLst>
                <a:gd name="T0" fmla="*/ 0 w 3518"/>
                <a:gd name="T1" fmla="*/ 0 h 865"/>
                <a:gd name="T2" fmla="*/ 0 w 3518"/>
                <a:gd name="T3" fmla="*/ 0 h 865"/>
                <a:gd name="T4" fmla="*/ 0 w 3518"/>
                <a:gd name="T5" fmla="*/ 0 h 865"/>
                <a:gd name="T6" fmla="*/ 0 w 3518"/>
                <a:gd name="T7" fmla="*/ 0 h 865"/>
                <a:gd name="T8" fmla="*/ 0 w 3518"/>
                <a:gd name="T9" fmla="*/ 0 h 865"/>
                <a:gd name="T10" fmla="*/ 0 w 3518"/>
                <a:gd name="T11" fmla="*/ 0 h 865"/>
                <a:gd name="T12" fmla="*/ 0 w 3518"/>
                <a:gd name="T13" fmla="*/ 0 h 865"/>
                <a:gd name="T14" fmla="*/ 0 w 3518"/>
                <a:gd name="T15" fmla="*/ 0 h 865"/>
                <a:gd name="T16" fmla="*/ 0 w 3518"/>
                <a:gd name="T17" fmla="*/ 0 h 865"/>
                <a:gd name="T18" fmla="*/ 0 w 3518"/>
                <a:gd name="T19" fmla="*/ 0 h 865"/>
                <a:gd name="T20" fmla="*/ 0 w 3518"/>
                <a:gd name="T21" fmla="*/ 0 h 865"/>
                <a:gd name="T22" fmla="*/ 0 w 3518"/>
                <a:gd name="T23" fmla="*/ 0 h 865"/>
                <a:gd name="T24" fmla="*/ 0 w 3518"/>
                <a:gd name="T25" fmla="*/ 0 h 865"/>
                <a:gd name="T26" fmla="*/ 0 w 3518"/>
                <a:gd name="T27" fmla="*/ 0 h 865"/>
                <a:gd name="T28" fmla="*/ 0 w 3518"/>
                <a:gd name="T29" fmla="*/ 0 h 865"/>
                <a:gd name="T30" fmla="*/ 0 w 3518"/>
                <a:gd name="T31" fmla="*/ 0 h 865"/>
                <a:gd name="T32" fmla="*/ 0 w 3518"/>
                <a:gd name="T33" fmla="*/ 0 h 865"/>
                <a:gd name="T34" fmla="*/ 0 w 3518"/>
                <a:gd name="T35" fmla="*/ 0 h 865"/>
                <a:gd name="T36" fmla="*/ 0 w 3518"/>
                <a:gd name="T37" fmla="*/ 0 h 865"/>
                <a:gd name="T38" fmla="*/ 0 w 3518"/>
                <a:gd name="T39" fmla="*/ 0 h 865"/>
                <a:gd name="T40" fmla="*/ 0 w 3518"/>
                <a:gd name="T41" fmla="*/ 0 h 865"/>
                <a:gd name="T42" fmla="*/ 0 w 3518"/>
                <a:gd name="T43" fmla="*/ 0 h 865"/>
                <a:gd name="T44" fmla="*/ 0 w 3518"/>
                <a:gd name="T45" fmla="*/ 0 h 865"/>
                <a:gd name="T46" fmla="*/ 0 w 3518"/>
                <a:gd name="T47" fmla="*/ 0 h 865"/>
                <a:gd name="T48" fmla="*/ 0 w 3518"/>
                <a:gd name="T49" fmla="*/ 0 h 865"/>
                <a:gd name="T50" fmla="*/ 0 w 3518"/>
                <a:gd name="T51" fmla="*/ 0 h 865"/>
                <a:gd name="T52" fmla="*/ 0 w 3518"/>
                <a:gd name="T53" fmla="*/ 0 h 865"/>
                <a:gd name="T54" fmla="*/ 0 w 3518"/>
                <a:gd name="T55" fmla="*/ 0 h 865"/>
                <a:gd name="T56" fmla="*/ 0 w 3518"/>
                <a:gd name="T57" fmla="*/ 0 h 865"/>
                <a:gd name="T58" fmla="*/ 0 w 3518"/>
                <a:gd name="T59" fmla="*/ 0 h 865"/>
                <a:gd name="T60" fmla="*/ 0 w 3518"/>
                <a:gd name="T61" fmla="*/ 0 h 865"/>
                <a:gd name="T62" fmla="*/ 0 w 3518"/>
                <a:gd name="T63" fmla="*/ 0 h 8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18"/>
                <a:gd name="T97" fmla="*/ 0 h 865"/>
                <a:gd name="T98" fmla="*/ 3518 w 3518"/>
                <a:gd name="T99" fmla="*/ 865 h 8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18" h="865">
                  <a:moveTo>
                    <a:pt x="3518" y="865"/>
                  </a:moveTo>
                  <a:lnTo>
                    <a:pt x="3483" y="817"/>
                  </a:lnTo>
                  <a:lnTo>
                    <a:pt x="3446" y="770"/>
                  </a:lnTo>
                  <a:lnTo>
                    <a:pt x="3407" y="724"/>
                  </a:lnTo>
                  <a:lnTo>
                    <a:pt x="3367" y="679"/>
                  </a:lnTo>
                  <a:lnTo>
                    <a:pt x="3326" y="635"/>
                  </a:lnTo>
                  <a:lnTo>
                    <a:pt x="3282" y="593"/>
                  </a:lnTo>
                  <a:lnTo>
                    <a:pt x="3238" y="552"/>
                  </a:lnTo>
                  <a:lnTo>
                    <a:pt x="3191" y="511"/>
                  </a:lnTo>
                  <a:lnTo>
                    <a:pt x="3143" y="473"/>
                  </a:lnTo>
                  <a:lnTo>
                    <a:pt x="3094" y="435"/>
                  </a:lnTo>
                  <a:lnTo>
                    <a:pt x="3044" y="398"/>
                  </a:lnTo>
                  <a:lnTo>
                    <a:pt x="2992" y="364"/>
                  </a:lnTo>
                  <a:lnTo>
                    <a:pt x="2939" y="330"/>
                  </a:lnTo>
                  <a:lnTo>
                    <a:pt x="2885" y="298"/>
                  </a:lnTo>
                  <a:lnTo>
                    <a:pt x="2829" y="267"/>
                  </a:lnTo>
                  <a:lnTo>
                    <a:pt x="2772" y="238"/>
                  </a:lnTo>
                  <a:lnTo>
                    <a:pt x="2715" y="211"/>
                  </a:lnTo>
                  <a:lnTo>
                    <a:pt x="2656" y="184"/>
                  </a:lnTo>
                  <a:lnTo>
                    <a:pt x="2596" y="160"/>
                  </a:lnTo>
                  <a:lnTo>
                    <a:pt x="2535" y="137"/>
                  </a:lnTo>
                  <a:lnTo>
                    <a:pt x="2473" y="116"/>
                  </a:lnTo>
                  <a:lnTo>
                    <a:pt x="2410" y="97"/>
                  </a:lnTo>
                  <a:lnTo>
                    <a:pt x="2346" y="79"/>
                  </a:lnTo>
                  <a:lnTo>
                    <a:pt x="2282" y="62"/>
                  </a:lnTo>
                  <a:lnTo>
                    <a:pt x="2216" y="48"/>
                  </a:lnTo>
                  <a:lnTo>
                    <a:pt x="2150" y="36"/>
                  </a:lnTo>
                  <a:lnTo>
                    <a:pt x="2082" y="25"/>
                  </a:lnTo>
                  <a:lnTo>
                    <a:pt x="2015" y="16"/>
                  </a:lnTo>
                  <a:lnTo>
                    <a:pt x="1947" y="9"/>
                  </a:lnTo>
                  <a:lnTo>
                    <a:pt x="1878" y="4"/>
                  </a:lnTo>
                  <a:lnTo>
                    <a:pt x="1808" y="1"/>
                  </a:lnTo>
                  <a:lnTo>
                    <a:pt x="1738" y="0"/>
                  </a:lnTo>
                  <a:lnTo>
                    <a:pt x="1670" y="1"/>
                  </a:lnTo>
                  <a:lnTo>
                    <a:pt x="1603" y="3"/>
                  </a:lnTo>
                  <a:lnTo>
                    <a:pt x="1536" y="8"/>
                  </a:lnTo>
                  <a:lnTo>
                    <a:pt x="1470" y="15"/>
                  </a:lnTo>
                  <a:lnTo>
                    <a:pt x="1405" y="23"/>
                  </a:lnTo>
                  <a:lnTo>
                    <a:pt x="1341" y="33"/>
                  </a:lnTo>
                  <a:lnTo>
                    <a:pt x="1276" y="45"/>
                  </a:lnTo>
                  <a:lnTo>
                    <a:pt x="1213" y="58"/>
                  </a:lnTo>
                  <a:lnTo>
                    <a:pt x="1150" y="73"/>
                  </a:lnTo>
                  <a:lnTo>
                    <a:pt x="1089" y="90"/>
                  </a:lnTo>
                  <a:lnTo>
                    <a:pt x="1028" y="108"/>
                  </a:lnTo>
                  <a:lnTo>
                    <a:pt x="968" y="127"/>
                  </a:lnTo>
                  <a:lnTo>
                    <a:pt x="909" y="149"/>
                  </a:lnTo>
                  <a:lnTo>
                    <a:pt x="851" y="172"/>
                  </a:lnTo>
                  <a:lnTo>
                    <a:pt x="794" y="196"/>
                  </a:lnTo>
                  <a:lnTo>
                    <a:pt x="738" y="222"/>
                  </a:lnTo>
                  <a:lnTo>
                    <a:pt x="682" y="249"/>
                  </a:lnTo>
                  <a:lnTo>
                    <a:pt x="628" y="278"/>
                  </a:lnTo>
                  <a:lnTo>
                    <a:pt x="575" y="307"/>
                  </a:lnTo>
                  <a:lnTo>
                    <a:pt x="523" y="339"/>
                  </a:lnTo>
                  <a:lnTo>
                    <a:pt x="472" y="371"/>
                  </a:lnTo>
                  <a:lnTo>
                    <a:pt x="423" y="405"/>
                  </a:lnTo>
                  <a:lnTo>
                    <a:pt x="374" y="440"/>
                  </a:lnTo>
                  <a:lnTo>
                    <a:pt x="328" y="477"/>
                  </a:lnTo>
                  <a:lnTo>
                    <a:pt x="282" y="513"/>
                  </a:lnTo>
                  <a:lnTo>
                    <a:pt x="237" y="553"/>
                  </a:lnTo>
                  <a:lnTo>
                    <a:pt x="194" y="592"/>
                  </a:lnTo>
                  <a:lnTo>
                    <a:pt x="152" y="633"/>
                  </a:lnTo>
                  <a:lnTo>
                    <a:pt x="112" y="675"/>
                  </a:lnTo>
                  <a:lnTo>
                    <a:pt x="73" y="718"/>
                  </a:lnTo>
                  <a:lnTo>
                    <a:pt x="36" y="762"/>
                  </a:lnTo>
                  <a:lnTo>
                    <a:pt x="0" y="807"/>
                  </a:lnTo>
                </a:path>
              </a:pathLst>
            </a:custGeom>
            <a:noFill/>
            <a:ln w="158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8" name="Freeform 38"/>
            <p:cNvSpPr>
              <a:spLocks/>
            </p:cNvSpPr>
            <p:nvPr/>
          </p:nvSpPr>
          <p:spPr bwMode="auto">
            <a:xfrm>
              <a:off x="819" y="3443"/>
              <a:ext cx="71" cy="19"/>
            </a:xfrm>
            <a:custGeom>
              <a:avLst/>
              <a:gdLst>
                <a:gd name="T0" fmla="*/ 0 w 2036"/>
                <a:gd name="T1" fmla="*/ 0 h 572"/>
                <a:gd name="T2" fmla="*/ 0 w 2036"/>
                <a:gd name="T3" fmla="*/ 0 h 572"/>
                <a:gd name="T4" fmla="*/ 0 w 2036"/>
                <a:gd name="T5" fmla="*/ 0 h 572"/>
                <a:gd name="T6" fmla="*/ 0 w 2036"/>
                <a:gd name="T7" fmla="*/ 0 h 572"/>
                <a:gd name="T8" fmla="*/ 0 w 2036"/>
                <a:gd name="T9" fmla="*/ 0 h 572"/>
                <a:gd name="T10" fmla="*/ 0 w 2036"/>
                <a:gd name="T11" fmla="*/ 0 h 572"/>
                <a:gd name="T12" fmla="*/ 0 w 2036"/>
                <a:gd name="T13" fmla="*/ 0 h 572"/>
                <a:gd name="T14" fmla="*/ 0 w 2036"/>
                <a:gd name="T15" fmla="*/ 0 h 572"/>
                <a:gd name="T16" fmla="*/ 0 w 2036"/>
                <a:gd name="T17" fmla="*/ 0 h 572"/>
                <a:gd name="T18" fmla="*/ 0 w 2036"/>
                <a:gd name="T19" fmla="*/ 0 h 572"/>
                <a:gd name="T20" fmla="*/ 0 w 2036"/>
                <a:gd name="T21" fmla="*/ 0 h 572"/>
                <a:gd name="T22" fmla="*/ 0 w 2036"/>
                <a:gd name="T23" fmla="*/ 0 h 572"/>
                <a:gd name="T24" fmla="*/ 0 w 2036"/>
                <a:gd name="T25" fmla="*/ 0 h 572"/>
                <a:gd name="T26" fmla="*/ 0 w 2036"/>
                <a:gd name="T27" fmla="*/ 0 h 572"/>
                <a:gd name="T28" fmla="*/ 0 w 2036"/>
                <a:gd name="T29" fmla="*/ 0 h 572"/>
                <a:gd name="T30" fmla="*/ 0 w 2036"/>
                <a:gd name="T31" fmla="*/ 0 h 572"/>
                <a:gd name="T32" fmla="*/ 0 w 2036"/>
                <a:gd name="T33" fmla="*/ 0 h 572"/>
                <a:gd name="T34" fmla="*/ 0 w 2036"/>
                <a:gd name="T35" fmla="*/ 0 h 572"/>
                <a:gd name="T36" fmla="*/ 0 w 2036"/>
                <a:gd name="T37" fmla="*/ 0 h 572"/>
                <a:gd name="T38" fmla="*/ 0 w 2036"/>
                <a:gd name="T39" fmla="*/ 0 h 572"/>
                <a:gd name="T40" fmla="*/ 0 w 2036"/>
                <a:gd name="T41" fmla="*/ 0 h 572"/>
                <a:gd name="T42" fmla="*/ 0 w 2036"/>
                <a:gd name="T43" fmla="*/ 0 h 572"/>
                <a:gd name="T44" fmla="*/ 0 w 2036"/>
                <a:gd name="T45" fmla="*/ 0 h 572"/>
                <a:gd name="T46" fmla="*/ 0 w 2036"/>
                <a:gd name="T47" fmla="*/ 0 h 572"/>
                <a:gd name="T48" fmla="*/ 0 w 2036"/>
                <a:gd name="T49" fmla="*/ 0 h 572"/>
                <a:gd name="T50" fmla="*/ 0 w 2036"/>
                <a:gd name="T51" fmla="*/ 0 h 572"/>
                <a:gd name="T52" fmla="*/ 0 w 2036"/>
                <a:gd name="T53" fmla="*/ 0 h 572"/>
                <a:gd name="T54" fmla="*/ 0 w 2036"/>
                <a:gd name="T55" fmla="*/ 0 h 572"/>
                <a:gd name="T56" fmla="*/ 0 w 2036"/>
                <a:gd name="T57" fmla="*/ 0 h 572"/>
                <a:gd name="T58" fmla="*/ 0 w 2036"/>
                <a:gd name="T59" fmla="*/ 0 h 572"/>
                <a:gd name="T60" fmla="*/ 0 w 2036"/>
                <a:gd name="T61" fmla="*/ 0 h 572"/>
                <a:gd name="T62" fmla="*/ 0 w 2036"/>
                <a:gd name="T63" fmla="*/ 0 h 5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36"/>
                <a:gd name="T97" fmla="*/ 0 h 572"/>
                <a:gd name="T98" fmla="*/ 2036 w 2036"/>
                <a:gd name="T99" fmla="*/ 572 h 5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36" h="572">
                  <a:moveTo>
                    <a:pt x="2036" y="572"/>
                  </a:moveTo>
                  <a:lnTo>
                    <a:pt x="2010" y="538"/>
                  </a:lnTo>
                  <a:lnTo>
                    <a:pt x="1983" y="507"/>
                  </a:lnTo>
                  <a:lnTo>
                    <a:pt x="1955" y="475"/>
                  </a:lnTo>
                  <a:lnTo>
                    <a:pt x="1928" y="445"/>
                  </a:lnTo>
                  <a:lnTo>
                    <a:pt x="1900" y="415"/>
                  </a:lnTo>
                  <a:lnTo>
                    <a:pt x="1871" y="386"/>
                  </a:lnTo>
                  <a:lnTo>
                    <a:pt x="1842" y="358"/>
                  </a:lnTo>
                  <a:lnTo>
                    <a:pt x="1813" y="332"/>
                  </a:lnTo>
                  <a:lnTo>
                    <a:pt x="1783" y="305"/>
                  </a:lnTo>
                  <a:lnTo>
                    <a:pt x="1753" y="281"/>
                  </a:lnTo>
                  <a:lnTo>
                    <a:pt x="1722" y="257"/>
                  </a:lnTo>
                  <a:lnTo>
                    <a:pt x="1691" y="234"/>
                  </a:lnTo>
                  <a:lnTo>
                    <a:pt x="1660" y="212"/>
                  </a:lnTo>
                  <a:lnTo>
                    <a:pt x="1628" y="191"/>
                  </a:lnTo>
                  <a:lnTo>
                    <a:pt x="1597" y="170"/>
                  </a:lnTo>
                  <a:lnTo>
                    <a:pt x="1564" y="152"/>
                  </a:lnTo>
                  <a:lnTo>
                    <a:pt x="1531" y="134"/>
                  </a:lnTo>
                  <a:lnTo>
                    <a:pt x="1498" y="118"/>
                  </a:lnTo>
                  <a:lnTo>
                    <a:pt x="1465" y="101"/>
                  </a:lnTo>
                  <a:lnTo>
                    <a:pt x="1432" y="87"/>
                  </a:lnTo>
                  <a:lnTo>
                    <a:pt x="1397" y="73"/>
                  </a:lnTo>
                  <a:lnTo>
                    <a:pt x="1364" y="61"/>
                  </a:lnTo>
                  <a:lnTo>
                    <a:pt x="1329" y="50"/>
                  </a:lnTo>
                  <a:lnTo>
                    <a:pt x="1295" y="39"/>
                  </a:lnTo>
                  <a:lnTo>
                    <a:pt x="1259" y="30"/>
                  </a:lnTo>
                  <a:lnTo>
                    <a:pt x="1224" y="22"/>
                  </a:lnTo>
                  <a:lnTo>
                    <a:pt x="1188" y="15"/>
                  </a:lnTo>
                  <a:lnTo>
                    <a:pt x="1153" y="10"/>
                  </a:lnTo>
                  <a:lnTo>
                    <a:pt x="1117" y="6"/>
                  </a:lnTo>
                  <a:lnTo>
                    <a:pt x="1081" y="3"/>
                  </a:lnTo>
                  <a:lnTo>
                    <a:pt x="1044" y="1"/>
                  </a:lnTo>
                  <a:lnTo>
                    <a:pt x="1009" y="0"/>
                  </a:lnTo>
                  <a:lnTo>
                    <a:pt x="973" y="1"/>
                  </a:lnTo>
                  <a:lnTo>
                    <a:pt x="937" y="2"/>
                  </a:lnTo>
                  <a:lnTo>
                    <a:pt x="902" y="5"/>
                  </a:lnTo>
                  <a:lnTo>
                    <a:pt x="867" y="9"/>
                  </a:lnTo>
                  <a:lnTo>
                    <a:pt x="832" y="15"/>
                  </a:lnTo>
                  <a:lnTo>
                    <a:pt x="797" y="21"/>
                  </a:lnTo>
                  <a:lnTo>
                    <a:pt x="763" y="28"/>
                  </a:lnTo>
                  <a:lnTo>
                    <a:pt x="728" y="37"/>
                  </a:lnTo>
                  <a:lnTo>
                    <a:pt x="695" y="48"/>
                  </a:lnTo>
                  <a:lnTo>
                    <a:pt x="660" y="58"/>
                  </a:lnTo>
                  <a:lnTo>
                    <a:pt x="627" y="70"/>
                  </a:lnTo>
                  <a:lnTo>
                    <a:pt x="595" y="83"/>
                  </a:lnTo>
                  <a:lnTo>
                    <a:pt x="561" y="97"/>
                  </a:lnTo>
                  <a:lnTo>
                    <a:pt x="529" y="113"/>
                  </a:lnTo>
                  <a:lnTo>
                    <a:pt x="496" y="129"/>
                  </a:lnTo>
                  <a:lnTo>
                    <a:pt x="465" y="145"/>
                  </a:lnTo>
                  <a:lnTo>
                    <a:pt x="433" y="163"/>
                  </a:lnTo>
                  <a:lnTo>
                    <a:pt x="401" y="183"/>
                  </a:lnTo>
                  <a:lnTo>
                    <a:pt x="370" y="203"/>
                  </a:lnTo>
                  <a:lnTo>
                    <a:pt x="339" y="224"/>
                  </a:lnTo>
                  <a:lnTo>
                    <a:pt x="309" y="246"/>
                  </a:lnTo>
                  <a:lnTo>
                    <a:pt x="280" y="269"/>
                  </a:lnTo>
                  <a:lnTo>
                    <a:pt x="249" y="293"/>
                  </a:lnTo>
                  <a:lnTo>
                    <a:pt x="220" y="318"/>
                  </a:lnTo>
                  <a:lnTo>
                    <a:pt x="191" y="343"/>
                  </a:lnTo>
                  <a:lnTo>
                    <a:pt x="163" y="369"/>
                  </a:lnTo>
                  <a:lnTo>
                    <a:pt x="135" y="397"/>
                  </a:lnTo>
                  <a:lnTo>
                    <a:pt x="106" y="425"/>
                  </a:lnTo>
                  <a:lnTo>
                    <a:pt x="79" y="455"/>
                  </a:lnTo>
                  <a:lnTo>
                    <a:pt x="53" y="485"/>
                  </a:lnTo>
                  <a:lnTo>
                    <a:pt x="25" y="516"/>
                  </a:lnTo>
                  <a:lnTo>
                    <a:pt x="0" y="547"/>
                  </a:lnTo>
                </a:path>
              </a:pathLst>
            </a:custGeom>
            <a:noFill/>
            <a:ln w="158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9" name="Line 39"/>
            <p:cNvSpPr>
              <a:spLocks noChangeShapeType="1"/>
            </p:cNvSpPr>
            <p:nvPr/>
          </p:nvSpPr>
          <p:spPr bwMode="auto">
            <a:xfrm>
              <a:off x="771" y="3393"/>
              <a:ext cx="170" cy="0"/>
            </a:xfrm>
            <a:prstGeom prst="line">
              <a:avLst/>
            </a:prstGeom>
            <a:noFill/>
            <a:ln w="15875">
              <a:solidFill>
                <a:srgbClr val="1F1A17"/>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40" name="Line 40"/>
            <p:cNvSpPr>
              <a:spLocks noChangeShapeType="1"/>
            </p:cNvSpPr>
            <p:nvPr/>
          </p:nvSpPr>
          <p:spPr bwMode="auto">
            <a:xfrm>
              <a:off x="854" y="3315"/>
              <a:ext cx="1" cy="154"/>
            </a:xfrm>
            <a:prstGeom prst="line">
              <a:avLst/>
            </a:prstGeom>
            <a:noFill/>
            <a:ln w="15875">
              <a:solidFill>
                <a:srgbClr val="1F1A17"/>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41" name="Title 4"/>
          <p:cNvSpPr txBox="1">
            <a:spLocks/>
          </p:cNvSpPr>
          <p:nvPr/>
        </p:nvSpPr>
        <p:spPr bwMode="auto">
          <a:xfrm>
            <a:off x="789735" y="682164"/>
            <a:ext cx="7772400" cy="1371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a:solidFill>
                  <a:srgbClr val="0000CC"/>
                </a:solidFill>
                <a:latin typeface="+mj-lt"/>
                <a:ea typeface="+mj-ea"/>
                <a:cs typeface="+mj-cs"/>
              </a:defRPr>
            </a:lvl1pPr>
            <a:lvl2pPr algn="l" rtl="0" eaLnBrk="0" fontAlgn="base" hangingPunct="0">
              <a:spcBef>
                <a:spcPct val="0"/>
              </a:spcBef>
              <a:spcAft>
                <a:spcPct val="0"/>
              </a:spcAft>
              <a:defRPr sz="2800" b="1">
                <a:solidFill>
                  <a:srgbClr val="0000CC"/>
                </a:solidFill>
                <a:latin typeface="Verdana" pitchFamily="34" charset="0"/>
              </a:defRPr>
            </a:lvl2pPr>
            <a:lvl3pPr algn="l" rtl="0" eaLnBrk="0" fontAlgn="base" hangingPunct="0">
              <a:spcBef>
                <a:spcPct val="0"/>
              </a:spcBef>
              <a:spcAft>
                <a:spcPct val="0"/>
              </a:spcAft>
              <a:defRPr sz="2800" b="1">
                <a:solidFill>
                  <a:srgbClr val="0000CC"/>
                </a:solidFill>
                <a:latin typeface="Verdana" pitchFamily="34" charset="0"/>
              </a:defRPr>
            </a:lvl3pPr>
            <a:lvl4pPr algn="l" rtl="0" eaLnBrk="0" fontAlgn="base" hangingPunct="0">
              <a:spcBef>
                <a:spcPct val="0"/>
              </a:spcBef>
              <a:spcAft>
                <a:spcPct val="0"/>
              </a:spcAft>
              <a:defRPr sz="2800" b="1">
                <a:solidFill>
                  <a:srgbClr val="0000CC"/>
                </a:solidFill>
                <a:latin typeface="Verdana" pitchFamily="34" charset="0"/>
              </a:defRPr>
            </a:lvl4pPr>
            <a:lvl5pPr algn="l" rtl="0" eaLnBrk="0" fontAlgn="base" hangingPunct="0">
              <a:spcBef>
                <a:spcPct val="0"/>
              </a:spcBef>
              <a:spcAft>
                <a:spcPct val="0"/>
              </a:spcAft>
              <a:defRPr sz="2800" b="1">
                <a:solidFill>
                  <a:srgbClr val="0000CC"/>
                </a:solidFill>
                <a:latin typeface="Verdana" pitchFamily="34" charset="0"/>
              </a:defRPr>
            </a:lvl5pPr>
            <a:lvl6pPr marL="457200" algn="l" rtl="0" fontAlgn="base">
              <a:spcBef>
                <a:spcPct val="0"/>
              </a:spcBef>
              <a:spcAft>
                <a:spcPct val="0"/>
              </a:spcAft>
              <a:defRPr sz="2800" b="1">
                <a:solidFill>
                  <a:srgbClr val="0000CC"/>
                </a:solidFill>
                <a:latin typeface="Verdana" pitchFamily="34" charset="0"/>
              </a:defRPr>
            </a:lvl6pPr>
            <a:lvl7pPr marL="914400" algn="l" rtl="0" fontAlgn="base">
              <a:spcBef>
                <a:spcPct val="0"/>
              </a:spcBef>
              <a:spcAft>
                <a:spcPct val="0"/>
              </a:spcAft>
              <a:defRPr sz="2800" b="1">
                <a:solidFill>
                  <a:srgbClr val="0000CC"/>
                </a:solidFill>
                <a:latin typeface="Verdana" pitchFamily="34" charset="0"/>
              </a:defRPr>
            </a:lvl7pPr>
            <a:lvl8pPr marL="1371600" algn="l" rtl="0" fontAlgn="base">
              <a:spcBef>
                <a:spcPct val="0"/>
              </a:spcBef>
              <a:spcAft>
                <a:spcPct val="0"/>
              </a:spcAft>
              <a:defRPr sz="2800" b="1">
                <a:solidFill>
                  <a:srgbClr val="0000CC"/>
                </a:solidFill>
                <a:latin typeface="Verdana" pitchFamily="34" charset="0"/>
              </a:defRPr>
            </a:lvl8pPr>
            <a:lvl9pPr marL="1828800" algn="l" rtl="0" fontAlgn="base">
              <a:spcBef>
                <a:spcPct val="0"/>
              </a:spcBef>
              <a:spcAft>
                <a:spcPct val="0"/>
              </a:spcAft>
              <a:defRPr sz="2800" b="1">
                <a:solidFill>
                  <a:srgbClr val="0000CC"/>
                </a:solidFill>
                <a:latin typeface="Verdana" pitchFamily="34" charset="0"/>
              </a:defRPr>
            </a:lvl9pPr>
          </a:lstStyle>
          <a:p>
            <a:pPr algn="ctr">
              <a:lnSpc>
                <a:spcPct val="150000"/>
              </a:lnSpc>
            </a:pPr>
            <a:r>
              <a:rPr lang="en-IN" i="0" dirty="0" smtClean="0">
                <a:solidFill>
                  <a:srgbClr val="003399"/>
                </a:solidFill>
                <a:effectLst>
                  <a:outerShdw blurRad="38100" dist="38100" dir="2700000" algn="tl">
                    <a:srgbClr val="000000">
                      <a:alpha val="43137"/>
                    </a:srgbClr>
                  </a:outerShdw>
                </a:effectLst>
              </a:rPr>
              <a:t>PRESENTATION ON </a:t>
            </a:r>
          </a:p>
          <a:p>
            <a:pPr algn="ctr">
              <a:lnSpc>
                <a:spcPct val="150000"/>
              </a:lnSpc>
            </a:pPr>
            <a:r>
              <a:rPr lang="en-IN" i="0" dirty="0" smtClean="0">
                <a:solidFill>
                  <a:srgbClr val="003399"/>
                </a:solidFill>
                <a:effectLst>
                  <a:outerShdw blurRad="38100" dist="38100" dir="2700000" algn="tl">
                    <a:srgbClr val="000000">
                      <a:alpha val="43137"/>
                    </a:srgbClr>
                  </a:outerShdw>
                </a:effectLst>
              </a:rPr>
              <a:t>DESIGN OF HILL ROAD ALIGNMENT</a:t>
            </a:r>
            <a:endParaRPr lang="en-IN" i="0" dirty="0">
              <a:solidFill>
                <a:srgbClr val="003399"/>
              </a:solidFill>
              <a:effectLst>
                <a:outerShdw blurRad="38100" dist="38100" dir="2700000" algn="tl">
                  <a:srgbClr val="000000">
                    <a:alpha val="43137"/>
                  </a:srgbClr>
                </a:outerShdw>
              </a:effectLst>
            </a:endParaRPr>
          </a:p>
        </p:txBody>
      </p:sp>
      <p:pic>
        <p:nvPicPr>
          <p:cNvPr id="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108" y="2451100"/>
            <a:ext cx="2638425" cy="1733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21" y="2451100"/>
            <a:ext cx="2638122" cy="1755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821" y="2451100"/>
            <a:ext cx="2314379" cy="1733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35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dirty="0" smtClean="0"/>
              <a:t>Geometric Design Standards</a:t>
            </a:r>
            <a:endParaRPr lang="en-US" dirty="0"/>
          </a:p>
        </p:txBody>
      </p:sp>
      <p:sp>
        <p:nvSpPr>
          <p:cNvPr id="6" name="Content Placeholder 2"/>
          <p:cNvSpPr>
            <a:spLocks noGrp="1"/>
          </p:cNvSpPr>
          <p:nvPr>
            <p:ph idx="1"/>
          </p:nvPr>
        </p:nvSpPr>
        <p:spPr/>
        <p:txBody>
          <a:bodyPr/>
          <a:lstStyle/>
          <a:p>
            <a:pPr lvl="0">
              <a:spcBef>
                <a:spcPts val="1200"/>
              </a:spcBef>
            </a:pPr>
            <a:r>
              <a:rPr lang="en-US" sz="2000" dirty="0" smtClean="0"/>
              <a:t>The various Design Standards being followed in the India for the design of Hill Road are:</a:t>
            </a:r>
          </a:p>
          <a:p>
            <a:pPr lvl="1">
              <a:spcBef>
                <a:spcPts val="1200"/>
              </a:spcBef>
              <a:tabLst>
                <a:tab pos="3048000" algn="l"/>
              </a:tabLst>
            </a:pPr>
            <a:r>
              <a:rPr lang="en-US" sz="1800" dirty="0" smtClean="0"/>
              <a:t>IRC:SP:48-1998	Hill Road Manual.</a:t>
            </a:r>
          </a:p>
          <a:p>
            <a:pPr lvl="1">
              <a:spcBef>
                <a:spcPts val="1200"/>
              </a:spcBef>
              <a:tabLst>
                <a:tab pos="3048000" algn="l"/>
              </a:tabLst>
            </a:pPr>
            <a:r>
              <a:rPr lang="en-US" sz="1800" dirty="0" smtClean="0"/>
              <a:t>IRC:52-2001	Recommendations About the Alignment 	Survey and Geometric Design of Hill 	Roads.</a:t>
            </a:r>
          </a:p>
          <a:p>
            <a:pPr lvl="1">
              <a:spcBef>
                <a:spcPts val="1200"/>
              </a:spcBef>
              <a:tabLst>
                <a:tab pos="3048000" algn="l"/>
              </a:tabLst>
            </a:pPr>
            <a:r>
              <a:rPr lang="en-US" sz="1800" dirty="0" smtClean="0"/>
              <a:t>IRC:SP:91-2010	Guidelines for Road Tunnels.</a:t>
            </a:r>
          </a:p>
          <a:p>
            <a:pPr lvl="1">
              <a:spcBef>
                <a:spcPts val="1200"/>
              </a:spcBef>
              <a:tabLst>
                <a:tab pos="3048000" algn="l"/>
              </a:tabLst>
            </a:pPr>
            <a:r>
              <a:rPr lang="en-US" sz="1800" dirty="0" smtClean="0"/>
              <a:t>IRC:SP:73-2015	Manual of Specifications and Standards 	for Two </a:t>
            </a:r>
            <a:r>
              <a:rPr lang="en-US" sz="1800" dirty="0" err="1" smtClean="0"/>
              <a:t>Laning</a:t>
            </a:r>
            <a:r>
              <a:rPr lang="en-US" sz="1800" dirty="0" smtClean="0"/>
              <a:t> of Highways with Paved 	Shoulder.</a:t>
            </a:r>
          </a:p>
          <a:p>
            <a:pPr lvl="1">
              <a:spcBef>
                <a:spcPts val="1200"/>
              </a:spcBef>
              <a:tabLst>
                <a:tab pos="3048000" algn="l"/>
              </a:tabLst>
            </a:pPr>
            <a:r>
              <a:rPr lang="en-US" sz="1800" dirty="0" smtClean="0"/>
              <a:t>IRC:SP:84-2014	Manual of Specifications and Standards 	for Four </a:t>
            </a:r>
            <a:r>
              <a:rPr lang="en-US" sz="1800" dirty="0" err="1" smtClean="0"/>
              <a:t>Laning</a:t>
            </a:r>
            <a:r>
              <a:rPr lang="en-US" sz="1800" dirty="0" smtClean="0"/>
              <a:t> of Highways through 	Public Private Partnership.</a:t>
            </a:r>
          </a:p>
          <a:p>
            <a:pPr lvl="1">
              <a:spcBef>
                <a:spcPts val="1200"/>
              </a:spcBef>
            </a:pPr>
            <a:endParaRPr lang="en-US" dirty="0" smtClean="0"/>
          </a:p>
        </p:txBody>
      </p:sp>
      <p:sp>
        <p:nvSpPr>
          <p:cNvPr id="4" name="Slide Number Placeholder 3"/>
          <p:cNvSpPr>
            <a:spLocks noGrp="1"/>
          </p:cNvSpPr>
          <p:nvPr>
            <p:ph type="sldNum" sz="quarter" idx="12"/>
          </p:nvPr>
        </p:nvSpPr>
        <p:spPr/>
        <p:txBody>
          <a:bodyPr/>
          <a:lstStyle/>
          <a:p>
            <a:fld id="{AA44AAEA-C39F-40AE-ABBB-09B1519CBC6B}" type="slidenum">
              <a:rPr lang="en-US" smtClean="0"/>
              <a:pPr/>
              <a:t>10</a:t>
            </a:fld>
            <a:endParaRPr lang="en-US"/>
          </a:p>
        </p:txBody>
      </p:sp>
    </p:spTree>
    <p:extLst>
      <p:ext uri="{BB962C8B-B14F-4D97-AF65-F5344CB8AC3E}">
        <p14:creationId xmlns:p14="http://schemas.microsoft.com/office/powerpoint/2010/main" val="180653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dirty="0"/>
              <a:t>Geometric Design Standards</a:t>
            </a:r>
          </a:p>
        </p:txBody>
      </p:sp>
      <p:sp>
        <p:nvSpPr>
          <p:cNvPr id="3" name="Content Placeholder 2"/>
          <p:cNvSpPr>
            <a:spLocks noGrp="1"/>
          </p:cNvSpPr>
          <p:nvPr>
            <p:ph idx="1"/>
          </p:nvPr>
        </p:nvSpPr>
        <p:spPr/>
        <p:txBody>
          <a:bodyPr/>
          <a:lstStyle/>
          <a:p>
            <a:r>
              <a:rPr lang="en-US" b="1" dirty="0">
                <a:solidFill>
                  <a:schemeClr val="accent2"/>
                </a:solidFill>
              </a:rPr>
              <a:t>Hill Road Capacity</a:t>
            </a:r>
            <a:endParaRPr lang="en-IN" b="1" dirty="0">
              <a:solidFill>
                <a:schemeClr val="accent2"/>
              </a:solidFill>
            </a:endParaRPr>
          </a:p>
        </p:txBody>
      </p:sp>
      <p:sp>
        <p:nvSpPr>
          <p:cNvPr id="4" name="Slide Number Placeholder 3"/>
          <p:cNvSpPr>
            <a:spLocks noGrp="1"/>
          </p:cNvSpPr>
          <p:nvPr>
            <p:ph type="sldNum" sz="quarter" idx="12"/>
          </p:nvPr>
        </p:nvSpPr>
        <p:spPr/>
        <p:txBody>
          <a:bodyPr/>
          <a:lstStyle/>
          <a:p>
            <a:fld id="{AA44AAEA-C39F-40AE-ABBB-09B1519CBC6B}" type="slidenum">
              <a:rPr lang="en-US" smtClean="0"/>
              <a:pPr/>
              <a:t>11</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687608317"/>
              </p:ext>
            </p:extLst>
          </p:nvPr>
        </p:nvGraphicFramePr>
        <p:xfrm>
          <a:off x="406400" y="1676400"/>
          <a:ext cx="8204200" cy="4267200"/>
        </p:xfrm>
        <a:graphic>
          <a:graphicData uri="http://schemas.openxmlformats.org/drawingml/2006/table">
            <a:tbl>
              <a:tblPr firstRow="1" bandRow="1">
                <a:tableStyleId>{5940675A-B579-460E-94D1-54222C63F5DA}</a:tableStyleId>
              </a:tblPr>
              <a:tblGrid>
                <a:gridCol w="1640840"/>
                <a:gridCol w="1838960"/>
                <a:gridCol w="1981200"/>
                <a:gridCol w="1447800"/>
                <a:gridCol w="1295400"/>
              </a:tblGrid>
              <a:tr h="406400">
                <a:tc rowSpan="3">
                  <a:txBody>
                    <a:bodyPr/>
                    <a:lstStyle/>
                    <a:p>
                      <a:pPr algn="ctr"/>
                      <a:r>
                        <a:rPr lang="en-US" sz="1400" b="1" dirty="0" smtClean="0"/>
                        <a:t>Type of Road</a:t>
                      </a:r>
                      <a:endParaRPr lang="en-US" sz="1400" b="1" dirty="0"/>
                    </a:p>
                  </a:txBody>
                  <a:tcPr anchor="ctr">
                    <a:solidFill>
                      <a:srgbClr val="CCECFF"/>
                    </a:solidFill>
                  </a:tcPr>
                </a:tc>
                <a:tc gridSpan="4">
                  <a:txBody>
                    <a:bodyPr/>
                    <a:lstStyle/>
                    <a:p>
                      <a:pPr algn="ctr"/>
                      <a:r>
                        <a:rPr lang="en-US" sz="1400" b="1" dirty="0" smtClean="0"/>
                        <a:t>Design Service Volume in PCU per day</a:t>
                      </a:r>
                      <a:endParaRPr lang="en-US" sz="1400" b="1" dirty="0"/>
                    </a:p>
                  </a:txBody>
                  <a:tcPr anchor="ctr">
                    <a:solidFill>
                      <a:srgbClr val="CCECFF"/>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690880">
                <a:tc vMerge="1">
                  <a:txBody>
                    <a:bodyPr/>
                    <a:lstStyle/>
                    <a:p>
                      <a:pPr algn="ctr"/>
                      <a:endParaRPr lang="en-US" sz="1400" b="1" dirty="0"/>
                    </a:p>
                  </a:txBody>
                  <a:tcPr anchor="ctr"/>
                </a:tc>
                <a:tc gridSpan="2">
                  <a:txBody>
                    <a:bodyPr/>
                    <a:lstStyle/>
                    <a:p>
                      <a:pPr algn="ctr"/>
                      <a:r>
                        <a:rPr lang="en-US" sz="1400" b="1" dirty="0" smtClean="0"/>
                        <a:t>As per IRC:SP:48-1998 and </a:t>
                      </a:r>
                      <a:br>
                        <a:rPr lang="en-US" sz="1400" b="1" dirty="0" smtClean="0"/>
                      </a:br>
                      <a:r>
                        <a:rPr lang="en-US" sz="1400" b="1" dirty="0" smtClean="0"/>
                        <a:t>IRC:52- 2001</a:t>
                      </a:r>
                      <a:endParaRPr lang="en-US" sz="1400" b="1" dirty="0"/>
                    </a:p>
                  </a:txBody>
                  <a:tcPr anchor="ctr">
                    <a:solidFill>
                      <a:srgbClr val="CCECFF"/>
                    </a:solidFill>
                  </a:tcPr>
                </a:tc>
                <a:tc hMerge="1">
                  <a:txBody>
                    <a:bodyPr/>
                    <a:lstStyle/>
                    <a:p>
                      <a:endParaRPr lang="en-US" sz="1200" dirty="0"/>
                    </a:p>
                  </a:txBody>
                  <a:tcPr/>
                </a:tc>
                <a:tc gridSpan="2">
                  <a:txBody>
                    <a:bodyPr/>
                    <a:lstStyle/>
                    <a:p>
                      <a:pPr algn="ctr"/>
                      <a:r>
                        <a:rPr lang="en-US" sz="1400" b="1" dirty="0" smtClean="0"/>
                        <a:t>As per IRC:SP:73-</a:t>
                      </a:r>
                      <a:r>
                        <a:rPr lang="en-US" sz="1400" b="1" baseline="0" dirty="0" smtClean="0"/>
                        <a:t>2015 &amp; IRC:SP:84-2014</a:t>
                      </a:r>
                      <a:endParaRPr lang="en-US" sz="1400" b="1" dirty="0"/>
                    </a:p>
                  </a:txBody>
                  <a:tcPr anchor="ctr">
                    <a:solidFill>
                      <a:srgbClr val="CCECFF"/>
                    </a:solidFill>
                  </a:tcPr>
                </a:tc>
                <a:tc hMerge="1">
                  <a:txBody>
                    <a:bodyPr/>
                    <a:lstStyle/>
                    <a:p>
                      <a:endParaRPr lang="en-US" sz="1200" dirty="0"/>
                    </a:p>
                  </a:txBody>
                  <a:tcPr/>
                </a:tc>
              </a:tr>
              <a:tr h="1259840">
                <a:tc vMerge="1">
                  <a:txBody>
                    <a:bodyPr/>
                    <a:lstStyle/>
                    <a:p>
                      <a:pPr algn="ctr"/>
                      <a:endParaRPr lang="en-US" sz="1400" b="1" dirty="0"/>
                    </a:p>
                  </a:txBody>
                  <a:tcPr anchor="ctr"/>
                </a:tc>
                <a:tc>
                  <a:txBody>
                    <a:bodyPr/>
                    <a:lstStyle/>
                    <a:p>
                      <a:pPr algn="ctr"/>
                      <a:r>
                        <a:rPr lang="en-US" sz="1400" b="1" dirty="0" smtClean="0"/>
                        <a:t>For Low Curvature </a:t>
                      </a:r>
                      <a:br>
                        <a:rPr lang="en-US" sz="1400" b="1" dirty="0" smtClean="0"/>
                      </a:br>
                      <a:r>
                        <a:rPr lang="en-US" sz="1400" b="1" dirty="0" smtClean="0"/>
                        <a:t>(0-200 degrees per km)</a:t>
                      </a:r>
                      <a:endParaRPr lang="en-US" sz="1400" b="1" dirty="0"/>
                    </a:p>
                  </a:txBody>
                  <a:tcPr anchor="c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For High Curvature </a:t>
                      </a:r>
                      <a:br>
                        <a:rPr lang="en-US" sz="1400" b="1" dirty="0" smtClean="0"/>
                      </a:br>
                      <a:r>
                        <a:rPr lang="en-US" sz="1400" b="1" dirty="0" smtClean="0"/>
                        <a:t>(above 0-200 degrees per km)</a:t>
                      </a:r>
                    </a:p>
                  </a:txBody>
                  <a:tcPr anchor="ctr">
                    <a:solidFill>
                      <a:srgbClr val="CCECFF"/>
                    </a:solidFill>
                  </a:tcPr>
                </a:tc>
                <a:tc>
                  <a:txBody>
                    <a:bodyPr/>
                    <a:lstStyle/>
                    <a:p>
                      <a:pPr algn="ctr"/>
                      <a:r>
                        <a:rPr lang="en-US" sz="1400" b="1" dirty="0" smtClean="0"/>
                        <a:t>Level of Service ‘B’</a:t>
                      </a:r>
                      <a:endParaRPr lang="en-US" sz="1400" b="1" dirty="0"/>
                    </a:p>
                  </a:txBody>
                  <a:tcPr anchor="ctr">
                    <a:solidFill>
                      <a:srgbClr val="CCECFF"/>
                    </a:solidFill>
                  </a:tcPr>
                </a:tc>
                <a:tc>
                  <a:txBody>
                    <a:bodyPr/>
                    <a:lstStyle/>
                    <a:p>
                      <a:pPr algn="ctr"/>
                      <a:r>
                        <a:rPr lang="en-US" sz="1400" b="1" dirty="0" smtClean="0"/>
                        <a:t>Level of Service ‘C’</a:t>
                      </a:r>
                      <a:endParaRPr lang="en-US" sz="1400" b="1" dirty="0"/>
                    </a:p>
                  </a:txBody>
                  <a:tcPr anchor="ctr">
                    <a:solidFill>
                      <a:srgbClr val="CCECFF"/>
                    </a:solidFill>
                  </a:tcPr>
                </a:tc>
              </a:tr>
              <a:tr h="406400">
                <a:tc>
                  <a:txBody>
                    <a:bodyPr/>
                    <a:lstStyle/>
                    <a:p>
                      <a:pPr algn="ctr"/>
                      <a:r>
                        <a:rPr lang="en-US" sz="1400" dirty="0" smtClean="0"/>
                        <a:t>Single lane</a:t>
                      </a:r>
                      <a:endParaRPr lang="en-US" sz="1400" dirty="0"/>
                    </a:p>
                  </a:txBody>
                  <a:tcPr anchor="ctr"/>
                </a:tc>
                <a:tc>
                  <a:txBody>
                    <a:bodyPr/>
                    <a:lstStyle/>
                    <a:p>
                      <a:pPr algn="ctr"/>
                      <a:r>
                        <a:rPr lang="en-US" sz="1400" dirty="0" smtClean="0"/>
                        <a:t>1,600</a:t>
                      </a:r>
                      <a:endParaRPr lang="en-US" sz="1400" dirty="0"/>
                    </a:p>
                  </a:txBody>
                  <a:tcPr anchor="ctr"/>
                </a:tc>
                <a:tc>
                  <a:txBody>
                    <a:bodyPr/>
                    <a:lstStyle/>
                    <a:p>
                      <a:pPr algn="ctr"/>
                      <a:r>
                        <a:rPr lang="en-US" sz="1400" dirty="0" smtClean="0"/>
                        <a:t>1,400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r>
              <a:tr h="690880">
                <a:tc>
                  <a:txBody>
                    <a:bodyPr/>
                    <a:lstStyle/>
                    <a:p>
                      <a:pPr algn="ctr"/>
                      <a:r>
                        <a:rPr lang="en-US" sz="1400" dirty="0" smtClean="0"/>
                        <a:t>Intermediate lane</a:t>
                      </a:r>
                      <a:endParaRPr lang="en-US" sz="1400" dirty="0"/>
                    </a:p>
                  </a:txBody>
                  <a:tcPr anchor="ctr">
                    <a:solidFill>
                      <a:srgbClr val="FFFFCC"/>
                    </a:solidFill>
                  </a:tcPr>
                </a:tc>
                <a:tc>
                  <a:txBody>
                    <a:bodyPr/>
                    <a:lstStyle/>
                    <a:p>
                      <a:pPr algn="ctr"/>
                      <a:r>
                        <a:rPr lang="en-US" sz="1400" dirty="0" smtClean="0"/>
                        <a:t>5,200</a:t>
                      </a:r>
                      <a:endParaRPr lang="en-US" sz="1400" dirty="0"/>
                    </a:p>
                  </a:txBody>
                  <a:tcPr anchor="ctr">
                    <a:solidFill>
                      <a:srgbClr val="FFFFCC"/>
                    </a:solidFill>
                  </a:tcPr>
                </a:tc>
                <a:tc>
                  <a:txBody>
                    <a:bodyPr/>
                    <a:lstStyle/>
                    <a:p>
                      <a:pPr algn="ctr"/>
                      <a:r>
                        <a:rPr lang="en-US" sz="1400" dirty="0" smtClean="0"/>
                        <a:t>4,500</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r>
              <a:tr h="406400">
                <a:tc>
                  <a:txBody>
                    <a:bodyPr/>
                    <a:lstStyle/>
                    <a:p>
                      <a:pPr algn="ctr"/>
                      <a:r>
                        <a:rPr lang="en-US" sz="1400" dirty="0" smtClean="0"/>
                        <a:t>Two</a:t>
                      </a:r>
                      <a:r>
                        <a:rPr lang="en-US" sz="1400" baseline="0" dirty="0" smtClean="0"/>
                        <a:t> L</a:t>
                      </a:r>
                      <a:r>
                        <a:rPr lang="en-US" sz="1400" dirty="0" smtClean="0"/>
                        <a:t>ane</a:t>
                      </a:r>
                      <a:endParaRPr lang="en-US" sz="1400" dirty="0"/>
                    </a:p>
                  </a:txBody>
                  <a:tcPr anchor="ctr"/>
                </a:tc>
                <a:tc>
                  <a:txBody>
                    <a:bodyPr/>
                    <a:lstStyle/>
                    <a:p>
                      <a:pPr algn="ctr"/>
                      <a:r>
                        <a:rPr lang="en-US" sz="1400" dirty="0" smtClean="0"/>
                        <a:t>7,000</a:t>
                      </a:r>
                      <a:endParaRPr lang="en-US" sz="1400" dirty="0"/>
                    </a:p>
                  </a:txBody>
                  <a:tcPr anchor="ctr"/>
                </a:tc>
                <a:tc>
                  <a:txBody>
                    <a:bodyPr/>
                    <a:lstStyle/>
                    <a:p>
                      <a:pPr algn="ctr"/>
                      <a:r>
                        <a:rPr lang="en-US" sz="1400" dirty="0" smtClean="0"/>
                        <a:t>5,000</a:t>
                      </a:r>
                      <a:endParaRPr lang="en-US" sz="1400" dirty="0"/>
                    </a:p>
                  </a:txBody>
                  <a:tcPr anchor="ctr"/>
                </a:tc>
                <a:tc>
                  <a:txBody>
                    <a:bodyPr/>
                    <a:lstStyle/>
                    <a:p>
                      <a:pPr algn="ctr"/>
                      <a:r>
                        <a:rPr lang="en-US" sz="1400" dirty="0" smtClean="0"/>
                        <a:t>9,000</a:t>
                      </a:r>
                      <a:endParaRPr lang="en-US" sz="1400" dirty="0"/>
                    </a:p>
                  </a:txBody>
                  <a:tcPr anchor="ctr"/>
                </a:tc>
                <a:tc>
                  <a:txBody>
                    <a:bodyPr/>
                    <a:lstStyle/>
                    <a:p>
                      <a:pPr algn="ctr"/>
                      <a:r>
                        <a:rPr lang="en-US" sz="1400" dirty="0" smtClean="0"/>
                        <a:t>-</a:t>
                      </a:r>
                      <a:endParaRPr lang="en-US" sz="1400" dirty="0"/>
                    </a:p>
                  </a:txBody>
                  <a:tcPr anchor="ctr"/>
                </a:tc>
              </a:tr>
              <a:tr h="406400">
                <a:tc>
                  <a:txBody>
                    <a:bodyPr/>
                    <a:lstStyle/>
                    <a:p>
                      <a:pPr algn="ctr"/>
                      <a:r>
                        <a:rPr lang="en-US" sz="1400" dirty="0" smtClean="0"/>
                        <a:t>Four Lane</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c>
                  <a:txBody>
                    <a:bodyPr/>
                    <a:lstStyle/>
                    <a:p>
                      <a:pPr algn="ctr"/>
                      <a:r>
                        <a:rPr lang="en-US" sz="1400" dirty="0" smtClean="0"/>
                        <a:t>20,000</a:t>
                      </a:r>
                      <a:endParaRPr lang="en-US" sz="1400" dirty="0"/>
                    </a:p>
                  </a:txBody>
                  <a:tcPr anchor="ctr">
                    <a:solidFill>
                      <a:srgbClr val="FFFFCC"/>
                    </a:solidFill>
                  </a:tcPr>
                </a:tc>
                <a:tc>
                  <a:txBody>
                    <a:bodyPr/>
                    <a:lstStyle/>
                    <a:p>
                      <a:pPr algn="ctr"/>
                      <a:r>
                        <a:rPr lang="en-US" sz="1400" dirty="0" smtClean="0"/>
                        <a:t>30,000</a:t>
                      </a:r>
                      <a:endParaRPr lang="en-US" sz="1400" dirty="0"/>
                    </a:p>
                  </a:txBody>
                  <a:tcPr anchor="ctr">
                    <a:solidFill>
                      <a:srgbClr val="FFFFCC"/>
                    </a:solidFill>
                  </a:tcPr>
                </a:tc>
              </a:tr>
            </a:tbl>
          </a:graphicData>
        </a:graphic>
      </p:graphicFrame>
    </p:spTree>
    <p:extLst>
      <p:ext uri="{BB962C8B-B14F-4D97-AF65-F5344CB8AC3E}">
        <p14:creationId xmlns:p14="http://schemas.microsoft.com/office/powerpoint/2010/main" val="22072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dirty="0" smtClean="0"/>
              <a:t>Geometric Design Standards</a:t>
            </a:r>
            <a:endParaRPr lang="en-US" dirty="0"/>
          </a:p>
        </p:txBody>
      </p:sp>
      <p:sp>
        <p:nvSpPr>
          <p:cNvPr id="6" name="Content Placeholder 2"/>
          <p:cNvSpPr>
            <a:spLocks noGrp="1"/>
          </p:cNvSpPr>
          <p:nvPr>
            <p:ph idx="1"/>
          </p:nvPr>
        </p:nvSpPr>
        <p:spPr>
          <a:xfrm>
            <a:off x="566738" y="990600"/>
            <a:ext cx="8001000" cy="1143000"/>
          </a:xfrm>
        </p:spPr>
        <p:txBody>
          <a:bodyPr/>
          <a:lstStyle/>
          <a:p>
            <a:pPr lvl="0">
              <a:spcBef>
                <a:spcPts val="600"/>
              </a:spcBef>
            </a:pPr>
            <a:r>
              <a:rPr lang="en-US" sz="2000" b="1" dirty="0" smtClean="0">
                <a:solidFill>
                  <a:schemeClr val="accent2"/>
                </a:solidFill>
              </a:rPr>
              <a:t>Design Speed:</a:t>
            </a:r>
          </a:p>
          <a:p>
            <a:pPr lvl="1">
              <a:spcBef>
                <a:spcPts val="600"/>
              </a:spcBef>
            </a:pPr>
            <a:r>
              <a:rPr lang="en-US" sz="1800" dirty="0" smtClean="0"/>
              <a:t>The design speed for various categories of hill roads are given below:</a:t>
            </a:r>
            <a:endParaRPr lang="en-US" sz="1800"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12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33867844"/>
              </p:ext>
            </p:extLst>
          </p:nvPr>
        </p:nvGraphicFramePr>
        <p:xfrm>
          <a:off x="685799" y="2209800"/>
          <a:ext cx="7924801" cy="3962402"/>
        </p:xfrm>
        <a:graphic>
          <a:graphicData uri="http://schemas.openxmlformats.org/drawingml/2006/table">
            <a:tbl>
              <a:tblPr firstRow="1" bandRow="1">
                <a:tableStyleId>{5940675A-B579-460E-94D1-54222C63F5DA}</a:tableStyleId>
              </a:tblPr>
              <a:tblGrid>
                <a:gridCol w="1694544"/>
                <a:gridCol w="827314"/>
                <a:gridCol w="1190172"/>
                <a:gridCol w="914400"/>
                <a:gridCol w="1161142"/>
                <a:gridCol w="957943"/>
                <a:gridCol w="1179286"/>
              </a:tblGrid>
              <a:tr h="849086">
                <a:tc rowSpan="3">
                  <a:txBody>
                    <a:bodyPr/>
                    <a:lstStyle/>
                    <a:p>
                      <a:pPr algn="ctr"/>
                      <a:r>
                        <a:rPr lang="en-US" sz="1400" b="1" dirty="0" smtClean="0"/>
                        <a:t>Road Classification</a:t>
                      </a:r>
                      <a:endParaRPr lang="en-US" sz="1400" b="1" dirty="0"/>
                    </a:p>
                  </a:txBody>
                  <a:tcPr anchor="ctr">
                    <a:solidFill>
                      <a:srgbClr val="CCECFF"/>
                    </a:solidFill>
                  </a:tcPr>
                </a:tc>
                <a:tc gridSpan="4">
                  <a:txBody>
                    <a:bodyPr/>
                    <a:lstStyle/>
                    <a:p>
                      <a:pPr algn="ctr"/>
                      <a:r>
                        <a:rPr lang="en-US" sz="1400" b="1" dirty="0" smtClean="0"/>
                        <a:t>As per IRC:SP:48-1998 and IRC:52- 2001</a:t>
                      </a:r>
                      <a:endParaRPr lang="en-US" sz="1400" b="1" dirty="0"/>
                    </a:p>
                  </a:txBody>
                  <a:tcPr anchor="ctr">
                    <a:solidFill>
                      <a:srgbClr val="CCECFF"/>
                    </a:solidFill>
                  </a:tcPr>
                </a:tc>
                <a:tc hMerge="1">
                  <a:txBody>
                    <a:bodyPr/>
                    <a:lstStyle/>
                    <a:p>
                      <a:endParaRPr lang="en-US"/>
                    </a:p>
                  </a:txBody>
                  <a:tcPr/>
                </a:tc>
                <a:tc hMerge="1">
                  <a:txBody>
                    <a:bodyPr/>
                    <a:lstStyle/>
                    <a:p>
                      <a:endParaRPr lang="en-US" sz="1400" dirty="0"/>
                    </a:p>
                  </a:txBody>
                  <a:tcPr/>
                </a:tc>
                <a:tc hMerge="1">
                  <a:txBody>
                    <a:bodyPr/>
                    <a:lstStyle/>
                    <a:p>
                      <a:endParaRPr lang="en-US"/>
                    </a:p>
                  </a:txBody>
                  <a:tcPr/>
                </a:tc>
                <a:tc gridSpan="2">
                  <a:txBody>
                    <a:bodyPr/>
                    <a:lstStyle/>
                    <a:p>
                      <a:pPr algn="ctr"/>
                      <a:r>
                        <a:rPr lang="en-US" sz="1400" b="1" dirty="0" smtClean="0"/>
                        <a:t>As per IRC:SP:73-</a:t>
                      </a:r>
                      <a:r>
                        <a:rPr lang="en-US" sz="1400" b="1" baseline="0" dirty="0" smtClean="0"/>
                        <a:t>2015 &amp; IRC:SP:84-2014 </a:t>
                      </a:r>
                      <a:endParaRPr lang="en-US" sz="1400" b="1" dirty="0"/>
                    </a:p>
                  </a:txBody>
                  <a:tcPr anchor="ctr">
                    <a:solidFill>
                      <a:srgbClr val="CCECFF"/>
                    </a:solidFill>
                  </a:tcPr>
                </a:tc>
                <a:tc hMerge="1">
                  <a:txBody>
                    <a:bodyPr/>
                    <a:lstStyle/>
                    <a:p>
                      <a:endParaRPr lang="en-US" sz="1400" dirty="0"/>
                    </a:p>
                  </a:txBody>
                  <a:tcPr/>
                </a:tc>
              </a:tr>
              <a:tr h="601436">
                <a:tc vMerge="1">
                  <a:txBody>
                    <a:bodyPr/>
                    <a:lstStyle/>
                    <a:p>
                      <a:pPr algn="ctr"/>
                      <a:endParaRPr lang="en-US" sz="1400" b="1" dirty="0"/>
                    </a:p>
                  </a:txBody>
                  <a:tcPr anchor="ctr"/>
                </a:tc>
                <a:tc gridSpan="2">
                  <a:txBody>
                    <a:bodyPr/>
                    <a:lstStyle/>
                    <a:p>
                      <a:pPr algn="ctr"/>
                      <a:r>
                        <a:rPr lang="en-US" sz="1400" b="1" dirty="0" smtClean="0"/>
                        <a:t>Mountainous Terrain</a:t>
                      </a:r>
                      <a:endParaRPr lang="en-US" sz="1400" b="1" dirty="0"/>
                    </a:p>
                  </a:txBody>
                  <a:tcPr anchor="ctr">
                    <a:solidFill>
                      <a:srgbClr val="CCECFF"/>
                    </a:solidFill>
                  </a:tcPr>
                </a:tc>
                <a:tc hMerge="1">
                  <a:txBody>
                    <a:bodyPr/>
                    <a:lstStyle/>
                    <a:p>
                      <a:endParaRPr lang="en-US" sz="1400" dirty="0"/>
                    </a:p>
                  </a:txBody>
                  <a:tcPr/>
                </a:tc>
                <a:tc gridSpan="2">
                  <a:txBody>
                    <a:bodyPr/>
                    <a:lstStyle/>
                    <a:p>
                      <a:pPr algn="ctr"/>
                      <a:r>
                        <a:rPr lang="en-US" sz="1400" b="1" dirty="0" smtClean="0"/>
                        <a:t>Steep Terrain</a:t>
                      </a:r>
                      <a:endParaRPr lang="en-US" sz="1400" b="1" dirty="0"/>
                    </a:p>
                  </a:txBody>
                  <a:tcPr anchor="ctr">
                    <a:solidFill>
                      <a:srgbClr val="CCECFF"/>
                    </a:solidFill>
                  </a:tcPr>
                </a:tc>
                <a:tc hMerge="1">
                  <a:txBody>
                    <a:bodyPr/>
                    <a:lstStyle/>
                    <a:p>
                      <a:endParaRPr lang="en-US" sz="1400" dirty="0"/>
                    </a:p>
                  </a:txBody>
                  <a:tcPr/>
                </a:tc>
                <a:tc gridSpan="2">
                  <a:txBody>
                    <a:bodyPr/>
                    <a:lstStyle/>
                    <a:p>
                      <a:pPr algn="ctr"/>
                      <a:r>
                        <a:rPr lang="en-US" sz="1400" b="1" dirty="0" smtClean="0"/>
                        <a:t>Mountainous and Steep Terrain</a:t>
                      </a:r>
                      <a:endParaRPr lang="en-US" sz="1400" b="1" dirty="0"/>
                    </a:p>
                  </a:txBody>
                  <a:tcPr anchor="ctr">
                    <a:solidFill>
                      <a:srgbClr val="CCECFF"/>
                    </a:solidFill>
                  </a:tcPr>
                </a:tc>
                <a:tc hMerge="1">
                  <a:txBody>
                    <a:bodyPr/>
                    <a:lstStyle/>
                    <a:p>
                      <a:endParaRPr lang="en-US" sz="1400" dirty="0"/>
                    </a:p>
                  </a:txBody>
                  <a:tcPr/>
                </a:tc>
              </a:tr>
              <a:tr h="353786">
                <a:tc vMerge="1">
                  <a:txBody>
                    <a:bodyPr/>
                    <a:lstStyle/>
                    <a:p>
                      <a:endParaRPr lang="en-US" sz="1400" dirty="0"/>
                    </a:p>
                  </a:txBody>
                  <a:tcPr/>
                </a:tc>
                <a:tc>
                  <a:txBody>
                    <a:bodyPr/>
                    <a:lstStyle/>
                    <a:p>
                      <a:pPr algn="ctr"/>
                      <a:r>
                        <a:rPr lang="en-US" sz="1400" b="1" dirty="0" smtClean="0"/>
                        <a:t>Ruling</a:t>
                      </a:r>
                      <a:endParaRPr lang="en-US" sz="1400" b="1" dirty="0"/>
                    </a:p>
                  </a:txBody>
                  <a:tcPr anchor="ctr">
                    <a:solidFill>
                      <a:srgbClr val="CCECFF"/>
                    </a:solidFill>
                  </a:tcPr>
                </a:tc>
                <a:tc>
                  <a:txBody>
                    <a:bodyPr/>
                    <a:lstStyle/>
                    <a:p>
                      <a:pPr algn="ctr"/>
                      <a:r>
                        <a:rPr lang="en-US" sz="1400" b="1" dirty="0" smtClean="0"/>
                        <a:t>Minimum</a:t>
                      </a:r>
                      <a:endParaRPr lang="en-US" sz="1400" b="1" dirty="0"/>
                    </a:p>
                  </a:txBody>
                  <a:tcPr anchor="ctr">
                    <a:solidFill>
                      <a:srgbClr val="CCECFF"/>
                    </a:solidFill>
                  </a:tcPr>
                </a:tc>
                <a:tc>
                  <a:txBody>
                    <a:bodyPr/>
                    <a:lstStyle/>
                    <a:p>
                      <a:pPr algn="ctr"/>
                      <a:r>
                        <a:rPr lang="en-US" sz="1400" b="1" dirty="0" smtClean="0"/>
                        <a:t>Ruling</a:t>
                      </a:r>
                      <a:endParaRPr lang="en-US" sz="1400" b="1" dirty="0"/>
                    </a:p>
                  </a:txBody>
                  <a:tcPr anchor="ctr">
                    <a:solidFill>
                      <a:srgbClr val="CCECFF"/>
                    </a:solidFill>
                  </a:tcPr>
                </a:tc>
                <a:tc>
                  <a:txBody>
                    <a:bodyPr/>
                    <a:lstStyle/>
                    <a:p>
                      <a:pPr algn="ctr"/>
                      <a:r>
                        <a:rPr lang="en-US" sz="1400" b="1" dirty="0" smtClean="0"/>
                        <a:t>Minimum</a:t>
                      </a:r>
                      <a:endParaRPr lang="en-US" sz="1400" b="1" dirty="0"/>
                    </a:p>
                  </a:txBody>
                  <a:tcPr anchor="ctr">
                    <a:solidFill>
                      <a:srgbClr val="CCECFF"/>
                    </a:solidFill>
                  </a:tcPr>
                </a:tc>
                <a:tc>
                  <a:txBody>
                    <a:bodyPr/>
                    <a:lstStyle/>
                    <a:p>
                      <a:pPr algn="ctr"/>
                      <a:r>
                        <a:rPr lang="en-US" sz="1400" b="1" dirty="0" smtClean="0"/>
                        <a:t>Ruling</a:t>
                      </a:r>
                      <a:endParaRPr lang="en-US" sz="1400" b="1" dirty="0"/>
                    </a:p>
                  </a:txBody>
                  <a:tcPr anchor="ctr">
                    <a:solidFill>
                      <a:srgbClr val="CCECFF"/>
                    </a:solidFill>
                  </a:tcPr>
                </a:tc>
                <a:tc>
                  <a:txBody>
                    <a:bodyPr/>
                    <a:lstStyle/>
                    <a:p>
                      <a:pPr algn="ctr"/>
                      <a:r>
                        <a:rPr lang="en-US" sz="1400" b="1" dirty="0" smtClean="0"/>
                        <a:t>Minimum</a:t>
                      </a:r>
                      <a:endParaRPr lang="en-US" sz="1400" b="1" dirty="0"/>
                    </a:p>
                  </a:txBody>
                  <a:tcPr anchor="ctr">
                    <a:solidFill>
                      <a:srgbClr val="CCECFF"/>
                    </a:solidFill>
                  </a:tcPr>
                </a:tc>
              </a:tr>
              <a:tr h="601436">
                <a:tc>
                  <a:txBody>
                    <a:bodyPr/>
                    <a:lstStyle/>
                    <a:p>
                      <a:pPr algn="ctr"/>
                      <a:r>
                        <a:rPr lang="en-US" sz="1400" dirty="0" smtClean="0"/>
                        <a:t>National and</a:t>
                      </a:r>
                      <a:r>
                        <a:rPr lang="en-US" sz="1400" baseline="0" dirty="0" smtClean="0"/>
                        <a:t> State Highways</a:t>
                      </a:r>
                      <a:endParaRPr lang="en-US" sz="1400" dirty="0"/>
                    </a:p>
                  </a:txBody>
                  <a:tcPr anchor="ctr"/>
                </a:tc>
                <a:tc>
                  <a:txBody>
                    <a:bodyPr/>
                    <a:lstStyle/>
                    <a:p>
                      <a:pPr algn="ctr"/>
                      <a:r>
                        <a:rPr lang="en-US" sz="1400" dirty="0" smtClean="0"/>
                        <a:t>50</a:t>
                      </a:r>
                      <a:endParaRPr lang="en-US" sz="1400" dirty="0"/>
                    </a:p>
                  </a:txBody>
                  <a:tcPr anchor="ctr"/>
                </a:tc>
                <a:tc>
                  <a:txBody>
                    <a:bodyPr/>
                    <a:lstStyle/>
                    <a:p>
                      <a:pPr algn="ctr"/>
                      <a:r>
                        <a:rPr lang="en-US" sz="1400" dirty="0" smtClean="0"/>
                        <a:t>40</a:t>
                      </a:r>
                      <a:endParaRPr lang="en-US" sz="1400" dirty="0"/>
                    </a:p>
                  </a:txBody>
                  <a:tcPr anchor="ctr"/>
                </a:tc>
                <a:tc>
                  <a:txBody>
                    <a:bodyPr/>
                    <a:lstStyle/>
                    <a:p>
                      <a:pPr algn="ctr"/>
                      <a:r>
                        <a:rPr lang="en-US" sz="1400" dirty="0" smtClean="0"/>
                        <a:t>40</a:t>
                      </a:r>
                      <a:endParaRPr lang="en-US" sz="1400" dirty="0"/>
                    </a:p>
                  </a:txBody>
                  <a:tcPr anchor="ctr"/>
                </a:tc>
                <a:tc>
                  <a:txBody>
                    <a:bodyPr/>
                    <a:lstStyle/>
                    <a:p>
                      <a:pPr algn="ctr"/>
                      <a:r>
                        <a:rPr lang="en-US" sz="1400" dirty="0" smtClean="0"/>
                        <a:t>30</a:t>
                      </a:r>
                      <a:endParaRPr lang="en-US" sz="1400" dirty="0"/>
                    </a:p>
                  </a:txBody>
                  <a:tcPr anchor="ctr"/>
                </a:tc>
                <a:tc>
                  <a:txBody>
                    <a:bodyPr/>
                    <a:lstStyle/>
                    <a:p>
                      <a:pPr algn="ctr"/>
                      <a:r>
                        <a:rPr lang="en-US" sz="1400" dirty="0" smtClean="0"/>
                        <a:t>60</a:t>
                      </a:r>
                      <a:endParaRPr lang="en-US" sz="1400" dirty="0"/>
                    </a:p>
                  </a:txBody>
                  <a:tcPr anchor="ctr"/>
                </a:tc>
                <a:tc>
                  <a:txBody>
                    <a:bodyPr/>
                    <a:lstStyle/>
                    <a:p>
                      <a:pPr algn="ctr"/>
                      <a:r>
                        <a:rPr lang="en-US" sz="1400" dirty="0" smtClean="0"/>
                        <a:t>40</a:t>
                      </a:r>
                      <a:endParaRPr lang="en-US" sz="1400" dirty="0"/>
                    </a:p>
                  </a:txBody>
                  <a:tcPr anchor="ctr"/>
                </a:tc>
              </a:tr>
              <a:tr h="601436">
                <a:tc>
                  <a:txBody>
                    <a:bodyPr/>
                    <a:lstStyle/>
                    <a:p>
                      <a:pPr algn="ctr"/>
                      <a:r>
                        <a:rPr lang="en-US" sz="1400" dirty="0" smtClean="0"/>
                        <a:t>Major</a:t>
                      </a:r>
                      <a:r>
                        <a:rPr lang="en-US" sz="1400" baseline="0" dirty="0" smtClean="0"/>
                        <a:t> District Roads</a:t>
                      </a:r>
                      <a:endParaRPr lang="en-US" sz="1400" dirty="0"/>
                    </a:p>
                  </a:txBody>
                  <a:tcPr anchor="ctr">
                    <a:solidFill>
                      <a:srgbClr val="FFFFCC"/>
                    </a:solidFill>
                  </a:tcPr>
                </a:tc>
                <a:tc>
                  <a:txBody>
                    <a:bodyPr/>
                    <a:lstStyle/>
                    <a:p>
                      <a:pPr algn="ctr"/>
                      <a:r>
                        <a:rPr lang="en-US" sz="1400" dirty="0" smtClean="0"/>
                        <a:t>40</a:t>
                      </a:r>
                      <a:endParaRPr lang="en-US" sz="1400" dirty="0"/>
                    </a:p>
                  </a:txBody>
                  <a:tcPr anchor="ctr">
                    <a:solidFill>
                      <a:srgbClr val="FFFFCC"/>
                    </a:solidFill>
                  </a:tcPr>
                </a:tc>
                <a:tc>
                  <a:txBody>
                    <a:bodyPr/>
                    <a:lstStyle/>
                    <a:p>
                      <a:pPr algn="ctr"/>
                      <a:r>
                        <a:rPr lang="en-US" sz="1400" dirty="0" smtClean="0"/>
                        <a:t>30</a:t>
                      </a:r>
                      <a:endParaRPr lang="en-US" sz="1400" dirty="0"/>
                    </a:p>
                  </a:txBody>
                  <a:tcPr anchor="ctr">
                    <a:solidFill>
                      <a:srgbClr val="FFFFCC"/>
                    </a:solidFill>
                  </a:tcPr>
                </a:tc>
                <a:tc>
                  <a:txBody>
                    <a:bodyPr/>
                    <a:lstStyle/>
                    <a:p>
                      <a:pPr algn="ctr"/>
                      <a:r>
                        <a:rPr lang="en-US" sz="1400" dirty="0" smtClean="0"/>
                        <a:t>30</a:t>
                      </a:r>
                      <a:endParaRPr lang="en-US" sz="1400" dirty="0"/>
                    </a:p>
                  </a:txBody>
                  <a:tcPr anchor="ctr">
                    <a:solidFill>
                      <a:srgbClr val="FFFFCC"/>
                    </a:solidFill>
                  </a:tcPr>
                </a:tc>
                <a:tc>
                  <a:txBody>
                    <a:bodyPr/>
                    <a:lstStyle/>
                    <a:p>
                      <a:pPr algn="ctr"/>
                      <a:r>
                        <a:rPr lang="en-US" sz="1400" dirty="0" smtClean="0"/>
                        <a:t>20</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r>
              <a:tr h="601436">
                <a:tc>
                  <a:txBody>
                    <a:bodyPr/>
                    <a:lstStyle/>
                    <a:p>
                      <a:pPr algn="ctr"/>
                      <a:r>
                        <a:rPr lang="en-US" sz="1400" dirty="0" smtClean="0"/>
                        <a:t>Other District Roads</a:t>
                      </a:r>
                      <a:endParaRPr lang="en-US" sz="1400" dirty="0"/>
                    </a:p>
                  </a:txBody>
                  <a:tcPr anchor="ctr"/>
                </a:tc>
                <a:tc>
                  <a:txBody>
                    <a:bodyPr/>
                    <a:lstStyle/>
                    <a:p>
                      <a:pPr algn="ctr"/>
                      <a:r>
                        <a:rPr lang="en-US" sz="1400" dirty="0" smtClean="0"/>
                        <a:t>30</a:t>
                      </a:r>
                      <a:endParaRPr lang="en-US" sz="1400" dirty="0"/>
                    </a:p>
                  </a:txBody>
                  <a:tcPr anchor="ctr"/>
                </a:tc>
                <a:tc>
                  <a:txBody>
                    <a:bodyPr/>
                    <a:lstStyle/>
                    <a:p>
                      <a:pPr algn="ctr"/>
                      <a:r>
                        <a:rPr lang="en-US" sz="1400" dirty="0" smtClean="0"/>
                        <a:t>25</a:t>
                      </a:r>
                      <a:endParaRPr lang="en-US" sz="1400" dirty="0"/>
                    </a:p>
                  </a:txBody>
                  <a:tcPr anchor="ctr"/>
                </a:tc>
                <a:tc>
                  <a:txBody>
                    <a:bodyPr/>
                    <a:lstStyle/>
                    <a:p>
                      <a:pPr algn="ctr"/>
                      <a:r>
                        <a:rPr lang="en-US" sz="1400" dirty="0" smtClean="0"/>
                        <a:t>25</a:t>
                      </a:r>
                      <a:endParaRPr lang="en-US" sz="1400" dirty="0"/>
                    </a:p>
                  </a:txBody>
                  <a:tcPr anchor="ctr"/>
                </a:tc>
                <a:tc>
                  <a:txBody>
                    <a:bodyPr/>
                    <a:lstStyle/>
                    <a:p>
                      <a:pPr algn="ctr"/>
                      <a:r>
                        <a:rPr lang="en-US" sz="1400" dirty="0" smtClean="0"/>
                        <a:t>20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r>
              <a:tr h="353786">
                <a:tc>
                  <a:txBody>
                    <a:bodyPr/>
                    <a:lstStyle/>
                    <a:p>
                      <a:pPr algn="ctr"/>
                      <a:r>
                        <a:rPr lang="en-US" sz="1400" dirty="0" smtClean="0"/>
                        <a:t>Village Roads</a:t>
                      </a:r>
                      <a:endParaRPr lang="en-US" sz="1400" dirty="0"/>
                    </a:p>
                  </a:txBody>
                  <a:tcPr anchor="ctr">
                    <a:solidFill>
                      <a:srgbClr val="FFFFCC"/>
                    </a:solidFill>
                  </a:tcPr>
                </a:tc>
                <a:tc>
                  <a:txBody>
                    <a:bodyPr/>
                    <a:lstStyle/>
                    <a:p>
                      <a:pPr algn="ctr"/>
                      <a:r>
                        <a:rPr lang="en-US" sz="1400" dirty="0" smtClean="0"/>
                        <a:t>25</a:t>
                      </a:r>
                      <a:endParaRPr lang="en-US" sz="1400" dirty="0"/>
                    </a:p>
                  </a:txBody>
                  <a:tcPr anchor="ctr">
                    <a:solidFill>
                      <a:srgbClr val="FFFFCC"/>
                    </a:solidFill>
                  </a:tcPr>
                </a:tc>
                <a:tc>
                  <a:txBody>
                    <a:bodyPr/>
                    <a:lstStyle/>
                    <a:p>
                      <a:pPr algn="ctr"/>
                      <a:r>
                        <a:rPr lang="en-US" sz="1400" dirty="0" smtClean="0"/>
                        <a:t>20</a:t>
                      </a:r>
                      <a:endParaRPr lang="en-US" sz="1400" dirty="0"/>
                    </a:p>
                  </a:txBody>
                  <a:tcPr anchor="ctr">
                    <a:solidFill>
                      <a:srgbClr val="FFFFCC"/>
                    </a:solidFill>
                  </a:tcPr>
                </a:tc>
                <a:tc>
                  <a:txBody>
                    <a:bodyPr/>
                    <a:lstStyle/>
                    <a:p>
                      <a:pPr algn="ctr"/>
                      <a:r>
                        <a:rPr lang="en-US" sz="1400" dirty="0" smtClean="0"/>
                        <a:t>25</a:t>
                      </a:r>
                      <a:endParaRPr lang="en-US" sz="1400" dirty="0"/>
                    </a:p>
                  </a:txBody>
                  <a:tcPr anchor="ctr">
                    <a:solidFill>
                      <a:srgbClr val="FFFFCC"/>
                    </a:solidFill>
                  </a:tcPr>
                </a:tc>
                <a:tc>
                  <a:txBody>
                    <a:bodyPr/>
                    <a:lstStyle/>
                    <a:p>
                      <a:pPr algn="ctr"/>
                      <a:r>
                        <a:rPr lang="en-US" sz="1400" dirty="0" smtClean="0"/>
                        <a:t>20</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r>
            </a:tbl>
          </a:graphicData>
        </a:graphic>
      </p:graphicFrame>
    </p:spTree>
    <p:extLst>
      <p:ext uri="{BB962C8B-B14F-4D97-AF65-F5344CB8AC3E}">
        <p14:creationId xmlns:p14="http://schemas.microsoft.com/office/powerpoint/2010/main" val="286993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dirty="0" smtClean="0"/>
              <a:t>Geometric Design Standards</a:t>
            </a:r>
            <a:endParaRPr lang="en-US" dirty="0"/>
          </a:p>
        </p:txBody>
      </p:sp>
      <p:sp>
        <p:nvSpPr>
          <p:cNvPr id="6" name="Content Placeholder 2"/>
          <p:cNvSpPr>
            <a:spLocks noGrp="1"/>
          </p:cNvSpPr>
          <p:nvPr>
            <p:ph idx="1"/>
          </p:nvPr>
        </p:nvSpPr>
        <p:spPr>
          <a:xfrm>
            <a:off x="566738" y="990600"/>
            <a:ext cx="8001000" cy="1371600"/>
          </a:xfrm>
        </p:spPr>
        <p:txBody>
          <a:bodyPr/>
          <a:lstStyle/>
          <a:p>
            <a:pPr lvl="0">
              <a:spcBef>
                <a:spcPts val="1200"/>
              </a:spcBef>
            </a:pPr>
            <a:r>
              <a:rPr lang="en-US" sz="1600" b="1" dirty="0" smtClean="0">
                <a:solidFill>
                  <a:schemeClr val="accent2"/>
                </a:solidFill>
              </a:rPr>
              <a:t>Sight Distance:</a:t>
            </a:r>
          </a:p>
          <a:p>
            <a:pPr lvl="1">
              <a:spcBef>
                <a:spcPts val="1200"/>
              </a:spcBef>
            </a:pPr>
            <a:r>
              <a:rPr lang="en-US" sz="1400" dirty="0" smtClean="0"/>
              <a:t>Visibility is an important requirement for safety on roads. </a:t>
            </a:r>
          </a:p>
          <a:p>
            <a:pPr lvl="1">
              <a:spcBef>
                <a:spcPts val="1200"/>
              </a:spcBef>
            </a:pPr>
            <a:r>
              <a:rPr lang="en-US" sz="1400" dirty="0" smtClean="0"/>
              <a:t>It is necessary that sight distance of sufficient length is available to permit drivers enough time and distance to stop their vehicles to avoid accidents.</a:t>
            </a:r>
          </a:p>
          <a:p>
            <a:pPr lvl="0">
              <a:spcBef>
                <a:spcPts val="1200"/>
              </a:spcBef>
            </a:pPr>
            <a:endParaRPr lang="en-US"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13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32418672"/>
              </p:ext>
            </p:extLst>
          </p:nvPr>
        </p:nvGraphicFramePr>
        <p:xfrm>
          <a:off x="571500" y="2438400"/>
          <a:ext cx="8153400" cy="3688080"/>
        </p:xfrm>
        <a:graphic>
          <a:graphicData uri="http://schemas.openxmlformats.org/drawingml/2006/table">
            <a:tbl>
              <a:tblPr firstRow="1" bandRow="1">
                <a:tableStyleId>{5940675A-B579-460E-94D1-54222C63F5DA}</a:tableStyleId>
              </a:tblPr>
              <a:tblGrid>
                <a:gridCol w="1083129"/>
                <a:gridCol w="1567542"/>
                <a:gridCol w="1692729"/>
                <a:gridCol w="1763524"/>
                <a:gridCol w="2046476"/>
              </a:tblGrid>
              <a:tr h="152400">
                <a:tc rowSpan="3">
                  <a:txBody>
                    <a:bodyPr/>
                    <a:lstStyle/>
                    <a:p>
                      <a:pPr algn="ctr"/>
                      <a:r>
                        <a:rPr lang="en-US" sz="1400" b="1" dirty="0" smtClean="0"/>
                        <a:t>Design Speed (Km/h)</a:t>
                      </a:r>
                      <a:endParaRPr lang="en-US" sz="1400" b="1" dirty="0"/>
                    </a:p>
                  </a:txBody>
                  <a:tcPr anchor="ctr">
                    <a:solidFill>
                      <a:srgbClr val="CCECFF"/>
                    </a:solidFill>
                  </a:tcPr>
                </a:tc>
                <a:tc gridSpan="2">
                  <a:txBody>
                    <a:bodyPr/>
                    <a:lstStyle/>
                    <a:p>
                      <a:pPr algn="ctr"/>
                      <a:r>
                        <a:rPr lang="en-US" sz="1400" b="1" dirty="0" smtClean="0"/>
                        <a:t>As per IRC:SP:48-1998 and IRC:52- 2001</a:t>
                      </a:r>
                      <a:endParaRPr lang="en-US" sz="1400" b="1" dirty="0"/>
                    </a:p>
                  </a:txBody>
                  <a:tcPr anchor="ctr">
                    <a:solidFill>
                      <a:srgbClr val="CCECFF"/>
                    </a:solidFill>
                  </a:tcPr>
                </a:tc>
                <a:tc hMerge="1">
                  <a:txBody>
                    <a:bodyPr/>
                    <a:lstStyle/>
                    <a:p>
                      <a:endParaRPr lang="en-US"/>
                    </a:p>
                  </a:txBody>
                  <a:tcPr/>
                </a:tc>
                <a:tc gridSpan="2">
                  <a:txBody>
                    <a:bodyPr/>
                    <a:lstStyle/>
                    <a:p>
                      <a:pPr algn="ctr"/>
                      <a:r>
                        <a:rPr lang="en-US" sz="1400" b="1" dirty="0" smtClean="0"/>
                        <a:t>As per IRC:SP:73-2015</a:t>
                      </a:r>
                      <a:r>
                        <a:rPr lang="en-US" sz="1400" b="1" baseline="0" dirty="0" smtClean="0"/>
                        <a:t> &amp; IRC:SP:84-2014</a:t>
                      </a:r>
                      <a:endParaRPr lang="en-US" sz="1400" b="1" dirty="0"/>
                    </a:p>
                  </a:txBody>
                  <a:tcPr anchor="ctr">
                    <a:solidFill>
                      <a:srgbClr val="CCECFF"/>
                    </a:solidFill>
                  </a:tcPr>
                </a:tc>
                <a:tc hMerge="1">
                  <a:txBody>
                    <a:bodyPr/>
                    <a:lstStyle/>
                    <a:p>
                      <a:endParaRPr lang="en-US" sz="1400" dirty="0"/>
                    </a:p>
                  </a:txBody>
                  <a:tcPr/>
                </a:tc>
              </a:tr>
              <a:tr h="0">
                <a:tc vMerge="1">
                  <a:txBody>
                    <a:bodyPr/>
                    <a:lstStyle/>
                    <a:p>
                      <a:pPr algn="ctr"/>
                      <a:endParaRPr lang="en-US" sz="1400" b="1" dirty="0"/>
                    </a:p>
                  </a:txBody>
                  <a:tcPr anchor="ctr"/>
                </a:tc>
                <a:tc gridSpan="4">
                  <a:txBody>
                    <a:bodyPr/>
                    <a:lstStyle/>
                    <a:p>
                      <a:pPr algn="ctr"/>
                      <a:r>
                        <a:rPr lang="en-US" sz="1400" b="1" dirty="0" smtClean="0"/>
                        <a:t>Mountainous and Steep Terrain</a:t>
                      </a:r>
                      <a:endParaRPr lang="en-US" sz="1400" b="1" dirty="0"/>
                    </a:p>
                  </a:txBody>
                  <a:tcPr anchor="ctr">
                    <a:solidFill>
                      <a:srgbClr val="CCECFF"/>
                    </a:solidFill>
                  </a:tcPr>
                </a:tc>
                <a:tc hMerge="1">
                  <a:txBody>
                    <a:bodyPr/>
                    <a:lstStyle/>
                    <a:p>
                      <a:endParaRPr lang="en-US" sz="1400" dirty="0"/>
                    </a:p>
                  </a:txBody>
                  <a:tcPr/>
                </a:tc>
                <a:tc hMerge="1">
                  <a:txBody>
                    <a:bodyPr/>
                    <a:lstStyle/>
                    <a:p>
                      <a:pPr algn="ctr"/>
                      <a:endParaRPr lang="en-US" sz="1400" b="1" dirty="0"/>
                    </a:p>
                  </a:txBody>
                  <a:tcPr anchor="ctr">
                    <a:solidFill>
                      <a:srgbClr val="CCECFF"/>
                    </a:solidFill>
                  </a:tcPr>
                </a:tc>
                <a:tc hMerge="1">
                  <a:txBody>
                    <a:bodyPr/>
                    <a:lstStyle/>
                    <a:p>
                      <a:endParaRPr lang="en-US" sz="1400" dirty="0"/>
                    </a:p>
                  </a:txBody>
                  <a:tcPr/>
                </a:tc>
              </a:tr>
              <a:tr h="0">
                <a:tc vMerge="1">
                  <a:txBody>
                    <a:bodyPr/>
                    <a:lstStyle/>
                    <a:p>
                      <a:endParaRPr lang="en-US" sz="1400" dirty="0"/>
                    </a:p>
                  </a:txBody>
                  <a:tcPr/>
                </a:tc>
                <a:tc>
                  <a:txBody>
                    <a:bodyPr/>
                    <a:lstStyle/>
                    <a:p>
                      <a:pPr algn="ctr"/>
                      <a:r>
                        <a:rPr lang="en-US" sz="1400" b="1" dirty="0" smtClean="0"/>
                        <a:t>Stopping Sight Distance (m)</a:t>
                      </a:r>
                      <a:endParaRPr lang="en-US" sz="1400" b="1" dirty="0"/>
                    </a:p>
                  </a:txBody>
                  <a:tcPr anchor="ctr">
                    <a:solidFill>
                      <a:srgbClr val="CCECFF"/>
                    </a:solidFill>
                  </a:tcPr>
                </a:tc>
                <a:tc>
                  <a:txBody>
                    <a:bodyPr/>
                    <a:lstStyle/>
                    <a:p>
                      <a:pPr algn="ctr"/>
                      <a:r>
                        <a:rPr lang="en-US" sz="1400" b="1" dirty="0" smtClean="0"/>
                        <a:t>Intermediate Sight Distance (m)</a:t>
                      </a:r>
                      <a:endParaRPr lang="en-US" sz="1400" b="1" dirty="0"/>
                    </a:p>
                  </a:txBody>
                  <a:tcPr anchor="ctr">
                    <a:solidFill>
                      <a:srgbClr val="CCECFF"/>
                    </a:solidFill>
                  </a:tcPr>
                </a:tc>
                <a:tc>
                  <a:txBody>
                    <a:bodyPr/>
                    <a:lstStyle/>
                    <a:p>
                      <a:pPr algn="ctr"/>
                      <a:r>
                        <a:rPr lang="en-US" sz="1400" b="1" dirty="0" smtClean="0"/>
                        <a:t>Safe Stopping Sight Distance (m)</a:t>
                      </a:r>
                      <a:endParaRPr lang="en-US" sz="1400" b="1" dirty="0"/>
                    </a:p>
                  </a:txBody>
                  <a:tcPr anchor="ctr">
                    <a:solidFill>
                      <a:srgbClr val="CCECFF"/>
                    </a:solidFill>
                  </a:tcPr>
                </a:tc>
                <a:tc>
                  <a:txBody>
                    <a:bodyPr/>
                    <a:lstStyle/>
                    <a:p>
                      <a:pPr algn="ctr"/>
                      <a:r>
                        <a:rPr lang="en-US" sz="1400" b="1" dirty="0" smtClean="0"/>
                        <a:t>Desirable Minimum Sight Distance (m)</a:t>
                      </a:r>
                      <a:endParaRPr lang="en-US" sz="1400" b="1" dirty="0"/>
                    </a:p>
                  </a:txBody>
                  <a:tcPr anchor="ctr">
                    <a:solidFill>
                      <a:srgbClr val="CCECFF"/>
                    </a:solidFill>
                  </a:tcPr>
                </a:tc>
              </a:tr>
              <a:tr h="0">
                <a:tc>
                  <a:txBody>
                    <a:bodyPr/>
                    <a:lstStyle/>
                    <a:p>
                      <a:pPr algn="ctr"/>
                      <a:r>
                        <a:rPr lang="en-US" sz="1400" dirty="0" smtClean="0"/>
                        <a:t>20</a:t>
                      </a:r>
                      <a:endParaRPr lang="en-US" sz="1400" dirty="0"/>
                    </a:p>
                  </a:txBody>
                  <a:tcPr anchor="ctr"/>
                </a:tc>
                <a:tc>
                  <a:txBody>
                    <a:bodyPr/>
                    <a:lstStyle/>
                    <a:p>
                      <a:pPr algn="ctr"/>
                      <a:r>
                        <a:rPr lang="en-US" sz="1400" dirty="0" smtClean="0"/>
                        <a:t>20</a:t>
                      </a:r>
                      <a:endParaRPr lang="en-US" sz="1400" dirty="0"/>
                    </a:p>
                  </a:txBody>
                  <a:tcPr anchor="ctr"/>
                </a:tc>
                <a:tc>
                  <a:txBody>
                    <a:bodyPr/>
                    <a:lstStyle/>
                    <a:p>
                      <a:pPr algn="ctr"/>
                      <a:r>
                        <a:rPr lang="en-US" sz="1400" dirty="0" smtClean="0"/>
                        <a:t>40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r>
              <a:tr h="0">
                <a:tc>
                  <a:txBody>
                    <a:bodyPr/>
                    <a:lstStyle/>
                    <a:p>
                      <a:pPr algn="ctr"/>
                      <a:r>
                        <a:rPr lang="en-US" sz="1400" dirty="0" smtClean="0"/>
                        <a:t>25</a:t>
                      </a:r>
                      <a:endParaRPr lang="en-US" sz="1400" dirty="0"/>
                    </a:p>
                  </a:txBody>
                  <a:tcPr anchor="ctr">
                    <a:solidFill>
                      <a:srgbClr val="FFFFCC"/>
                    </a:solidFill>
                  </a:tcPr>
                </a:tc>
                <a:tc>
                  <a:txBody>
                    <a:bodyPr/>
                    <a:lstStyle/>
                    <a:p>
                      <a:pPr algn="ctr"/>
                      <a:r>
                        <a:rPr lang="en-US" sz="1400" dirty="0" smtClean="0"/>
                        <a:t>25</a:t>
                      </a:r>
                      <a:endParaRPr lang="en-US" sz="1400" dirty="0"/>
                    </a:p>
                  </a:txBody>
                  <a:tcPr anchor="ctr">
                    <a:solidFill>
                      <a:srgbClr val="FFFFCC"/>
                    </a:solidFill>
                  </a:tcPr>
                </a:tc>
                <a:tc>
                  <a:txBody>
                    <a:bodyPr/>
                    <a:lstStyle/>
                    <a:p>
                      <a:pPr algn="ctr"/>
                      <a:r>
                        <a:rPr lang="en-US" sz="1400" dirty="0" smtClean="0"/>
                        <a:t>50</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r>
              <a:tr h="0">
                <a:tc>
                  <a:txBody>
                    <a:bodyPr/>
                    <a:lstStyle/>
                    <a:p>
                      <a:pPr algn="ctr"/>
                      <a:r>
                        <a:rPr lang="en-US" sz="1400" dirty="0" smtClean="0"/>
                        <a:t>30</a:t>
                      </a:r>
                      <a:endParaRPr lang="en-US" sz="1400" dirty="0"/>
                    </a:p>
                  </a:txBody>
                  <a:tcPr anchor="ctr"/>
                </a:tc>
                <a:tc>
                  <a:txBody>
                    <a:bodyPr/>
                    <a:lstStyle/>
                    <a:p>
                      <a:pPr algn="ctr"/>
                      <a:r>
                        <a:rPr lang="en-US" sz="1400" dirty="0" smtClean="0"/>
                        <a:t>30</a:t>
                      </a:r>
                      <a:endParaRPr lang="en-US" sz="1400" dirty="0"/>
                    </a:p>
                  </a:txBody>
                  <a:tcPr anchor="ctr"/>
                </a:tc>
                <a:tc>
                  <a:txBody>
                    <a:bodyPr/>
                    <a:lstStyle/>
                    <a:p>
                      <a:pPr algn="ctr"/>
                      <a:r>
                        <a:rPr lang="en-US" sz="1400" dirty="0" smtClean="0"/>
                        <a:t>60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r>
              <a:tr h="0">
                <a:tc>
                  <a:txBody>
                    <a:bodyPr/>
                    <a:lstStyle/>
                    <a:p>
                      <a:pPr algn="ctr"/>
                      <a:r>
                        <a:rPr lang="en-US" sz="1400" dirty="0" smtClean="0"/>
                        <a:t>35</a:t>
                      </a:r>
                      <a:endParaRPr lang="en-US" sz="1400" dirty="0"/>
                    </a:p>
                  </a:txBody>
                  <a:tcPr anchor="ctr">
                    <a:solidFill>
                      <a:srgbClr val="FFFFCC"/>
                    </a:solidFill>
                  </a:tcPr>
                </a:tc>
                <a:tc>
                  <a:txBody>
                    <a:bodyPr/>
                    <a:lstStyle/>
                    <a:p>
                      <a:pPr algn="ctr"/>
                      <a:r>
                        <a:rPr lang="en-US" sz="1400" dirty="0" smtClean="0"/>
                        <a:t>40</a:t>
                      </a:r>
                      <a:endParaRPr lang="en-US" sz="1400" dirty="0"/>
                    </a:p>
                  </a:txBody>
                  <a:tcPr anchor="ctr">
                    <a:solidFill>
                      <a:srgbClr val="FFFFCC"/>
                    </a:solidFill>
                  </a:tcPr>
                </a:tc>
                <a:tc>
                  <a:txBody>
                    <a:bodyPr/>
                    <a:lstStyle/>
                    <a:p>
                      <a:pPr algn="ctr"/>
                      <a:r>
                        <a:rPr lang="en-US" sz="1400" dirty="0" smtClean="0"/>
                        <a:t>80</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c>
                  <a:txBody>
                    <a:bodyPr/>
                    <a:lstStyle/>
                    <a:p>
                      <a:pPr algn="ctr"/>
                      <a:r>
                        <a:rPr lang="en-US" sz="1400" dirty="0" smtClean="0"/>
                        <a:t>-</a:t>
                      </a:r>
                      <a:endParaRPr lang="en-US" sz="1400" dirty="0"/>
                    </a:p>
                  </a:txBody>
                  <a:tcPr anchor="ctr">
                    <a:solidFill>
                      <a:srgbClr val="FFFFCC"/>
                    </a:solidFill>
                  </a:tcPr>
                </a:tc>
              </a:tr>
              <a:tr h="0">
                <a:tc>
                  <a:txBody>
                    <a:bodyPr/>
                    <a:lstStyle/>
                    <a:p>
                      <a:pPr algn="ctr"/>
                      <a:r>
                        <a:rPr lang="en-US" sz="1400" dirty="0" smtClean="0"/>
                        <a:t>40</a:t>
                      </a:r>
                      <a:endParaRPr lang="en-US" sz="1400" dirty="0"/>
                    </a:p>
                  </a:txBody>
                  <a:tcPr anchor="ctr"/>
                </a:tc>
                <a:tc>
                  <a:txBody>
                    <a:bodyPr/>
                    <a:lstStyle/>
                    <a:p>
                      <a:pPr algn="ctr"/>
                      <a:r>
                        <a:rPr lang="en-US" sz="1400" dirty="0" smtClean="0"/>
                        <a:t>45</a:t>
                      </a:r>
                      <a:endParaRPr lang="en-US" sz="1400" dirty="0"/>
                    </a:p>
                  </a:txBody>
                  <a:tcPr anchor="ctr"/>
                </a:tc>
                <a:tc>
                  <a:txBody>
                    <a:bodyPr/>
                    <a:lstStyle/>
                    <a:p>
                      <a:pPr algn="ctr"/>
                      <a:r>
                        <a:rPr lang="en-US" sz="1400" dirty="0" smtClean="0"/>
                        <a:t>90</a:t>
                      </a:r>
                      <a:endParaRPr lang="en-US" sz="1400" dirty="0"/>
                    </a:p>
                  </a:txBody>
                  <a:tcPr anchor="ctr"/>
                </a:tc>
                <a:tc>
                  <a:txBody>
                    <a:bodyPr/>
                    <a:lstStyle/>
                    <a:p>
                      <a:pPr algn="ctr"/>
                      <a:r>
                        <a:rPr lang="en-US" sz="1400" dirty="0" smtClean="0"/>
                        <a:t>45</a:t>
                      </a:r>
                      <a:endParaRPr lang="en-US" sz="1400" dirty="0"/>
                    </a:p>
                  </a:txBody>
                  <a:tcPr anchor="ctr"/>
                </a:tc>
                <a:tc>
                  <a:txBody>
                    <a:bodyPr/>
                    <a:lstStyle/>
                    <a:p>
                      <a:pPr algn="ctr"/>
                      <a:r>
                        <a:rPr lang="en-US" sz="1400" dirty="0" smtClean="0"/>
                        <a:t>90</a:t>
                      </a:r>
                      <a:endParaRPr lang="en-US" sz="1400" dirty="0"/>
                    </a:p>
                  </a:txBody>
                  <a:tcPr anchor="ctr"/>
                </a:tc>
              </a:tr>
              <a:tr h="0">
                <a:tc>
                  <a:txBody>
                    <a:bodyPr/>
                    <a:lstStyle/>
                    <a:p>
                      <a:pPr algn="ctr"/>
                      <a:r>
                        <a:rPr lang="en-US" sz="1400" dirty="0" smtClean="0"/>
                        <a:t>50</a:t>
                      </a:r>
                      <a:endParaRPr lang="en-US" sz="1400" dirty="0"/>
                    </a:p>
                  </a:txBody>
                  <a:tcPr anchor="ctr">
                    <a:solidFill>
                      <a:srgbClr val="FFFFCC"/>
                    </a:solidFill>
                  </a:tcPr>
                </a:tc>
                <a:tc>
                  <a:txBody>
                    <a:bodyPr/>
                    <a:lstStyle/>
                    <a:p>
                      <a:pPr algn="ctr"/>
                      <a:r>
                        <a:rPr lang="en-US" sz="1400" dirty="0" smtClean="0"/>
                        <a:t>60</a:t>
                      </a:r>
                      <a:endParaRPr lang="en-US" sz="1400" dirty="0"/>
                    </a:p>
                  </a:txBody>
                  <a:tcPr anchor="ctr">
                    <a:solidFill>
                      <a:srgbClr val="FFFFCC"/>
                    </a:solidFill>
                  </a:tcPr>
                </a:tc>
                <a:tc>
                  <a:txBody>
                    <a:bodyPr/>
                    <a:lstStyle/>
                    <a:p>
                      <a:pPr algn="ctr"/>
                      <a:r>
                        <a:rPr lang="en-US" sz="1400" dirty="0" smtClean="0"/>
                        <a:t>120</a:t>
                      </a:r>
                      <a:endParaRPr lang="en-US" sz="1400" dirty="0"/>
                    </a:p>
                  </a:txBody>
                  <a:tcPr anchor="ctr">
                    <a:solidFill>
                      <a:srgbClr val="FFFFCC"/>
                    </a:solidFill>
                  </a:tcPr>
                </a:tc>
                <a:tc>
                  <a:txBody>
                    <a:bodyPr/>
                    <a:lstStyle/>
                    <a:p>
                      <a:pPr algn="ctr"/>
                      <a:r>
                        <a:rPr lang="en-US" sz="1400" dirty="0" smtClean="0"/>
                        <a:t>60</a:t>
                      </a:r>
                      <a:endParaRPr lang="en-US" sz="1400" dirty="0"/>
                    </a:p>
                  </a:txBody>
                  <a:tcPr anchor="ctr">
                    <a:solidFill>
                      <a:srgbClr val="FFFFCC"/>
                    </a:solidFill>
                  </a:tcPr>
                </a:tc>
                <a:tc>
                  <a:txBody>
                    <a:bodyPr/>
                    <a:lstStyle/>
                    <a:p>
                      <a:pPr algn="ctr"/>
                      <a:r>
                        <a:rPr lang="en-US" sz="1400" dirty="0" smtClean="0"/>
                        <a:t>120</a:t>
                      </a:r>
                      <a:endParaRPr lang="en-US" sz="1400" dirty="0"/>
                    </a:p>
                  </a:txBody>
                  <a:tcPr anchor="ctr">
                    <a:solidFill>
                      <a:srgbClr val="FFFFCC"/>
                    </a:solidFill>
                  </a:tcPr>
                </a:tc>
              </a:tr>
              <a:tr h="0">
                <a:tc>
                  <a:txBody>
                    <a:bodyPr/>
                    <a:lstStyle/>
                    <a:p>
                      <a:pPr algn="ctr"/>
                      <a:r>
                        <a:rPr lang="en-US" sz="1400" dirty="0" smtClean="0"/>
                        <a:t>60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90</a:t>
                      </a:r>
                      <a:endParaRPr lang="en-US" sz="1400" dirty="0"/>
                    </a:p>
                  </a:txBody>
                  <a:tcPr anchor="ctr"/>
                </a:tc>
                <a:tc>
                  <a:txBody>
                    <a:bodyPr/>
                    <a:lstStyle/>
                    <a:p>
                      <a:pPr algn="ctr"/>
                      <a:r>
                        <a:rPr lang="en-US" sz="1400" dirty="0" smtClean="0"/>
                        <a:t>180</a:t>
                      </a:r>
                      <a:endParaRPr lang="en-US" sz="1400" dirty="0"/>
                    </a:p>
                  </a:txBody>
                  <a:tcPr anchor="ctr"/>
                </a:tc>
              </a:tr>
            </a:tbl>
          </a:graphicData>
        </a:graphic>
      </p:graphicFrame>
    </p:spTree>
    <p:extLst>
      <p:ext uri="{BB962C8B-B14F-4D97-AF65-F5344CB8AC3E}">
        <p14:creationId xmlns:p14="http://schemas.microsoft.com/office/powerpoint/2010/main" val="327903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Geometric Design Standards</a:t>
            </a:r>
          </a:p>
        </p:txBody>
      </p:sp>
      <p:sp>
        <p:nvSpPr>
          <p:cNvPr id="3" name="Content Placeholder 2"/>
          <p:cNvSpPr>
            <a:spLocks noGrp="1"/>
          </p:cNvSpPr>
          <p:nvPr>
            <p:ph idx="1"/>
          </p:nvPr>
        </p:nvSpPr>
        <p:spPr>
          <a:xfrm>
            <a:off x="566738" y="1066800"/>
            <a:ext cx="8001000" cy="609600"/>
          </a:xfrm>
        </p:spPr>
        <p:txBody>
          <a:bodyPr/>
          <a:lstStyle/>
          <a:p>
            <a:r>
              <a:rPr lang="en-IN" b="1" dirty="0" smtClean="0">
                <a:solidFill>
                  <a:schemeClr val="accent2"/>
                </a:solidFill>
              </a:rPr>
              <a:t>Minimum Radius of Horizontal curves</a:t>
            </a:r>
            <a:endParaRPr lang="en-IN"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869BFA5F-4259-49D4-8986-5C0ABDE8161E}" type="slidenum">
              <a:rPr lang="en-US" smtClean="0"/>
              <a:pPr>
                <a:defRPr/>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42715261"/>
              </p:ext>
            </p:extLst>
          </p:nvPr>
        </p:nvGraphicFramePr>
        <p:xfrm>
          <a:off x="380998" y="1721392"/>
          <a:ext cx="8382001" cy="4298408"/>
        </p:xfrm>
        <a:graphic>
          <a:graphicData uri="http://schemas.openxmlformats.org/drawingml/2006/table">
            <a:tbl>
              <a:tblPr firstRow="1" firstCol="1" bandRow="1">
                <a:tableStyleId>{5940675A-B579-460E-94D1-54222C63F5DA}</a:tableStyleId>
              </a:tblPr>
              <a:tblGrid>
                <a:gridCol w="1210355"/>
                <a:gridCol w="723951"/>
                <a:gridCol w="599523"/>
                <a:gridCol w="871004"/>
                <a:gridCol w="871004"/>
                <a:gridCol w="769199"/>
                <a:gridCol w="599523"/>
                <a:gridCol w="633457"/>
                <a:gridCol w="633457"/>
                <a:gridCol w="735264"/>
                <a:gridCol w="735264"/>
              </a:tblGrid>
              <a:tr h="351975">
                <a:tc rowSpan="4">
                  <a:txBody>
                    <a:bodyPr/>
                    <a:lstStyle/>
                    <a:p>
                      <a:pPr marL="0" marR="0" algn="ctr">
                        <a:lnSpc>
                          <a:spcPct val="115000"/>
                        </a:lnSpc>
                        <a:spcBef>
                          <a:spcPts val="0"/>
                        </a:spcBef>
                        <a:spcAft>
                          <a:spcPts val="0"/>
                        </a:spcAft>
                      </a:pPr>
                      <a:r>
                        <a:rPr lang="en-IN" sz="1000" b="1" dirty="0">
                          <a:effectLst/>
                        </a:rPr>
                        <a:t> </a:t>
                      </a:r>
                      <a:endParaRPr lang="en-IN" sz="1000" b="1" dirty="0">
                        <a:effectLst/>
                        <a:latin typeface="Calibri"/>
                        <a:ea typeface="Calibri"/>
                        <a:cs typeface="Times New Roman"/>
                      </a:endParaRPr>
                    </a:p>
                    <a:p>
                      <a:pPr marL="0" marR="0" algn="ctr">
                        <a:lnSpc>
                          <a:spcPct val="115000"/>
                        </a:lnSpc>
                        <a:spcBef>
                          <a:spcPts val="0"/>
                        </a:spcBef>
                        <a:spcAft>
                          <a:spcPts val="0"/>
                        </a:spcAft>
                      </a:pPr>
                      <a:r>
                        <a:rPr lang="en-IN" sz="1000" b="1" dirty="0">
                          <a:effectLst/>
                        </a:rPr>
                        <a:t>Classification </a:t>
                      </a:r>
                      <a:endParaRPr lang="en-IN" sz="1000" b="1" dirty="0">
                        <a:effectLst/>
                        <a:latin typeface="Calibri"/>
                        <a:ea typeface="Calibri"/>
                        <a:cs typeface="Times New Roman"/>
                      </a:endParaRPr>
                    </a:p>
                    <a:p>
                      <a:pPr marL="0" marR="0" algn="ctr">
                        <a:lnSpc>
                          <a:spcPct val="115000"/>
                        </a:lnSpc>
                        <a:spcBef>
                          <a:spcPts val="0"/>
                        </a:spcBef>
                        <a:spcAft>
                          <a:spcPts val="0"/>
                        </a:spcAft>
                      </a:pPr>
                      <a:r>
                        <a:rPr lang="en-IN" sz="1000" b="1" dirty="0">
                          <a:effectLst/>
                        </a:rPr>
                        <a:t> </a:t>
                      </a:r>
                      <a:endParaRPr lang="en-IN" sz="1000" b="1" dirty="0">
                        <a:effectLst/>
                        <a:latin typeface="Calibri"/>
                        <a:ea typeface="Calibri"/>
                        <a:cs typeface="Times New Roman"/>
                      </a:endParaRPr>
                    </a:p>
                  </a:txBody>
                  <a:tcPr marL="61810" marR="61810" marT="0" marB="0" anchor="ctr">
                    <a:solidFill>
                      <a:srgbClr val="CCECFF"/>
                    </a:solidFill>
                  </a:tcPr>
                </a:tc>
                <a:tc gridSpan="8">
                  <a:txBody>
                    <a:bodyPr/>
                    <a:lstStyle/>
                    <a:p>
                      <a:pPr marL="0" marR="0" algn="ctr">
                        <a:lnSpc>
                          <a:spcPct val="115000"/>
                        </a:lnSpc>
                        <a:spcBef>
                          <a:spcPts val="0"/>
                        </a:spcBef>
                        <a:spcAft>
                          <a:spcPts val="0"/>
                        </a:spcAft>
                      </a:pPr>
                      <a:r>
                        <a:rPr lang="en-IN" sz="1000" b="1">
                          <a:effectLst/>
                        </a:rPr>
                        <a:t>As per IRC:SP:48-1998 and IRC:52- 2001</a:t>
                      </a:r>
                      <a:endParaRPr lang="en-IN" sz="1000" b="1">
                        <a:effectLst/>
                        <a:latin typeface="Calibri"/>
                        <a:ea typeface="Calibri"/>
                        <a:cs typeface="Times New Roman"/>
                      </a:endParaRPr>
                    </a:p>
                  </a:txBody>
                  <a:tcPr marL="61810" marR="61810" marT="0" marB="0" anchor="ctr">
                    <a:solidFill>
                      <a:srgbClr val="CCECF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pPr marL="0" marR="0" algn="ctr">
                        <a:lnSpc>
                          <a:spcPct val="115000"/>
                        </a:lnSpc>
                        <a:spcBef>
                          <a:spcPts val="0"/>
                        </a:spcBef>
                        <a:spcAft>
                          <a:spcPts val="0"/>
                        </a:spcAft>
                      </a:pPr>
                      <a:r>
                        <a:rPr lang="en-IN" sz="1000" b="1">
                          <a:effectLst/>
                        </a:rPr>
                        <a:t>As per IRC:SP:73-2015 &amp; IRC:SP:84-2014</a:t>
                      </a:r>
                      <a:endParaRPr lang="en-IN" sz="1000" b="1">
                        <a:effectLst/>
                        <a:latin typeface="Calibri"/>
                        <a:ea typeface="Calibri"/>
                        <a:cs typeface="Times New Roman"/>
                      </a:endParaRPr>
                    </a:p>
                  </a:txBody>
                  <a:tcPr marL="61810" marR="61810" marT="0" marB="0" anchor="ctr">
                    <a:solidFill>
                      <a:srgbClr val="CCECFF"/>
                    </a:solidFill>
                  </a:tcPr>
                </a:tc>
                <a:tc hMerge="1">
                  <a:txBody>
                    <a:bodyPr/>
                    <a:lstStyle/>
                    <a:p>
                      <a:endParaRPr lang="en-IN"/>
                    </a:p>
                  </a:txBody>
                  <a:tcPr/>
                </a:tc>
              </a:tr>
              <a:tr h="267428">
                <a:tc vMerge="1">
                  <a:txBody>
                    <a:bodyPr/>
                    <a:lstStyle/>
                    <a:p>
                      <a:pPr marL="0" marR="0" algn="ctr">
                        <a:lnSpc>
                          <a:spcPct val="115000"/>
                        </a:lnSpc>
                        <a:spcBef>
                          <a:spcPts val="0"/>
                        </a:spcBef>
                        <a:spcAft>
                          <a:spcPts val="0"/>
                        </a:spcAft>
                      </a:pPr>
                      <a:endParaRPr lang="en-IN" sz="1000" b="1" dirty="0">
                        <a:effectLst/>
                        <a:latin typeface="Calibri"/>
                        <a:ea typeface="Calibri"/>
                        <a:cs typeface="Times New Roman"/>
                      </a:endParaRPr>
                    </a:p>
                  </a:txBody>
                  <a:tcPr marL="61810" marR="61810" marT="0" marB="0" anchor="ctr"/>
                </a:tc>
                <a:tc gridSpan="4">
                  <a:txBody>
                    <a:bodyPr/>
                    <a:lstStyle/>
                    <a:p>
                      <a:pPr marL="0" marR="0" algn="ctr">
                        <a:lnSpc>
                          <a:spcPct val="115000"/>
                        </a:lnSpc>
                        <a:spcBef>
                          <a:spcPts val="0"/>
                        </a:spcBef>
                        <a:spcAft>
                          <a:spcPts val="0"/>
                        </a:spcAft>
                      </a:pPr>
                      <a:r>
                        <a:rPr lang="en-IN" sz="1000" b="1" dirty="0">
                          <a:effectLst/>
                        </a:rPr>
                        <a:t>Mountainous terrain </a:t>
                      </a:r>
                      <a:endParaRPr lang="en-IN" sz="1000" b="1" dirty="0">
                        <a:effectLst/>
                        <a:latin typeface="Calibri"/>
                        <a:ea typeface="Calibri"/>
                        <a:cs typeface="Times New Roman"/>
                      </a:endParaRPr>
                    </a:p>
                  </a:txBody>
                  <a:tcPr marL="61810" marR="61810" marT="0" marB="0" anchor="ctr">
                    <a:solidFill>
                      <a:srgbClr val="CCECFF"/>
                    </a:solidFill>
                  </a:tcPr>
                </a:tc>
                <a:tc hMerge="1">
                  <a:txBody>
                    <a:bodyPr/>
                    <a:lstStyle/>
                    <a:p>
                      <a:endParaRPr lang="en-IN"/>
                    </a:p>
                  </a:txBody>
                  <a:tcPr/>
                </a:tc>
                <a:tc hMerge="1">
                  <a:txBody>
                    <a:bodyPr/>
                    <a:lstStyle/>
                    <a:p>
                      <a:endParaRPr lang="en-IN"/>
                    </a:p>
                  </a:txBody>
                  <a:tcPr/>
                </a:tc>
                <a:tc hMerge="1">
                  <a:txBody>
                    <a:bodyPr/>
                    <a:lstStyle/>
                    <a:p>
                      <a:endParaRPr lang="en-IN"/>
                    </a:p>
                  </a:txBody>
                  <a:tcPr/>
                </a:tc>
                <a:tc gridSpan="4">
                  <a:txBody>
                    <a:bodyPr/>
                    <a:lstStyle/>
                    <a:p>
                      <a:pPr marL="0" marR="0" algn="ctr">
                        <a:lnSpc>
                          <a:spcPct val="115000"/>
                        </a:lnSpc>
                        <a:spcBef>
                          <a:spcPts val="0"/>
                        </a:spcBef>
                        <a:spcAft>
                          <a:spcPts val="0"/>
                        </a:spcAft>
                      </a:pPr>
                      <a:r>
                        <a:rPr lang="en-IN" sz="1000" b="1">
                          <a:effectLst/>
                        </a:rPr>
                        <a:t>Steep terrain </a:t>
                      </a:r>
                      <a:endParaRPr lang="en-IN" sz="1000" b="1">
                        <a:effectLst/>
                        <a:latin typeface="Calibri"/>
                        <a:ea typeface="Calibri"/>
                        <a:cs typeface="Times New Roman"/>
                      </a:endParaRPr>
                    </a:p>
                  </a:txBody>
                  <a:tcPr marL="61810" marR="61810" marT="0" marB="0" anchor="ctr">
                    <a:solidFill>
                      <a:srgbClr val="CCECFF"/>
                    </a:solidFill>
                  </a:tcPr>
                </a:tc>
                <a:tc hMerge="1">
                  <a:txBody>
                    <a:bodyPr/>
                    <a:lstStyle/>
                    <a:p>
                      <a:endParaRPr lang="en-IN"/>
                    </a:p>
                  </a:txBody>
                  <a:tcPr/>
                </a:tc>
                <a:tc hMerge="1">
                  <a:txBody>
                    <a:bodyPr/>
                    <a:lstStyle/>
                    <a:p>
                      <a:endParaRPr lang="en-IN"/>
                    </a:p>
                  </a:txBody>
                  <a:tcPr/>
                </a:tc>
                <a:tc hMerge="1">
                  <a:txBody>
                    <a:bodyPr/>
                    <a:lstStyle/>
                    <a:p>
                      <a:endParaRPr lang="en-IN"/>
                    </a:p>
                  </a:txBody>
                  <a:tcPr/>
                </a:tc>
                <a:tc rowSpan="2" gridSpan="2">
                  <a:txBody>
                    <a:bodyPr/>
                    <a:lstStyle/>
                    <a:p>
                      <a:pPr marL="0" marR="0" algn="ctr">
                        <a:lnSpc>
                          <a:spcPct val="115000"/>
                        </a:lnSpc>
                        <a:spcBef>
                          <a:spcPts val="0"/>
                        </a:spcBef>
                        <a:spcAft>
                          <a:spcPts val="0"/>
                        </a:spcAft>
                      </a:pPr>
                      <a:r>
                        <a:rPr lang="en-IN" sz="1000" b="1">
                          <a:effectLst/>
                        </a:rPr>
                        <a:t>Mountainous and Steep</a:t>
                      </a:r>
                      <a:endParaRPr lang="en-IN" sz="1000" b="1">
                        <a:effectLst/>
                        <a:latin typeface="Calibri"/>
                        <a:ea typeface="Calibri"/>
                        <a:cs typeface="Times New Roman"/>
                      </a:endParaRPr>
                    </a:p>
                  </a:txBody>
                  <a:tcPr marL="61810" marR="61810" marT="0" marB="0" anchor="ctr">
                    <a:solidFill>
                      <a:srgbClr val="CCECFF"/>
                    </a:solidFill>
                  </a:tcPr>
                </a:tc>
                <a:tc rowSpan="2" hMerge="1">
                  <a:txBody>
                    <a:bodyPr/>
                    <a:lstStyle/>
                    <a:p>
                      <a:endParaRPr lang="en-IN"/>
                    </a:p>
                  </a:txBody>
                  <a:tcPr/>
                </a:tc>
              </a:tr>
              <a:tr h="685800">
                <a:tc vMerge="1">
                  <a:txBody>
                    <a:bodyPr/>
                    <a:lstStyle/>
                    <a:p>
                      <a:pPr marL="0" marR="0" algn="ctr">
                        <a:lnSpc>
                          <a:spcPct val="115000"/>
                        </a:lnSpc>
                        <a:spcBef>
                          <a:spcPts val="0"/>
                        </a:spcBef>
                        <a:spcAft>
                          <a:spcPts val="0"/>
                        </a:spcAft>
                      </a:pPr>
                      <a:endParaRPr lang="en-IN" sz="1000" b="1" dirty="0">
                        <a:effectLst/>
                        <a:latin typeface="Calibri"/>
                        <a:ea typeface="Calibri"/>
                        <a:cs typeface="Times New Roman"/>
                      </a:endParaRPr>
                    </a:p>
                  </a:txBody>
                  <a:tcPr marL="61810" marR="61810" marT="0" marB="0" anchor="ctr"/>
                </a:tc>
                <a:tc gridSpan="2">
                  <a:txBody>
                    <a:bodyPr/>
                    <a:lstStyle/>
                    <a:p>
                      <a:pPr marL="0" marR="0" algn="ctr">
                        <a:lnSpc>
                          <a:spcPct val="115000"/>
                        </a:lnSpc>
                        <a:spcBef>
                          <a:spcPts val="0"/>
                        </a:spcBef>
                        <a:spcAft>
                          <a:spcPts val="0"/>
                        </a:spcAft>
                      </a:pPr>
                      <a:r>
                        <a:rPr lang="en-IN" sz="1000" b="1" dirty="0">
                          <a:effectLst/>
                        </a:rPr>
                        <a:t>Area not affected by snow </a:t>
                      </a:r>
                      <a:endParaRPr lang="en-IN" sz="1000" b="1" dirty="0">
                        <a:effectLst/>
                        <a:latin typeface="Calibri"/>
                        <a:ea typeface="Calibri"/>
                        <a:cs typeface="Times New Roman"/>
                      </a:endParaRPr>
                    </a:p>
                  </a:txBody>
                  <a:tcPr marL="61810" marR="61810" marT="0" marB="0" anchor="ctr">
                    <a:solidFill>
                      <a:srgbClr val="CCECFF"/>
                    </a:solidFill>
                  </a:tcPr>
                </a:tc>
                <a:tc hMerge="1">
                  <a:txBody>
                    <a:bodyPr/>
                    <a:lstStyle/>
                    <a:p>
                      <a:endParaRPr lang="en-IN"/>
                    </a:p>
                  </a:txBody>
                  <a:tcPr/>
                </a:tc>
                <a:tc gridSpan="2">
                  <a:txBody>
                    <a:bodyPr/>
                    <a:lstStyle/>
                    <a:p>
                      <a:pPr marL="0" marR="0" algn="ctr">
                        <a:lnSpc>
                          <a:spcPct val="115000"/>
                        </a:lnSpc>
                        <a:spcBef>
                          <a:spcPts val="0"/>
                        </a:spcBef>
                        <a:spcAft>
                          <a:spcPts val="0"/>
                        </a:spcAft>
                      </a:pPr>
                      <a:r>
                        <a:rPr lang="en-IN" sz="1000" b="1" dirty="0">
                          <a:effectLst/>
                        </a:rPr>
                        <a:t>Snow Bound Areas</a:t>
                      </a:r>
                      <a:endParaRPr lang="en-IN" sz="1000" b="1" dirty="0">
                        <a:effectLst/>
                        <a:latin typeface="Calibri"/>
                        <a:ea typeface="Calibri"/>
                        <a:cs typeface="Times New Roman"/>
                      </a:endParaRPr>
                    </a:p>
                  </a:txBody>
                  <a:tcPr marL="61810" marR="61810" marT="0" marB="0" anchor="ctr">
                    <a:solidFill>
                      <a:srgbClr val="CCECFF"/>
                    </a:solidFill>
                  </a:tcPr>
                </a:tc>
                <a:tc hMerge="1">
                  <a:txBody>
                    <a:bodyPr/>
                    <a:lstStyle/>
                    <a:p>
                      <a:endParaRPr lang="en-IN"/>
                    </a:p>
                  </a:txBody>
                  <a:tcPr/>
                </a:tc>
                <a:tc gridSpan="2">
                  <a:txBody>
                    <a:bodyPr/>
                    <a:lstStyle/>
                    <a:p>
                      <a:pPr marL="0" marR="0" algn="ctr">
                        <a:lnSpc>
                          <a:spcPct val="115000"/>
                        </a:lnSpc>
                        <a:spcBef>
                          <a:spcPts val="0"/>
                        </a:spcBef>
                        <a:spcAft>
                          <a:spcPts val="0"/>
                        </a:spcAft>
                      </a:pPr>
                      <a:r>
                        <a:rPr lang="en-IN" sz="1000" b="1">
                          <a:effectLst/>
                        </a:rPr>
                        <a:t>Area not affected by snow </a:t>
                      </a:r>
                      <a:endParaRPr lang="en-IN" sz="1000" b="1">
                        <a:effectLst/>
                        <a:latin typeface="Calibri"/>
                        <a:ea typeface="Calibri"/>
                        <a:cs typeface="Times New Roman"/>
                      </a:endParaRPr>
                    </a:p>
                  </a:txBody>
                  <a:tcPr marL="61810" marR="61810" marT="0" marB="0" anchor="ctr">
                    <a:solidFill>
                      <a:srgbClr val="CCECFF"/>
                    </a:solidFill>
                  </a:tcPr>
                </a:tc>
                <a:tc hMerge="1">
                  <a:txBody>
                    <a:bodyPr/>
                    <a:lstStyle/>
                    <a:p>
                      <a:endParaRPr lang="en-IN"/>
                    </a:p>
                  </a:txBody>
                  <a:tcPr/>
                </a:tc>
                <a:tc gridSpan="2">
                  <a:txBody>
                    <a:bodyPr/>
                    <a:lstStyle/>
                    <a:p>
                      <a:pPr marL="0" marR="0" algn="ctr">
                        <a:lnSpc>
                          <a:spcPct val="115000"/>
                        </a:lnSpc>
                        <a:spcBef>
                          <a:spcPts val="0"/>
                        </a:spcBef>
                        <a:spcAft>
                          <a:spcPts val="0"/>
                        </a:spcAft>
                      </a:pPr>
                      <a:r>
                        <a:rPr lang="en-IN" sz="1000" b="1">
                          <a:effectLst/>
                        </a:rPr>
                        <a:t>Snow Bound Areas</a:t>
                      </a:r>
                      <a:endParaRPr lang="en-IN" sz="1000" b="1">
                        <a:effectLst/>
                        <a:latin typeface="Calibri"/>
                        <a:ea typeface="Calibri"/>
                        <a:cs typeface="Times New Roman"/>
                      </a:endParaRPr>
                    </a:p>
                  </a:txBody>
                  <a:tcPr marL="61810" marR="61810" marT="0" marB="0" anchor="ctr">
                    <a:solidFill>
                      <a:srgbClr val="CCECFF"/>
                    </a:solidFill>
                  </a:tcPr>
                </a:tc>
                <a:tc hMerge="1">
                  <a:txBody>
                    <a:bodyPr/>
                    <a:lstStyle/>
                    <a:p>
                      <a:endParaRPr lang="en-IN"/>
                    </a:p>
                  </a:txBody>
                  <a:tcPr/>
                </a:tc>
                <a:tc gridSpan="2" vMerge="1">
                  <a:txBody>
                    <a:bodyPr/>
                    <a:lstStyle/>
                    <a:p>
                      <a:endParaRPr lang="en-IN"/>
                    </a:p>
                  </a:txBody>
                  <a:tcPr/>
                </a:tc>
                <a:tc hMerge="1" vMerge="1">
                  <a:txBody>
                    <a:bodyPr/>
                    <a:lstStyle/>
                    <a:p>
                      <a:endParaRPr lang="en-IN"/>
                    </a:p>
                  </a:txBody>
                  <a:tcPr/>
                </a:tc>
              </a:tr>
              <a:tr h="937988">
                <a:tc vMerge="1">
                  <a:txBody>
                    <a:bodyPr/>
                    <a:lstStyle/>
                    <a:p>
                      <a:endParaRPr lang="en-IN"/>
                    </a:p>
                  </a:txBody>
                  <a:tcPr/>
                </a:tc>
                <a:tc>
                  <a:txBody>
                    <a:bodyPr/>
                    <a:lstStyle/>
                    <a:p>
                      <a:pPr marL="0" marR="0" algn="ctr">
                        <a:lnSpc>
                          <a:spcPct val="115000"/>
                        </a:lnSpc>
                        <a:spcBef>
                          <a:spcPts val="0"/>
                        </a:spcBef>
                        <a:spcAft>
                          <a:spcPts val="0"/>
                        </a:spcAft>
                      </a:pPr>
                      <a:r>
                        <a:rPr lang="en-IN" sz="1000" b="1" dirty="0">
                          <a:effectLst/>
                        </a:rPr>
                        <a:t>Ruling Minimum</a:t>
                      </a:r>
                      <a:endParaRPr lang="en-IN" sz="1000" b="1" dirty="0">
                        <a:effectLst/>
                        <a:latin typeface="Calibri"/>
                        <a:ea typeface="Calibri"/>
                        <a:cs typeface="Times New Roman"/>
                      </a:endParaRPr>
                    </a:p>
                  </a:txBody>
                  <a:tcPr marL="61810" marR="61810" marT="0" marB="0" vert="vert270" anchor="ctr">
                    <a:solidFill>
                      <a:srgbClr val="CCECFF"/>
                    </a:solidFill>
                  </a:tcPr>
                </a:tc>
                <a:tc>
                  <a:txBody>
                    <a:bodyPr/>
                    <a:lstStyle/>
                    <a:p>
                      <a:pPr marL="0" marR="0" algn="ctr">
                        <a:lnSpc>
                          <a:spcPct val="115000"/>
                        </a:lnSpc>
                        <a:spcBef>
                          <a:spcPts val="0"/>
                        </a:spcBef>
                        <a:spcAft>
                          <a:spcPts val="0"/>
                        </a:spcAft>
                      </a:pPr>
                      <a:r>
                        <a:rPr lang="en-IN" sz="1000" b="1" dirty="0">
                          <a:effectLst/>
                        </a:rPr>
                        <a:t>Absolute Minimum</a:t>
                      </a:r>
                      <a:endParaRPr lang="en-IN" sz="1000" b="1" dirty="0">
                        <a:effectLst/>
                        <a:latin typeface="Calibri"/>
                        <a:ea typeface="Calibri"/>
                        <a:cs typeface="Times New Roman"/>
                      </a:endParaRPr>
                    </a:p>
                  </a:txBody>
                  <a:tcPr marL="61810" marR="61810" marT="0" marB="0" vert="vert270" anchor="ctr">
                    <a:solidFill>
                      <a:srgbClr val="CCECFF"/>
                    </a:solidFill>
                  </a:tcPr>
                </a:tc>
                <a:tc>
                  <a:txBody>
                    <a:bodyPr/>
                    <a:lstStyle/>
                    <a:p>
                      <a:pPr marL="0" marR="0" algn="ctr">
                        <a:lnSpc>
                          <a:spcPct val="115000"/>
                        </a:lnSpc>
                        <a:spcBef>
                          <a:spcPts val="0"/>
                        </a:spcBef>
                        <a:spcAft>
                          <a:spcPts val="0"/>
                        </a:spcAft>
                      </a:pPr>
                      <a:r>
                        <a:rPr lang="en-IN" sz="1000" b="1" dirty="0">
                          <a:effectLst/>
                        </a:rPr>
                        <a:t>Ruling Minimum</a:t>
                      </a:r>
                      <a:endParaRPr lang="en-IN" sz="1000" b="1" dirty="0">
                        <a:effectLst/>
                        <a:latin typeface="Calibri"/>
                        <a:ea typeface="Calibri"/>
                        <a:cs typeface="Times New Roman"/>
                      </a:endParaRPr>
                    </a:p>
                  </a:txBody>
                  <a:tcPr marL="61810" marR="61810" marT="0" marB="0" vert="vert270" anchor="ctr">
                    <a:solidFill>
                      <a:srgbClr val="CCECFF"/>
                    </a:solidFill>
                  </a:tcPr>
                </a:tc>
                <a:tc>
                  <a:txBody>
                    <a:bodyPr/>
                    <a:lstStyle/>
                    <a:p>
                      <a:pPr marL="0" marR="0" algn="ctr">
                        <a:lnSpc>
                          <a:spcPct val="115000"/>
                        </a:lnSpc>
                        <a:spcBef>
                          <a:spcPts val="0"/>
                        </a:spcBef>
                        <a:spcAft>
                          <a:spcPts val="0"/>
                        </a:spcAft>
                      </a:pPr>
                      <a:r>
                        <a:rPr lang="en-IN" sz="1000" b="1" dirty="0">
                          <a:effectLst/>
                        </a:rPr>
                        <a:t>Absolute Minimum</a:t>
                      </a:r>
                      <a:endParaRPr lang="en-IN" sz="1000" b="1" dirty="0">
                        <a:effectLst/>
                        <a:latin typeface="Calibri"/>
                        <a:ea typeface="Calibri"/>
                        <a:cs typeface="Times New Roman"/>
                      </a:endParaRPr>
                    </a:p>
                  </a:txBody>
                  <a:tcPr marL="61810" marR="61810" marT="0" marB="0" vert="vert270" anchor="ctr">
                    <a:solidFill>
                      <a:srgbClr val="CCECFF"/>
                    </a:solidFill>
                  </a:tcPr>
                </a:tc>
                <a:tc>
                  <a:txBody>
                    <a:bodyPr/>
                    <a:lstStyle/>
                    <a:p>
                      <a:pPr marL="0" marR="0" algn="ctr">
                        <a:lnSpc>
                          <a:spcPct val="115000"/>
                        </a:lnSpc>
                        <a:spcBef>
                          <a:spcPts val="0"/>
                        </a:spcBef>
                        <a:spcAft>
                          <a:spcPts val="0"/>
                        </a:spcAft>
                      </a:pPr>
                      <a:r>
                        <a:rPr lang="en-IN" sz="1000" b="1" dirty="0">
                          <a:effectLst/>
                        </a:rPr>
                        <a:t>Ruling Minimum</a:t>
                      </a:r>
                      <a:endParaRPr lang="en-IN" sz="1000" b="1" dirty="0">
                        <a:effectLst/>
                        <a:latin typeface="Calibri"/>
                        <a:ea typeface="Calibri"/>
                        <a:cs typeface="Times New Roman"/>
                      </a:endParaRPr>
                    </a:p>
                  </a:txBody>
                  <a:tcPr marL="61810" marR="61810" marT="0" marB="0" vert="vert270" anchor="ctr">
                    <a:solidFill>
                      <a:srgbClr val="CCECFF"/>
                    </a:solidFill>
                  </a:tcPr>
                </a:tc>
                <a:tc>
                  <a:txBody>
                    <a:bodyPr/>
                    <a:lstStyle/>
                    <a:p>
                      <a:pPr marL="0" marR="0" algn="ctr">
                        <a:lnSpc>
                          <a:spcPct val="115000"/>
                        </a:lnSpc>
                        <a:spcBef>
                          <a:spcPts val="0"/>
                        </a:spcBef>
                        <a:spcAft>
                          <a:spcPts val="0"/>
                        </a:spcAft>
                      </a:pPr>
                      <a:r>
                        <a:rPr lang="en-IN" sz="1000" b="1" dirty="0">
                          <a:effectLst/>
                        </a:rPr>
                        <a:t>Absolute Minimum</a:t>
                      </a:r>
                      <a:endParaRPr lang="en-IN" sz="1000" b="1" dirty="0">
                        <a:effectLst/>
                        <a:latin typeface="Calibri"/>
                        <a:ea typeface="Calibri"/>
                        <a:cs typeface="Times New Roman"/>
                      </a:endParaRPr>
                    </a:p>
                  </a:txBody>
                  <a:tcPr marL="61810" marR="61810" marT="0" marB="0" vert="vert270" anchor="ctr">
                    <a:solidFill>
                      <a:srgbClr val="CCECFF"/>
                    </a:solidFill>
                  </a:tcPr>
                </a:tc>
                <a:tc>
                  <a:txBody>
                    <a:bodyPr/>
                    <a:lstStyle/>
                    <a:p>
                      <a:pPr marL="0" marR="0" algn="ctr">
                        <a:lnSpc>
                          <a:spcPct val="115000"/>
                        </a:lnSpc>
                        <a:spcBef>
                          <a:spcPts val="0"/>
                        </a:spcBef>
                        <a:spcAft>
                          <a:spcPts val="0"/>
                        </a:spcAft>
                      </a:pPr>
                      <a:r>
                        <a:rPr lang="en-IN" sz="1000" b="1" dirty="0">
                          <a:effectLst/>
                        </a:rPr>
                        <a:t>Ruling Minimum</a:t>
                      </a:r>
                      <a:endParaRPr lang="en-IN" sz="1000" b="1" dirty="0">
                        <a:effectLst/>
                        <a:latin typeface="Calibri"/>
                        <a:ea typeface="Calibri"/>
                        <a:cs typeface="Times New Roman"/>
                      </a:endParaRPr>
                    </a:p>
                  </a:txBody>
                  <a:tcPr marL="61810" marR="61810" marT="0" marB="0" vert="vert270" anchor="ctr">
                    <a:solidFill>
                      <a:srgbClr val="CCECFF"/>
                    </a:solidFill>
                  </a:tcPr>
                </a:tc>
                <a:tc>
                  <a:txBody>
                    <a:bodyPr/>
                    <a:lstStyle/>
                    <a:p>
                      <a:pPr marL="0" marR="0" algn="ctr">
                        <a:lnSpc>
                          <a:spcPct val="115000"/>
                        </a:lnSpc>
                        <a:spcBef>
                          <a:spcPts val="0"/>
                        </a:spcBef>
                        <a:spcAft>
                          <a:spcPts val="0"/>
                        </a:spcAft>
                      </a:pPr>
                      <a:r>
                        <a:rPr lang="en-IN" sz="1000" b="1" dirty="0">
                          <a:effectLst/>
                        </a:rPr>
                        <a:t>Absolute Minimum</a:t>
                      </a:r>
                      <a:endParaRPr lang="en-IN" sz="1000" b="1" dirty="0">
                        <a:effectLst/>
                        <a:latin typeface="Calibri"/>
                        <a:ea typeface="Calibri"/>
                        <a:cs typeface="Times New Roman"/>
                      </a:endParaRPr>
                    </a:p>
                  </a:txBody>
                  <a:tcPr marL="61810" marR="61810" marT="0" marB="0" vert="vert270" anchor="ctr">
                    <a:solidFill>
                      <a:srgbClr val="CCECFF"/>
                    </a:solidFill>
                  </a:tcPr>
                </a:tc>
                <a:tc>
                  <a:txBody>
                    <a:bodyPr/>
                    <a:lstStyle/>
                    <a:p>
                      <a:pPr marL="0" marR="0" algn="ctr">
                        <a:lnSpc>
                          <a:spcPct val="115000"/>
                        </a:lnSpc>
                        <a:spcBef>
                          <a:spcPts val="0"/>
                        </a:spcBef>
                        <a:spcAft>
                          <a:spcPts val="0"/>
                        </a:spcAft>
                      </a:pPr>
                      <a:r>
                        <a:rPr lang="en-IN" sz="1000" b="1" dirty="0">
                          <a:effectLst/>
                        </a:rPr>
                        <a:t>Desirable Minimum Radius</a:t>
                      </a:r>
                      <a:endParaRPr lang="en-IN" sz="1000" b="1" dirty="0">
                        <a:effectLst/>
                        <a:latin typeface="Calibri"/>
                        <a:ea typeface="Calibri"/>
                        <a:cs typeface="Times New Roman"/>
                      </a:endParaRPr>
                    </a:p>
                  </a:txBody>
                  <a:tcPr marL="61810" marR="61810" marT="0" marB="0" vert="vert270" anchor="ctr">
                    <a:solidFill>
                      <a:srgbClr val="CCECFF"/>
                    </a:solidFill>
                  </a:tcPr>
                </a:tc>
                <a:tc>
                  <a:txBody>
                    <a:bodyPr/>
                    <a:lstStyle/>
                    <a:p>
                      <a:pPr marL="0" marR="0" algn="ctr">
                        <a:lnSpc>
                          <a:spcPct val="115000"/>
                        </a:lnSpc>
                        <a:spcBef>
                          <a:spcPts val="0"/>
                        </a:spcBef>
                        <a:spcAft>
                          <a:spcPts val="0"/>
                        </a:spcAft>
                      </a:pPr>
                      <a:r>
                        <a:rPr lang="en-IN" sz="1000" b="1" dirty="0">
                          <a:effectLst/>
                        </a:rPr>
                        <a:t>Absolute Minimum Radius</a:t>
                      </a:r>
                      <a:endParaRPr lang="en-IN" sz="1000" b="1" dirty="0">
                        <a:effectLst/>
                        <a:latin typeface="Calibri"/>
                        <a:ea typeface="Calibri"/>
                        <a:cs typeface="Times New Roman"/>
                      </a:endParaRPr>
                    </a:p>
                  </a:txBody>
                  <a:tcPr marL="61810" marR="61810" marT="0" marB="0" vert="vert270" anchor="ctr">
                    <a:solidFill>
                      <a:srgbClr val="CCECFF"/>
                    </a:solidFill>
                  </a:tcPr>
                </a:tc>
              </a:tr>
              <a:tr h="662212">
                <a:tc>
                  <a:txBody>
                    <a:bodyPr/>
                    <a:lstStyle/>
                    <a:p>
                      <a:pPr marL="0" marR="0" algn="ctr">
                        <a:lnSpc>
                          <a:spcPct val="115000"/>
                        </a:lnSpc>
                        <a:spcBef>
                          <a:spcPts val="0"/>
                        </a:spcBef>
                        <a:spcAft>
                          <a:spcPts val="0"/>
                        </a:spcAft>
                      </a:pPr>
                      <a:r>
                        <a:rPr lang="en-IN" sz="1000" dirty="0">
                          <a:effectLst/>
                        </a:rPr>
                        <a:t>National Highway and State Highways</a:t>
                      </a:r>
                      <a:endParaRPr lang="en-IN" sz="1000" dirty="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80</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dirty="0">
                          <a:effectLst/>
                        </a:rPr>
                        <a:t>50</a:t>
                      </a:r>
                      <a:endParaRPr lang="en-IN" sz="1000" dirty="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90</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60</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50</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dirty="0">
                          <a:effectLst/>
                        </a:rPr>
                        <a:t>30</a:t>
                      </a:r>
                      <a:endParaRPr lang="en-IN" sz="1000" dirty="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60</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33</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150</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75</a:t>
                      </a:r>
                      <a:endParaRPr lang="en-IN" sz="1000">
                        <a:effectLst/>
                        <a:latin typeface="Calibri"/>
                        <a:ea typeface="Calibri"/>
                        <a:cs typeface="Times New Roman"/>
                      </a:endParaRPr>
                    </a:p>
                  </a:txBody>
                  <a:tcPr marL="61810" marR="61810" marT="0" marB="0" anchor="ctr"/>
                </a:tc>
              </a:tr>
              <a:tr h="457200">
                <a:tc>
                  <a:txBody>
                    <a:bodyPr/>
                    <a:lstStyle/>
                    <a:p>
                      <a:pPr marL="0" marR="0" algn="ctr">
                        <a:lnSpc>
                          <a:spcPct val="115000"/>
                        </a:lnSpc>
                        <a:spcBef>
                          <a:spcPts val="0"/>
                        </a:spcBef>
                        <a:spcAft>
                          <a:spcPts val="0"/>
                        </a:spcAft>
                      </a:pPr>
                      <a:r>
                        <a:rPr lang="en-IN" sz="1000">
                          <a:effectLst/>
                        </a:rPr>
                        <a:t>Major District Roads</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50</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30</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60</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33</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30</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14</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33</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15</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dirty="0">
                          <a:effectLst/>
                        </a:rPr>
                        <a:t>-</a:t>
                      </a:r>
                      <a:endParaRPr lang="en-IN" sz="1000" dirty="0">
                        <a:effectLst/>
                        <a:latin typeface="Calibri"/>
                        <a:ea typeface="Calibri"/>
                        <a:cs typeface="Times New Roman"/>
                      </a:endParaRPr>
                    </a:p>
                  </a:txBody>
                  <a:tcPr marL="61810" marR="61810" marT="0" marB="0" anchor="ctr">
                    <a:solidFill>
                      <a:srgbClr val="FFFFCC"/>
                    </a:solidFill>
                  </a:tcPr>
                </a:tc>
              </a:tr>
              <a:tr h="457200">
                <a:tc>
                  <a:txBody>
                    <a:bodyPr/>
                    <a:lstStyle/>
                    <a:p>
                      <a:pPr marL="0" marR="0" algn="ctr">
                        <a:lnSpc>
                          <a:spcPct val="115000"/>
                        </a:lnSpc>
                        <a:spcBef>
                          <a:spcPts val="0"/>
                        </a:spcBef>
                        <a:spcAft>
                          <a:spcPts val="0"/>
                        </a:spcAft>
                      </a:pPr>
                      <a:r>
                        <a:rPr lang="en-IN" sz="1000">
                          <a:effectLst/>
                        </a:rPr>
                        <a:t>Other  District Roads</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30</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20</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33</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23</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20</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14</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23</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dirty="0">
                          <a:effectLst/>
                        </a:rPr>
                        <a:t>15</a:t>
                      </a:r>
                      <a:endParaRPr lang="en-IN" sz="1000" dirty="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a:effectLst/>
                        </a:rPr>
                        <a:t>-</a:t>
                      </a:r>
                      <a:endParaRPr lang="en-IN" sz="1000">
                        <a:effectLst/>
                        <a:latin typeface="Calibri"/>
                        <a:ea typeface="Calibri"/>
                        <a:cs typeface="Times New Roman"/>
                      </a:endParaRPr>
                    </a:p>
                  </a:txBody>
                  <a:tcPr marL="61810" marR="61810" marT="0" marB="0" anchor="ctr"/>
                </a:tc>
                <a:tc>
                  <a:txBody>
                    <a:bodyPr/>
                    <a:lstStyle/>
                    <a:p>
                      <a:pPr marL="0" marR="0" algn="ctr">
                        <a:lnSpc>
                          <a:spcPct val="115000"/>
                        </a:lnSpc>
                        <a:spcBef>
                          <a:spcPts val="0"/>
                        </a:spcBef>
                        <a:spcAft>
                          <a:spcPts val="0"/>
                        </a:spcAft>
                      </a:pPr>
                      <a:r>
                        <a:rPr lang="en-IN" sz="1000" dirty="0">
                          <a:effectLst/>
                        </a:rPr>
                        <a:t>-</a:t>
                      </a:r>
                      <a:endParaRPr lang="en-IN" sz="1000" dirty="0">
                        <a:effectLst/>
                        <a:latin typeface="Calibri"/>
                        <a:ea typeface="Calibri"/>
                        <a:cs typeface="Times New Roman"/>
                      </a:endParaRPr>
                    </a:p>
                  </a:txBody>
                  <a:tcPr marL="61810" marR="61810" marT="0" marB="0" anchor="ctr"/>
                </a:tc>
              </a:tr>
              <a:tr h="304800">
                <a:tc>
                  <a:txBody>
                    <a:bodyPr/>
                    <a:lstStyle/>
                    <a:p>
                      <a:pPr marL="0" marR="0" algn="ctr">
                        <a:lnSpc>
                          <a:spcPct val="115000"/>
                        </a:lnSpc>
                        <a:spcBef>
                          <a:spcPts val="0"/>
                        </a:spcBef>
                        <a:spcAft>
                          <a:spcPts val="0"/>
                        </a:spcAft>
                      </a:pPr>
                      <a:r>
                        <a:rPr lang="en-IN" sz="1000">
                          <a:effectLst/>
                        </a:rPr>
                        <a:t>Village  Roads</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20</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14</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23</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15</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20</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14</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23</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15</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a:effectLst/>
                        </a:rPr>
                        <a:t>-</a:t>
                      </a:r>
                      <a:endParaRPr lang="en-IN" sz="1000">
                        <a:effectLst/>
                        <a:latin typeface="Calibri"/>
                        <a:ea typeface="Calibri"/>
                        <a:cs typeface="Times New Roman"/>
                      </a:endParaRPr>
                    </a:p>
                  </a:txBody>
                  <a:tcPr marL="61810" marR="61810" marT="0" marB="0" anchor="ctr">
                    <a:solidFill>
                      <a:srgbClr val="FFFFCC"/>
                    </a:solidFill>
                  </a:tcPr>
                </a:tc>
                <a:tc>
                  <a:txBody>
                    <a:bodyPr/>
                    <a:lstStyle/>
                    <a:p>
                      <a:pPr marL="0" marR="0" algn="ctr">
                        <a:lnSpc>
                          <a:spcPct val="115000"/>
                        </a:lnSpc>
                        <a:spcBef>
                          <a:spcPts val="0"/>
                        </a:spcBef>
                        <a:spcAft>
                          <a:spcPts val="0"/>
                        </a:spcAft>
                      </a:pPr>
                      <a:r>
                        <a:rPr lang="en-IN" sz="1000" dirty="0">
                          <a:effectLst/>
                        </a:rPr>
                        <a:t>-</a:t>
                      </a:r>
                      <a:endParaRPr lang="en-IN" sz="1000" dirty="0">
                        <a:effectLst/>
                        <a:latin typeface="Calibri"/>
                        <a:ea typeface="Calibri"/>
                        <a:cs typeface="Times New Roman"/>
                      </a:endParaRPr>
                    </a:p>
                  </a:txBody>
                  <a:tcPr marL="61810" marR="61810" marT="0" marB="0" anchor="ctr">
                    <a:solidFill>
                      <a:srgbClr val="FFFFCC"/>
                    </a:solidFill>
                  </a:tcPr>
                </a:tc>
              </a:tr>
            </a:tbl>
          </a:graphicData>
        </a:graphic>
      </p:graphicFrame>
    </p:spTree>
    <p:extLst>
      <p:ext uri="{BB962C8B-B14F-4D97-AF65-F5344CB8AC3E}">
        <p14:creationId xmlns:p14="http://schemas.microsoft.com/office/powerpoint/2010/main" val="304987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066800"/>
            <a:ext cx="9144000" cy="525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1" u="none" strike="noStrike" cap="none" normalizeH="0" baseline="0" smtClean="0">
              <a:ln>
                <a:noFill/>
              </a:ln>
              <a:solidFill>
                <a:schemeClr val="tx1"/>
              </a:solidFill>
              <a:effectLst/>
              <a:latin typeface="Arial" pitchFamily="34" charset="0"/>
            </a:endParaRPr>
          </a:p>
        </p:txBody>
      </p:sp>
      <p:sp>
        <p:nvSpPr>
          <p:cNvPr id="6" name="Title 5"/>
          <p:cNvSpPr>
            <a:spLocks noGrp="1"/>
          </p:cNvSpPr>
          <p:nvPr>
            <p:ph type="title"/>
          </p:nvPr>
        </p:nvSpPr>
        <p:spPr/>
        <p:txBody>
          <a:bodyPr/>
          <a:lstStyle/>
          <a:p>
            <a:r>
              <a:rPr lang="en-IN" dirty="0"/>
              <a:t>Geometric Design Standards</a:t>
            </a:r>
          </a:p>
        </p:txBody>
      </p:sp>
      <p:sp>
        <p:nvSpPr>
          <p:cNvPr id="2" name="Content Placeholder 1"/>
          <p:cNvSpPr>
            <a:spLocks noGrp="1"/>
          </p:cNvSpPr>
          <p:nvPr>
            <p:ph idx="1"/>
          </p:nvPr>
        </p:nvSpPr>
        <p:spPr>
          <a:xfrm>
            <a:off x="566738" y="990600"/>
            <a:ext cx="8001000" cy="838200"/>
          </a:xfrm>
        </p:spPr>
        <p:txBody>
          <a:bodyPr/>
          <a:lstStyle/>
          <a:p>
            <a:r>
              <a:rPr lang="en-US" sz="1800" b="1" dirty="0" smtClean="0">
                <a:solidFill>
                  <a:schemeClr val="accent2"/>
                </a:solidFill>
              </a:rPr>
              <a:t>Typical Cross-sections – 2 lane carriageway </a:t>
            </a:r>
            <a:br>
              <a:rPr lang="en-US" sz="1800" b="1" dirty="0" smtClean="0">
                <a:solidFill>
                  <a:schemeClr val="accent2"/>
                </a:solidFill>
              </a:rPr>
            </a:br>
            <a:r>
              <a:rPr lang="en-US" sz="1800" b="1" dirty="0" smtClean="0">
                <a:solidFill>
                  <a:schemeClr val="accent2"/>
                </a:solidFill>
              </a:rPr>
              <a:t>(as per IRC:SP:73-2015)</a:t>
            </a:r>
            <a:endParaRPr lang="en-US" sz="1800" b="1" dirty="0">
              <a:solidFill>
                <a:schemeClr val="accent2"/>
              </a:solidFill>
            </a:endParaRPr>
          </a:p>
          <a:p>
            <a:pPr marL="0" indent="0">
              <a:buNone/>
            </a:pPr>
            <a:endParaRPr lang="en-IN" dirty="0"/>
          </a:p>
        </p:txBody>
      </p:sp>
      <p:sp>
        <p:nvSpPr>
          <p:cNvPr id="4" name="Slide Number Placeholder 3"/>
          <p:cNvSpPr>
            <a:spLocks noGrp="1"/>
          </p:cNvSpPr>
          <p:nvPr>
            <p:ph type="sldNum" sz="quarter" idx="12"/>
          </p:nvPr>
        </p:nvSpPr>
        <p:spPr/>
        <p:txBody>
          <a:bodyPr/>
          <a:lstStyle/>
          <a:p>
            <a:pPr>
              <a:defRPr/>
            </a:pPr>
            <a:fld id="{869BFA5F-4259-49D4-8986-5C0ABDE8161E}" type="slidenum">
              <a:rPr lang="en-US" smtClean="0"/>
              <a:pPr>
                <a:defRPr/>
              </a:pPr>
              <a:t>15</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433090267"/>
              </p:ext>
            </p:extLst>
          </p:nvPr>
        </p:nvGraphicFramePr>
        <p:xfrm>
          <a:off x="609600" y="4859746"/>
          <a:ext cx="7848600" cy="1463040"/>
        </p:xfrm>
        <a:graphic>
          <a:graphicData uri="http://schemas.openxmlformats.org/drawingml/2006/table">
            <a:tbl>
              <a:tblPr firstRow="1" bandRow="1">
                <a:tableStyleId>{5940675A-B579-460E-94D1-54222C63F5DA}</a:tableStyleId>
              </a:tblPr>
              <a:tblGrid>
                <a:gridCol w="3686629"/>
                <a:gridCol w="2256971"/>
                <a:gridCol w="1905000"/>
              </a:tblGrid>
              <a:tr h="152400">
                <a:tc>
                  <a:txBody>
                    <a:bodyPr/>
                    <a:lstStyle/>
                    <a:p>
                      <a:pPr algn="ctr"/>
                      <a:r>
                        <a:rPr lang="en-US" sz="1000" b="1" dirty="0" smtClean="0"/>
                        <a:t>Road Classification</a:t>
                      </a:r>
                      <a:endParaRPr lang="en-US" sz="1000" b="1" dirty="0"/>
                    </a:p>
                  </a:txBody>
                  <a:tcPr>
                    <a:solidFill>
                      <a:srgbClr val="CCECFF"/>
                    </a:solidFill>
                  </a:tcPr>
                </a:tc>
                <a:tc>
                  <a:txBody>
                    <a:bodyPr/>
                    <a:lstStyle/>
                    <a:p>
                      <a:pPr algn="ctr"/>
                      <a:r>
                        <a:rPr lang="en-US" sz="1000" b="1" dirty="0" smtClean="0"/>
                        <a:t>Carriageway Width (m)</a:t>
                      </a:r>
                      <a:endParaRPr lang="en-US" sz="1000" b="1" dirty="0"/>
                    </a:p>
                  </a:txBody>
                  <a:tcPr>
                    <a:solidFill>
                      <a:srgbClr val="CCECFF"/>
                    </a:solidFill>
                  </a:tcPr>
                </a:tc>
                <a:tc>
                  <a:txBody>
                    <a:bodyPr/>
                    <a:lstStyle/>
                    <a:p>
                      <a:pPr algn="ctr"/>
                      <a:r>
                        <a:rPr lang="en-US" sz="1000" b="1" dirty="0" smtClean="0"/>
                        <a:t>Shoulder Width (m)</a:t>
                      </a:r>
                      <a:endParaRPr lang="en-US" sz="1000" b="1" dirty="0"/>
                    </a:p>
                  </a:txBody>
                  <a:tcPr>
                    <a:solidFill>
                      <a:srgbClr val="CCECFF"/>
                    </a:solidFill>
                  </a:tcPr>
                </a:tc>
              </a:tr>
              <a:tr h="0">
                <a:tc>
                  <a:txBody>
                    <a:bodyPr/>
                    <a:lstStyle/>
                    <a:p>
                      <a:r>
                        <a:rPr lang="en-US" sz="1000" dirty="0" smtClean="0"/>
                        <a:t>National and</a:t>
                      </a:r>
                      <a:r>
                        <a:rPr lang="en-US" sz="1000" baseline="0" dirty="0" smtClean="0"/>
                        <a:t> State Highways</a:t>
                      </a:r>
                      <a:endParaRPr lang="en-US" sz="1000" dirty="0"/>
                    </a:p>
                  </a:txBody>
                  <a:tcPr/>
                </a:tc>
                <a:tc>
                  <a:txBody>
                    <a:bodyPr/>
                    <a:lstStyle/>
                    <a:p>
                      <a:pPr algn="ctr"/>
                      <a:endParaRPr lang="en-US" sz="1000" dirty="0"/>
                    </a:p>
                  </a:txBody>
                  <a:tcPr/>
                </a:tc>
                <a:tc>
                  <a:txBody>
                    <a:bodyPr/>
                    <a:lstStyle/>
                    <a:p>
                      <a:pPr algn="ctr"/>
                      <a:endParaRPr lang="en-US" sz="1000" dirty="0"/>
                    </a:p>
                  </a:txBody>
                  <a:tcPr/>
                </a:tc>
              </a:tr>
              <a:tr h="137160">
                <a:tc>
                  <a:txBody>
                    <a:bodyPr/>
                    <a:lstStyle/>
                    <a:p>
                      <a:pPr algn="l"/>
                      <a:r>
                        <a:rPr lang="en-US" sz="1000" dirty="0" smtClean="0"/>
                        <a:t>	i) Single lane</a:t>
                      </a:r>
                      <a:endParaRPr lang="en-US" sz="1000" dirty="0"/>
                    </a:p>
                  </a:txBody>
                  <a:tcPr/>
                </a:tc>
                <a:tc>
                  <a:txBody>
                    <a:bodyPr/>
                    <a:lstStyle/>
                    <a:p>
                      <a:pPr algn="ctr"/>
                      <a:r>
                        <a:rPr lang="en-US" sz="1000" dirty="0" smtClean="0"/>
                        <a:t>3.75</a:t>
                      </a:r>
                      <a:endParaRPr lang="en-US" sz="1000" dirty="0"/>
                    </a:p>
                  </a:txBody>
                  <a:tcPr/>
                </a:tc>
                <a:tc>
                  <a:txBody>
                    <a:bodyPr/>
                    <a:lstStyle/>
                    <a:p>
                      <a:pPr algn="ctr"/>
                      <a:r>
                        <a:rPr lang="en-US" sz="1000" dirty="0" smtClean="0"/>
                        <a:t>2 x 1.25</a:t>
                      </a:r>
                      <a:endParaRPr lang="en-US" sz="1000" dirty="0"/>
                    </a:p>
                  </a:txBody>
                  <a:tcPr/>
                </a:tc>
              </a:tr>
              <a:tr h="0">
                <a:tc>
                  <a:txBody>
                    <a:bodyPr/>
                    <a:lstStyle/>
                    <a:p>
                      <a:pPr algn="l"/>
                      <a:r>
                        <a:rPr lang="en-US" sz="1000" dirty="0" smtClean="0"/>
                        <a:t>	ii) Double Lane</a:t>
                      </a:r>
                      <a:endParaRPr lang="en-US" sz="1000" dirty="0"/>
                    </a:p>
                  </a:txBody>
                  <a:tcPr/>
                </a:tc>
                <a:tc>
                  <a:txBody>
                    <a:bodyPr/>
                    <a:lstStyle/>
                    <a:p>
                      <a:pPr algn="ctr"/>
                      <a:r>
                        <a:rPr lang="en-US" sz="1000" dirty="0" smtClean="0"/>
                        <a:t>7.00</a:t>
                      </a:r>
                      <a:endParaRPr lang="en-US" sz="1000" dirty="0"/>
                    </a:p>
                  </a:txBody>
                  <a:tcPr/>
                </a:tc>
                <a:tc>
                  <a:txBody>
                    <a:bodyPr/>
                    <a:lstStyle/>
                    <a:p>
                      <a:pPr algn="ctr"/>
                      <a:r>
                        <a:rPr lang="en-US" sz="1000" dirty="0" smtClean="0"/>
                        <a:t>2 x 0.9</a:t>
                      </a:r>
                      <a:endParaRPr lang="en-US" sz="1000" dirty="0"/>
                    </a:p>
                  </a:txBody>
                  <a:tcPr/>
                </a:tc>
              </a:tr>
              <a:tr h="121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Major</a:t>
                      </a:r>
                      <a:r>
                        <a:rPr lang="en-US" sz="1000" baseline="0" dirty="0" smtClean="0"/>
                        <a:t> District Roads a</a:t>
                      </a:r>
                      <a:r>
                        <a:rPr lang="en-US" sz="1000" dirty="0" smtClean="0"/>
                        <a:t>nd Other District Roads</a:t>
                      </a:r>
                      <a:endParaRPr lang="en-US" sz="1000" dirty="0"/>
                    </a:p>
                  </a:txBody>
                  <a:tcPr>
                    <a:solidFill>
                      <a:srgbClr val="FFFFCC"/>
                    </a:solidFill>
                  </a:tcPr>
                </a:tc>
                <a:tc>
                  <a:txBody>
                    <a:bodyPr/>
                    <a:lstStyle/>
                    <a:p>
                      <a:pPr algn="ctr"/>
                      <a:r>
                        <a:rPr lang="en-US" sz="1000" dirty="0" smtClean="0"/>
                        <a:t>3.75</a:t>
                      </a:r>
                      <a:endParaRPr lang="en-US" sz="1000" dirty="0"/>
                    </a:p>
                  </a:txBody>
                  <a:tcPr>
                    <a:solidFill>
                      <a:srgbClr val="FFFFCC"/>
                    </a:solidFill>
                  </a:tcPr>
                </a:tc>
                <a:tc>
                  <a:txBody>
                    <a:bodyPr/>
                    <a:lstStyle/>
                    <a:p>
                      <a:pPr algn="ctr"/>
                      <a:r>
                        <a:rPr lang="en-US" sz="1000" dirty="0" smtClean="0"/>
                        <a:t>2 x 0.5</a:t>
                      </a:r>
                      <a:endParaRPr lang="en-US" sz="1000" dirty="0"/>
                    </a:p>
                  </a:txBody>
                  <a:tcPr>
                    <a:solidFill>
                      <a:srgbClr val="FFFFCC"/>
                    </a:solidFill>
                  </a:tcPr>
                </a:tc>
              </a:tr>
              <a:tr h="152400">
                <a:tc>
                  <a:txBody>
                    <a:bodyPr/>
                    <a:lstStyle/>
                    <a:p>
                      <a:r>
                        <a:rPr lang="en-US" sz="1000" dirty="0" smtClean="0"/>
                        <a:t>Village Roads</a:t>
                      </a:r>
                      <a:endParaRPr lang="en-US" sz="1000" dirty="0"/>
                    </a:p>
                  </a:txBody>
                  <a:tcPr/>
                </a:tc>
                <a:tc>
                  <a:txBody>
                    <a:bodyPr/>
                    <a:lstStyle/>
                    <a:p>
                      <a:pPr algn="ctr"/>
                      <a:r>
                        <a:rPr lang="en-US" sz="1000" dirty="0" smtClean="0"/>
                        <a:t>3.00</a:t>
                      </a:r>
                      <a:endParaRPr lang="en-US" sz="1000" dirty="0"/>
                    </a:p>
                  </a:txBody>
                  <a:tcPr/>
                </a:tc>
                <a:tc>
                  <a:txBody>
                    <a:bodyPr/>
                    <a:lstStyle/>
                    <a:p>
                      <a:pPr algn="ctr"/>
                      <a:r>
                        <a:rPr lang="en-US" sz="1000" dirty="0" smtClean="0"/>
                        <a:t>2 x 0.5</a:t>
                      </a:r>
                      <a:endParaRPr lang="en-US" sz="1000" dirty="0"/>
                    </a:p>
                  </a:txBody>
                  <a:tcPr/>
                </a:tc>
              </a:tr>
            </a:tbl>
          </a:graphicData>
        </a:graphic>
      </p:graphicFrame>
      <p:sp>
        <p:nvSpPr>
          <p:cNvPr id="3" name="TextBox 2"/>
          <p:cNvSpPr txBox="1"/>
          <p:nvPr/>
        </p:nvSpPr>
        <p:spPr>
          <a:xfrm>
            <a:off x="693058" y="4498201"/>
            <a:ext cx="6215742" cy="338554"/>
          </a:xfrm>
          <a:prstGeom prst="rect">
            <a:avLst/>
          </a:prstGeom>
          <a:noFill/>
        </p:spPr>
        <p:txBody>
          <a:bodyPr wrap="square" rtlCol="0">
            <a:spAutoFit/>
          </a:bodyPr>
          <a:lstStyle/>
          <a:p>
            <a:pPr marL="355600" indent="-355600">
              <a:buFont typeface="Wingdings" pitchFamily="2" charset="2"/>
              <a:buChar char="q"/>
            </a:pPr>
            <a:r>
              <a:rPr lang="en-US" sz="1600" b="1" i="0" dirty="0">
                <a:solidFill>
                  <a:schemeClr val="accent2"/>
                </a:solidFill>
                <a:latin typeface="+mn-lt"/>
              </a:rPr>
              <a:t>As per IRC:SP:48-1998 and IRC:52- </a:t>
            </a:r>
            <a:r>
              <a:rPr lang="en-US" sz="1600" b="1" i="0" dirty="0" smtClean="0">
                <a:solidFill>
                  <a:schemeClr val="accent2"/>
                </a:solidFill>
                <a:latin typeface="+mn-lt"/>
              </a:rPr>
              <a:t>2001</a:t>
            </a:r>
            <a:endParaRPr lang="en-US" sz="1600" b="1" i="0" dirty="0">
              <a:solidFill>
                <a:schemeClr val="accent2"/>
              </a:solidFill>
              <a:latin typeface="+mn-lt"/>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88" t="16000" r="4584" b="22000"/>
          <a:stretch/>
        </p:blipFill>
        <p:spPr bwMode="auto">
          <a:xfrm>
            <a:off x="1676400" y="1676400"/>
            <a:ext cx="6044169" cy="278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96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990600"/>
            <a:ext cx="9144000" cy="533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1" u="none" strike="noStrike" cap="none" normalizeH="0" baseline="0" smtClean="0">
              <a:ln>
                <a:noFill/>
              </a:ln>
              <a:solidFill>
                <a:schemeClr val="tx1"/>
              </a:solidFill>
              <a:effectLst/>
              <a:latin typeface="Arial" pitchFamily="34" charset="0"/>
            </a:endParaRPr>
          </a:p>
        </p:txBody>
      </p:sp>
      <p:sp>
        <p:nvSpPr>
          <p:cNvPr id="4" name="Slide Number Placeholder 3"/>
          <p:cNvSpPr>
            <a:spLocks noGrp="1"/>
          </p:cNvSpPr>
          <p:nvPr>
            <p:ph type="sldNum" sz="quarter" idx="12"/>
          </p:nvPr>
        </p:nvSpPr>
        <p:spPr/>
        <p:txBody>
          <a:bodyPr/>
          <a:lstStyle/>
          <a:p>
            <a:fld id="{AA44AAEA-C39F-40AE-ABBB-09B1519CBC6B}" type="slidenum">
              <a:rPr lang="en-US" smtClean="0"/>
              <a:pPr/>
              <a:t>16</a:t>
            </a:fld>
            <a:endParaRPr lang="en-US"/>
          </a:p>
        </p:txBody>
      </p:sp>
      <p:sp>
        <p:nvSpPr>
          <p:cNvPr id="3" name="Title 2"/>
          <p:cNvSpPr>
            <a:spLocks noGrp="1"/>
          </p:cNvSpPr>
          <p:nvPr>
            <p:ph type="title"/>
          </p:nvPr>
        </p:nvSpPr>
        <p:spPr/>
        <p:txBody>
          <a:bodyPr/>
          <a:lstStyle/>
          <a:p>
            <a:r>
              <a:rPr lang="en-US" dirty="0"/>
              <a:t>Geometric Design Standards</a:t>
            </a:r>
          </a:p>
        </p:txBody>
      </p:sp>
      <p:sp>
        <p:nvSpPr>
          <p:cNvPr id="7" name="Content Placeholder 1"/>
          <p:cNvSpPr txBox="1">
            <a:spLocks/>
          </p:cNvSpPr>
          <p:nvPr/>
        </p:nvSpPr>
        <p:spPr bwMode="auto">
          <a:xfrm>
            <a:off x="566738" y="10668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v"/>
              <a:defRPr sz="2000">
                <a:solidFill>
                  <a:schemeClr val="tx1"/>
                </a:solidFill>
                <a:latin typeface="+mn-lt"/>
              </a:defRPr>
            </a:lvl2pPr>
            <a:lvl3pPr marL="1304925" indent="-395288" algn="l" rtl="0" eaLnBrk="0" fontAlgn="base" hangingPunct="0">
              <a:spcBef>
                <a:spcPct val="20000"/>
              </a:spcBef>
              <a:spcAft>
                <a:spcPct val="0"/>
              </a:spcAft>
              <a:buClr>
                <a:schemeClr val="accent2"/>
              </a:buClr>
              <a:buChar char="•"/>
              <a:defRPr sz="24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r>
              <a:rPr lang="en-US" sz="1800" b="1" i="0" dirty="0" smtClean="0">
                <a:solidFill>
                  <a:schemeClr val="accent2"/>
                </a:solidFill>
              </a:rPr>
              <a:t>Typical Cross-sections – </a:t>
            </a:r>
            <a:r>
              <a:rPr lang="en-US" sz="1800" b="1" i="0" dirty="0">
                <a:solidFill>
                  <a:schemeClr val="accent2"/>
                </a:solidFill>
              </a:rPr>
              <a:t>4 Lane Carriageway Widening Towards Valley Side </a:t>
            </a:r>
            <a:r>
              <a:rPr lang="en-US" sz="1800" b="1" i="0" dirty="0" smtClean="0">
                <a:solidFill>
                  <a:schemeClr val="accent2"/>
                </a:solidFill>
              </a:rPr>
              <a:t>(as per IRC:SP:84-2014)</a:t>
            </a:r>
          </a:p>
          <a:p>
            <a:pPr marL="0" indent="0">
              <a:buFont typeface="Wingdings" pitchFamily="2" charset="2"/>
              <a:buNone/>
            </a:pPr>
            <a:endParaRPr lang="en-IN" i="0" dirty="0"/>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15112" r="4445" b="20000"/>
          <a:stretch/>
        </p:blipFill>
        <p:spPr bwMode="auto">
          <a:xfrm>
            <a:off x="393700" y="1948635"/>
            <a:ext cx="8496300" cy="370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29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990600"/>
            <a:ext cx="9144000" cy="525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1" u="none" strike="noStrike" cap="none" normalizeH="0" baseline="0" smtClean="0">
              <a:ln>
                <a:noFill/>
              </a:ln>
              <a:solidFill>
                <a:schemeClr val="tx1"/>
              </a:solidFill>
              <a:effectLst/>
              <a:latin typeface="Arial" pitchFamily="34" charset="0"/>
            </a:endParaRPr>
          </a:p>
        </p:txBody>
      </p:sp>
      <p:sp>
        <p:nvSpPr>
          <p:cNvPr id="4" name="Slide Number Placeholder 3"/>
          <p:cNvSpPr>
            <a:spLocks noGrp="1"/>
          </p:cNvSpPr>
          <p:nvPr>
            <p:ph type="sldNum" sz="quarter" idx="12"/>
          </p:nvPr>
        </p:nvSpPr>
        <p:spPr/>
        <p:txBody>
          <a:bodyPr/>
          <a:lstStyle/>
          <a:p>
            <a:fld id="{AA44AAEA-C39F-40AE-ABBB-09B1519CBC6B}" type="slidenum">
              <a:rPr lang="en-US" smtClean="0"/>
              <a:pPr/>
              <a:t>17</a:t>
            </a:fld>
            <a:endParaRPr lang="en-US"/>
          </a:p>
        </p:txBody>
      </p:sp>
      <p:sp>
        <p:nvSpPr>
          <p:cNvPr id="3" name="Title 2"/>
          <p:cNvSpPr>
            <a:spLocks noGrp="1"/>
          </p:cNvSpPr>
          <p:nvPr>
            <p:ph type="title"/>
          </p:nvPr>
        </p:nvSpPr>
        <p:spPr/>
        <p:txBody>
          <a:bodyPr/>
          <a:lstStyle/>
          <a:p>
            <a:r>
              <a:rPr lang="en-US" dirty="0"/>
              <a:t>Geometric Design Standards</a:t>
            </a:r>
          </a:p>
        </p:txBody>
      </p:sp>
      <p:sp>
        <p:nvSpPr>
          <p:cNvPr id="8" name="Content Placeholder 1"/>
          <p:cNvSpPr txBox="1">
            <a:spLocks/>
          </p:cNvSpPr>
          <p:nvPr/>
        </p:nvSpPr>
        <p:spPr bwMode="auto">
          <a:xfrm>
            <a:off x="566738" y="11430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v"/>
              <a:defRPr sz="2000">
                <a:solidFill>
                  <a:schemeClr val="tx1"/>
                </a:solidFill>
                <a:latin typeface="+mn-lt"/>
              </a:defRPr>
            </a:lvl2pPr>
            <a:lvl3pPr marL="1304925" indent="-395288" algn="l" rtl="0" eaLnBrk="0" fontAlgn="base" hangingPunct="0">
              <a:spcBef>
                <a:spcPct val="20000"/>
              </a:spcBef>
              <a:spcAft>
                <a:spcPct val="0"/>
              </a:spcAft>
              <a:buClr>
                <a:schemeClr val="accent2"/>
              </a:buClr>
              <a:buChar char="•"/>
              <a:defRPr sz="24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r>
              <a:rPr lang="en-US" sz="1800" b="1" i="0" dirty="0" smtClean="0">
                <a:solidFill>
                  <a:schemeClr val="accent2"/>
                </a:solidFill>
              </a:rPr>
              <a:t>Typical Cross-sections – </a:t>
            </a:r>
            <a:r>
              <a:rPr lang="en-US" sz="1800" b="1" i="0" dirty="0">
                <a:solidFill>
                  <a:schemeClr val="accent2"/>
                </a:solidFill>
              </a:rPr>
              <a:t>4 Lane Carriageway Widening Towards </a:t>
            </a:r>
            <a:r>
              <a:rPr lang="en-US" sz="1800" b="1" i="0" dirty="0" smtClean="0">
                <a:solidFill>
                  <a:schemeClr val="accent2"/>
                </a:solidFill>
              </a:rPr>
              <a:t>Hill </a:t>
            </a:r>
            <a:r>
              <a:rPr lang="en-US" sz="1800" b="1" i="0" dirty="0">
                <a:solidFill>
                  <a:schemeClr val="accent2"/>
                </a:solidFill>
              </a:rPr>
              <a:t>Side </a:t>
            </a:r>
            <a:r>
              <a:rPr lang="en-US" sz="1800" b="1" i="0" dirty="0" smtClean="0">
                <a:solidFill>
                  <a:schemeClr val="accent2"/>
                </a:solidFill>
              </a:rPr>
              <a:t>(as per IRC:SP:84-2014)</a:t>
            </a:r>
          </a:p>
          <a:p>
            <a:pPr marL="0" indent="0">
              <a:buFont typeface="Wingdings" pitchFamily="2" charset="2"/>
              <a:buNone/>
            </a:pPr>
            <a:endParaRPr lang="en-IN" i="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7" t="14000" r="5278" b="32889"/>
          <a:stretch/>
        </p:blipFill>
        <p:spPr bwMode="auto">
          <a:xfrm>
            <a:off x="438150" y="2106980"/>
            <a:ext cx="8362950" cy="302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5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990600"/>
            <a:ext cx="9144000" cy="525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1" u="none" strike="noStrike" cap="none" normalizeH="0" baseline="0" smtClean="0">
              <a:ln>
                <a:noFill/>
              </a:ln>
              <a:solidFill>
                <a:schemeClr val="tx1"/>
              </a:solidFill>
              <a:effectLst/>
              <a:latin typeface="Arial" pitchFamily="34" charset="0"/>
            </a:endParaRPr>
          </a:p>
        </p:txBody>
      </p:sp>
      <p:sp>
        <p:nvSpPr>
          <p:cNvPr id="4" name="Slide Number Placeholder 3"/>
          <p:cNvSpPr>
            <a:spLocks noGrp="1"/>
          </p:cNvSpPr>
          <p:nvPr>
            <p:ph type="sldNum" sz="quarter" idx="12"/>
          </p:nvPr>
        </p:nvSpPr>
        <p:spPr/>
        <p:txBody>
          <a:bodyPr/>
          <a:lstStyle/>
          <a:p>
            <a:fld id="{AA44AAEA-C39F-40AE-ABBB-09B1519CBC6B}" type="slidenum">
              <a:rPr lang="en-US" smtClean="0"/>
              <a:pPr/>
              <a:t>18</a:t>
            </a:fld>
            <a:endParaRPr lang="en-US"/>
          </a:p>
        </p:txBody>
      </p:sp>
      <p:sp>
        <p:nvSpPr>
          <p:cNvPr id="3" name="Title 2"/>
          <p:cNvSpPr>
            <a:spLocks noGrp="1"/>
          </p:cNvSpPr>
          <p:nvPr>
            <p:ph type="title"/>
          </p:nvPr>
        </p:nvSpPr>
        <p:spPr/>
        <p:txBody>
          <a:bodyPr/>
          <a:lstStyle/>
          <a:p>
            <a:r>
              <a:rPr lang="en-US" dirty="0"/>
              <a:t>Geometric Design Standards</a:t>
            </a:r>
          </a:p>
        </p:txBody>
      </p:sp>
      <p:sp>
        <p:nvSpPr>
          <p:cNvPr id="7" name="Content Placeholder 1"/>
          <p:cNvSpPr txBox="1">
            <a:spLocks/>
          </p:cNvSpPr>
          <p:nvPr/>
        </p:nvSpPr>
        <p:spPr bwMode="auto">
          <a:xfrm>
            <a:off x="566738" y="10668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v"/>
              <a:defRPr sz="2000">
                <a:solidFill>
                  <a:schemeClr val="tx1"/>
                </a:solidFill>
                <a:latin typeface="+mn-lt"/>
              </a:defRPr>
            </a:lvl2pPr>
            <a:lvl3pPr marL="1304925" indent="-395288" algn="l" rtl="0" eaLnBrk="0" fontAlgn="base" hangingPunct="0">
              <a:spcBef>
                <a:spcPct val="20000"/>
              </a:spcBef>
              <a:spcAft>
                <a:spcPct val="0"/>
              </a:spcAft>
              <a:buClr>
                <a:schemeClr val="accent2"/>
              </a:buClr>
              <a:buChar char="•"/>
              <a:defRPr sz="24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r>
              <a:rPr lang="en-US" sz="1800" b="1" i="0" dirty="0" smtClean="0">
                <a:solidFill>
                  <a:schemeClr val="accent2"/>
                </a:solidFill>
              </a:rPr>
              <a:t>Typical Cross-sections – </a:t>
            </a:r>
            <a:r>
              <a:rPr lang="en-US" sz="1800" b="1" i="0" dirty="0">
                <a:solidFill>
                  <a:schemeClr val="accent2"/>
                </a:solidFill>
              </a:rPr>
              <a:t>4 Lane Carriageway Widening </a:t>
            </a:r>
            <a:r>
              <a:rPr lang="en-US" sz="1800" b="1" i="0" dirty="0" smtClean="0">
                <a:solidFill>
                  <a:schemeClr val="accent2"/>
                </a:solidFill>
              </a:rPr>
              <a:t>on Both Side (as per IRC:SP:84-2014)</a:t>
            </a:r>
          </a:p>
          <a:p>
            <a:pPr marL="0" indent="0">
              <a:buFont typeface="Wingdings" pitchFamily="2" charset="2"/>
              <a:buNone/>
            </a:pPr>
            <a:endParaRPr lang="en-IN" i="0"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t="18889" r="10972" b="27333"/>
          <a:stretch/>
        </p:blipFill>
        <p:spPr bwMode="auto">
          <a:xfrm>
            <a:off x="177800" y="1951743"/>
            <a:ext cx="8915400" cy="391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99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smtClean="0"/>
              <a:t>Geometric Design Standards</a:t>
            </a:r>
            <a:endParaRPr lang="en-US" dirty="0"/>
          </a:p>
        </p:txBody>
      </p:sp>
      <p:sp>
        <p:nvSpPr>
          <p:cNvPr id="6" name="Content Placeholder 2"/>
          <p:cNvSpPr>
            <a:spLocks noGrp="1"/>
          </p:cNvSpPr>
          <p:nvPr>
            <p:ph idx="1"/>
          </p:nvPr>
        </p:nvSpPr>
        <p:spPr/>
        <p:txBody>
          <a:bodyPr/>
          <a:lstStyle/>
          <a:p>
            <a:r>
              <a:rPr lang="en-US" sz="2000" dirty="0" smtClean="0"/>
              <a:t>Reverse curves are needed in difficult terrain. </a:t>
            </a:r>
          </a:p>
          <a:p>
            <a:pPr>
              <a:spcBef>
                <a:spcPts val="600"/>
              </a:spcBef>
            </a:pPr>
            <a:r>
              <a:rPr lang="en-US" sz="2000" dirty="0" smtClean="0"/>
              <a:t>It should be ensured that there is sufficient length between the two curves for introduction of requisite transition curves.</a:t>
            </a:r>
          </a:p>
          <a:p>
            <a:pPr lvl="1"/>
            <a:endParaRPr lang="en-US"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19</a:t>
            </a:fld>
            <a:endParaRPr lang="en-US"/>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83" t="18455" r="27408" b="17715"/>
          <a:stretch/>
        </p:blipFill>
        <p:spPr bwMode="auto">
          <a:xfrm>
            <a:off x="1918870" y="2667000"/>
            <a:ext cx="5472530" cy="3421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0439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a:t>
            </a:r>
            <a:endParaRPr lang="en-IN" dirty="0"/>
          </a:p>
        </p:txBody>
      </p:sp>
      <p:sp>
        <p:nvSpPr>
          <p:cNvPr id="3" name="Content Placeholder 2"/>
          <p:cNvSpPr>
            <a:spLocks noGrp="1"/>
          </p:cNvSpPr>
          <p:nvPr>
            <p:ph idx="1"/>
          </p:nvPr>
        </p:nvSpPr>
        <p:spPr>
          <a:xfrm>
            <a:off x="566738" y="1143000"/>
            <a:ext cx="8196262" cy="4267200"/>
          </a:xfrm>
        </p:spPr>
        <p:txBody>
          <a:bodyPr/>
          <a:lstStyle/>
          <a:p>
            <a:pPr>
              <a:spcBef>
                <a:spcPts val="800"/>
              </a:spcBef>
            </a:pPr>
            <a:r>
              <a:rPr lang="en-IN" dirty="0"/>
              <a:t>Hill Road Definition</a:t>
            </a:r>
          </a:p>
          <a:p>
            <a:pPr>
              <a:spcBef>
                <a:spcPts val="800"/>
              </a:spcBef>
            </a:pPr>
            <a:r>
              <a:rPr lang="en-US" dirty="0"/>
              <a:t>Design Issues in Hill Roads </a:t>
            </a:r>
            <a:endParaRPr lang="en-US" dirty="0" smtClean="0"/>
          </a:p>
          <a:p>
            <a:pPr>
              <a:spcBef>
                <a:spcPts val="800"/>
              </a:spcBef>
            </a:pPr>
            <a:r>
              <a:rPr lang="en-IN" dirty="0" smtClean="0"/>
              <a:t>Special </a:t>
            </a:r>
            <a:r>
              <a:rPr lang="en-IN" dirty="0"/>
              <a:t>Consideration in Hill Road Design</a:t>
            </a:r>
          </a:p>
          <a:p>
            <a:pPr>
              <a:spcBef>
                <a:spcPts val="800"/>
              </a:spcBef>
            </a:pPr>
            <a:r>
              <a:rPr lang="en-IN" dirty="0"/>
              <a:t>Route Selection</a:t>
            </a:r>
          </a:p>
          <a:p>
            <a:pPr>
              <a:spcBef>
                <a:spcPts val="800"/>
              </a:spcBef>
            </a:pPr>
            <a:r>
              <a:rPr lang="en-IN" dirty="0" smtClean="0"/>
              <a:t>Engineering Data for Design</a:t>
            </a:r>
            <a:endParaRPr lang="en-IN" dirty="0"/>
          </a:p>
          <a:p>
            <a:pPr>
              <a:spcBef>
                <a:spcPts val="800"/>
              </a:spcBef>
            </a:pPr>
            <a:r>
              <a:rPr lang="en-IN" dirty="0" smtClean="0"/>
              <a:t>Geometric </a:t>
            </a:r>
            <a:r>
              <a:rPr lang="en-IN" dirty="0"/>
              <a:t>Design Standards</a:t>
            </a:r>
          </a:p>
          <a:p>
            <a:pPr>
              <a:spcBef>
                <a:spcPts val="800"/>
              </a:spcBef>
            </a:pPr>
            <a:r>
              <a:rPr lang="en-IN" dirty="0"/>
              <a:t>Design of Hair-pin Bends</a:t>
            </a:r>
          </a:p>
          <a:p>
            <a:pPr>
              <a:spcBef>
                <a:spcPts val="800"/>
              </a:spcBef>
            </a:pPr>
            <a:r>
              <a:rPr lang="en-IN" dirty="0" smtClean="0"/>
              <a:t>Climbing </a:t>
            </a:r>
            <a:r>
              <a:rPr lang="en-IN" dirty="0"/>
              <a:t>Lane</a:t>
            </a:r>
          </a:p>
          <a:p>
            <a:pPr>
              <a:spcBef>
                <a:spcPts val="800"/>
              </a:spcBef>
            </a:pPr>
            <a:r>
              <a:rPr lang="en-IN" dirty="0"/>
              <a:t>Other Geometric Design Aspects</a:t>
            </a:r>
          </a:p>
          <a:p>
            <a:pPr>
              <a:spcBef>
                <a:spcPts val="800"/>
              </a:spcBef>
            </a:pPr>
            <a:r>
              <a:rPr lang="en-IN" dirty="0" smtClean="0"/>
              <a:t>Case Study of NH-21 (</a:t>
            </a:r>
            <a:r>
              <a:rPr lang="en-US" dirty="0" err="1" smtClean="0"/>
              <a:t>Kiratpur</a:t>
            </a:r>
            <a:r>
              <a:rPr lang="en-US" dirty="0" smtClean="0"/>
              <a:t> </a:t>
            </a:r>
            <a:r>
              <a:rPr lang="en-US" dirty="0" err="1"/>
              <a:t>Nerchowk</a:t>
            </a:r>
            <a:r>
              <a:rPr lang="en-US" dirty="0"/>
              <a:t> </a:t>
            </a:r>
            <a:r>
              <a:rPr lang="en-US" dirty="0" smtClean="0"/>
              <a:t>Alignment)</a:t>
            </a:r>
            <a:endParaRPr lang="en-IN" dirty="0"/>
          </a:p>
          <a:p>
            <a:pPr marL="0" indent="0">
              <a:spcBef>
                <a:spcPts val="800"/>
              </a:spcBef>
              <a:buNone/>
            </a:pPr>
            <a:endParaRPr lang="en-IN" dirty="0">
              <a:solidFill>
                <a:schemeClr val="accent2"/>
              </a:solidFill>
            </a:endParaRPr>
          </a:p>
        </p:txBody>
      </p:sp>
      <p:sp>
        <p:nvSpPr>
          <p:cNvPr id="4" name="Slide Number Placeholder 3"/>
          <p:cNvSpPr>
            <a:spLocks noGrp="1"/>
          </p:cNvSpPr>
          <p:nvPr>
            <p:ph type="sldNum" sz="quarter" idx="12"/>
          </p:nvPr>
        </p:nvSpPr>
        <p:spPr/>
        <p:txBody>
          <a:bodyPr/>
          <a:lstStyle/>
          <a:p>
            <a:pPr>
              <a:defRPr/>
            </a:pPr>
            <a:fld id="{869BFA5F-4259-49D4-8986-5C0ABDE8161E}" type="slidenum">
              <a:rPr lang="en-US" smtClean="0"/>
              <a:pPr>
                <a:defRPr/>
              </a:pPr>
              <a:t>2</a:t>
            </a:fld>
            <a:endParaRPr lang="en-US"/>
          </a:p>
        </p:txBody>
      </p:sp>
    </p:spTree>
    <p:extLst>
      <p:ext uri="{BB962C8B-B14F-4D97-AF65-F5344CB8AC3E}">
        <p14:creationId xmlns:p14="http://schemas.microsoft.com/office/powerpoint/2010/main" val="125788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smtClean="0"/>
              <a:t>Geometric Design Standards</a:t>
            </a:r>
            <a:endParaRPr lang="en-US" dirty="0"/>
          </a:p>
        </p:txBody>
      </p:sp>
      <p:sp>
        <p:nvSpPr>
          <p:cNvPr id="6" name="Content Placeholder 2"/>
          <p:cNvSpPr>
            <a:spLocks noGrp="1"/>
          </p:cNvSpPr>
          <p:nvPr>
            <p:ph idx="1"/>
          </p:nvPr>
        </p:nvSpPr>
        <p:spPr>
          <a:xfrm>
            <a:off x="566738" y="990600"/>
            <a:ext cx="8001000" cy="2438400"/>
          </a:xfrm>
        </p:spPr>
        <p:txBody>
          <a:bodyPr/>
          <a:lstStyle/>
          <a:p>
            <a:pPr>
              <a:spcBef>
                <a:spcPts val="600"/>
              </a:spcBef>
            </a:pPr>
            <a:r>
              <a:rPr lang="en-US" sz="1800" dirty="0" smtClean="0"/>
              <a:t>Curves in same direction separated by short tangents, known as broken – back curves</a:t>
            </a:r>
            <a:r>
              <a:rPr lang="en-US" sz="1800" dirty="0"/>
              <a:t>.</a:t>
            </a:r>
            <a:endParaRPr lang="en-US" sz="1800" dirty="0" smtClean="0"/>
          </a:p>
          <a:p>
            <a:pPr>
              <a:spcBef>
                <a:spcPts val="600"/>
              </a:spcBef>
            </a:pPr>
            <a:r>
              <a:rPr lang="en-US" sz="1800" dirty="0" smtClean="0"/>
              <a:t>Should be avoided, as far as possible, in the interest of aesthetics and safety and replaced by a single curve. </a:t>
            </a:r>
          </a:p>
          <a:p>
            <a:pPr>
              <a:spcBef>
                <a:spcPts val="600"/>
              </a:spcBef>
            </a:pPr>
            <a:r>
              <a:rPr lang="en-US" sz="1800" dirty="0" smtClean="0"/>
              <a:t>If this is not feasible, a tangent length corresponding to 10 seconds travel time must at least be ensured between the two curves.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20</a:t>
            </a:fld>
            <a:endParaRPr lang="en-US"/>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13" t="17269" r="18863" b="22455"/>
          <a:stretch/>
        </p:blipFill>
        <p:spPr bwMode="auto">
          <a:xfrm>
            <a:off x="1970315" y="3428037"/>
            <a:ext cx="5315857" cy="2655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1972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smtClean="0"/>
              <a:t>Geometric Design Standards</a:t>
            </a:r>
            <a:endParaRPr lang="en-US" dirty="0"/>
          </a:p>
        </p:txBody>
      </p:sp>
      <p:sp>
        <p:nvSpPr>
          <p:cNvPr id="6" name="Content Placeholder 2"/>
          <p:cNvSpPr>
            <a:spLocks noGrp="1"/>
          </p:cNvSpPr>
          <p:nvPr>
            <p:ph idx="1"/>
          </p:nvPr>
        </p:nvSpPr>
        <p:spPr/>
        <p:txBody>
          <a:bodyPr/>
          <a:lstStyle/>
          <a:p>
            <a:pPr>
              <a:spcBef>
                <a:spcPts val="1200"/>
              </a:spcBef>
            </a:pPr>
            <a:r>
              <a:rPr lang="en-US" sz="1800" dirty="0" smtClean="0"/>
              <a:t>Compound curves may be used in difficult topography but only when it is impossible to fit in a single circular curve. </a:t>
            </a:r>
          </a:p>
          <a:p>
            <a:pPr>
              <a:spcBef>
                <a:spcPts val="1200"/>
              </a:spcBef>
            </a:pPr>
            <a:r>
              <a:rPr lang="en-US" sz="1800" dirty="0" smtClean="0"/>
              <a:t>To ensure safe and smooth transition from one curve to the other, the radius of the flatter curve should not be disproportional to the radius of the sharper curve. </a:t>
            </a:r>
          </a:p>
          <a:p>
            <a:pPr>
              <a:spcBef>
                <a:spcPts val="1200"/>
              </a:spcBef>
            </a:pPr>
            <a:r>
              <a:rPr lang="en-US" sz="1800" dirty="0" smtClean="0"/>
              <a:t>A ratio of 1.5:1 should be considered the limiting value.</a:t>
            </a:r>
            <a:endParaRPr lang="en-US" sz="1800"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21</a:t>
            </a:fld>
            <a:endParaRPr lang="en-US"/>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70" t="18963" r="28518" b="21947"/>
          <a:stretch/>
        </p:blipFill>
        <p:spPr bwMode="auto">
          <a:xfrm>
            <a:off x="2608944" y="3200400"/>
            <a:ext cx="4114800" cy="3026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8203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smtClean="0"/>
              <a:t>Geometric Design Standards</a:t>
            </a:r>
            <a:endParaRPr lang="en-US" dirty="0"/>
          </a:p>
        </p:txBody>
      </p:sp>
      <p:sp>
        <p:nvSpPr>
          <p:cNvPr id="6" name="Content Placeholder 2"/>
          <p:cNvSpPr>
            <a:spLocks noGrp="1"/>
          </p:cNvSpPr>
          <p:nvPr>
            <p:ph idx="1"/>
          </p:nvPr>
        </p:nvSpPr>
        <p:spPr>
          <a:xfrm>
            <a:off x="566738" y="990600"/>
            <a:ext cx="8001000" cy="2457450"/>
          </a:xfrm>
        </p:spPr>
        <p:txBody>
          <a:bodyPr/>
          <a:lstStyle/>
          <a:p>
            <a:r>
              <a:rPr lang="en-US" b="1" dirty="0" smtClean="0">
                <a:solidFill>
                  <a:schemeClr val="accent2"/>
                </a:solidFill>
              </a:rPr>
              <a:t>Set Back Distance</a:t>
            </a:r>
          </a:p>
          <a:p>
            <a:pPr lvl="1"/>
            <a:r>
              <a:rPr lang="en-US" dirty="0" smtClean="0"/>
              <a:t>Requisite sight distance should be available to sight the inside of horizontal curves. </a:t>
            </a:r>
          </a:p>
          <a:p>
            <a:pPr lvl="1"/>
            <a:r>
              <a:rPr lang="en-US" dirty="0" smtClean="0"/>
              <a:t>Lack of visibility in the lateral direction may arise due to obstruction like walls cut, slopes, wooded areas, high crops etc.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22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969315"/>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26857"/>
            <a:ext cx="2293257" cy="171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354" t="15069" r="28750" b="18392"/>
          <a:stretch/>
        </p:blipFill>
        <p:spPr bwMode="auto">
          <a:xfrm>
            <a:off x="410028" y="3124200"/>
            <a:ext cx="4069696" cy="314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397" t="36740" r="26032" b="27873"/>
          <a:stretch/>
        </p:blipFill>
        <p:spPr bwMode="auto">
          <a:xfrm>
            <a:off x="3709380" y="5114962"/>
            <a:ext cx="2234220" cy="101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96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smtClean="0"/>
              <a:t>Geometric Design Standards</a:t>
            </a:r>
            <a:endParaRPr lang="en-US" dirty="0"/>
          </a:p>
        </p:txBody>
      </p:sp>
      <p:sp>
        <p:nvSpPr>
          <p:cNvPr id="6" name="Content Placeholder 2"/>
          <p:cNvSpPr>
            <a:spLocks noGrp="1"/>
          </p:cNvSpPr>
          <p:nvPr>
            <p:ph idx="1"/>
          </p:nvPr>
        </p:nvSpPr>
        <p:spPr>
          <a:xfrm>
            <a:off x="566738" y="990600"/>
            <a:ext cx="4081462" cy="4267200"/>
          </a:xfrm>
        </p:spPr>
        <p:txBody>
          <a:bodyPr/>
          <a:lstStyle/>
          <a:p>
            <a:pPr>
              <a:spcBef>
                <a:spcPts val="600"/>
              </a:spcBef>
            </a:pPr>
            <a:r>
              <a:rPr lang="en-US" sz="2000" b="1" dirty="0" smtClean="0">
                <a:solidFill>
                  <a:schemeClr val="accent2"/>
                </a:solidFill>
              </a:rPr>
              <a:t>Vision Berm</a:t>
            </a:r>
          </a:p>
          <a:p>
            <a:pPr lvl="1">
              <a:spcBef>
                <a:spcPts val="600"/>
              </a:spcBef>
            </a:pPr>
            <a:r>
              <a:rPr lang="en-US" sz="1800" dirty="0" smtClean="0"/>
              <a:t>Where there is a cut slope on the inside of the horizontal curve, the average height of sight line can be used as an approximation for deciding the extent of clearance. </a:t>
            </a:r>
          </a:p>
          <a:p>
            <a:pPr lvl="1">
              <a:spcBef>
                <a:spcPts val="600"/>
              </a:spcBef>
            </a:pPr>
            <a:r>
              <a:rPr lang="en-US" sz="1800" dirty="0" smtClean="0"/>
              <a:t>Cut slope shall be kept lower than this height at the line demarcating the set back distance envelop, either by cutting back the slope or benching suitably, which is also generally known as vision berm.</a:t>
            </a:r>
          </a:p>
          <a:p>
            <a:pPr lvl="1">
              <a:spcBef>
                <a:spcPts val="600"/>
              </a:spcBef>
            </a:pPr>
            <a:endParaRPr lang="en-US" dirty="0" smtClean="0"/>
          </a:p>
          <a:p>
            <a:pPr lvl="1">
              <a:spcBef>
                <a:spcPts val="600"/>
              </a:spcBef>
            </a:pPr>
            <a:endParaRPr lang="en-US" dirty="0" smtClean="0"/>
          </a:p>
          <a:p>
            <a:pPr lvl="1">
              <a:spcBef>
                <a:spcPts val="600"/>
              </a:spcBef>
            </a:pPr>
            <a:endParaRPr lang="en-US" dirty="0" smtClean="0"/>
          </a:p>
          <a:p>
            <a:pPr lvl="1">
              <a:spcBef>
                <a:spcPts val="600"/>
              </a:spcBef>
            </a:pPr>
            <a:endParaRPr lang="en-US" dirty="0" smtClean="0"/>
          </a:p>
          <a:p>
            <a:pPr lvl="1">
              <a:spcBef>
                <a:spcPts val="600"/>
              </a:spcBef>
            </a:pPr>
            <a:endParaRPr lang="en-US" dirty="0" smtClean="0"/>
          </a:p>
          <a:p>
            <a:pPr lvl="1">
              <a:spcBef>
                <a:spcPts val="600"/>
              </a:spcBef>
            </a:pPr>
            <a:endParaRPr lang="en-US" dirty="0" smtClean="0"/>
          </a:p>
          <a:p>
            <a:pPr lvl="1">
              <a:spcBef>
                <a:spcPts val="600"/>
              </a:spcBef>
            </a:pPr>
            <a:endParaRPr lang="en-US" dirty="0" smtClean="0"/>
          </a:p>
          <a:p>
            <a:pPr lvl="1">
              <a:spcBef>
                <a:spcPts val="600"/>
              </a:spcBef>
            </a:pPr>
            <a:endParaRPr lang="en-US" dirty="0" smtClean="0"/>
          </a:p>
          <a:p>
            <a:pPr lvl="1">
              <a:spcBef>
                <a:spcPts val="600"/>
              </a:spcBef>
            </a:pPr>
            <a:endParaRPr lang="en-US" dirty="0" smtClean="0"/>
          </a:p>
          <a:p>
            <a:pPr lvl="1">
              <a:spcBef>
                <a:spcPts val="600"/>
              </a:spcBef>
            </a:pPr>
            <a:endParaRPr lang="en-US" dirty="0" smtClean="0"/>
          </a:p>
          <a:p>
            <a:pPr lvl="1">
              <a:spcBef>
                <a:spcPts val="600"/>
              </a:spcBef>
            </a:pPr>
            <a:endParaRPr lang="en-US" dirty="0" smtClean="0"/>
          </a:p>
          <a:p>
            <a:pPr lvl="1">
              <a:spcBef>
                <a:spcPts val="600"/>
              </a:spcBef>
            </a:pPr>
            <a:endParaRPr lang="en-US"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23</a:t>
            </a:fld>
            <a:endParaRPr lang="en-US"/>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72" t="13778" r="30834" b="16444"/>
          <a:stretch/>
        </p:blipFill>
        <p:spPr bwMode="auto">
          <a:xfrm>
            <a:off x="4648200" y="1143000"/>
            <a:ext cx="4242689" cy="5061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407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smtClean="0"/>
              <a:t>Geometric Design Standards</a:t>
            </a:r>
            <a:endParaRPr lang="en-US" dirty="0"/>
          </a:p>
        </p:txBody>
      </p:sp>
      <p:sp>
        <p:nvSpPr>
          <p:cNvPr id="6" name="Content Placeholder 2"/>
          <p:cNvSpPr>
            <a:spLocks noGrp="1"/>
          </p:cNvSpPr>
          <p:nvPr>
            <p:ph idx="1"/>
          </p:nvPr>
        </p:nvSpPr>
        <p:spPr>
          <a:xfrm>
            <a:off x="566738" y="990600"/>
            <a:ext cx="8001000" cy="5181600"/>
          </a:xfrm>
        </p:spPr>
        <p:txBody>
          <a:bodyPr/>
          <a:lstStyle/>
          <a:p>
            <a:pPr lvl="0">
              <a:spcBef>
                <a:spcPts val="600"/>
              </a:spcBef>
            </a:pPr>
            <a:r>
              <a:rPr lang="en-US" sz="2000" b="1" dirty="0" smtClean="0">
                <a:solidFill>
                  <a:schemeClr val="accent2"/>
                </a:solidFill>
              </a:rPr>
              <a:t>Vertical Alignment</a:t>
            </a:r>
          </a:p>
          <a:p>
            <a:pPr lvl="1">
              <a:spcBef>
                <a:spcPts val="600"/>
              </a:spcBef>
            </a:pPr>
            <a:r>
              <a:rPr lang="en-US" sz="1800" dirty="0" smtClean="0"/>
              <a:t>The vertical alignment of a hill road need to be adaptive by:</a:t>
            </a:r>
          </a:p>
          <a:p>
            <a:pPr lvl="2">
              <a:spcBef>
                <a:spcPts val="600"/>
              </a:spcBef>
            </a:pPr>
            <a:r>
              <a:rPr lang="en-US" sz="1600" dirty="0" smtClean="0"/>
              <a:t>Adopting  mild  vertical  grades  for  reduced  potential  for  erosion  of  road  bed.</a:t>
            </a:r>
          </a:p>
          <a:p>
            <a:pPr lvl="2">
              <a:spcBef>
                <a:spcPts val="600"/>
              </a:spcBef>
            </a:pPr>
            <a:r>
              <a:rPr lang="en-US" sz="1600" dirty="0" smtClean="0"/>
              <a:t>Designing vertical profile compatible with natural topography for optimum and balanced cut-fill quantities hence generate less spoil.</a:t>
            </a:r>
          </a:p>
          <a:p>
            <a:pPr lvl="2">
              <a:spcBef>
                <a:spcPts val="600"/>
              </a:spcBef>
            </a:pPr>
            <a:r>
              <a:rPr lang="en-US" sz="1600" dirty="0" smtClean="0"/>
              <a:t>Keeping finished road level and fill slopes higher than the high flood level (HFL).</a:t>
            </a:r>
          </a:p>
          <a:p>
            <a:pPr lvl="2">
              <a:spcBef>
                <a:spcPts val="600"/>
              </a:spcBef>
            </a:pPr>
            <a:r>
              <a:rPr lang="en-US" sz="1600" dirty="0" smtClean="0"/>
              <a:t>Avoiding interception with water table line which cause wet pavement layers.</a:t>
            </a:r>
          </a:p>
          <a:p>
            <a:pPr lvl="2">
              <a:spcBef>
                <a:spcPts val="600"/>
              </a:spcBef>
            </a:pPr>
            <a:r>
              <a:rPr lang="en-US" sz="1600" dirty="0" smtClean="0"/>
              <a:t>Optimizing the cut height at landslide and rock fall prone areas.</a:t>
            </a:r>
          </a:p>
          <a:p>
            <a:pPr lvl="2">
              <a:spcBef>
                <a:spcPts val="600"/>
              </a:spcBef>
            </a:pPr>
            <a:r>
              <a:rPr lang="en-US" sz="1600" dirty="0" smtClean="0"/>
              <a:t>Ensure Easy Access to Properties.</a:t>
            </a:r>
          </a:p>
          <a:p>
            <a:pPr lvl="2">
              <a:spcBef>
                <a:spcPts val="600"/>
              </a:spcBef>
            </a:pPr>
            <a:r>
              <a:rPr lang="en-US" sz="1600" dirty="0" smtClean="0"/>
              <a:t>Ensure Safer Junction Design.</a:t>
            </a:r>
          </a:p>
        </p:txBody>
      </p:sp>
      <p:sp>
        <p:nvSpPr>
          <p:cNvPr id="4" name="Slide Number Placeholder 3"/>
          <p:cNvSpPr>
            <a:spLocks noGrp="1"/>
          </p:cNvSpPr>
          <p:nvPr>
            <p:ph type="sldNum" sz="quarter" idx="12"/>
          </p:nvPr>
        </p:nvSpPr>
        <p:spPr/>
        <p:txBody>
          <a:bodyPr/>
          <a:lstStyle/>
          <a:p>
            <a:fld id="{AA44AAEA-C39F-40AE-ABBB-09B1519CBC6B}" type="slidenum">
              <a:rPr lang="en-US" smtClean="0"/>
              <a:pPr/>
              <a:t>24</a:t>
            </a:fld>
            <a:endParaRPr lang="en-US"/>
          </a:p>
        </p:txBody>
      </p:sp>
    </p:spTree>
    <p:extLst>
      <p:ext uri="{BB962C8B-B14F-4D97-AF65-F5344CB8AC3E}">
        <p14:creationId xmlns:p14="http://schemas.microsoft.com/office/powerpoint/2010/main" val="14348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lvl="0"/>
            <a:r>
              <a:rPr lang="en-US" smtClean="0"/>
              <a:t>Geometric Design Standards</a:t>
            </a:r>
            <a:endParaRPr lang="en-US" dirty="0"/>
          </a:p>
        </p:txBody>
      </p:sp>
      <p:sp>
        <p:nvSpPr>
          <p:cNvPr id="6" name="Content Placeholder 2"/>
          <p:cNvSpPr>
            <a:spLocks noGrp="1"/>
          </p:cNvSpPr>
          <p:nvPr>
            <p:ph idx="1"/>
          </p:nvPr>
        </p:nvSpPr>
        <p:spPr>
          <a:xfrm>
            <a:off x="566738" y="990600"/>
            <a:ext cx="8001000" cy="4267200"/>
          </a:xfrm>
        </p:spPr>
        <p:txBody>
          <a:bodyPr/>
          <a:lstStyle/>
          <a:p>
            <a:pPr lvl="0"/>
            <a:r>
              <a:rPr lang="en-US" sz="1800" b="1" dirty="0" smtClean="0">
                <a:solidFill>
                  <a:schemeClr val="accent2"/>
                </a:solidFill>
              </a:rPr>
              <a:t>Vertical Alignment</a:t>
            </a:r>
          </a:p>
          <a:p>
            <a:pPr lvl="1"/>
            <a:r>
              <a:rPr lang="en-US" sz="1600" dirty="0" smtClean="0"/>
              <a:t>Vertical curves are introduced for smooth transition at grade change.</a:t>
            </a:r>
          </a:p>
          <a:p>
            <a:pPr lvl="1"/>
            <a:r>
              <a:rPr lang="en-US" sz="1600" dirty="0" smtClean="0"/>
              <a:t>Both Summit curves and Valley curves should be designed as Square parabola.</a:t>
            </a:r>
          </a:p>
          <a:p>
            <a:pPr lvl="1"/>
            <a:r>
              <a:rPr lang="en-US" sz="1600" dirty="0" smtClean="0"/>
              <a:t>The Length of vertical curves is controlled by sight distance requirements.</a:t>
            </a:r>
          </a:p>
          <a:p>
            <a:pPr lvl="1"/>
            <a:r>
              <a:rPr lang="en-US" sz="1600" dirty="0" smtClean="0"/>
              <a:t>Curves with greater length are aesthetically better.</a:t>
            </a:r>
          </a:p>
          <a:p>
            <a:pPr lvl="1"/>
            <a:r>
              <a:rPr lang="en-US" sz="1600" dirty="0" smtClean="0"/>
              <a:t>Recommended gradients for different terrain conditions, except at hair pin bends, are given below:</a:t>
            </a:r>
          </a:p>
          <a:p>
            <a:pPr lvl="1"/>
            <a:endParaRPr lang="en-US" dirty="0" smtClean="0"/>
          </a:p>
          <a:p>
            <a:pPr lvl="1"/>
            <a:endParaRPr lang="en-US" dirty="0" smtClean="0"/>
          </a:p>
          <a:p>
            <a:pPr lvl="0"/>
            <a:endParaRPr lang="en-US"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25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136938455"/>
              </p:ext>
            </p:extLst>
          </p:nvPr>
        </p:nvGraphicFramePr>
        <p:xfrm>
          <a:off x="685800" y="4005942"/>
          <a:ext cx="7696200" cy="2164080"/>
        </p:xfrm>
        <a:graphic>
          <a:graphicData uri="http://schemas.openxmlformats.org/drawingml/2006/table">
            <a:tbl>
              <a:tblPr firstRow="1" bandRow="1">
                <a:tableStyleId>{5940675A-B579-460E-94D1-54222C63F5DA}</a:tableStyleId>
              </a:tblPr>
              <a:tblGrid>
                <a:gridCol w="1661160"/>
                <a:gridCol w="2225040"/>
                <a:gridCol w="1447800"/>
                <a:gridCol w="1371600"/>
                <a:gridCol w="990600"/>
              </a:tblGrid>
              <a:tr h="121920">
                <a:tc>
                  <a:txBody>
                    <a:bodyPr/>
                    <a:lstStyle/>
                    <a:p>
                      <a:pPr algn="ctr"/>
                      <a:endParaRPr lang="en-US" sz="1200" b="1" dirty="0"/>
                    </a:p>
                  </a:txBody>
                  <a:tcPr anchor="ctr">
                    <a:solidFill>
                      <a:srgbClr val="CCEC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smtClean="0">
                          <a:ln>
                            <a:noFill/>
                          </a:ln>
                          <a:effectLst/>
                          <a:uLnTx/>
                          <a:uFillTx/>
                        </a:rPr>
                        <a:t>As per IRC:SP:48-1998 and IRC:52- 2001</a:t>
                      </a:r>
                      <a:endParaRPr kumimoji="0" lang="en-US" sz="1400" b="1" i="0" u="none" strike="noStrike" kern="1200" cap="none" spc="0" normalizeH="0" baseline="0" noProof="0" dirty="0" smtClean="0">
                        <a:ln>
                          <a:noFill/>
                        </a:ln>
                        <a:solidFill>
                          <a:srgbClr val="FFFFFF"/>
                        </a:solidFill>
                        <a:effectLst/>
                        <a:uLnTx/>
                        <a:uFillTx/>
                        <a:latin typeface="+mn-lt"/>
                        <a:ea typeface="+mn-ea"/>
                        <a:cs typeface="+mn-cs"/>
                      </a:endParaRPr>
                    </a:p>
                  </a:txBody>
                  <a:tcPr anchor="ctr">
                    <a:solidFill>
                      <a:srgbClr val="CCECFF"/>
                    </a:solidFill>
                  </a:tcPr>
                </a:tc>
                <a:tc hMerge="1">
                  <a:txBody>
                    <a:bodyPr/>
                    <a:lstStyle/>
                    <a:p>
                      <a:endParaRPr lang="en-US" sz="14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smtClean="0">
                          <a:ln>
                            <a:noFill/>
                          </a:ln>
                          <a:effectLst/>
                          <a:uLnTx/>
                          <a:uFillTx/>
                        </a:rPr>
                        <a:t>As per IRC:SP:73 &amp; IRC:SP:84</a:t>
                      </a:r>
                      <a:endParaRPr lang="en-US" sz="1400" b="1" dirty="0" smtClean="0"/>
                    </a:p>
                  </a:txBody>
                  <a:tcPr anchor="ctr">
                    <a:solidFill>
                      <a:srgbClr val="CCECFF"/>
                    </a:solidFill>
                  </a:tcPr>
                </a:tc>
                <a:tc hMerge="1">
                  <a:txBody>
                    <a:bodyPr/>
                    <a:lstStyle/>
                    <a:p>
                      <a:endParaRPr lang="en-US" sz="1400" dirty="0"/>
                    </a:p>
                  </a:txBody>
                  <a:tcPr/>
                </a:tc>
              </a:tr>
              <a:tr h="137160">
                <a:tc>
                  <a:txBody>
                    <a:bodyPr/>
                    <a:lstStyle/>
                    <a:p>
                      <a:pPr algn="ctr"/>
                      <a:r>
                        <a:rPr lang="en-US" sz="1200" b="1" dirty="0" smtClean="0"/>
                        <a:t>Classification of Gradient</a:t>
                      </a:r>
                      <a:endParaRPr lang="en-US" sz="1200" b="1" dirty="0"/>
                    </a:p>
                  </a:txBody>
                  <a:tcPr anchor="ctr">
                    <a:solidFill>
                      <a:srgbClr val="CCECFF"/>
                    </a:solidFill>
                  </a:tcPr>
                </a:tc>
                <a:tc>
                  <a:txBody>
                    <a:bodyPr/>
                    <a:lstStyle/>
                    <a:p>
                      <a:pPr algn="ctr"/>
                      <a:r>
                        <a:rPr lang="en-US" sz="1200" b="1" dirty="0" smtClean="0"/>
                        <a:t>Mountainous Terrain and Steep Terrain more than 3000 m above MSL</a:t>
                      </a:r>
                      <a:endParaRPr lang="en-US" sz="1200" b="1" dirty="0"/>
                    </a:p>
                  </a:txBody>
                  <a:tcPr anchor="c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Steep Terrain up to 3000 m above MSL</a:t>
                      </a:r>
                    </a:p>
                    <a:p>
                      <a:pPr algn="ctr"/>
                      <a:endParaRPr lang="en-US" sz="1200" b="1" dirty="0"/>
                    </a:p>
                  </a:txBody>
                  <a:tcPr anchor="ctr">
                    <a:solidFill>
                      <a:srgbClr val="CCECFF"/>
                    </a:solidFill>
                  </a:tcPr>
                </a:tc>
                <a:tc>
                  <a:txBody>
                    <a:bodyPr/>
                    <a:lstStyle/>
                    <a:p>
                      <a:pPr algn="ctr"/>
                      <a:r>
                        <a:rPr lang="en-US" sz="1200" b="1" dirty="0" smtClean="0"/>
                        <a:t>Mountainous</a:t>
                      </a:r>
                      <a:endParaRPr lang="en-US" sz="1200" b="1" dirty="0"/>
                    </a:p>
                  </a:txBody>
                  <a:tcPr anchor="ctr">
                    <a:solidFill>
                      <a:srgbClr val="CCECFF"/>
                    </a:solidFill>
                  </a:tcPr>
                </a:tc>
                <a:tc>
                  <a:txBody>
                    <a:bodyPr/>
                    <a:lstStyle/>
                    <a:p>
                      <a:pPr algn="ctr"/>
                      <a:r>
                        <a:rPr lang="en-US" sz="1200" b="1" dirty="0" smtClean="0"/>
                        <a:t>Steep</a:t>
                      </a:r>
                      <a:endParaRPr lang="en-US" sz="1200" b="1" dirty="0"/>
                    </a:p>
                  </a:txBody>
                  <a:tcPr anchor="ctr">
                    <a:solidFill>
                      <a:srgbClr val="CCECFF"/>
                    </a:solidFill>
                  </a:tcPr>
                </a:tc>
              </a:tr>
              <a:tr h="0">
                <a:tc>
                  <a:txBody>
                    <a:bodyPr/>
                    <a:lstStyle/>
                    <a:p>
                      <a:pPr algn="ctr"/>
                      <a:r>
                        <a:rPr lang="en-US" sz="1200" dirty="0" smtClean="0"/>
                        <a:t>Ruling Gradient</a:t>
                      </a:r>
                      <a:endParaRPr lang="en-US" sz="1200" dirty="0"/>
                    </a:p>
                  </a:txBody>
                  <a:tcPr anchor="ctr"/>
                </a:tc>
                <a:tc>
                  <a:txBody>
                    <a:bodyPr/>
                    <a:lstStyle/>
                    <a:p>
                      <a:pPr algn="ctr"/>
                      <a:r>
                        <a:rPr lang="en-US" sz="1200" dirty="0" smtClean="0"/>
                        <a:t>5%</a:t>
                      </a:r>
                      <a:endParaRPr lang="en-US" sz="1200" dirty="0"/>
                    </a:p>
                  </a:txBody>
                  <a:tcPr anchor="ctr"/>
                </a:tc>
                <a:tc>
                  <a:txBody>
                    <a:bodyPr/>
                    <a:lstStyle/>
                    <a:p>
                      <a:pPr algn="ctr"/>
                      <a:r>
                        <a:rPr lang="en-US" sz="1200" dirty="0" smtClean="0"/>
                        <a:t>6%</a:t>
                      </a:r>
                      <a:endParaRPr lang="en-US" sz="1200" dirty="0"/>
                    </a:p>
                  </a:txBody>
                  <a:tcPr anchor="ctr"/>
                </a:tc>
                <a:tc>
                  <a:txBody>
                    <a:bodyPr/>
                    <a:lstStyle/>
                    <a:p>
                      <a:pPr algn="ctr"/>
                      <a:r>
                        <a:rPr lang="en-US" sz="1200" dirty="0" smtClean="0"/>
                        <a:t>5%</a:t>
                      </a:r>
                      <a:endParaRPr lang="en-US" sz="1200" dirty="0"/>
                    </a:p>
                  </a:txBody>
                  <a:tcPr anchor="ctr"/>
                </a:tc>
                <a:tc>
                  <a:txBody>
                    <a:bodyPr/>
                    <a:lstStyle/>
                    <a:p>
                      <a:pPr algn="ctr"/>
                      <a:r>
                        <a:rPr lang="en-US" sz="1200" dirty="0" smtClean="0"/>
                        <a:t>6%</a:t>
                      </a:r>
                      <a:endParaRPr lang="en-US" sz="1200" dirty="0"/>
                    </a:p>
                  </a:txBody>
                  <a:tcPr anchor="ctr"/>
                </a:tc>
              </a:tr>
              <a:tr h="137160">
                <a:tc>
                  <a:txBody>
                    <a:bodyPr/>
                    <a:lstStyle/>
                    <a:p>
                      <a:pPr algn="ctr"/>
                      <a:r>
                        <a:rPr lang="en-US" sz="1200" dirty="0" smtClean="0"/>
                        <a:t>Limiting Gradient</a:t>
                      </a:r>
                      <a:endParaRPr lang="en-US" sz="1200" dirty="0"/>
                    </a:p>
                  </a:txBody>
                  <a:tcPr anchor="ctr">
                    <a:solidFill>
                      <a:srgbClr val="FFFFCC"/>
                    </a:solidFill>
                  </a:tcPr>
                </a:tc>
                <a:tc>
                  <a:txBody>
                    <a:bodyPr/>
                    <a:lstStyle/>
                    <a:p>
                      <a:pPr algn="ctr"/>
                      <a:r>
                        <a:rPr lang="en-US" sz="1200" dirty="0" smtClean="0"/>
                        <a:t>6%</a:t>
                      </a:r>
                      <a:endParaRPr lang="en-US" sz="1200" dirty="0"/>
                    </a:p>
                  </a:txBody>
                  <a:tcPr anchor="ctr">
                    <a:solidFill>
                      <a:srgbClr val="FFFFCC"/>
                    </a:solidFill>
                  </a:tcPr>
                </a:tc>
                <a:tc>
                  <a:txBody>
                    <a:bodyPr/>
                    <a:lstStyle/>
                    <a:p>
                      <a:pPr algn="ctr"/>
                      <a:r>
                        <a:rPr lang="en-US" sz="1200" dirty="0" smtClean="0"/>
                        <a:t>7%</a:t>
                      </a:r>
                      <a:endParaRPr lang="en-US" sz="1200" dirty="0"/>
                    </a:p>
                  </a:txBody>
                  <a:tcPr anchor="ctr">
                    <a:solidFill>
                      <a:srgbClr val="FFFFCC"/>
                    </a:solidFill>
                  </a:tcPr>
                </a:tc>
                <a:tc>
                  <a:txBody>
                    <a:bodyPr/>
                    <a:lstStyle/>
                    <a:p>
                      <a:pPr algn="ctr"/>
                      <a:r>
                        <a:rPr lang="en-US" sz="1200" dirty="0" smtClean="0"/>
                        <a:t>6%</a:t>
                      </a:r>
                      <a:endParaRPr lang="en-US" sz="1200" dirty="0"/>
                    </a:p>
                  </a:txBody>
                  <a:tcPr anchor="ctr">
                    <a:solidFill>
                      <a:srgbClr val="FFFFCC"/>
                    </a:solidFill>
                  </a:tcPr>
                </a:tc>
                <a:tc>
                  <a:txBody>
                    <a:bodyPr/>
                    <a:lstStyle/>
                    <a:p>
                      <a:pPr algn="ctr"/>
                      <a:r>
                        <a:rPr lang="en-US" sz="1200" dirty="0" smtClean="0"/>
                        <a:t>7%</a:t>
                      </a:r>
                      <a:endParaRPr lang="en-US" sz="1200" dirty="0"/>
                    </a:p>
                  </a:txBody>
                  <a:tcPr anchor="ctr">
                    <a:solidFill>
                      <a:srgbClr val="FFFFCC"/>
                    </a:solidFill>
                  </a:tcPr>
                </a:tc>
              </a:tr>
              <a:tr h="0">
                <a:tc>
                  <a:txBody>
                    <a:bodyPr/>
                    <a:lstStyle/>
                    <a:p>
                      <a:pPr algn="ctr"/>
                      <a:r>
                        <a:rPr lang="en-US" sz="1200" dirty="0" smtClean="0"/>
                        <a:t>Exceptional</a:t>
                      </a:r>
                      <a:endParaRPr lang="en-US" sz="1200" dirty="0"/>
                    </a:p>
                  </a:txBody>
                  <a:tcPr anchor="ctr"/>
                </a:tc>
                <a:tc>
                  <a:txBody>
                    <a:bodyPr/>
                    <a:lstStyle/>
                    <a:p>
                      <a:pPr algn="ctr"/>
                      <a:r>
                        <a:rPr lang="en-US" sz="1200" dirty="0" smtClean="0"/>
                        <a:t>7%</a:t>
                      </a:r>
                      <a:endParaRPr lang="en-US" sz="1200" dirty="0"/>
                    </a:p>
                  </a:txBody>
                  <a:tcPr anchor="ctr"/>
                </a:tc>
                <a:tc>
                  <a:txBody>
                    <a:bodyPr/>
                    <a:lstStyle/>
                    <a:p>
                      <a:pPr algn="ctr"/>
                      <a:r>
                        <a:rPr lang="en-US" sz="1200" dirty="0" smtClean="0"/>
                        <a:t>8%</a:t>
                      </a:r>
                      <a:endParaRPr lang="en-US" sz="1200" dirty="0"/>
                    </a:p>
                  </a:txBody>
                  <a:tcPr anchor="ctr"/>
                </a:tc>
                <a:tc>
                  <a:txBody>
                    <a:bodyPr/>
                    <a:lstStyle/>
                    <a:p>
                      <a:pPr algn="ctr"/>
                      <a:r>
                        <a:rPr lang="en-US" sz="1200" dirty="0" smtClean="0"/>
                        <a:t>-</a:t>
                      </a:r>
                      <a:endParaRPr lang="en-US" sz="1200" dirty="0"/>
                    </a:p>
                  </a:txBody>
                  <a:tcPr anchor="ctr"/>
                </a:tc>
                <a:tc>
                  <a:txBody>
                    <a:bodyPr/>
                    <a:lstStyle/>
                    <a:p>
                      <a:pPr algn="ctr"/>
                      <a:r>
                        <a:rPr lang="en-US" sz="1200" dirty="0" smtClean="0"/>
                        <a:t>-</a:t>
                      </a:r>
                      <a:endParaRPr lang="en-US" sz="1200" dirty="0"/>
                    </a:p>
                  </a:txBody>
                  <a:tcPr anchor="ctr"/>
                </a:tc>
              </a:tr>
            </a:tbl>
          </a:graphicData>
        </a:graphic>
      </p:graphicFrame>
    </p:spTree>
    <p:extLst>
      <p:ext uri="{BB962C8B-B14F-4D97-AF65-F5344CB8AC3E}">
        <p14:creationId xmlns:p14="http://schemas.microsoft.com/office/powerpoint/2010/main" val="1988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Design of Hair-pin </a:t>
            </a:r>
            <a:r>
              <a:rPr lang="en-IN" dirty="0" smtClean="0"/>
              <a:t>Bends</a:t>
            </a:r>
            <a:endParaRPr lang="en-IN" dirty="0"/>
          </a:p>
        </p:txBody>
      </p:sp>
      <p:sp>
        <p:nvSpPr>
          <p:cNvPr id="3" name="Content Placeholder 2"/>
          <p:cNvSpPr>
            <a:spLocks noGrp="1"/>
          </p:cNvSpPr>
          <p:nvPr>
            <p:ph idx="1"/>
          </p:nvPr>
        </p:nvSpPr>
        <p:spPr>
          <a:xfrm>
            <a:off x="566738" y="990600"/>
            <a:ext cx="8001000" cy="990600"/>
          </a:xfrm>
        </p:spPr>
        <p:txBody>
          <a:bodyPr/>
          <a:lstStyle/>
          <a:p>
            <a:r>
              <a:rPr lang="en-IN" sz="1800" dirty="0"/>
              <a:t>At unavoidable circumstances Hair-pin Bends may be designed as Circular Curve with Transitions or as Compound Circular </a:t>
            </a:r>
            <a:r>
              <a:rPr lang="en-IN" sz="1800" dirty="0" smtClean="0"/>
              <a:t>curves.</a:t>
            </a:r>
          </a:p>
          <a:p>
            <a:pPr marL="0" indent="0">
              <a:buNone/>
            </a:pPr>
            <a:endParaRPr lang="en-IN" dirty="0"/>
          </a:p>
          <a:p>
            <a:pPr marL="0" indent="0">
              <a:buNone/>
            </a:pPr>
            <a:endParaRPr lang="en-IN" dirty="0"/>
          </a:p>
        </p:txBody>
      </p:sp>
      <p:sp>
        <p:nvSpPr>
          <p:cNvPr id="4" name="Slide Number Placeholder 3"/>
          <p:cNvSpPr>
            <a:spLocks noGrp="1"/>
          </p:cNvSpPr>
          <p:nvPr>
            <p:ph type="sldNum" sz="quarter" idx="12"/>
          </p:nvPr>
        </p:nvSpPr>
        <p:spPr/>
        <p:txBody>
          <a:bodyPr/>
          <a:lstStyle/>
          <a:p>
            <a:pPr>
              <a:defRPr/>
            </a:pPr>
            <a:fld id="{869BFA5F-4259-49D4-8986-5C0ABDE8161E}" type="slidenum">
              <a:rPr lang="en-US" smtClean="0"/>
              <a:pPr>
                <a:defRPr/>
              </a:pPr>
              <a:t>26</a:t>
            </a:fld>
            <a:endParaRPr lang="en-US"/>
          </a:p>
        </p:txBody>
      </p:sp>
      <p:sp>
        <p:nvSpPr>
          <p:cNvPr id="5" name="Rectangle 4"/>
          <p:cNvSpPr/>
          <p:nvPr/>
        </p:nvSpPr>
        <p:spPr>
          <a:xfrm>
            <a:off x="580572" y="1934028"/>
            <a:ext cx="8077200" cy="307777"/>
          </a:xfrm>
          <a:prstGeom prst="rect">
            <a:avLst/>
          </a:prstGeom>
        </p:spPr>
        <p:txBody>
          <a:bodyPr wrap="square">
            <a:spAutoFit/>
          </a:bodyPr>
          <a:lstStyle/>
          <a:p>
            <a:pPr algn="ctr"/>
            <a:r>
              <a:rPr lang="en-US" sz="1400" b="1" i="0" dirty="0">
                <a:latin typeface="+mn-lt"/>
              </a:rPr>
              <a:t>Design Criteria for Hair-pin Bends As per IRC:SP:48-1998 and IRC:52- 2001 </a:t>
            </a:r>
          </a:p>
        </p:txBody>
      </p:sp>
      <p:graphicFrame>
        <p:nvGraphicFramePr>
          <p:cNvPr id="6" name="Table 5"/>
          <p:cNvGraphicFramePr>
            <a:graphicFrameLocks noGrp="1"/>
          </p:cNvGraphicFramePr>
          <p:nvPr>
            <p:extLst>
              <p:ext uri="{D42A27DB-BD31-4B8C-83A1-F6EECF244321}">
                <p14:modId xmlns:p14="http://schemas.microsoft.com/office/powerpoint/2010/main" val="3797510564"/>
              </p:ext>
            </p:extLst>
          </p:nvPr>
        </p:nvGraphicFramePr>
        <p:xfrm>
          <a:off x="705566" y="2423886"/>
          <a:ext cx="7836088" cy="3779520"/>
        </p:xfrm>
        <a:graphic>
          <a:graphicData uri="http://schemas.openxmlformats.org/drawingml/2006/table">
            <a:tbl>
              <a:tblPr firstRow="1" bandRow="1">
                <a:tableStyleId>{5940675A-B579-460E-94D1-54222C63F5DA}</a:tableStyleId>
              </a:tblPr>
              <a:tblGrid>
                <a:gridCol w="3416488"/>
                <a:gridCol w="2209800"/>
                <a:gridCol w="2209800"/>
              </a:tblGrid>
              <a:tr h="0">
                <a:tc gridSpan="2">
                  <a:txBody>
                    <a:bodyPr/>
                    <a:lstStyle/>
                    <a:p>
                      <a:pPr algn="l"/>
                      <a:r>
                        <a:rPr lang="en-US" sz="1400" b="1" dirty="0" smtClean="0"/>
                        <a:t>Description </a:t>
                      </a:r>
                      <a:endParaRPr lang="en-US" sz="1400" b="1" dirty="0">
                        <a:latin typeface="PT Serif"/>
                      </a:endParaRPr>
                    </a:p>
                  </a:txBody>
                  <a:tcPr anchor="ctr">
                    <a:solidFill>
                      <a:srgbClr val="CCECFF"/>
                    </a:solidFill>
                  </a:tcPr>
                </a:tc>
                <a:tc hMerge="1">
                  <a:txBody>
                    <a:bodyPr/>
                    <a:lstStyle/>
                    <a:p>
                      <a:endParaRPr lang="en-IN"/>
                    </a:p>
                  </a:txBody>
                  <a:tcPr/>
                </a:tc>
                <a:tc>
                  <a:txBody>
                    <a:bodyPr/>
                    <a:lstStyle/>
                    <a:p>
                      <a:pPr algn="l"/>
                      <a:r>
                        <a:rPr lang="en-US" sz="1400" b="1" dirty="0" smtClean="0"/>
                        <a:t>Criteria</a:t>
                      </a:r>
                      <a:endParaRPr lang="en-US" sz="1400" b="1" dirty="0">
                        <a:latin typeface="PT Serif"/>
                      </a:endParaRPr>
                    </a:p>
                  </a:txBody>
                  <a:tcPr anchor="ctr">
                    <a:solidFill>
                      <a:srgbClr val="CCECFF"/>
                    </a:solidFill>
                  </a:tcPr>
                </a:tc>
              </a:tr>
              <a:tr h="0">
                <a:tc gridSpan="2">
                  <a:txBody>
                    <a:bodyPr/>
                    <a:lstStyle/>
                    <a:p>
                      <a:pPr algn="l"/>
                      <a:r>
                        <a:rPr lang="en-US" sz="1400" dirty="0" smtClean="0"/>
                        <a:t>Min Design Speed</a:t>
                      </a:r>
                      <a:endParaRPr lang="en-US" sz="1400" dirty="0">
                        <a:latin typeface="PT Serif"/>
                      </a:endParaRPr>
                    </a:p>
                  </a:txBody>
                  <a:tcPr anchor="ctr"/>
                </a:tc>
                <a:tc hMerge="1">
                  <a:txBody>
                    <a:bodyPr/>
                    <a:lstStyle/>
                    <a:p>
                      <a:endParaRPr lang="en-IN"/>
                    </a:p>
                  </a:txBody>
                  <a:tcPr/>
                </a:tc>
                <a:tc>
                  <a:txBody>
                    <a:bodyPr/>
                    <a:lstStyle/>
                    <a:p>
                      <a:pPr algn="l"/>
                      <a:r>
                        <a:rPr lang="en-US" sz="1400" dirty="0" smtClean="0"/>
                        <a:t>20 Km/h</a:t>
                      </a:r>
                      <a:endParaRPr lang="en-US" sz="1400" dirty="0">
                        <a:latin typeface="PT Serif"/>
                      </a:endParaRPr>
                    </a:p>
                  </a:txBody>
                  <a:tcPr anchor="ctr"/>
                </a:tc>
              </a:tr>
              <a:tr h="0">
                <a:tc rowSpan="3">
                  <a:txBody>
                    <a:bodyPr/>
                    <a:lstStyle/>
                    <a:p>
                      <a:pPr algn="l"/>
                      <a:r>
                        <a:rPr lang="en-US" sz="1400" dirty="0" smtClean="0"/>
                        <a:t>Min Roadway</a:t>
                      </a:r>
                      <a:r>
                        <a:rPr lang="en-US" sz="1400" baseline="0" dirty="0" smtClean="0"/>
                        <a:t> width at apex</a:t>
                      </a:r>
                      <a:endParaRPr lang="en-US" sz="1400" dirty="0">
                        <a:latin typeface="PT Serif"/>
                      </a:endParaRPr>
                    </a:p>
                  </a:txBody>
                  <a:tcPr anchor="ctr">
                    <a:solidFill>
                      <a:srgbClr val="FFFFCC"/>
                    </a:solidFill>
                  </a:tcPr>
                </a:tc>
                <a:tc>
                  <a:txBody>
                    <a:bodyPr/>
                    <a:lstStyle/>
                    <a:p>
                      <a:pPr algn="l"/>
                      <a:r>
                        <a:rPr lang="en-US" sz="1400" dirty="0" smtClean="0"/>
                        <a:t>NH/SH</a:t>
                      </a:r>
                      <a:endParaRPr lang="en-US" sz="1400" dirty="0">
                        <a:latin typeface="PT Serif"/>
                      </a:endParaRPr>
                    </a:p>
                  </a:txBody>
                  <a:tcPr anchor="ctr">
                    <a:solidFill>
                      <a:srgbClr val="FFFFCC"/>
                    </a:solidFill>
                  </a:tcPr>
                </a:tc>
                <a:tc>
                  <a:txBody>
                    <a:bodyPr/>
                    <a:lstStyle/>
                    <a:p>
                      <a:pPr algn="l"/>
                      <a:r>
                        <a:rPr lang="en-US" sz="1400" dirty="0" smtClean="0"/>
                        <a:t>11.5m (Double</a:t>
                      </a:r>
                      <a:r>
                        <a:rPr lang="en-US" sz="1400" baseline="0" dirty="0" smtClean="0"/>
                        <a:t> lane)</a:t>
                      </a:r>
                    </a:p>
                    <a:p>
                      <a:pPr algn="l"/>
                      <a:r>
                        <a:rPr lang="en-US" sz="1400" baseline="0" dirty="0" smtClean="0"/>
                        <a:t>9.0m (Single lane)</a:t>
                      </a:r>
                      <a:endParaRPr lang="en-US" sz="1400" dirty="0">
                        <a:latin typeface="PT Serif"/>
                      </a:endParaRPr>
                    </a:p>
                  </a:txBody>
                  <a:tcPr anchor="ctr">
                    <a:solidFill>
                      <a:srgbClr val="FFFFCC"/>
                    </a:solidFill>
                  </a:tcPr>
                </a:tc>
              </a:tr>
              <a:tr h="0">
                <a:tc vMerge="1">
                  <a:txBody>
                    <a:bodyPr/>
                    <a:lstStyle/>
                    <a:p>
                      <a:endParaRPr lang="en-US"/>
                    </a:p>
                  </a:txBody>
                  <a:tcPr/>
                </a:tc>
                <a:tc>
                  <a:txBody>
                    <a:bodyPr/>
                    <a:lstStyle/>
                    <a:p>
                      <a:pPr algn="l"/>
                      <a:r>
                        <a:rPr lang="en-US" sz="1400" dirty="0" smtClean="0"/>
                        <a:t>MDR/ODR</a:t>
                      </a:r>
                      <a:endParaRPr lang="en-US" sz="1400" dirty="0">
                        <a:latin typeface="PT Serif"/>
                      </a:endParaRPr>
                    </a:p>
                  </a:txBody>
                  <a:tcPr anchor="ctr">
                    <a:solidFill>
                      <a:srgbClr val="FFFFCC"/>
                    </a:solidFill>
                  </a:tcPr>
                </a:tc>
                <a:tc>
                  <a:txBody>
                    <a:bodyPr/>
                    <a:lstStyle/>
                    <a:p>
                      <a:pPr algn="l"/>
                      <a:r>
                        <a:rPr lang="en-US" sz="1400" dirty="0" smtClean="0"/>
                        <a:t>7.5m</a:t>
                      </a:r>
                      <a:endParaRPr lang="en-US" sz="1400" dirty="0">
                        <a:latin typeface="PT Serif"/>
                      </a:endParaRPr>
                    </a:p>
                  </a:txBody>
                  <a:tcPr anchor="ctr">
                    <a:solidFill>
                      <a:srgbClr val="FFFFCC"/>
                    </a:solidFill>
                  </a:tcPr>
                </a:tc>
              </a:tr>
              <a:tr h="0">
                <a:tc vMerge="1">
                  <a:txBody>
                    <a:bodyPr/>
                    <a:lstStyle/>
                    <a:p>
                      <a:endParaRPr lang="en-US"/>
                    </a:p>
                  </a:txBody>
                  <a:tcPr/>
                </a:tc>
                <a:tc>
                  <a:txBody>
                    <a:bodyPr/>
                    <a:lstStyle/>
                    <a:p>
                      <a:pPr algn="l"/>
                      <a:r>
                        <a:rPr lang="en-US" sz="1400" dirty="0" smtClean="0"/>
                        <a:t>Village</a:t>
                      </a:r>
                      <a:r>
                        <a:rPr lang="en-US" sz="1400" baseline="0" dirty="0" smtClean="0"/>
                        <a:t> Roads</a:t>
                      </a:r>
                      <a:endParaRPr lang="en-US" sz="1400" dirty="0">
                        <a:latin typeface="PT Serif"/>
                      </a:endParaRPr>
                    </a:p>
                  </a:txBody>
                  <a:tcPr anchor="ctr">
                    <a:solidFill>
                      <a:srgbClr val="FFFFCC"/>
                    </a:solidFill>
                  </a:tcPr>
                </a:tc>
                <a:tc>
                  <a:txBody>
                    <a:bodyPr/>
                    <a:lstStyle/>
                    <a:p>
                      <a:pPr algn="l"/>
                      <a:r>
                        <a:rPr lang="en-US" sz="1400" dirty="0" smtClean="0"/>
                        <a:t>6.5m </a:t>
                      </a:r>
                      <a:endParaRPr lang="en-US" sz="1400" dirty="0">
                        <a:latin typeface="PT Serif"/>
                      </a:endParaRPr>
                    </a:p>
                  </a:txBody>
                  <a:tcPr anchor="ctr">
                    <a:solidFill>
                      <a:srgbClr val="FFFFCC"/>
                    </a:solidFill>
                  </a:tcPr>
                </a:tc>
              </a:tr>
              <a:tr h="0">
                <a:tc gridSpan="2">
                  <a:txBody>
                    <a:bodyPr/>
                    <a:lstStyle/>
                    <a:p>
                      <a:pPr algn="l"/>
                      <a:r>
                        <a:rPr lang="en-US" sz="1400" dirty="0" smtClean="0"/>
                        <a:t>Min</a:t>
                      </a:r>
                      <a:r>
                        <a:rPr lang="en-US" sz="1400" baseline="0" dirty="0" smtClean="0"/>
                        <a:t> radius for the inner curve</a:t>
                      </a:r>
                      <a:endParaRPr lang="en-US" sz="1400" dirty="0">
                        <a:latin typeface="PT Serif"/>
                      </a:endParaRPr>
                    </a:p>
                  </a:txBody>
                  <a:tcPr anchor="ctr"/>
                </a:tc>
                <a:tc hMerge="1">
                  <a:txBody>
                    <a:bodyPr/>
                    <a:lstStyle/>
                    <a:p>
                      <a:endParaRPr lang="en-IN"/>
                    </a:p>
                  </a:txBody>
                  <a:tcPr/>
                </a:tc>
                <a:tc>
                  <a:txBody>
                    <a:bodyPr/>
                    <a:lstStyle/>
                    <a:p>
                      <a:pPr algn="l"/>
                      <a:r>
                        <a:rPr lang="en-US" sz="1400" dirty="0" smtClean="0"/>
                        <a:t>14 m</a:t>
                      </a:r>
                      <a:endParaRPr lang="en-US" sz="1400" dirty="0">
                        <a:latin typeface="PT Serif"/>
                      </a:endParaRPr>
                    </a:p>
                  </a:txBody>
                  <a:tcPr anchor="ctr"/>
                </a:tc>
              </a:tr>
              <a:tr h="0">
                <a:tc gridSpan="2">
                  <a:txBody>
                    <a:bodyPr/>
                    <a:lstStyle/>
                    <a:p>
                      <a:pPr algn="l"/>
                      <a:r>
                        <a:rPr lang="en-US" sz="1400" dirty="0" smtClean="0"/>
                        <a:t>Min</a:t>
                      </a:r>
                      <a:r>
                        <a:rPr lang="en-US" sz="1400" baseline="0" dirty="0" smtClean="0"/>
                        <a:t> Length of transition Curve</a:t>
                      </a:r>
                      <a:endParaRPr lang="en-US" sz="1400" dirty="0">
                        <a:latin typeface="PT Serif"/>
                      </a:endParaRPr>
                    </a:p>
                  </a:txBody>
                  <a:tcPr anchor="ctr">
                    <a:solidFill>
                      <a:srgbClr val="FFFFCC"/>
                    </a:solidFill>
                  </a:tcPr>
                </a:tc>
                <a:tc hMerge="1">
                  <a:txBody>
                    <a:bodyPr/>
                    <a:lstStyle/>
                    <a:p>
                      <a:endParaRPr lang="en-IN"/>
                    </a:p>
                  </a:txBody>
                  <a:tcPr/>
                </a:tc>
                <a:tc>
                  <a:txBody>
                    <a:bodyPr/>
                    <a:lstStyle/>
                    <a:p>
                      <a:pPr algn="l"/>
                      <a:r>
                        <a:rPr lang="en-US" sz="1400" dirty="0" smtClean="0"/>
                        <a:t>15 m </a:t>
                      </a:r>
                      <a:endParaRPr lang="en-US" sz="1400" dirty="0">
                        <a:latin typeface="PT Serif"/>
                      </a:endParaRPr>
                    </a:p>
                  </a:txBody>
                  <a:tcPr anchor="ctr">
                    <a:solidFill>
                      <a:srgbClr val="FFFFCC"/>
                    </a:solidFill>
                  </a:tcPr>
                </a:tc>
              </a:tr>
              <a:tr h="0">
                <a:tc rowSpan="2">
                  <a:txBody>
                    <a:bodyPr/>
                    <a:lstStyle/>
                    <a:p>
                      <a:pPr algn="l"/>
                      <a:r>
                        <a:rPr lang="en-US" sz="1400" dirty="0" smtClean="0"/>
                        <a:t>Gradient </a:t>
                      </a:r>
                      <a:endParaRPr lang="en-US" sz="1400" dirty="0">
                        <a:latin typeface="PT Serif"/>
                      </a:endParaRPr>
                    </a:p>
                  </a:txBody>
                  <a:tcPr anchor="ctr"/>
                </a:tc>
                <a:tc>
                  <a:txBody>
                    <a:bodyPr/>
                    <a:lstStyle/>
                    <a:p>
                      <a:pPr algn="l"/>
                      <a:r>
                        <a:rPr lang="en-US" sz="1400" dirty="0" smtClean="0"/>
                        <a:t>Maximum</a:t>
                      </a:r>
                      <a:endParaRPr lang="en-US" sz="1400" dirty="0">
                        <a:latin typeface="PT Serif"/>
                      </a:endParaRPr>
                    </a:p>
                  </a:txBody>
                  <a:tcPr anchor="ctr"/>
                </a:tc>
                <a:tc>
                  <a:txBody>
                    <a:bodyPr/>
                    <a:lstStyle/>
                    <a:p>
                      <a:pPr algn="l"/>
                      <a:r>
                        <a:rPr lang="en-US" sz="1400" dirty="0" smtClean="0"/>
                        <a:t>1 in 40 (2.5%)</a:t>
                      </a:r>
                      <a:endParaRPr lang="en-US" sz="1400" dirty="0">
                        <a:latin typeface="PT Serif"/>
                      </a:endParaRPr>
                    </a:p>
                  </a:txBody>
                  <a:tcPr anchor="ctr"/>
                </a:tc>
              </a:tr>
              <a:tr h="0">
                <a:tc vMerge="1">
                  <a:txBody>
                    <a:bodyPr/>
                    <a:lstStyle/>
                    <a:p>
                      <a:endParaRPr lang="en-US"/>
                    </a:p>
                  </a:txBody>
                  <a:tcPr/>
                </a:tc>
                <a:tc>
                  <a:txBody>
                    <a:bodyPr/>
                    <a:lstStyle/>
                    <a:p>
                      <a:pPr algn="l"/>
                      <a:r>
                        <a:rPr lang="en-US" sz="1400" dirty="0" smtClean="0"/>
                        <a:t>Minimum</a:t>
                      </a:r>
                      <a:endParaRPr lang="en-US" sz="1400" dirty="0">
                        <a:latin typeface="PT Serif"/>
                      </a:endParaRPr>
                    </a:p>
                  </a:txBody>
                  <a:tcPr anchor="ctr"/>
                </a:tc>
                <a:tc>
                  <a:txBody>
                    <a:bodyPr/>
                    <a:lstStyle/>
                    <a:p>
                      <a:pPr algn="l"/>
                      <a:r>
                        <a:rPr lang="en-US" sz="1400" dirty="0" smtClean="0"/>
                        <a:t>1 in</a:t>
                      </a:r>
                      <a:r>
                        <a:rPr lang="en-US" sz="1400" baseline="0" dirty="0" smtClean="0"/>
                        <a:t> 200 (0.5%)</a:t>
                      </a:r>
                      <a:endParaRPr lang="en-US" sz="1400" dirty="0">
                        <a:latin typeface="PT Serif"/>
                      </a:endParaRPr>
                    </a:p>
                  </a:txBody>
                  <a:tcPr anchor="ctr"/>
                </a:tc>
              </a:tr>
              <a:tr h="0">
                <a:tc gridSpan="2">
                  <a:txBody>
                    <a:bodyPr/>
                    <a:lstStyle/>
                    <a:p>
                      <a:pPr algn="l"/>
                      <a:r>
                        <a:rPr lang="en-US" sz="1400" dirty="0" smtClean="0"/>
                        <a:t>Max</a:t>
                      </a:r>
                      <a:r>
                        <a:rPr lang="en-US" sz="1400" baseline="0" dirty="0" smtClean="0"/>
                        <a:t> </a:t>
                      </a:r>
                      <a:r>
                        <a:rPr lang="en-US" sz="1400" dirty="0" smtClean="0"/>
                        <a:t>Super elevation </a:t>
                      </a:r>
                      <a:endParaRPr lang="en-US" sz="1400" dirty="0">
                        <a:latin typeface="PT Serif"/>
                      </a:endParaRPr>
                    </a:p>
                  </a:txBody>
                  <a:tcPr anchor="ctr">
                    <a:solidFill>
                      <a:srgbClr val="FFFFCC"/>
                    </a:solidFill>
                  </a:tcPr>
                </a:tc>
                <a:tc hMerge="1">
                  <a:txBody>
                    <a:bodyPr/>
                    <a:lstStyle/>
                    <a:p>
                      <a:endParaRPr lang="en-IN"/>
                    </a:p>
                  </a:txBody>
                  <a:tcPr/>
                </a:tc>
                <a:tc>
                  <a:txBody>
                    <a:bodyPr/>
                    <a:lstStyle/>
                    <a:p>
                      <a:pPr algn="l"/>
                      <a:r>
                        <a:rPr lang="en-US" sz="1400" dirty="0" smtClean="0"/>
                        <a:t>1 in 10</a:t>
                      </a:r>
                      <a:r>
                        <a:rPr lang="en-US" sz="1400" baseline="0" dirty="0" smtClean="0"/>
                        <a:t> (10%)</a:t>
                      </a:r>
                      <a:endParaRPr lang="en-US" sz="1400" dirty="0">
                        <a:latin typeface="PT Serif"/>
                      </a:endParaRPr>
                    </a:p>
                  </a:txBody>
                  <a:tcPr anchor="ctr">
                    <a:solidFill>
                      <a:srgbClr val="FFFFCC"/>
                    </a:solidFill>
                  </a:tcPr>
                </a:tc>
              </a:tr>
              <a:tr h="0">
                <a:tc gridSpan="2">
                  <a:txBody>
                    <a:bodyPr/>
                    <a:lstStyle/>
                    <a:p>
                      <a:pPr algn="l"/>
                      <a:r>
                        <a:rPr lang="en-US" sz="1400" dirty="0" smtClean="0"/>
                        <a:t>Minimum Intervening distance between the successive hair pin bends</a:t>
                      </a:r>
                      <a:endParaRPr lang="en-US" sz="1400" dirty="0">
                        <a:latin typeface="PT Serif"/>
                      </a:endParaRPr>
                    </a:p>
                  </a:txBody>
                  <a:tcPr anchor="ctr"/>
                </a:tc>
                <a:tc hMerge="1">
                  <a:txBody>
                    <a:bodyPr/>
                    <a:lstStyle/>
                    <a:p>
                      <a:endParaRPr lang="en-IN"/>
                    </a:p>
                  </a:txBody>
                  <a:tcPr/>
                </a:tc>
                <a:tc>
                  <a:txBody>
                    <a:bodyPr/>
                    <a:lstStyle/>
                    <a:p>
                      <a:pPr algn="l"/>
                      <a:r>
                        <a:rPr lang="en-US" sz="1400" dirty="0" smtClean="0"/>
                        <a:t>60m</a:t>
                      </a:r>
                      <a:endParaRPr lang="en-US" sz="1400" dirty="0">
                        <a:latin typeface="PT Serif"/>
                      </a:endParaRPr>
                    </a:p>
                  </a:txBody>
                  <a:tcPr anchor="ctr"/>
                </a:tc>
              </a:tr>
            </a:tbl>
          </a:graphicData>
        </a:graphic>
      </p:graphicFrame>
    </p:spTree>
    <p:extLst>
      <p:ext uri="{BB962C8B-B14F-4D97-AF65-F5344CB8AC3E}">
        <p14:creationId xmlns:p14="http://schemas.microsoft.com/office/powerpoint/2010/main" val="269240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Illustrations of Hair-pin </a:t>
            </a:r>
            <a:r>
              <a:rPr lang="en-IN" dirty="0" smtClean="0"/>
              <a:t>Bends</a:t>
            </a:r>
            <a:endParaRPr lang="en-IN" dirty="0"/>
          </a:p>
        </p:txBody>
      </p:sp>
      <p:sp>
        <p:nvSpPr>
          <p:cNvPr id="4" name="Slide Number Placeholder 3"/>
          <p:cNvSpPr>
            <a:spLocks noGrp="1"/>
          </p:cNvSpPr>
          <p:nvPr>
            <p:ph type="sldNum" sz="quarter" idx="12"/>
          </p:nvPr>
        </p:nvSpPr>
        <p:spPr/>
        <p:txBody>
          <a:bodyPr/>
          <a:lstStyle/>
          <a:p>
            <a:pPr>
              <a:defRPr/>
            </a:pPr>
            <a:fld id="{869BFA5F-4259-49D4-8986-5C0ABDE8161E}" type="slidenum">
              <a:rPr lang="en-US" smtClean="0"/>
              <a:pPr>
                <a:defRPr/>
              </a:pPr>
              <a:t>27</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85" r="33618"/>
          <a:stretch/>
        </p:blipFill>
        <p:spPr>
          <a:xfrm>
            <a:off x="686817" y="1192509"/>
            <a:ext cx="3732784" cy="2236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6955"/>
          <a:stretch/>
        </p:blipFill>
        <p:spPr>
          <a:xfrm>
            <a:off x="4876800" y="1168400"/>
            <a:ext cx="3498377" cy="226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320" r="4662"/>
          <a:stretch/>
        </p:blipFill>
        <p:spPr>
          <a:xfrm>
            <a:off x="686817" y="3852241"/>
            <a:ext cx="3732784" cy="2234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0448" t="24862" r="28134" b="16290"/>
          <a:stretch/>
        </p:blipFill>
        <p:spPr>
          <a:xfrm>
            <a:off x="4923160" y="3864913"/>
            <a:ext cx="3466531" cy="2231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410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Climbing Lane</a:t>
            </a:r>
            <a:endParaRPr lang="en-IN" dirty="0"/>
          </a:p>
        </p:txBody>
      </p:sp>
      <p:sp>
        <p:nvSpPr>
          <p:cNvPr id="3" name="Content Placeholder 2"/>
          <p:cNvSpPr>
            <a:spLocks noGrp="1"/>
          </p:cNvSpPr>
          <p:nvPr>
            <p:ph idx="1"/>
          </p:nvPr>
        </p:nvSpPr>
        <p:spPr>
          <a:xfrm>
            <a:off x="566738" y="990600"/>
            <a:ext cx="8001000" cy="5410200"/>
          </a:xfrm>
        </p:spPr>
        <p:txBody>
          <a:bodyPr/>
          <a:lstStyle/>
          <a:p>
            <a:pPr>
              <a:spcBef>
                <a:spcPts val="600"/>
              </a:spcBef>
            </a:pPr>
            <a:r>
              <a:rPr lang="en-IN" sz="1800" dirty="0" smtClean="0"/>
              <a:t>Climbing Lane shall be provided in order to address the necessity of making available separate lane for safe overtaking for vehicle travelling uphill.</a:t>
            </a:r>
          </a:p>
          <a:p>
            <a:pPr>
              <a:spcBef>
                <a:spcPts val="600"/>
              </a:spcBef>
            </a:pPr>
            <a:r>
              <a:rPr lang="en-IN" sz="1800" dirty="0" smtClean="0"/>
              <a:t>IRC:52-2001, IRC:SP:73-2015 and IRC:SP:84-2014 mandates for provision of Climbing lanes but no warrants are provided.</a:t>
            </a:r>
          </a:p>
          <a:p>
            <a:pPr>
              <a:spcBef>
                <a:spcPts val="600"/>
              </a:spcBef>
            </a:pPr>
            <a:r>
              <a:rPr lang="en-IN" sz="1800" dirty="0" smtClean="0"/>
              <a:t>AASHTO  provides the guidelines for the provision of Climbing lanes:</a:t>
            </a:r>
          </a:p>
          <a:p>
            <a:pPr lvl="1">
              <a:spcBef>
                <a:spcPts val="600"/>
              </a:spcBef>
            </a:pPr>
            <a:r>
              <a:rPr lang="en-IN" sz="1600" dirty="0" smtClean="0"/>
              <a:t>Up Grade traffic flow rate in excess of 200 vehicles per hour.</a:t>
            </a:r>
          </a:p>
          <a:p>
            <a:pPr lvl="1">
              <a:spcBef>
                <a:spcPts val="600"/>
              </a:spcBef>
            </a:pPr>
            <a:r>
              <a:rPr lang="en-IN" sz="1600" dirty="0" smtClean="0"/>
              <a:t>Up Grade truck flow rate in excess of 20 vehicles per hour.</a:t>
            </a:r>
          </a:p>
          <a:p>
            <a:pPr lvl="1">
              <a:spcBef>
                <a:spcPts val="600"/>
              </a:spcBef>
            </a:pPr>
            <a:r>
              <a:rPr lang="en-IN" sz="1600" dirty="0" smtClean="0"/>
              <a:t>One of the following conditions exists:</a:t>
            </a:r>
          </a:p>
          <a:p>
            <a:pPr lvl="2">
              <a:spcBef>
                <a:spcPts val="600"/>
              </a:spcBef>
            </a:pPr>
            <a:r>
              <a:rPr lang="en-IN" sz="1400" dirty="0" smtClean="0"/>
              <a:t>A 15 km/h [10 mph] or greater speed reduction is expected for a typical heavy truck.</a:t>
            </a:r>
          </a:p>
          <a:p>
            <a:pPr lvl="2">
              <a:spcBef>
                <a:spcPts val="600"/>
              </a:spcBef>
            </a:pPr>
            <a:r>
              <a:rPr lang="en-IN" sz="1400" dirty="0" smtClean="0"/>
              <a:t>Level of Service ‘E’ or ‘F’ exists on the grade.</a:t>
            </a:r>
          </a:p>
          <a:p>
            <a:pPr lvl="2">
              <a:spcBef>
                <a:spcPts val="600"/>
              </a:spcBef>
            </a:pPr>
            <a:r>
              <a:rPr lang="en-IN" sz="1400" dirty="0" smtClean="0"/>
              <a:t>A reduction of two or more levels of service is experienced when moving from the approach segment to grade.</a:t>
            </a:r>
          </a:p>
          <a:p>
            <a:pPr lvl="1">
              <a:spcBef>
                <a:spcPts val="600"/>
              </a:spcBef>
            </a:pPr>
            <a:r>
              <a:rPr lang="en-IN" sz="1600" dirty="0" smtClean="0"/>
              <a:t>In addition, safety considerations may justify the addition of a climbing lane regardless of grade or traffic volumes.</a:t>
            </a:r>
            <a:endParaRPr lang="en-IN" sz="1600" dirty="0"/>
          </a:p>
        </p:txBody>
      </p:sp>
      <p:sp>
        <p:nvSpPr>
          <p:cNvPr id="4" name="Slide Number Placeholder 3"/>
          <p:cNvSpPr>
            <a:spLocks noGrp="1"/>
          </p:cNvSpPr>
          <p:nvPr>
            <p:ph type="sldNum" sz="quarter" idx="12"/>
          </p:nvPr>
        </p:nvSpPr>
        <p:spPr/>
        <p:txBody>
          <a:bodyPr/>
          <a:lstStyle/>
          <a:p>
            <a:fld id="{869BFA5F-4259-49D4-8986-5C0ABDE8161E}" type="slidenum">
              <a:rPr lang="en-US" smtClean="0"/>
              <a:pPr/>
              <a:t>28</a:t>
            </a:fld>
            <a:endParaRPr lang="en-US" dirty="0"/>
          </a:p>
        </p:txBody>
      </p:sp>
    </p:spTree>
    <p:extLst>
      <p:ext uri="{BB962C8B-B14F-4D97-AF65-F5344CB8AC3E}">
        <p14:creationId xmlns:p14="http://schemas.microsoft.com/office/powerpoint/2010/main" val="322473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Other Geometric Design Aspects</a:t>
            </a:r>
            <a:endParaRPr lang="en-IN" dirty="0"/>
          </a:p>
        </p:txBody>
      </p:sp>
      <p:sp>
        <p:nvSpPr>
          <p:cNvPr id="3" name="Content Placeholder 2"/>
          <p:cNvSpPr>
            <a:spLocks noGrp="1"/>
          </p:cNvSpPr>
          <p:nvPr>
            <p:ph idx="1"/>
          </p:nvPr>
        </p:nvSpPr>
        <p:spPr>
          <a:xfrm>
            <a:off x="566738" y="1016000"/>
            <a:ext cx="5529262" cy="4267200"/>
          </a:xfrm>
        </p:spPr>
        <p:txBody>
          <a:bodyPr/>
          <a:lstStyle/>
          <a:p>
            <a:pPr>
              <a:spcBef>
                <a:spcPts val="600"/>
              </a:spcBef>
            </a:pPr>
            <a:r>
              <a:rPr lang="en-US" sz="2000" dirty="0" smtClean="0"/>
              <a:t>Escape Lane</a:t>
            </a:r>
          </a:p>
          <a:p>
            <a:pPr>
              <a:spcBef>
                <a:spcPts val="600"/>
              </a:spcBef>
            </a:pPr>
            <a:r>
              <a:rPr lang="en-US" sz="2000" dirty="0" smtClean="0"/>
              <a:t>Grade Compensation at Curves</a:t>
            </a:r>
          </a:p>
          <a:p>
            <a:pPr>
              <a:spcBef>
                <a:spcPts val="600"/>
              </a:spcBef>
            </a:pPr>
            <a:r>
              <a:rPr lang="en-US" sz="2000" dirty="0" smtClean="0"/>
              <a:t>Passing Places</a:t>
            </a:r>
          </a:p>
          <a:p>
            <a:pPr>
              <a:spcBef>
                <a:spcPts val="600"/>
              </a:spcBef>
            </a:pPr>
            <a:r>
              <a:rPr lang="en-US" sz="2000" dirty="0" smtClean="0"/>
              <a:t>Vertical and lateral Clearances</a:t>
            </a:r>
          </a:p>
          <a:p>
            <a:pPr>
              <a:spcBef>
                <a:spcPts val="600"/>
              </a:spcBef>
            </a:pPr>
            <a:r>
              <a:rPr lang="en-US" sz="2000" dirty="0" smtClean="0"/>
              <a:t>Widening at Curves</a:t>
            </a:r>
          </a:p>
          <a:p>
            <a:pPr>
              <a:spcBef>
                <a:spcPts val="600"/>
              </a:spcBef>
            </a:pPr>
            <a:r>
              <a:rPr lang="en-US" sz="2000" dirty="0" smtClean="0"/>
              <a:t>Co-ordination of Horizontal and Vertical Alignments</a:t>
            </a:r>
          </a:p>
          <a:p>
            <a:pPr>
              <a:spcBef>
                <a:spcPts val="600"/>
              </a:spcBef>
            </a:pPr>
            <a:r>
              <a:rPr lang="en-US" sz="2000" dirty="0" smtClean="0"/>
              <a:t>Tunnels</a:t>
            </a:r>
          </a:p>
          <a:p>
            <a:pPr>
              <a:spcBef>
                <a:spcPts val="600"/>
              </a:spcBef>
            </a:pPr>
            <a:endParaRPr lang="en-US" sz="2000" dirty="0" smtClean="0"/>
          </a:p>
          <a:p>
            <a:pPr>
              <a:spcBef>
                <a:spcPts val="600"/>
              </a:spcBef>
            </a:pPr>
            <a:endParaRPr lang="en-IN" sz="2000" dirty="0"/>
          </a:p>
        </p:txBody>
      </p:sp>
      <p:sp>
        <p:nvSpPr>
          <p:cNvPr id="4" name="Slide Number Placeholder 3"/>
          <p:cNvSpPr>
            <a:spLocks noGrp="1"/>
          </p:cNvSpPr>
          <p:nvPr>
            <p:ph type="sldNum" sz="quarter" idx="12"/>
          </p:nvPr>
        </p:nvSpPr>
        <p:spPr/>
        <p:txBody>
          <a:bodyPr/>
          <a:lstStyle/>
          <a:p>
            <a:fld id="{869BFA5F-4259-49D4-8986-5C0ABDE8161E}" type="slidenum">
              <a:rPr lang="en-US" smtClean="0"/>
              <a:pPr/>
              <a:t>29</a:t>
            </a:fld>
            <a:endParaRPr lang="en-US"/>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71600"/>
            <a:ext cx="2667000"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595" y="4064000"/>
            <a:ext cx="3202005" cy="192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064000"/>
            <a:ext cx="2667000" cy="1933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Box 11"/>
          <p:cNvSpPr txBox="1"/>
          <p:nvPr/>
        </p:nvSpPr>
        <p:spPr>
          <a:xfrm>
            <a:off x="5867400" y="3456801"/>
            <a:ext cx="2667000" cy="276999"/>
          </a:xfrm>
          <a:prstGeom prst="rect">
            <a:avLst/>
          </a:prstGeom>
          <a:noFill/>
        </p:spPr>
        <p:txBody>
          <a:bodyPr wrap="square" rtlCol="0">
            <a:spAutoFit/>
          </a:bodyPr>
          <a:lstStyle/>
          <a:p>
            <a:pPr algn="ctr"/>
            <a:r>
              <a:rPr lang="en-IN" sz="1200" b="1" dirty="0" smtClean="0">
                <a:latin typeface="+mn-lt"/>
              </a:rPr>
              <a:t>Escape lane</a:t>
            </a:r>
            <a:endParaRPr lang="en-IN" sz="1200" b="1" dirty="0">
              <a:latin typeface="+mn-lt"/>
            </a:endParaRPr>
          </a:p>
        </p:txBody>
      </p:sp>
      <p:sp>
        <p:nvSpPr>
          <p:cNvPr id="13" name="TextBox 12"/>
          <p:cNvSpPr txBox="1"/>
          <p:nvPr/>
        </p:nvSpPr>
        <p:spPr>
          <a:xfrm>
            <a:off x="1676400" y="6048375"/>
            <a:ext cx="2667000" cy="276999"/>
          </a:xfrm>
          <a:prstGeom prst="rect">
            <a:avLst/>
          </a:prstGeom>
          <a:noFill/>
        </p:spPr>
        <p:txBody>
          <a:bodyPr wrap="square" rtlCol="0">
            <a:spAutoFit/>
          </a:bodyPr>
          <a:lstStyle/>
          <a:p>
            <a:pPr algn="ctr"/>
            <a:r>
              <a:rPr lang="en-IN" sz="1200" b="1" dirty="0" smtClean="0">
                <a:latin typeface="+mn-lt"/>
              </a:rPr>
              <a:t>Passing Places</a:t>
            </a:r>
            <a:endParaRPr lang="en-IN" sz="1200" b="1" dirty="0">
              <a:latin typeface="+mn-lt"/>
            </a:endParaRPr>
          </a:p>
        </p:txBody>
      </p:sp>
      <p:sp>
        <p:nvSpPr>
          <p:cNvPr id="14" name="TextBox 13"/>
          <p:cNvSpPr txBox="1"/>
          <p:nvPr/>
        </p:nvSpPr>
        <p:spPr>
          <a:xfrm>
            <a:off x="5408595" y="6045200"/>
            <a:ext cx="3202005" cy="276999"/>
          </a:xfrm>
          <a:prstGeom prst="rect">
            <a:avLst/>
          </a:prstGeom>
          <a:noFill/>
        </p:spPr>
        <p:txBody>
          <a:bodyPr wrap="square" rtlCol="0">
            <a:spAutoFit/>
          </a:bodyPr>
          <a:lstStyle/>
          <a:p>
            <a:pPr algn="ctr"/>
            <a:r>
              <a:rPr lang="en-IN" sz="1200" b="1" dirty="0" smtClean="0">
                <a:latin typeface="+mn-lt"/>
              </a:rPr>
              <a:t>Widening at Curves </a:t>
            </a:r>
            <a:endParaRPr lang="en-IN" sz="1200" b="1" dirty="0">
              <a:latin typeface="+mn-lt"/>
            </a:endParaRPr>
          </a:p>
        </p:txBody>
      </p:sp>
    </p:spTree>
    <p:extLst>
      <p:ext uri="{BB962C8B-B14F-4D97-AF65-F5344CB8AC3E}">
        <p14:creationId xmlns:p14="http://schemas.microsoft.com/office/powerpoint/2010/main" val="164790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Hill Road Definition</a:t>
            </a:r>
          </a:p>
        </p:txBody>
      </p:sp>
      <p:sp>
        <p:nvSpPr>
          <p:cNvPr id="3" name="Content Placeholder 2"/>
          <p:cNvSpPr>
            <a:spLocks noGrp="1"/>
          </p:cNvSpPr>
          <p:nvPr>
            <p:ph idx="1"/>
          </p:nvPr>
        </p:nvSpPr>
        <p:spPr>
          <a:xfrm>
            <a:off x="566738" y="990600"/>
            <a:ext cx="8120062" cy="5334000"/>
          </a:xfrm>
        </p:spPr>
        <p:txBody>
          <a:bodyPr>
            <a:normAutofit lnSpcReduction="10000"/>
          </a:bodyPr>
          <a:lstStyle/>
          <a:p>
            <a:r>
              <a:rPr lang="en-US" dirty="0" smtClean="0"/>
              <a:t>Hill </a:t>
            </a:r>
            <a:r>
              <a:rPr lang="en-US" dirty="0"/>
              <a:t>road </a:t>
            </a:r>
            <a:r>
              <a:rPr lang="en-US" dirty="0" smtClean="0"/>
              <a:t>is </a:t>
            </a:r>
            <a:r>
              <a:rPr lang="en-US" dirty="0"/>
              <a:t>defined as the one which passes through a terrain with a cross slope of 25% or more</a:t>
            </a:r>
            <a:r>
              <a:rPr lang="en-US" dirty="0" smtClean="0"/>
              <a:t>.</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IRC:SP:73-2015 and IRC:SP:84-2014 have merged the Mountainous and Steep Terrain having Cross Slope more than 25%.</a:t>
            </a:r>
          </a:p>
        </p:txBody>
      </p:sp>
      <p:sp>
        <p:nvSpPr>
          <p:cNvPr id="4" name="Slide Number Placeholder 3"/>
          <p:cNvSpPr>
            <a:spLocks noGrp="1"/>
          </p:cNvSpPr>
          <p:nvPr>
            <p:ph type="sldNum" sz="quarter" idx="12"/>
          </p:nvPr>
        </p:nvSpPr>
        <p:spPr/>
        <p:txBody>
          <a:bodyPr/>
          <a:lstStyle/>
          <a:p>
            <a:fld id="{AA44AAEA-C39F-40AE-ABBB-09B1519CBC6B}" type="slidenum">
              <a:rPr lang="en-US" smtClean="0"/>
              <a:pPr/>
              <a:t>3</a:t>
            </a:fld>
            <a:endParaRPr lang="en-US"/>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777" t="12222" r="19861" b="16889"/>
          <a:stretch/>
        </p:blipFill>
        <p:spPr bwMode="auto">
          <a:xfrm>
            <a:off x="2349500" y="1803400"/>
            <a:ext cx="4572000" cy="3007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990600"/>
            <a:ext cx="9144000" cy="525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1" u="none" strike="noStrike" cap="none" normalizeH="0" baseline="0" smtClean="0">
              <a:ln>
                <a:noFill/>
              </a:ln>
              <a:solidFill>
                <a:schemeClr val="tx1"/>
              </a:solidFill>
              <a:effectLst/>
              <a:latin typeface="Arial" pitchFamily="34" charset="0"/>
            </a:endParaRPr>
          </a:p>
        </p:txBody>
      </p:sp>
      <p:sp>
        <p:nvSpPr>
          <p:cNvPr id="3" name="Title 2"/>
          <p:cNvSpPr>
            <a:spLocks noGrp="1"/>
          </p:cNvSpPr>
          <p:nvPr>
            <p:ph type="title"/>
          </p:nvPr>
        </p:nvSpPr>
        <p:spPr/>
        <p:txBody>
          <a:bodyPr/>
          <a:lstStyle/>
          <a:p>
            <a:r>
              <a:rPr lang="en-US" dirty="0" smtClean="0"/>
              <a:t>Typical Section for Tunnels</a:t>
            </a:r>
            <a:endParaRPr lang="en-US"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30</a:t>
            </a:fld>
            <a:endParaRPr lang="en-US"/>
          </a:p>
        </p:txBody>
      </p:sp>
      <p:pic>
        <p:nvPicPr>
          <p:cNvPr id="4098" name="Picture 2" descr="C:\Users\1485\Desktop\doc118973201708171623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428" y="1524000"/>
            <a:ext cx="7243572" cy="46187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66738" y="1130300"/>
            <a:ext cx="8001000" cy="4267200"/>
          </a:xfrm>
        </p:spPr>
        <p:txBody>
          <a:bodyPr/>
          <a:lstStyle/>
          <a:p>
            <a:r>
              <a:rPr lang="en-IN" sz="1600" b="1" dirty="0">
                <a:solidFill>
                  <a:schemeClr val="accent2"/>
                </a:solidFill>
              </a:rPr>
              <a:t>Typical Cross section for </a:t>
            </a:r>
            <a:r>
              <a:rPr lang="en-IN" sz="1600" b="1" dirty="0" smtClean="0">
                <a:solidFill>
                  <a:schemeClr val="accent2"/>
                </a:solidFill>
              </a:rPr>
              <a:t>3-lane </a:t>
            </a:r>
            <a:r>
              <a:rPr lang="en-IN" sz="1600" b="1" dirty="0">
                <a:solidFill>
                  <a:schemeClr val="accent2"/>
                </a:solidFill>
              </a:rPr>
              <a:t>Tunnel as per IRC SP </a:t>
            </a:r>
            <a:r>
              <a:rPr lang="en-IN" sz="1600" b="1" dirty="0" smtClean="0">
                <a:solidFill>
                  <a:schemeClr val="accent2"/>
                </a:solidFill>
              </a:rPr>
              <a:t>91-2010</a:t>
            </a:r>
            <a:endParaRPr lang="en-US" sz="1600" b="1" dirty="0">
              <a:solidFill>
                <a:schemeClr val="accent2"/>
              </a:solidFill>
            </a:endParaRPr>
          </a:p>
          <a:p>
            <a:endParaRPr lang="en-US" b="1" dirty="0">
              <a:solidFill>
                <a:schemeClr val="accent2"/>
              </a:solidFill>
            </a:endParaRPr>
          </a:p>
        </p:txBody>
      </p:sp>
    </p:spTree>
    <p:extLst>
      <p:ext uri="{BB962C8B-B14F-4D97-AF65-F5344CB8AC3E}">
        <p14:creationId xmlns:p14="http://schemas.microsoft.com/office/powerpoint/2010/main" val="20770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1E85DA-79BF-450B-B41F-440BEE8FA5D1}" type="slidenum">
              <a:rPr lang="en-US" smtClean="0"/>
              <a:pPr/>
              <a:t>31</a:t>
            </a:fld>
            <a:endParaRPr lang="en-US"/>
          </a:p>
        </p:txBody>
      </p:sp>
      <p:sp>
        <p:nvSpPr>
          <p:cNvPr id="6" name="Rectangle 5"/>
          <p:cNvSpPr/>
          <p:nvPr/>
        </p:nvSpPr>
        <p:spPr>
          <a:xfrm>
            <a:off x="685800" y="2590800"/>
            <a:ext cx="7924800" cy="984885"/>
          </a:xfrm>
          <a:prstGeom prst="rect">
            <a:avLst/>
          </a:prstGeom>
          <a:solidFill>
            <a:srgbClr val="FFCC00"/>
          </a:solidFill>
        </p:spPr>
        <p:txBody>
          <a:bodyPr wrap="square">
            <a:spAutoFit/>
          </a:bodyPr>
          <a:lstStyle/>
          <a:p>
            <a:pPr algn="ctr">
              <a:spcBef>
                <a:spcPts val="1200"/>
              </a:spcBef>
            </a:pPr>
            <a:r>
              <a:rPr lang="en-US" sz="2400" b="1" i="0" dirty="0" smtClean="0">
                <a:solidFill>
                  <a:srgbClr val="003399"/>
                </a:solidFill>
                <a:effectLst>
                  <a:outerShdw blurRad="38100" dist="38100" dir="2700000" algn="tl">
                    <a:srgbClr val="000000">
                      <a:alpha val="43137"/>
                    </a:srgbClr>
                  </a:outerShdw>
                </a:effectLst>
                <a:latin typeface="+mn-lt"/>
              </a:rPr>
              <a:t>CASE </a:t>
            </a:r>
            <a:r>
              <a:rPr lang="en-US" sz="2400" b="1" i="0" dirty="0">
                <a:solidFill>
                  <a:srgbClr val="003399"/>
                </a:solidFill>
                <a:effectLst>
                  <a:outerShdw blurRad="38100" dist="38100" dir="2700000" algn="tl">
                    <a:srgbClr val="000000">
                      <a:alpha val="43137"/>
                    </a:srgbClr>
                  </a:outerShdw>
                </a:effectLst>
                <a:latin typeface="+mn-lt"/>
              </a:rPr>
              <a:t>STUDY OF </a:t>
            </a:r>
            <a:r>
              <a:rPr lang="en-US" sz="2400" b="1" i="0" dirty="0" smtClean="0">
                <a:solidFill>
                  <a:srgbClr val="003399"/>
                </a:solidFill>
                <a:effectLst>
                  <a:outerShdw blurRad="38100" dist="38100" dir="2700000" algn="tl">
                    <a:srgbClr val="000000">
                      <a:alpha val="43137"/>
                    </a:srgbClr>
                  </a:outerShdw>
                </a:effectLst>
                <a:latin typeface="+mn-lt"/>
              </a:rPr>
              <a:t>NH-21 </a:t>
            </a:r>
          </a:p>
          <a:p>
            <a:pPr algn="ctr">
              <a:spcBef>
                <a:spcPts val="1200"/>
              </a:spcBef>
            </a:pPr>
            <a:r>
              <a:rPr lang="en-US" sz="2400" b="1" i="0" dirty="0" smtClean="0">
                <a:solidFill>
                  <a:srgbClr val="003399"/>
                </a:solidFill>
                <a:effectLst>
                  <a:outerShdw blurRad="38100" dist="38100" dir="2700000" algn="tl">
                    <a:srgbClr val="000000">
                      <a:alpha val="43137"/>
                    </a:srgbClr>
                  </a:outerShdw>
                </a:effectLst>
                <a:latin typeface="+mn-lt"/>
              </a:rPr>
              <a:t>(</a:t>
            </a:r>
            <a:r>
              <a:rPr lang="en-US" sz="2400" b="1" i="0" dirty="0" err="1" smtClean="0">
                <a:solidFill>
                  <a:srgbClr val="003399"/>
                </a:solidFill>
                <a:effectLst>
                  <a:outerShdw blurRad="38100" dist="38100" dir="2700000" algn="tl">
                    <a:srgbClr val="000000">
                      <a:alpha val="43137"/>
                    </a:srgbClr>
                  </a:outerShdw>
                </a:effectLst>
                <a:latin typeface="+mn-lt"/>
              </a:rPr>
              <a:t>Kiratpur</a:t>
            </a:r>
            <a:r>
              <a:rPr lang="en-US" sz="2400" b="1" i="0" dirty="0" smtClean="0">
                <a:solidFill>
                  <a:srgbClr val="003399"/>
                </a:solidFill>
                <a:effectLst>
                  <a:outerShdw blurRad="38100" dist="38100" dir="2700000" algn="tl">
                    <a:srgbClr val="000000">
                      <a:alpha val="43137"/>
                    </a:srgbClr>
                  </a:outerShdw>
                </a:effectLst>
                <a:latin typeface="+mn-lt"/>
              </a:rPr>
              <a:t> </a:t>
            </a:r>
            <a:r>
              <a:rPr lang="en-US" sz="2400" b="1" i="0" dirty="0" err="1">
                <a:solidFill>
                  <a:srgbClr val="003399"/>
                </a:solidFill>
                <a:effectLst>
                  <a:outerShdw blurRad="38100" dist="38100" dir="2700000" algn="tl">
                    <a:srgbClr val="000000">
                      <a:alpha val="43137"/>
                    </a:srgbClr>
                  </a:outerShdw>
                </a:effectLst>
                <a:latin typeface="+mn-lt"/>
              </a:rPr>
              <a:t>Nerchowk</a:t>
            </a:r>
            <a:r>
              <a:rPr lang="en-US" sz="2400" b="1" i="0" dirty="0">
                <a:solidFill>
                  <a:srgbClr val="003399"/>
                </a:solidFill>
                <a:effectLst>
                  <a:outerShdw blurRad="38100" dist="38100" dir="2700000" algn="tl">
                    <a:srgbClr val="000000">
                      <a:alpha val="43137"/>
                    </a:srgbClr>
                  </a:outerShdw>
                </a:effectLst>
                <a:latin typeface="+mn-lt"/>
              </a:rPr>
              <a:t> </a:t>
            </a:r>
            <a:r>
              <a:rPr lang="en-US" sz="2400" b="1" i="0" dirty="0" smtClean="0">
                <a:solidFill>
                  <a:srgbClr val="003399"/>
                </a:solidFill>
                <a:effectLst>
                  <a:outerShdw blurRad="38100" dist="38100" dir="2700000" algn="tl">
                    <a:srgbClr val="000000">
                      <a:alpha val="43137"/>
                    </a:srgbClr>
                  </a:outerShdw>
                </a:effectLst>
                <a:latin typeface="+mn-lt"/>
              </a:rPr>
              <a:t>Alignment)</a:t>
            </a:r>
            <a:endParaRPr lang="en-US" sz="2400" i="0" dirty="0">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38664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371600"/>
            <a:ext cx="1558925" cy="533400"/>
          </a:xfrm>
        </p:spPr>
        <p:txBody>
          <a:bodyPr/>
          <a:lstStyle/>
          <a:p>
            <a:r>
              <a:rPr lang="en-IN" dirty="0" smtClean="0"/>
              <a:t>Index Map</a:t>
            </a:r>
            <a:endParaRPr lang="en-IN" dirty="0"/>
          </a:p>
        </p:txBody>
      </p:sp>
      <p:sp>
        <p:nvSpPr>
          <p:cNvPr id="4" name="Slide Number Placeholder 3"/>
          <p:cNvSpPr>
            <a:spLocks noGrp="1"/>
          </p:cNvSpPr>
          <p:nvPr>
            <p:ph type="sldNum" sz="quarter" idx="12"/>
          </p:nvPr>
        </p:nvSpPr>
        <p:spPr/>
        <p:txBody>
          <a:bodyPr/>
          <a:lstStyle/>
          <a:p>
            <a:pPr>
              <a:defRPr/>
            </a:pPr>
            <a:fld id="{869BFA5F-4259-49D4-8986-5C0ABDE8161E}" type="slidenum">
              <a:rPr lang="en-US" smtClean="0"/>
              <a:pPr>
                <a:defRPr/>
              </a:pPr>
              <a:t>32</a:t>
            </a:fld>
            <a:endParaRPr lang="en-US"/>
          </a:p>
        </p:txBody>
      </p:sp>
      <p:grpSp>
        <p:nvGrpSpPr>
          <p:cNvPr id="6" name="Group 5"/>
          <p:cNvGrpSpPr/>
          <p:nvPr/>
        </p:nvGrpSpPr>
        <p:grpSpPr>
          <a:xfrm>
            <a:off x="2286000" y="152400"/>
            <a:ext cx="6705600" cy="6553200"/>
            <a:chOff x="1371600" y="1014056"/>
            <a:chExt cx="6010835" cy="5346403"/>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995" r="19145"/>
            <a:stretch/>
          </p:blipFill>
          <p:spPr>
            <a:xfrm>
              <a:off x="1371600" y="1014056"/>
              <a:ext cx="6010835" cy="5346403"/>
            </a:xfrm>
            <a:prstGeom prst="rect">
              <a:avLst/>
            </a:prstGeom>
          </p:spPr>
        </p:pic>
        <p:sp>
          <p:nvSpPr>
            <p:cNvPr id="8" name="Rounded Rectangular Callout 7"/>
            <p:cNvSpPr/>
            <p:nvPr/>
          </p:nvSpPr>
          <p:spPr bwMode="auto">
            <a:xfrm>
              <a:off x="1714500" y="4876800"/>
              <a:ext cx="1524000" cy="457200"/>
            </a:xfrm>
            <a:prstGeom prst="wedgeRoundRectCallout">
              <a:avLst>
                <a:gd name="adj1" fmla="val -11685"/>
                <a:gd name="adj2" fmla="val 21250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300" b="1" dirty="0" smtClean="0">
                  <a:solidFill>
                    <a:schemeClr val="tx1"/>
                  </a:solidFill>
                  <a:latin typeface="Arial" pitchFamily="34" charset="0"/>
                </a:rPr>
                <a:t>Start of Project Road </a:t>
              </a:r>
              <a:endParaRPr kumimoji="0" lang="en-US" sz="1300" b="1" i="1" u="none" strike="noStrike" cap="none" normalizeH="0" baseline="0" dirty="0" smtClean="0">
                <a:ln>
                  <a:noFill/>
                </a:ln>
                <a:solidFill>
                  <a:schemeClr val="tx1"/>
                </a:solidFill>
                <a:effectLst/>
                <a:latin typeface="Arial" pitchFamily="34" charset="0"/>
              </a:endParaRPr>
            </a:p>
          </p:txBody>
        </p:sp>
        <p:sp>
          <p:nvSpPr>
            <p:cNvPr id="9" name="Rounded Rectangular Callout 8"/>
            <p:cNvSpPr/>
            <p:nvPr/>
          </p:nvSpPr>
          <p:spPr bwMode="auto">
            <a:xfrm>
              <a:off x="4377017" y="1014056"/>
              <a:ext cx="1524000" cy="457200"/>
            </a:xfrm>
            <a:prstGeom prst="wedgeRoundRectCallout">
              <a:avLst>
                <a:gd name="adj1" fmla="val -72567"/>
                <a:gd name="adj2" fmla="val 1250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300" b="1" dirty="0" smtClean="0">
                  <a:solidFill>
                    <a:schemeClr val="tx1"/>
                  </a:solidFill>
                  <a:latin typeface="Arial" pitchFamily="34" charset="0"/>
                </a:rPr>
                <a:t>End of Project Road </a:t>
              </a:r>
              <a:endParaRPr kumimoji="0" lang="en-US" sz="1300" b="1" i="1" u="none" strike="noStrike" cap="none" normalizeH="0" baseline="0" dirty="0" smtClean="0">
                <a:ln>
                  <a:noFill/>
                </a:ln>
                <a:solidFill>
                  <a:schemeClr val="tx1"/>
                </a:solidFill>
                <a:effectLst/>
                <a:latin typeface="Arial" pitchFamily="34" charset="0"/>
              </a:endParaRPr>
            </a:p>
          </p:txBody>
        </p:sp>
      </p:grpSp>
      <p:sp>
        <p:nvSpPr>
          <p:cNvPr id="10" name="TextBox 9"/>
          <p:cNvSpPr txBox="1"/>
          <p:nvPr/>
        </p:nvSpPr>
        <p:spPr>
          <a:xfrm>
            <a:off x="5257800" y="6019800"/>
            <a:ext cx="3581400" cy="261610"/>
          </a:xfrm>
          <a:prstGeom prst="rect">
            <a:avLst/>
          </a:prstGeom>
          <a:solidFill>
            <a:schemeClr val="accent1">
              <a:lumMod val="20000"/>
              <a:lumOff val="80000"/>
            </a:schemeClr>
          </a:solidFill>
        </p:spPr>
        <p:txBody>
          <a:bodyPr wrap="square" rtlCol="0">
            <a:spAutoFit/>
          </a:bodyPr>
          <a:lstStyle/>
          <a:p>
            <a:r>
              <a:rPr lang="en-US" sz="1100" b="1" dirty="0" smtClean="0">
                <a:solidFill>
                  <a:srgbClr val="FF0000"/>
                </a:solidFill>
                <a:latin typeface="+mn-lt"/>
              </a:rPr>
              <a:t>Length of Existing Alignment = 116.8 Km </a:t>
            </a:r>
          </a:p>
        </p:txBody>
      </p:sp>
    </p:spTree>
    <p:extLst>
      <p:ext uri="{BB962C8B-B14F-4D97-AF65-F5344CB8AC3E}">
        <p14:creationId xmlns:p14="http://schemas.microsoft.com/office/powerpoint/2010/main" val="140074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t>Major Bottlenecks along the Existing Road </a:t>
            </a:r>
            <a:endParaRPr lang="en-IN" sz="2400" dirty="0"/>
          </a:p>
        </p:txBody>
      </p:sp>
      <p:sp>
        <p:nvSpPr>
          <p:cNvPr id="4" name="Content Placeholder 3"/>
          <p:cNvSpPr>
            <a:spLocks noGrp="1"/>
          </p:cNvSpPr>
          <p:nvPr>
            <p:ph idx="1"/>
          </p:nvPr>
        </p:nvSpPr>
        <p:spPr>
          <a:xfrm>
            <a:off x="566738" y="1143000"/>
            <a:ext cx="4081462" cy="4267200"/>
          </a:xfrm>
        </p:spPr>
        <p:txBody>
          <a:bodyPr/>
          <a:lstStyle/>
          <a:p>
            <a:r>
              <a:rPr lang="en-US" dirty="0" smtClean="0"/>
              <a:t>Heavy Settlements along the Project Road.</a:t>
            </a:r>
          </a:p>
          <a:p>
            <a:r>
              <a:rPr lang="en-US" dirty="0" smtClean="0"/>
              <a:t>Settlements along Hill Side.</a:t>
            </a:r>
          </a:p>
          <a:p>
            <a:r>
              <a:rPr lang="en-US" dirty="0" smtClean="0"/>
              <a:t>Deep Gorge Section.</a:t>
            </a:r>
          </a:p>
          <a:p>
            <a:r>
              <a:rPr lang="en-US" dirty="0" err="1" smtClean="0"/>
              <a:t>Barmana</a:t>
            </a:r>
            <a:r>
              <a:rPr lang="en-US" dirty="0" smtClean="0"/>
              <a:t> Cement Factory.</a:t>
            </a:r>
          </a:p>
          <a:p>
            <a:r>
              <a:rPr lang="en-US" dirty="0" smtClean="0"/>
              <a:t>Steep Hill and River </a:t>
            </a:r>
            <a:r>
              <a:rPr lang="en-US" dirty="0" err="1" smtClean="0"/>
              <a:t>Satluj</a:t>
            </a:r>
            <a:r>
              <a:rPr lang="en-US" dirty="0" smtClean="0"/>
              <a:t> Running Parallel to the Existing Road between Km.154+000 to Km.156+000.</a:t>
            </a:r>
          </a:p>
          <a:p>
            <a:endParaRPr lang="en-IN" dirty="0"/>
          </a:p>
        </p:txBody>
      </p:sp>
      <p:sp>
        <p:nvSpPr>
          <p:cNvPr id="3" name="Slide Number Placeholder 2"/>
          <p:cNvSpPr>
            <a:spLocks noGrp="1"/>
          </p:cNvSpPr>
          <p:nvPr>
            <p:ph type="sldNum" sz="quarter" idx="12"/>
          </p:nvPr>
        </p:nvSpPr>
        <p:spPr/>
        <p:txBody>
          <a:bodyPr/>
          <a:lstStyle/>
          <a:p>
            <a:fld id="{C1B91354-58D3-437C-A9A3-7398EEE625DC}" type="slidenum">
              <a:rPr lang="en-US" smtClean="0"/>
              <a:pPr/>
              <a:t>33</a:t>
            </a:fld>
            <a:endParaRPr lang="en-US"/>
          </a:p>
        </p:txBody>
      </p:sp>
      <p:grpSp>
        <p:nvGrpSpPr>
          <p:cNvPr id="8" name="Group 7"/>
          <p:cNvGrpSpPr/>
          <p:nvPr/>
        </p:nvGrpSpPr>
        <p:grpSpPr>
          <a:xfrm>
            <a:off x="4533813" y="1230313"/>
            <a:ext cx="4191174" cy="4738687"/>
            <a:chOff x="4572000" y="1052513"/>
            <a:chExt cx="4191174" cy="4738687"/>
          </a:xfrm>
        </p:grpSpPr>
        <p:pic>
          <p:nvPicPr>
            <p:cNvPr id="9" name="Picture 5" descr="C:\Documents and Settings\sandeep\Local Settings\Temporary Internet Files\Content.Word\100_0949-Builtup area at Sta.jpg"/>
            <p:cNvPicPr>
              <a:picLocks noChangeAspect="1" noChangeArrowheads="1"/>
            </p:cNvPicPr>
            <p:nvPr/>
          </p:nvPicPr>
          <p:blipFill>
            <a:blip r:embed="rId2"/>
            <a:srcRect/>
            <a:stretch>
              <a:fillRect/>
            </a:stretch>
          </p:blipFill>
          <p:spPr bwMode="auto">
            <a:xfrm>
              <a:off x="4572000" y="1052513"/>
              <a:ext cx="2057400" cy="1524000"/>
            </a:xfrm>
            <a:prstGeom prst="rect">
              <a:avLst/>
            </a:prstGeom>
            <a:noFill/>
            <a:ln w="9525">
              <a:noFill/>
              <a:miter lim="800000"/>
              <a:headEnd/>
              <a:tailEnd/>
            </a:ln>
          </p:spPr>
        </p:pic>
        <p:pic>
          <p:nvPicPr>
            <p:cNvPr id="10" name="Picture 9" descr="C:\Documents and Settings\sandeep\Local Settings\Temporary Internet Files\Content.Word\New Picture (7).bmp"/>
            <p:cNvPicPr>
              <a:picLocks noChangeAspect="1" noChangeArrowheads="1"/>
            </p:cNvPicPr>
            <p:nvPr/>
          </p:nvPicPr>
          <p:blipFill>
            <a:blip r:embed="rId3"/>
            <a:srcRect/>
            <a:stretch>
              <a:fillRect/>
            </a:stretch>
          </p:blipFill>
          <p:spPr bwMode="auto">
            <a:xfrm>
              <a:off x="6700520" y="1052513"/>
              <a:ext cx="2057400" cy="1524000"/>
            </a:xfrm>
            <a:prstGeom prst="rect">
              <a:avLst/>
            </a:prstGeom>
            <a:noFill/>
            <a:ln w="9525">
              <a:noFill/>
              <a:miter lim="800000"/>
              <a:headEnd/>
              <a:tailEnd/>
            </a:ln>
          </p:spPr>
        </p:pic>
        <p:pic>
          <p:nvPicPr>
            <p:cNvPr id="11" name="Picture 11" descr="C:\Documents and Settings\sandeep\Local Settings\Temporary Internet Files\Content.Word\100_0982-Arch Major bridge near NH-88 start pt at sta.jpg"/>
            <p:cNvPicPr>
              <a:picLocks noChangeAspect="1" noChangeArrowheads="1"/>
            </p:cNvPicPr>
            <p:nvPr/>
          </p:nvPicPr>
          <p:blipFill>
            <a:blip r:embed="rId4"/>
            <a:srcRect/>
            <a:stretch>
              <a:fillRect/>
            </a:stretch>
          </p:blipFill>
          <p:spPr bwMode="auto">
            <a:xfrm>
              <a:off x="4572000" y="2667000"/>
              <a:ext cx="2057400" cy="1524000"/>
            </a:xfrm>
            <a:prstGeom prst="rect">
              <a:avLst/>
            </a:prstGeom>
            <a:noFill/>
            <a:ln w="9525">
              <a:noFill/>
              <a:miter lim="800000"/>
              <a:headEnd/>
              <a:tailEnd/>
            </a:ln>
          </p:spPr>
        </p:pic>
        <p:pic>
          <p:nvPicPr>
            <p:cNvPr id="12" name="Picture 12" descr="C:\Documents and Settings\sandeep\Local Settings\Temporary Internet Files\Content.Word\New Picture (8).bmp"/>
            <p:cNvPicPr>
              <a:picLocks noChangeAspect="1" noChangeArrowheads="1"/>
            </p:cNvPicPr>
            <p:nvPr/>
          </p:nvPicPr>
          <p:blipFill>
            <a:blip r:embed="rId5"/>
            <a:srcRect/>
            <a:stretch>
              <a:fillRect/>
            </a:stretch>
          </p:blipFill>
          <p:spPr bwMode="auto">
            <a:xfrm>
              <a:off x="6700520" y="2646680"/>
              <a:ext cx="2057400" cy="1524000"/>
            </a:xfrm>
            <a:prstGeom prst="rect">
              <a:avLst/>
            </a:prstGeom>
            <a:noFill/>
            <a:ln w="9525">
              <a:noFill/>
              <a:miter lim="800000"/>
              <a:headEnd/>
              <a:tailEnd/>
            </a:ln>
          </p:spPr>
        </p:pic>
        <p:pic>
          <p:nvPicPr>
            <p:cNvPr id="13" name="Picture 13" descr="C:\Documents and Settings\sandeep\Local Settings\Temporary Internet Files\Content.Word\New Picture (9).bmp"/>
            <p:cNvPicPr>
              <a:picLocks noChangeAspect="1" noChangeArrowheads="1"/>
            </p:cNvPicPr>
            <p:nvPr/>
          </p:nvPicPr>
          <p:blipFill>
            <a:blip r:embed="rId6"/>
            <a:srcRect/>
            <a:stretch>
              <a:fillRect/>
            </a:stretch>
          </p:blipFill>
          <p:spPr bwMode="auto">
            <a:xfrm>
              <a:off x="4572000" y="4267200"/>
              <a:ext cx="2057400" cy="1524000"/>
            </a:xfrm>
            <a:prstGeom prst="rect">
              <a:avLst/>
            </a:prstGeom>
            <a:noFill/>
            <a:ln w="9525">
              <a:noFill/>
              <a:miter lim="800000"/>
              <a:headEnd/>
              <a:tailEnd/>
            </a:ln>
          </p:spPr>
        </p:pic>
        <p:pic>
          <p:nvPicPr>
            <p:cNvPr id="14" name="Picture 2" descr="210320101762"/>
            <p:cNvPicPr>
              <a:picLocks noChangeAspect="1" noChangeArrowheads="1"/>
            </p:cNvPicPr>
            <p:nvPr/>
          </p:nvPicPr>
          <p:blipFill>
            <a:blip r:embed="rId7"/>
            <a:srcRect/>
            <a:stretch>
              <a:fillRect/>
            </a:stretch>
          </p:blipFill>
          <p:spPr bwMode="auto">
            <a:xfrm>
              <a:off x="6729586" y="4255625"/>
              <a:ext cx="2033588" cy="1509713"/>
            </a:xfrm>
            <a:prstGeom prst="rect">
              <a:avLst/>
            </a:prstGeom>
            <a:noFill/>
            <a:ln w="9525">
              <a:noFill/>
              <a:miter lim="800000"/>
              <a:headEnd/>
              <a:tailEnd/>
            </a:ln>
          </p:spPr>
        </p:pic>
      </p:grpSp>
    </p:spTree>
    <p:extLst>
      <p:ext uri="{BB962C8B-B14F-4D97-AF65-F5344CB8AC3E}">
        <p14:creationId xmlns:p14="http://schemas.microsoft.com/office/powerpoint/2010/main" val="24485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Major Bottlenecks along the Existing Road </a:t>
            </a:r>
            <a:endParaRPr lang="en-IN" sz="2400" dirty="0"/>
          </a:p>
        </p:txBody>
      </p:sp>
      <p:sp>
        <p:nvSpPr>
          <p:cNvPr id="4" name="Content Placeholder 3"/>
          <p:cNvSpPr>
            <a:spLocks noGrp="1"/>
          </p:cNvSpPr>
          <p:nvPr>
            <p:ph idx="1"/>
          </p:nvPr>
        </p:nvSpPr>
        <p:spPr>
          <a:xfrm>
            <a:off x="566738" y="1219200"/>
            <a:ext cx="3980814" cy="4267200"/>
          </a:xfrm>
        </p:spPr>
        <p:txBody>
          <a:bodyPr/>
          <a:lstStyle/>
          <a:p>
            <a:pPr>
              <a:spcBef>
                <a:spcPts val="1800"/>
              </a:spcBef>
            </a:pPr>
            <a:r>
              <a:rPr lang="en-US" dirty="0" smtClean="0"/>
              <a:t>Bridge across River </a:t>
            </a:r>
            <a:r>
              <a:rPr lang="en-US" dirty="0" err="1" smtClean="0"/>
              <a:t>Satluj</a:t>
            </a:r>
            <a:r>
              <a:rPr lang="en-US" dirty="0" smtClean="0"/>
              <a:t> </a:t>
            </a:r>
            <a:r>
              <a:rPr lang="en-US" dirty="0" smtClean="0"/>
              <a:t>at Km 157+000</a:t>
            </a:r>
          </a:p>
          <a:p>
            <a:pPr>
              <a:spcBef>
                <a:spcPts val="1800"/>
              </a:spcBef>
            </a:pPr>
            <a:r>
              <a:rPr lang="en-US" dirty="0" smtClean="0"/>
              <a:t>Sharp hair pin bends</a:t>
            </a:r>
          </a:p>
          <a:p>
            <a:pPr>
              <a:spcBef>
                <a:spcPts val="1800"/>
              </a:spcBef>
            </a:pPr>
            <a:r>
              <a:rPr lang="en-US" dirty="0" smtClean="0"/>
              <a:t>Steep grade section</a:t>
            </a:r>
          </a:p>
          <a:p>
            <a:pPr>
              <a:spcBef>
                <a:spcPts val="1800"/>
              </a:spcBef>
            </a:pPr>
            <a:r>
              <a:rPr lang="en-US" dirty="0" err="1" smtClean="0"/>
              <a:t>Sundar</a:t>
            </a:r>
            <a:r>
              <a:rPr lang="en-US" dirty="0" smtClean="0"/>
              <a:t> Nagar lake</a:t>
            </a:r>
          </a:p>
          <a:p>
            <a:pPr>
              <a:spcBef>
                <a:spcPts val="1800"/>
              </a:spcBef>
            </a:pPr>
            <a:endParaRPr lang="en-IN" dirty="0"/>
          </a:p>
        </p:txBody>
      </p:sp>
      <p:sp>
        <p:nvSpPr>
          <p:cNvPr id="3" name="Slide Number Placeholder 2"/>
          <p:cNvSpPr>
            <a:spLocks noGrp="1"/>
          </p:cNvSpPr>
          <p:nvPr>
            <p:ph type="sldNum" sz="quarter" idx="12"/>
          </p:nvPr>
        </p:nvSpPr>
        <p:spPr/>
        <p:txBody>
          <a:bodyPr/>
          <a:lstStyle/>
          <a:p>
            <a:fld id="{C1B91354-58D3-437C-A9A3-7398EEE625DC}" type="slidenum">
              <a:rPr lang="en-US" smtClean="0"/>
              <a:pPr/>
              <a:t>34</a:t>
            </a:fld>
            <a:endParaRPr lang="en-US"/>
          </a:p>
        </p:txBody>
      </p:sp>
      <p:grpSp>
        <p:nvGrpSpPr>
          <p:cNvPr id="8" name="Group 7"/>
          <p:cNvGrpSpPr/>
          <p:nvPr/>
        </p:nvGrpSpPr>
        <p:grpSpPr>
          <a:xfrm>
            <a:off x="4537392" y="1280160"/>
            <a:ext cx="4220528" cy="4769168"/>
            <a:chOff x="4551680" y="1051560"/>
            <a:chExt cx="4220528" cy="4769168"/>
          </a:xfrm>
        </p:grpSpPr>
        <p:pic>
          <p:nvPicPr>
            <p:cNvPr id="9" name="Picture 10" descr="C:\Documents and Settings\sandeep\Local Settings\Temporary Internet Files\Content.Word\New Picture (10).bmp"/>
            <p:cNvPicPr>
              <a:picLocks noChangeAspect="1" noChangeArrowheads="1"/>
            </p:cNvPicPr>
            <p:nvPr/>
          </p:nvPicPr>
          <p:blipFill>
            <a:blip r:embed="rId2"/>
            <a:srcRect/>
            <a:stretch>
              <a:fillRect/>
            </a:stretch>
          </p:blipFill>
          <p:spPr bwMode="auto">
            <a:xfrm>
              <a:off x="4561840" y="1051560"/>
              <a:ext cx="2057400" cy="1524000"/>
            </a:xfrm>
            <a:prstGeom prst="rect">
              <a:avLst/>
            </a:prstGeom>
            <a:noFill/>
            <a:ln w="9525">
              <a:noFill/>
              <a:miter lim="800000"/>
              <a:headEnd/>
              <a:tailEnd/>
            </a:ln>
          </p:spPr>
        </p:pic>
        <p:pic>
          <p:nvPicPr>
            <p:cNvPr id="10" name="Picture 15" descr="C:\Documents and Settings\sandeep\Local Settings\Temporary Internet Files\Content.Word\New Picture (9).bmp"/>
            <p:cNvPicPr>
              <a:picLocks noChangeAspect="1" noChangeArrowheads="1"/>
            </p:cNvPicPr>
            <p:nvPr/>
          </p:nvPicPr>
          <p:blipFill>
            <a:blip r:embed="rId3"/>
            <a:srcRect/>
            <a:stretch>
              <a:fillRect/>
            </a:stretch>
          </p:blipFill>
          <p:spPr bwMode="auto">
            <a:xfrm>
              <a:off x="6700520" y="1061720"/>
              <a:ext cx="2057400" cy="1524000"/>
            </a:xfrm>
            <a:prstGeom prst="rect">
              <a:avLst/>
            </a:prstGeom>
            <a:noFill/>
            <a:ln w="9525">
              <a:noFill/>
              <a:miter lim="800000"/>
              <a:headEnd/>
              <a:tailEnd/>
            </a:ln>
          </p:spPr>
        </p:pic>
        <p:pic>
          <p:nvPicPr>
            <p:cNvPr id="11" name="Picture 16" descr="100_0998"/>
            <p:cNvPicPr>
              <a:picLocks noChangeAspect="1" noChangeArrowheads="1"/>
            </p:cNvPicPr>
            <p:nvPr/>
          </p:nvPicPr>
          <p:blipFill>
            <a:blip r:embed="rId4"/>
            <a:srcRect/>
            <a:stretch>
              <a:fillRect/>
            </a:stretch>
          </p:blipFill>
          <p:spPr bwMode="auto">
            <a:xfrm>
              <a:off x="4561840" y="2667000"/>
              <a:ext cx="2057400" cy="1524000"/>
            </a:xfrm>
            <a:prstGeom prst="rect">
              <a:avLst/>
            </a:prstGeom>
            <a:noFill/>
            <a:ln w="9525">
              <a:noFill/>
              <a:miter lim="800000"/>
              <a:headEnd/>
              <a:tailEnd/>
            </a:ln>
          </p:spPr>
        </p:pic>
        <p:pic>
          <p:nvPicPr>
            <p:cNvPr id="12" name="Picture 17" descr="100_0992"/>
            <p:cNvPicPr>
              <a:picLocks noChangeAspect="1" noChangeArrowheads="1"/>
            </p:cNvPicPr>
            <p:nvPr/>
          </p:nvPicPr>
          <p:blipFill>
            <a:blip r:embed="rId5"/>
            <a:srcRect/>
            <a:stretch>
              <a:fillRect/>
            </a:stretch>
          </p:blipFill>
          <p:spPr bwMode="auto">
            <a:xfrm>
              <a:off x="6714808" y="2677160"/>
              <a:ext cx="2057400" cy="1524000"/>
            </a:xfrm>
            <a:prstGeom prst="rect">
              <a:avLst/>
            </a:prstGeom>
            <a:noFill/>
            <a:ln w="9525">
              <a:noFill/>
              <a:miter lim="800000"/>
              <a:headEnd/>
              <a:tailEnd/>
            </a:ln>
          </p:spPr>
        </p:pic>
        <p:pic>
          <p:nvPicPr>
            <p:cNvPr id="13" name="Picture 18" descr="C:\Documents and Settings\sandeep\Local Settings\Temporary Internet Files\Content.Word\DSCN0303.jpg"/>
            <p:cNvPicPr>
              <a:picLocks noChangeAspect="1" noChangeArrowheads="1"/>
            </p:cNvPicPr>
            <p:nvPr/>
          </p:nvPicPr>
          <p:blipFill>
            <a:blip r:embed="rId6"/>
            <a:srcRect/>
            <a:stretch>
              <a:fillRect/>
            </a:stretch>
          </p:blipFill>
          <p:spPr bwMode="auto">
            <a:xfrm>
              <a:off x="4551680" y="4296728"/>
              <a:ext cx="2057400" cy="1524000"/>
            </a:xfrm>
            <a:prstGeom prst="rect">
              <a:avLst/>
            </a:prstGeom>
            <a:noFill/>
            <a:ln w="9525">
              <a:noFill/>
              <a:miter lim="800000"/>
              <a:headEnd/>
              <a:tailEnd/>
            </a:ln>
          </p:spPr>
        </p:pic>
        <p:pic>
          <p:nvPicPr>
            <p:cNvPr id="14" name="Picture 19" descr="C:\Documents and Settings\sandeep\Local Settings\Temporary Internet Files\Content.Word\New Picture (11).bmp"/>
            <p:cNvPicPr>
              <a:picLocks noChangeAspect="1" noChangeArrowheads="1"/>
            </p:cNvPicPr>
            <p:nvPr/>
          </p:nvPicPr>
          <p:blipFill>
            <a:blip r:embed="rId7" cstate="print"/>
            <a:srcRect/>
            <a:stretch>
              <a:fillRect/>
            </a:stretch>
          </p:blipFill>
          <p:spPr bwMode="auto">
            <a:xfrm>
              <a:off x="6710744" y="4288536"/>
              <a:ext cx="2057400" cy="1524000"/>
            </a:xfrm>
            <a:prstGeom prst="rect">
              <a:avLst/>
            </a:prstGeom>
            <a:noFill/>
            <a:ln w="9525">
              <a:noFill/>
              <a:miter lim="800000"/>
              <a:headEnd/>
              <a:tailEnd/>
            </a:ln>
          </p:spPr>
        </p:pic>
      </p:grpSp>
    </p:spTree>
    <p:extLst>
      <p:ext uri="{BB962C8B-B14F-4D97-AF65-F5344CB8AC3E}">
        <p14:creationId xmlns:p14="http://schemas.microsoft.com/office/powerpoint/2010/main" val="19178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Capacity Augmentation – Base Year Traffic</a:t>
            </a:r>
            <a:endParaRPr lang="en-IN" sz="2400" dirty="0"/>
          </a:p>
        </p:txBody>
      </p:sp>
      <p:sp>
        <p:nvSpPr>
          <p:cNvPr id="3" name="Slide Number Placeholder 2"/>
          <p:cNvSpPr>
            <a:spLocks noGrp="1"/>
          </p:cNvSpPr>
          <p:nvPr>
            <p:ph type="sldNum" sz="quarter" idx="12"/>
          </p:nvPr>
        </p:nvSpPr>
        <p:spPr/>
        <p:txBody>
          <a:bodyPr/>
          <a:lstStyle/>
          <a:p>
            <a:fld id="{C1B91354-58D3-437C-A9A3-7398EEE625DC}" type="slidenum">
              <a:rPr lang="en-US" smtClean="0"/>
              <a:pPr/>
              <a:t>35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95450532"/>
              </p:ext>
            </p:extLst>
          </p:nvPr>
        </p:nvGraphicFramePr>
        <p:xfrm>
          <a:off x="609600" y="1295400"/>
          <a:ext cx="8153401" cy="3962400"/>
        </p:xfrm>
        <a:graphic>
          <a:graphicData uri="http://schemas.openxmlformats.org/drawingml/2006/table">
            <a:tbl>
              <a:tblPr firstRow="1" firstCol="1" bandRow="1">
                <a:tableStyleId>{5940675A-B579-460E-94D1-54222C63F5DA}</a:tableStyleId>
              </a:tblPr>
              <a:tblGrid>
                <a:gridCol w="901700"/>
                <a:gridCol w="1168400"/>
                <a:gridCol w="1346200"/>
                <a:gridCol w="774700"/>
                <a:gridCol w="698500"/>
                <a:gridCol w="723900"/>
                <a:gridCol w="723900"/>
                <a:gridCol w="952500"/>
                <a:gridCol w="863601"/>
              </a:tblGrid>
              <a:tr h="704427">
                <a:tc rowSpan="2">
                  <a:txBody>
                    <a:bodyPr/>
                    <a:lstStyle/>
                    <a:p>
                      <a:pPr marL="0" marR="0" algn="ctr">
                        <a:spcBef>
                          <a:spcPts val="300"/>
                        </a:spcBef>
                        <a:spcAft>
                          <a:spcPts val="300"/>
                        </a:spcAft>
                      </a:pPr>
                      <a:r>
                        <a:rPr lang="en-US" sz="1400" b="1" dirty="0">
                          <a:effectLst/>
                        </a:rPr>
                        <a:t>Station No.</a:t>
                      </a:r>
                      <a:endParaRPr lang="en-US" sz="1400" b="1" dirty="0">
                        <a:solidFill>
                          <a:schemeClr val="tx1"/>
                        </a:solidFill>
                        <a:effectLst/>
                        <a:latin typeface="PT Serif"/>
                        <a:ea typeface="Times New Roman"/>
                      </a:endParaRPr>
                    </a:p>
                  </a:txBody>
                  <a:tcPr marL="66803" marR="66803" marT="0" marB="0" anchor="ctr">
                    <a:solidFill>
                      <a:srgbClr val="CCECFF"/>
                    </a:solidFill>
                  </a:tcPr>
                </a:tc>
                <a:tc rowSpan="2">
                  <a:txBody>
                    <a:bodyPr/>
                    <a:lstStyle/>
                    <a:p>
                      <a:pPr marL="0" marR="0" algn="ctr">
                        <a:spcBef>
                          <a:spcPts val="300"/>
                        </a:spcBef>
                        <a:spcAft>
                          <a:spcPts val="300"/>
                        </a:spcAft>
                      </a:pPr>
                      <a:r>
                        <a:rPr lang="en-US" sz="1400" b="1" dirty="0">
                          <a:effectLst/>
                        </a:rPr>
                        <a:t>Chainage (km)</a:t>
                      </a:r>
                      <a:endParaRPr lang="en-US" sz="1400" b="1" dirty="0">
                        <a:solidFill>
                          <a:schemeClr val="tx1"/>
                        </a:solidFill>
                        <a:effectLst/>
                        <a:latin typeface="PT Serif"/>
                        <a:ea typeface="Times New Roman"/>
                      </a:endParaRPr>
                    </a:p>
                  </a:txBody>
                  <a:tcPr marL="66803" marR="66803" marT="0" marB="0" anchor="ctr">
                    <a:solidFill>
                      <a:srgbClr val="CCECFF"/>
                    </a:solidFill>
                  </a:tcPr>
                </a:tc>
                <a:tc rowSpan="2">
                  <a:txBody>
                    <a:bodyPr/>
                    <a:lstStyle/>
                    <a:p>
                      <a:pPr marL="0" marR="0" algn="ctr">
                        <a:spcBef>
                          <a:spcPts val="300"/>
                        </a:spcBef>
                        <a:spcAft>
                          <a:spcPts val="300"/>
                        </a:spcAft>
                      </a:pPr>
                      <a:r>
                        <a:rPr lang="en-US" sz="1400" b="1" dirty="0">
                          <a:effectLst/>
                        </a:rPr>
                        <a:t>Location of Survey</a:t>
                      </a:r>
                      <a:endParaRPr lang="en-US" sz="1400" b="1" dirty="0">
                        <a:solidFill>
                          <a:schemeClr val="tx1"/>
                        </a:solidFill>
                        <a:effectLst/>
                        <a:latin typeface="PT Serif"/>
                        <a:ea typeface="Times New Roman"/>
                      </a:endParaRPr>
                    </a:p>
                  </a:txBody>
                  <a:tcPr marL="66803" marR="66803" marT="0" marB="0" anchor="ctr">
                    <a:solidFill>
                      <a:srgbClr val="CCECFF"/>
                    </a:solidFill>
                  </a:tcPr>
                </a:tc>
                <a:tc gridSpan="2">
                  <a:txBody>
                    <a:bodyPr/>
                    <a:lstStyle/>
                    <a:p>
                      <a:pPr marL="0" marR="0" algn="ctr">
                        <a:spcBef>
                          <a:spcPts val="300"/>
                        </a:spcBef>
                        <a:spcAft>
                          <a:spcPts val="300"/>
                        </a:spcAft>
                      </a:pPr>
                      <a:r>
                        <a:rPr lang="en-US" sz="1400" b="1" dirty="0">
                          <a:effectLst/>
                        </a:rPr>
                        <a:t>ADT</a:t>
                      </a:r>
                      <a:endParaRPr lang="en-US" sz="1400" b="1" dirty="0">
                        <a:solidFill>
                          <a:schemeClr val="tx1"/>
                        </a:solidFill>
                        <a:effectLst/>
                        <a:latin typeface="PT Serif"/>
                        <a:ea typeface="Times New Roman"/>
                      </a:endParaRPr>
                    </a:p>
                  </a:txBody>
                  <a:tcPr marL="66803" marR="66803" marT="0" marB="0" anchor="ctr">
                    <a:solidFill>
                      <a:srgbClr val="CCECFF"/>
                    </a:solidFill>
                  </a:tcPr>
                </a:tc>
                <a:tc hMerge="1">
                  <a:txBody>
                    <a:bodyPr/>
                    <a:lstStyle/>
                    <a:p>
                      <a:endParaRPr lang="en-US"/>
                    </a:p>
                  </a:txBody>
                  <a:tcPr/>
                </a:tc>
                <a:tc gridSpan="2">
                  <a:txBody>
                    <a:bodyPr/>
                    <a:lstStyle/>
                    <a:p>
                      <a:pPr marL="0" marR="0" algn="ctr">
                        <a:spcBef>
                          <a:spcPts val="300"/>
                        </a:spcBef>
                        <a:spcAft>
                          <a:spcPts val="300"/>
                        </a:spcAft>
                      </a:pPr>
                      <a:r>
                        <a:rPr lang="en-US" sz="1400" b="1">
                          <a:effectLst/>
                        </a:rPr>
                        <a:t>Peak Hour Flows</a:t>
                      </a:r>
                      <a:endParaRPr lang="en-US" sz="1400" b="1">
                        <a:solidFill>
                          <a:schemeClr val="tx1"/>
                        </a:solidFill>
                        <a:effectLst/>
                        <a:latin typeface="PT Serif"/>
                        <a:ea typeface="Times New Roman"/>
                      </a:endParaRPr>
                    </a:p>
                  </a:txBody>
                  <a:tcPr marL="66803" marR="66803" marT="0" marB="0" anchor="ctr">
                    <a:solidFill>
                      <a:srgbClr val="CCECFF"/>
                    </a:solidFill>
                  </a:tcPr>
                </a:tc>
                <a:tc hMerge="1">
                  <a:txBody>
                    <a:bodyPr/>
                    <a:lstStyle/>
                    <a:p>
                      <a:endParaRPr lang="en-US"/>
                    </a:p>
                  </a:txBody>
                  <a:tcPr/>
                </a:tc>
                <a:tc rowSpan="2">
                  <a:txBody>
                    <a:bodyPr/>
                    <a:lstStyle/>
                    <a:p>
                      <a:pPr marL="0" marR="0" algn="ctr">
                        <a:spcBef>
                          <a:spcPts val="300"/>
                        </a:spcBef>
                        <a:spcAft>
                          <a:spcPts val="300"/>
                        </a:spcAft>
                      </a:pPr>
                      <a:r>
                        <a:rPr lang="en-US" sz="1400" b="1" dirty="0">
                          <a:effectLst/>
                        </a:rPr>
                        <a:t>Peak Hour proportion in daily Vehicle Vol.</a:t>
                      </a:r>
                      <a:endParaRPr lang="en-US" sz="1400" b="1" dirty="0">
                        <a:solidFill>
                          <a:schemeClr val="tx1"/>
                        </a:solidFill>
                        <a:effectLst/>
                        <a:latin typeface="PT Serif"/>
                        <a:ea typeface="Times New Roman"/>
                      </a:endParaRPr>
                    </a:p>
                  </a:txBody>
                  <a:tcPr marL="66803" marR="66803" marT="0" marB="0" vert="vert270" anchor="ctr">
                    <a:solidFill>
                      <a:srgbClr val="CCECFF"/>
                    </a:solidFill>
                  </a:tcPr>
                </a:tc>
                <a:tc rowSpan="2">
                  <a:txBody>
                    <a:bodyPr/>
                    <a:lstStyle/>
                    <a:p>
                      <a:pPr marL="0" marR="0" algn="ctr">
                        <a:spcBef>
                          <a:spcPts val="300"/>
                        </a:spcBef>
                        <a:spcAft>
                          <a:spcPts val="300"/>
                        </a:spcAft>
                      </a:pPr>
                      <a:r>
                        <a:rPr lang="en-US" sz="1400" b="1" dirty="0">
                          <a:effectLst/>
                        </a:rPr>
                        <a:t>Peak Hour proportion in daily PCU Vol.</a:t>
                      </a:r>
                      <a:endParaRPr lang="en-US" sz="1400" b="1" dirty="0">
                        <a:solidFill>
                          <a:schemeClr val="tx1"/>
                        </a:solidFill>
                        <a:effectLst/>
                        <a:latin typeface="PT Serif"/>
                        <a:ea typeface="Times New Roman"/>
                      </a:endParaRPr>
                    </a:p>
                  </a:txBody>
                  <a:tcPr marL="66803" marR="66803" marT="0" marB="0" vert="vert270" anchor="ctr">
                    <a:solidFill>
                      <a:srgbClr val="CCECFF"/>
                    </a:solidFill>
                  </a:tcPr>
                </a:tc>
              </a:tr>
              <a:tr h="188434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1400" b="1" dirty="0" err="1" smtClean="0">
                          <a:effectLst/>
                        </a:rPr>
                        <a:t>Veh’s</a:t>
                      </a:r>
                      <a:endParaRPr lang="en-US" sz="1400" b="1" dirty="0">
                        <a:solidFill>
                          <a:schemeClr val="tx1"/>
                        </a:solidFill>
                        <a:effectLst/>
                        <a:latin typeface="PT Serif"/>
                        <a:ea typeface="Times New Roman"/>
                      </a:endParaRPr>
                    </a:p>
                  </a:txBody>
                  <a:tcPr marL="66803" marR="66803" marT="0" marB="0" anchor="ctr">
                    <a:solidFill>
                      <a:srgbClr val="CCECFF"/>
                    </a:solidFill>
                  </a:tcPr>
                </a:tc>
                <a:tc>
                  <a:txBody>
                    <a:bodyPr/>
                    <a:lstStyle/>
                    <a:p>
                      <a:pPr marL="0" marR="0" algn="ctr">
                        <a:spcBef>
                          <a:spcPts val="300"/>
                        </a:spcBef>
                        <a:spcAft>
                          <a:spcPts val="300"/>
                        </a:spcAft>
                      </a:pPr>
                      <a:r>
                        <a:rPr lang="en-US" sz="1400" b="1" dirty="0">
                          <a:effectLst/>
                        </a:rPr>
                        <a:t>PCUs</a:t>
                      </a:r>
                      <a:endParaRPr lang="en-US" sz="1400" b="1" dirty="0">
                        <a:solidFill>
                          <a:schemeClr val="tx1"/>
                        </a:solidFill>
                        <a:effectLst/>
                        <a:latin typeface="PT Serif"/>
                        <a:ea typeface="Times New Roman"/>
                      </a:endParaRPr>
                    </a:p>
                  </a:txBody>
                  <a:tcPr marL="66803" marR="66803" marT="0" marB="0" anchor="ctr">
                    <a:solidFill>
                      <a:srgbClr val="CCECFF"/>
                    </a:solidFill>
                  </a:tcPr>
                </a:tc>
                <a:tc>
                  <a:txBody>
                    <a:bodyPr/>
                    <a:lstStyle/>
                    <a:p>
                      <a:pPr marL="0" marR="0" algn="ctr">
                        <a:spcBef>
                          <a:spcPts val="300"/>
                        </a:spcBef>
                        <a:spcAft>
                          <a:spcPts val="300"/>
                        </a:spcAft>
                      </a:pPr>
                      <a:r>
                        <a:rPr lang="en-US" sz="1400" b="1" dirty="0" err="1" smtClean="0">
                          <a:effectLst/>
                        </a:rPr>
                        <a:t>Veh’s</a:t>
                      </a:r>
                      <a:endParaRPr lang="en-US" sz="1400" b="1" dirty="0">
                        <a:solidFill>
                          <a:schemeClr val="tx1"/>
                        </a:solidFill>
                        <a:effectLst/>
                        <a:latin typeface="PT Serif"/>
                        <a:ea typeface="Times New Roman"/>
                      </a:endParaRPr>
                    </a:p>
                  </a:txBody>
                  <a:tcPr marL="66803" marR="66803" marT="0" marB="0" anchor="ctr">
                    <a:solidFill>
                      <a:srgbClr val="CCECFF"/>
                    </a:solidFill>
                  </a:tcPr>
                </a:tc>
                <a:tc>
                  <a:txBody>
                    <a:bodyPr/>
                    <a:lstStyle/>
                    <a:p>
                      <a:pPr marL="0" marR="0" algn="ctr">
                        <a:spcBef>
                          <a:spcPts val="300"/>
                        </a:spcBef>
                        <a:spcAft>
                          <a:spcPts val="300"/>
                        </a:spcAft>
                      </a:pPr>
                      <a:r>
                        <a:rPr lang="en-US" sz="1400" b="1" dirty="0">
                          <a:effectLst/>
                        </a:rPr>
                        <a:t>PCUs</a:t>
                      </a:r>
                      <a:endParaRPr lang="en-US" sz="1400" b="1" dirty="0">
                        <a:solidFill>
                          <a:schemeClr val="tx1"/>
                        </a:solidFill>
                        <a:effectLst/>
                        <a:latin typeface="PT Serif"/>
                        <a:ea typeface="Times New Roman"/>
                      </a:endParaRPr>
                    </a:p>
                  </a:txBody>
                  <a:tcPr marL="66803" marR="66803" marT="0" marB="0" anchor="ctr">
                    <a:solidFill>
                      <a:srgbClr val="CCECFF"/>
                    </a:solidFill>
                  </a:tcPr>
                </a:tc>
                <a:tc vMerge="1">
                  <a:txBody>
                    <a:bodyPr/>
                    <a:lstStyle/>
                    <a:p>
                      <a:endParaRPr lang="en-US"/>
                    </a:p>
                  </a:txBody>
                  <a:tcPr/>
                </a:tc>
                <a:tc vMerge="1">
                  <a:txBody>
                    <a:bodyPr/>
                    <a:lstStyle/>
                    <a:p>
                      <a:endParaRPr lang="en-US"/>
                    </a:p>
                  </a:txBody>
                  <a:tcPr/>
                </a:tc>
              </a:tr>
              <a:tr h="757259">
                <a:tc>
                  <a:txBody>
                    <a:bodyPr/>
                    <a:lstStyle/>
                    <a:p>
                      <a:pPr marL="0" marR="0" algn="ctr">
                        <a:spcBef>
                          <a:spcPts val="300"/>
                        </a:spcBef>
                        <a:spcAft>
                          <a:spcPts val="300"/>
                        </a:spcAft>
                      </a:pPr>
                      <a:r>
                        <a:rPr lang="en-US" sz="1400">
                          <a:effectLst/>
                        </a:rPr>
                        <a:t>MCC-1</a:t>
                      </a:r>
                      <a:endParaRPr lang="en-US" sz="1400">
                        <a:solidFill>
                          <a:schemeClr val="tx1"/>
                        </a:solidFill>
                        <a:effectLst/>
                        <a:latin typeface="PT Serif"/>
                        <a:ea typeface="Times New Roman"/>
                      </a:endParaRPr>
                    </a:p>
                  </a:txBody>
                  <a:tcPr marL="66803" marR="66803" marT="0" marB="0" anchor="ctr"/>
                </a:tc>
                <a:tc>
                  <a:txBody>
                    <a:bodyPr/>
                    <a:lstStyle/>
                    <a:p>
                      <a:pPr marL="0" marR="0" algn="ctr">
                        <a:spcBef>
                          <a:spcPts val="300"/>
                        </a:spcBef>
                        <a:spcAft>
                          <a:spcPts val="300"/>
                        </a:spcAft>
                      </a:pPr>
                      <a:r>
                        <a:rPr lang="en-US" sz="1400" dirty="0">
                          <a:effectLst/>
                        </a:rPr>
                        <a:t>138+500</a:t>
                      </a:r>
                      <a:endParaRPr lang="en-US" sz="1400" dirty="0">
                        <a:solidFill>
                          <a:schemeClr val="tx1"/>
                        </a:solidFill>
                        <a:effectLst/>
                        <a:latin typeface="PT Serif"/>
                        <a:ea typeface="Times New Roman"/>
                      </a:endParaRPr>
                    </a:p>
                  </a:txBody>
                  <a:tcPr marL="66803" marR="66803" marT="0" marB="0" anchor="ctr"/>
                </a:tc>
                <a:tc>
                  <a:txBody>
                    <a:bodyPr/>
                    <a:lstStyle/>
                    <a:p>
                      <a:pPr marL="0" marR="0" algn="ctr">
                        <a:spcBef>
                          <a:spcPts val="300"/>
                        </a:spcBef>
                        <a:spcAft>
                          <a:spcPts val="300"/>
                        </a:spcAft>
                      </a:pPr>
                      <a:r>
                        <a:rPr lang="en-US" sz="1400">
                          <a:effectLst/>
                        </a:rPr>
                        <a:t>Bamta Village</a:t>
                      </a:r>
                      <a:endParaRPr lang="en-US" sz="1400">
                        <a:solidFill>
                          <a:schemeClr val="tx1"/>
                        </a:solidFill>
                        <a:effectLst/>
                        <a:latin typeface="PT Serif"/>
                        <a:ea typeface="Times New Roman"/>
                      </a:endParaRPr>
                    </a:p>
                  </a:txBody>
                  <a:tcPr marL="66803" marR="66803" marT="0" marB="0" anchor="ctr"/>
                </a:tc>
                <a:tc>
                  <a:txBody>
                    <a:bodyPr/>
                    <a:lstStyle/>
                    <a:p>
                      <a:pPr marL="0" marR="0" algn="ctr">
                        <a:spcBef>
                          <a:spcPts val="300"/>
                        </a:spcBef>
                        <a:spcAft>
                          <a:spcPts val="300"/>
                        </a:spcAft>
                      </a:pPr>
                      <a:r>
                        <a:rPr lang="en-US" sz="1400">
                          <a:effectLst/>
                        </a:rPr>
                        <a:t>5439</a:t>
                      </a:r>
                      <a:endParaRPr lang="en-US" sz="1400">
                        <a:solidFill>
                          <a:schemeClr val="tx1"/>
                        </a:solidFill>
                        <a:effectLst/>
                        <a:latin typeface="PT Serif"/>
                        <a:ea typeface="Times New Roman"/>
                      </a:endParaRPr>
                    </a:p>
                  </a:txBody>
                  <a:tcPr marL="66803" marR="66803" marT="0" marB="0" anchor="ctr"/>
                </a:tc>
                <a:tc>
                  <a:txBody>
                    <a:bodyPr/>
                    <a:lstStyle/>
                    <a:p>
                      <a:pPr marL="0" marR="0" algn="ctr">
                        <a:spcBef>
                          <a:spcPts val="300"/>
                        </a:spcBef>
                        <a:spcAft>
                          <a:spcPts val="300"/>
                        </a:spcAft>
                      </a:pPr>
                      <a:r>
                        <a:rPr lang="en-US" sz="1400" dirty="0">
                          <a:effectLst/>
                        </a:rPr>
                        <a:t>9841</a:t>
                      </a:r>
                      <a:endParaRPr lang="en-US" sz="1400" dirty="0">
                        <a:solidFill>
                          <a:schemeClr val="tx1"/>
                        </a:solidFill>
                        <a:effectLst/>
                        <a:latin typeface="PT Serif"/>
                        <a:ea typeface="Times New Roman"/>
                      </a:endParaRPr>
                    </a:p>
                  </a:txBody>
                  <a:tcPr marL="66803" marR="66803" marT="0" marB="0" anchor="ctr"/>
                </a:tc>
                <a:tc>
                  <a:txBody>
                    <a:bodyPr/>
                    <a:lstStyle/>
                    <a:p>
                      <a:pPr marL="0" marR="0" algn="ctr">
                        <a:spcBef>
                          <a:spcPts val="300"/>
                        </a:spcBef>
                        <a:spcAft>
                          <a:spcPts val="300"/>
                        </a:spcAft>
                      </a:pPr>
                      <a:r>
                        <a:rPr lang="en-US" sz="1400" dirty="0">
                          <a:effectLst/>
                        </a:rPr>
                        <a:t>324</a:t>
                      </a:r>
                      <a:endParaRPr lang="en-US" sz="1400" dirty="0">
                        <a:solidFill>
                          <a:schemeClr val="tx1"/>
                        </a:solidFill>
                        <a:effectLst/>
                        <a:latin typeface="PT Serif"/>
                        <a:ea typeface="Times New Roman"/>
                      </a:endParaRPr>
                    </a:p>
                  </a:txBody>
                  <a:tcPr marL="66803" marR="66803" marT="0" marB="0" anchor="ctr"/>
                </a:tc>
                <a:tc>
                  <a:txBody>
                    <a:bodyPr/>
                    <a:lstStyle/>
                    <a:p>
                      <a:pPr marL="0" marR="0" algn="ctr">
                        <a:spcBef>
                          <a:spcPts val="300"/>
                        </a:spcBef>
                        <a:spcAft>
                          <a:spcPts val="300"/>
                        </a:spcAft>
                      </a:pPr>
                      <a:r>
                        <a:rPr lang="en-US" sz="1400" dirty="0">
                          <a:effectLst/>
                        </a:rPr>
                        <a:t>547</a:t>
                      </a:r>
                      <a:endParaRPr lang="en-US" sz="1400" dirty="0">
                        <a:solidFill>
                          <a:schemeClr val="tx1"/>
                        </a:solidFill>
                        <a:effectLst/>
                        <a:latin typeface="PT Serif"/>
                        <a:ea typeface="Times New Roman"/>
                      </a:endParaRPr>
                    </a:p>
                  </a:txBody>
                  <a:tcPr marL="66803" marR="66803" marT="0" marB="0" anchor="ctr"/>
                </a:tc>
                <a:tc>
                  <a:txBody>
                    <a:bodyPr/>
                    <a:lstStyle/>
                    <a:p>
                      <a:pPr marL="0" marR="0" algn="ctr">
                        <a:spcBef>
                          <a:spcPts val="300"/>
                        </a:spcBef>
                        <a:spcAft>
                          <a:spcPts val="300"/>
                        </a:spcAft>
                      </a:pPr>
                      <a:r>
                        <a:rPr lang="en-US" sz="1400">
                          <a:effectLst/>
                        </a:rPr>
                        <a:t>5.96</a:t>
                      </a:r>
                      <a:endParaRPr lang="en-US" sz="1400">
                        <a:solidFill>
                          <a:schemeClr val="tx1"/>
                        </a:solidFill>
                        <a:effectLst/>
                        <a:latin typeface="PT Serif"/>
                        <a:ea typeface="Times New Roman"/>
                      </a:endParaRPr>
                    </a:p>
                  </a:txBody>
                  <a:tcPr marL="66803" marR="66803" marT="0" marB="0" anchor="ctr"/>
                </a:tc>
                <a:tc>
                  <a:txBody>
                    <a:bodyPr/>
                    <a:lstStyle/>
                    <a:p>
                      <a:pPr marL="0" marR="0" algn="ctr">
                        <a:spcBef>
                          <a:spcPts val="300"/>
                        </a:spcBef>
                        <a:spcAft>
                          <a:spcPts val="300"/>
                        </a:spcAft>
                      </a:pPr>
                      <a:r>
                        <a:rPr lang="en-US" sz="1400">
                          <a:effectLst/>
                        </a:rPr>
                        <a:t>5.56</a:t>
                      </a:r>
                      <a:endParaRPr lang="en-US" sz="1400">
                        <a:solidFill>
                          <a:schemeClr val="tx1"/>
                        </a:solidFill>
                        <a:effectLst/>
                        <a:latin typeface="PT Serif"/>
                        <a:ea typeface="Times New Roman"/>
                      </a:endParaRPr>
                    </a:p>
                  </a:txBody>
                  <a:tcPr marL="66803" marR="66803" marT="0" marB="0" anchor="ctr"/>
                </a:tc>
              </a:tr>
              <a:tr h="616373">
                <a:tc>
                  <a:txBody>
                    <a:bodyPr/>
                    <a:lstStyle/>
                    <a:p>
                      <a:pPr marL="0" marR="0" algn="ctr">
                        <a:spcBef>
                          <a:spcPts val="300"/>
                        </a:spcBef>
                        <a:spcAft>
                          <a:spcPts val="300"/>
                        </a:spcAft>
                      </a:pPr>
                      <a:r>
                        <a:rPr lang="en-US" sz="1400">
                          <a:effectLst/>
                        </a:rPr>
                        <a:t>MCC-2</a:t>
                      </a:r>
                      <a:endParaRPr lang="en-US" sz="1400">
                        <a:solidFill>
                          <a:schemeClr val="tx1"/>
                        </a:solidFill>
                        <a:effectLst/>
                        <a:latin typeface="PT Serif"/>
                        <a:ea typeface="Times New Roman"/>
                      </a:endParaRPr>
                    </a:p>
                  </a:txBody>
                  <a:tcPr marL="66803" marR="66803" marT="0" marB="0" anchor="ctr">
                    <a:solidFill>
                      <a:srgbClr val="FFFFCC"/>
                    </a:solidFill>
                  </a:tcPr>
                </a:tc>
                <a:tc>
                  <a:txBody>
                    <a:bodyPr/>
                    <a:lstStyle/>
                    <a:p>
                      <a:pPr marL="0" marR="0" algn="ctr">
                        <a:spcBef>
                          <a:spcPts val="300"/>
                        </a:spcBef>
                        <a:spcAft>
                          <a:spcPts val="300"/>
                        </a:spcAft>
                      </a:pPr>
                      <a:r>
                        <a:rPr lang="en-US" sz="1400">
                          <a:effectLst/>
                        </a:rPr>
                        <a:t>167+000</a:t>
                      </a:r>
                      <a:endParaRPr lang="en-US" sz="1400">
                        <a:solidFill>
                          <a:schemeClr val="tx1"/>
                        </a:solidFill>
                        <a:effectLst/>
                        <a:latin typeface="PT Serif"/>
                        <a:ea typeface="Times New Roman"/>
                      </a:endParaRPr>
                    </a:p>
                  </a:txBody>
                  <a:tcPr marL="66803" marR="66803" marT="0" marB="0" anchor="ctr">
                    <a:solidFill>
                      <a:srgbClr val="FFFFCC"/>
                    </a:solidFill>
                  </a:tcPr>
                </a:tc>
                <a:tc>
                  <a:txBody>
                    <a:bodyPr/>
                    <a:lstStyle/>
                    <a:p>
                      <a:pPr marL="0" marR="0" algn="ctr">
                        <a:spcBef>
                          <a:spcPts val="300"/>
                        </a:spcBef>
                        <a:spcAft>
                          <a:spcPts val="300"/>
                        </a:spcAft>
                      </a:pPr>
                      <a:r>
                        <a:rPr lang="en-US" sz="1400">
                          <a:effectLst/>
                        </a:rPr>
                        <a:t>Zedol Village</a:t>
                      </a:r>
                      <a:endParaRPr lang="en-US" sz="1400">
                        <a:solidFill>
                          <a:schemeClr val="tx1"/>
                        </a:solidFill>
                        <a:effectLst/>
                        <a:latin typeface="PT Serif"/>
                        <a:ea typeface="Times New Roman"/>
                      </a:endParaRPr>
                    </a:p>
                  </a:txBody>
                  <a:tcPr marL="66803" marR="66803" marT="0" marB="0" anchor="ctr">
                    <a:solidFill>
                      <a:srgbClr val="FFFFCC"/>
                    </a:solidFill>
                  </a:tcPr>
                </a:tc>
                <a:tc>
                  <a:txBody>
                    <a:bodyPr/>
                    <a:lstStyle/>
                    <a:p>
                      <a:pPr marL="0" marR="0" algn="ctr">
                        <a:spcBef>
                          <a:spcPts val="300"/>
                        </a:spcBef>
                        <a:spcAft>
                          <a:spcPts val="300"/>
                        </a:spcAft>
                      </a:pPr>
                      <a:r>
                        <a:rPr lang="en-US" sz="1400" dirty="0">
                          <a:effectLst/>
                        </a:rPr>
                        <a:t>6526</a:t>
                      </a:r>
                      <a:endParaRPr lang="en-US" sz="1400" dirty="0">
                        <a:solidFill>
                          <a:schemeClr val="tx1"/>
                        </a:solidFill>
                        <a:effectLst/>
                        <a:latin typeface="PT Serif"/>
                        <a:ea typeface="Times New Roman"/>
                      </a:endParaRPr>
                    </a:p>
                  </a:txBody>
                  <a:tcPr marL="66803" marR="66803" marT="0" marB="0" anchor="ctr">
                    <a:solidFill>
                      <a:srgbClr val="FFFFCC"/>
                    </a:solidFill>
                  </a:tcPr>
                </a:tc>
                <a:tc>
                  <a:txBody>
                    <a:bodyPr/>
                    <a:lstStyle/>
                    <a:p>
                      <a:pPr marL="0" marR="0" algn="ctr">
                        <a:spcBef>
                          <a:spcPts val="300"/>
                        </a:spcBef>
                        <a:spcAft>
                          <a:spcPts val="300"/>
                        </a:spcAft>
                      </a:pPr>
                      <a:r>
                        <a:rPr lang="en-US" sz="1400">
                          <a:effectLst/>
                        </a:rPr>
                        <a:t>9914</a:t>
                      </a:r>
                      <a:endParaRPr lang="en-US" sz="1400">
                        <a:solidFill>
                          <a:schemeClr val="tx1"/>
                        </a:solidFill>
                        <a:effectLst/>
                        <a:latin typeface="PT Serif"/>
                        <a:ea typeface="Times New Roman"/>
                      </a:endParaRPr>
                    </a:p>
                  </a:txBody>
                  <a:tcPr marL="66803" marR="66803" marT="0" marB="0" anchor="ctr">
                    <a:solidFill>
                      <a:srgbClr val="FFFFCC"/>
                    </a:solidFill>
                  </a:tcPr>
                </a:tc>
                <a:tc>
                  <a:txBody>
                    <a:bodyPr/>
                    <a:lstStyle/>
                    <a:p>
                      <a:pPr marL="0" marR="0" algn="ctr">
                        <a:spcBef>
                          <a:spcPts val="300"/>
                        </a:spcBef>
                        <a:spcAft>
                          <a:spcPts val="300"/>
                        </a:spcAft>
                      </a:pPr>
                      <a:r>
                        <a:rPr lang="en-US" sz="1400">
                          <a:effectLst/>
                        </a:rPr>
                        <a:t>412</a:t>
                      </a:r>
                      <a:endParaRPr lang="en-US" sz="1400">
                        <a:solidFill>
                          <a:schemeClr val="tx1"/>
                        </a:solidFill>
                        <a:effectLst/>
                        <a:latin typeface="PT Serif"/>
                        <a:ea typeface="Times New Roman"/>
                      </a:endParaRPr>
                    </a:p>
                  </a:txBody>
                  <a:tcPr marL="66803" marR="66803" marT="0" marB="0" anchor="ctr">
                    <a:solidFill>
                      <a:srgbClr val="FFFFCC"/>
                    </a:solidFill>
                  </a:tcPr>
                </a:tc>
                <a:tc>
                  <a:txBody>
                    <a:bodyPr/>
                    <a:lstStyle/>
                    <a:p>
                      <a:pPr marL="0" marR="0" algn="ctr">
                        <a:spcBef>
                          <a:spcPts val="300"/>
                        </a:spcBef>
                        <a:spcAft>
                          <a:spcPts val="300"/>
                        </a:spcAft>
                      </a:pPr>
                      <a:r>
                        <a:rPr lang="en-US" sz="1400" dirty="0">
                          <a:effectLst/>
                        </a:rPr>
                        <a:t>542</a:t>
                      </a:r>
                      <a:endParaRPr lang="en-US" sz="1400" dirty="0">
                        <a:solidFill>
                          <a:schemeClr val="tx1"/>
                        </a:solidFill>
                        <a:effectLst/>
                        <a:latin typeface="PT Serif"/>
                        <a:ea typeface="Times New Roman"/>
                      </a:endParaRPr>
                    </a:p>
                  </a:txBody>
                  <a:tcPr marL="66803" marR="66803" marT="0" marB="0" anchor="ctr">
                    <a:solidFill>
                      <a:srgbClr val="FFFFCC"/>
                    </a:solidFill>
                  </a:tcPr>
                </a:tc>
                <a:tc>
                  <a:txBody>
                    <a:bodyPr/>
                    <a:lstStyle/>
                    <a:p>
                      <a:pPr marL="0" marR="0" algn="ctr">
                        <a:spcBef>
                          <a:spcPts val="300"/>
                        </a:spcBef>
                        <a:spcAft>
                          <a:spcPts val="300"/>
                        </a:spcAft>
                      </a:pPr>
                      <a:r>
                        <a:rPr lang="en-US" sz="1400" dirty="0">
                          <a:effectLst/>
                        </a:rPr>
                        <a:t>6.31</a:t>
                      </a:r>
                      <a:endParaRPr lang="en-US" sz="1400" dirty="0">
                        <a:solidFill>
                          <a:schemeClr val="tx1"/>
                        </a:solidFill>
                        <a:effectLst/>
                        <a:latin typeface="PT Serif"/>
                        <a:ea typeface="Times New Roman"/>
                      </a:endParaRPr>
                    </a:p>
                  </a:txBody>
                  <a:tcPr marL="66803" marR="66803" marT="0" marB="0" anchor="ctr">
                    <a:solidFill>
                      <a:srgbClr val="FFFFCC"/>
                    </a:solidFill>
                  </a:tcPr>
                </a:tc>
                <a:tc>
                  <a:txBody>
                    <a:bodyPr/>
                    <a:lstStyle/>
                    <a:p>
                      <a:pPr marL="0" marR="0" algn="ctr">
                        <a:spcBef>
                          <a:spcPts val="300"/>
                        </a:spcBef>
                        <a:spcAft>
                          <a:spcPts val="300"/>
                        </a:spcAft>
                      </a:pPr>
                      <a:r>
                        <a:rPr lang="en-US" sz="1400" dirty="0">
                          <a:effectLst/>
                        </a:rPr>
                        <a:t>5.47</a:t>
                      </a:r>
                      <a:endParaRPr lang="en-US" sz="1400" dirty="0">
                        <a:solidFill>
                          <a:schemeClr val="tx1"/>
                        </a:solidFill>
                        <a:effectLst/>
                        <a:latin typeface="PT Serif"/>
                        <a:ea typeface="Times New Roman"/>
                      </a:endParaRPr>
                    </a:p>
                  </a:txBody>
                  <a:tcPr marL="66803" marR="66803" marT="0" marB="0" anchor="ctr">
                    <a:solidFill>
                      <a:srgbClr val="FFFFCC"/>
                    </a:solidFill>
                  </a:tcPr>
                </a:tc>
              </a:tr>
            </a:tbl>
          </a:graphicData>
        </a:graphic>
      </p:graphicFrame>
    </p:spTree>
    <p:extLst>
      <p:ext uri="{BB962C8B-B14F-4D97-AF65-F5344CB8AC3E}">
        <p14:creationId xmlns:p14="http://schemas.microsoft.com/office/powerpoint/2010/main" val="261946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Key Plan</a:t>
            </a:r>
            <a:endParaRPr lang="en-IN" dirty="0"/>
          </a:p>
        </p:txBody>
      </p:sp>
      <p:sp>
        <p:nvSpPr>
          <p:cNvPr id="4" name="Slide Number Placeholder 3"/>
          <p:cNvSpPr>
            <a:spLocks noGrp="1"/>
          </p:cNvSpPr>
          <p:nvPr>
            <p:ph type="sldNum" sz="quarter" idx="12"/>
          </p:nvPr>
        </p:nvSpPr>
        <p:spPr/>
        <p:txBody>
          <a:bodyPr/>
          <a:lstStyle/>
          <a:p>
            <a:pPr>
              <a:defRPr/>
            </a:pPr>
            <a:fld id="{869BFA5F-4259-49D4-8986-5C0ABDE8161E}" type="slidenum">
              <a:rPr lang="en-US" smtClean="0"/>
              <a:pPr>
                <a:defRPr/>
              </a:pPr>
              <a:t>36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28" y="913138"/>
            <a:ext cx="8057143" cy="5209524"/>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715354329"/>
              </p:ext>
            </p:extLst>
          </p:nvPr>
        </p:nvGraphicFramePr>
        <p:xfrm>
          <a:off x="6896100" y="2870200"/>
          <a:ext cx="1485900" cy="1333500"/>
        </p:xfrm>
        <a:graphic>
          <a:graphicData uri="http://schemas.openxmlformats.org/drawingml/2006/table">
            <a:tbl>
              <a:tblPr>
                <a:tableStyleId>{5C22544A-7EE6-4342-B048-85BDC9FD1C3A}</a:tableStyleId>
              </a:tblPr>
              <a:tblGrid>
                <a:gridCol w="550333"/>
                <a:gridCol w="935567"/>
              </a:tblGrid>
              <a:tr h="190500">
                <a:tc>
                  <a:txBody>
                    <a:bodyPr/>
                    <a:lstStyle/>
                    <a:p>
                      <a:pPr algn="ctr" fontAlgn="b"/>
                      <a:r>
                        <a:rPr lang="en-US" sz="1000" b="1" u="none" strike="noStrike" dirty="0">
                          <a:effectLst/>
                        </a:rPr>
                        <a:t>Tunnel</a:t>
                      </a:r>
                      <a:endParaRPr lang="en-US" sz="1000" b="1" i="0" u="none" strike="noStrike" dirty="0">
                        <a:solidFill>
                          <a:srgbClr val="000000"/>
                        </a:solidFill>
                        <a:effectLst/>
                        <a:latin typeface="Calibri"/>
                      </a:endParaRPr>
                    </a:p>
                  </a:txBody>
                  <a:tcPr marL="9525" marR="9525" marT="9525" marB="0" anchor="b"/>
                </a:tc>
                <a:tc>
                  <a:txBody>
                    <a:bodyPr/>
                    <a:lstStyle/>
                    <a:p>
                      <a:pPr algn="ctr" fontAlgn="b"/>
                      <a:r>
                        <a:rPr lang="en-US" sz="1000" b="1" u="none" strike="noStrike" dirty="0">
                          <a:effectLst/>
                        </a:rPr>
                        <a:t>Length (Km)</a:t>
                      </a:r>
                      <a:endParaRPr lang="en-US" sz="1000" b="1" i="0" u="none" strike="noStrike" dirty="0">
                        <a:solidFill>
                          <a:srgbClr val="000000"/>
                        </a:solidFill>
                        <a:effectLst/>
                        <a:latin typeface="Calibri"/>
                      </a:endParaRPr>
                    </a:p>
                  </a:txBody>
                  <a:tcPr marL="9525" marR="9525" marT="9525" marB="0" anchor="b"/>
                </a:tc>
              </a:tr>
              <a:tr h="190500">
                <a:tc>
                  <a:txBody>
                    <a:bodyPr/>
                    <a:lstStyle/>
                    <a:p>
                      <a:pPr algn="ctr" fontAlgn="b"/>
                      <a:r>
                        <a:rPr lang="en-US" sz="1000" u="none" strike="noStrike">
                          <a:effectLst/>
                        </a:rPr>
                        <a:t>T1</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1.75</a:t>
                      </a:r>
                      <a:endParaRPr lang="en-US" sz="1000" b="0" i="0" u="none" strike="noStrike">
                        <a:solidFill>
                          <a:srgbClr val="000000"/>
                        </a:solidFill>
                        <a:effectLst/>
                        <a:latin typeface="Calibri"/>
                      </a:endParaRPr>
                    </a:p>
                  </a:txBody>
                  <a:tcPr marL="9525" marR="9525" marT="9525" marB="0" anchor="b"/>
                </a:tc>
              </a:tr>
              <a:tr h="190500">
                <a:tc>
                  <a:txBody>
                    <a:bodyPr/>
                    <a:lstStyle/>
                    <a:p>
                      <a:pPr algn="ctr" fontAlgn="b"/>
                      <a:r>
                        <a:rPr lang="en-US" sz="1000" u="none" strike="noStrike">
                          <a:effectLst/>
                        </a:rPr>
                        <a:t>T2</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0.65</a:t>
                      </a:r>
                      <a:endParaRPr lang="en-US" sz="1000" b="0" i="0" u="none" strike="noStrike">
                        <a:solidFill>
                          <a:srgbClr val="000000"/>
                        </a:solidFill>
                        <a:effectLst/>
                        <a:latin typeface="Calibri"/>
                      </a:endParaRPr>
                    </a:p>
                  </a:txBody>
                  <a:tcPr marL="9525" marR="9525" marT="9525" marB="0" anchor="b"/>
                </a:tc>
              </a:tr>
              <a:tr h="190500">
                <a:tc>
                  <a:txBody>
                    <a:bodyPr/>
                    <a:lstStyle/>
                    <a:p>
                      <a:pPr algn="ctr" fontAlgn="b"/>
                      <a:r>
                        <a:rPr lang="en-US" sz="1000" u="none" strike="noStrike">
                          <a:effectLst/>
                        </a:rPr>
                        <a:t>T3</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0.4</a:t>
                      </a:r>
                      <a:endParaRPr lang="en-US" sz="1000" b="0" i="0" u="none" strike="noStrike" dirty="0">
                        <a:solidFill>
                          <a:srgbClr val="000000"/>
                        </a:solidFill>
                        <a:effectLst/>
                        <a:latin typeface="Calibri"/>
                      </a:endParaRPr>
                    </a:p>
                  </a:txBody>
                  <a:tcPr marL="9525" marR="9525" marT="9525" marB="0" anchor="b"/>
                </a:tc>
              </a:tr>
              <a:tr h="190500">
                <a:tc>
                  <a:txBody>
                    <a:bodyPr/>
                    <a:lstStyle/>
                    <a:p>
                      <a:pPr algn="ctr" fontAlgn="b"/>
                      <a:r>
                        <a:rPr lang="en-US" sz="1000" u="none" strike="noStrike">
                          <a:effectLst/>
                        </a:rPr>
                        <a:t>T4</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dirty="0">
                          <a:effectLst/>
                        </a:rPr>
                        <a:t>1.41</a:t>
                      </a:r>
                      <a:endParaRPr lang="en-US" sz="1000" b="0" i="0" u="none" strike="noStrike" dirty="0">
                        <a:solidFill>
                          <a:srgbClr val="000000"/>
                        </a:solidFill>
                        <a:effectLst/>
                        <a:latin typeface="Calibri"/>
                      </a:endParaRPr>
                    </a:p>
                  </a:txBody>
                  <a:tcPr marL="9525" marR="9525" marT="9525" marB="0" anchor="b"/>
                </a:tc>
              </a:tr>
              <a:tr h="190500">
                <a:tc>
                  <a:txBody>
                    <a:bodyPr/>
                    <a:lstStyle/>
                    <a:p>
                      <a:pPr algn="ctr" fontAlgn="b"/>
                      <a:r>
                        <a:rPr lang="en-US" sz="1000" u="none" strike="noStrike">
                          <a:effectLst/>
                        </a:rPr>
                        <a:t>T5</a:t>
                      </a:r>
                      <a:endParaRPr lang="en-US" sz="1000" b="0" i="0" u="none" strike="noStrike">
                        <a:solidFill>
                          <a:srgbClr val="000000"/>
                        </a:solidFill>
                        <a:effectLst/>
                        <a:latin typeface="Calibri"/>
                      </a:endParaRPr>
                    </a:p>
                  </a:txBody>
                  <a:tcPr marL="9525" marR="9525" marT="9525" marB="0" anchor="b"/>
                </a:tc>
                <a:tc>
                  <a:txBody>
                    <a:bodyPr/>
                    <a:lstStyle/>
                    <a:p>
                      <a:pPr algn="ctr" fontAlgn="b"/>
                      <a:r>
                        <a:rPr lang="en-US" sz="1000" u="none" strike="noStrike">
                          <a:effectLst/>
                        </a:rPr>
                        <a:t>0.86</a:t>
                      </a:r>
                      <a:endParaRPr lang="en-US" sz="1000" b="0" i="0" u="none" strike="noStrike">
                        <a:solidFill>
                          <a:srgbClr val="000000"/>
                        </a:solidFill>
                        <a:effectLst/>
                        <a:latin typeface="Calibri"/>
                      </a:endParaRPr>
                    </a:p>
                  </a:txBody>
                  <a:tcPr marL="9525" marR="9525" marT="9525" marB="0" anchor="b"/>
                </a:tc>
              </a:tr>
              <a:tr h="190500">
                <a:tc>
                  <a:txBody>
                    <a:bodyPr/>
                    <a:lstStyle/>
                    <a:p>
                      <a:pPr algn="ctr" fontAlgn="b"/>
                      <a:r>
                        <a:rPr lang="en-US" sz="1000" b="1" u="none" strike="noStrike" dirty="0">
                          <a:effectLst/>
                        </a:rPr>
                        <a:t>Total</a:t>
                      </a:r>
                      <a:endParaRPr lang="en-US" sz="1000" b="1" i="0" u="none" strike="noStrike" dirty="0">
                        <a:solidFill>
                          <a:srgbClr val="000000"/>
                        </a:solidFill>
                        <a:effectLst/>
                        <a:latin typeface="Calibri"/>
                      </a:endParaRPr>
                    </a:p>
                  </a:txBody>
                  <a:tcPr marL="9525" marR="9525" marT="9525" marB="0" anchor="b"/>
                </a:tc>
                <a:tc>
                  <a:txBody>
                    <a:bodyPr/>
                    <a:lstStyle/>
                    <a:p>
                      <a:pPr algn="ctr" fontAlgn="b"/>
                      <a:r>
                        <a:rPr lang="en-US" sz="1000" b="1" u="none" strike="noStrike" dirty="0">
                          <a:effectLst/>
                        </a:rPr>
                        <a:t>5.07</a:t>
                      </a:r>
                      <a:endParaRPr lang="en-US" sz="1000" b="1" i="0" u="none" strike="noStrike" dirty="0">
                        <a:solidFill>
                          <a:srgbClr val="000000"/>
                        </a:solidFill>
                        <a:effectLst/>
                        <a:latin typeface="Calibri"/>
                      </a:endParaRPr>
                    </a:p>
                  </a:txBody>
                  <a:tcPr marL="9525" marR="9525" marT="9525" marB="0" anchor="b"/>
                </a:tc>
              </a:tr>
            </a:tbl>
          </a:graphicData>
        </a:graphic>
      </p:graphicFrame>
      <p:sp>
        <p:nvSpPr>
          <p:cNvPr id="13" name="TextBox 12"/>
          <p:cNvSpPr txBox="1"/>
          <p:nvPr/>
        </p:nvSpPr>
        <p:spPr>
          <a:xfrm>
            <a:off x="686817" y="1181100"/>
            <a:ext cx="3046983" cy="553998"/>
          </a:xfrm>
          <a:prstGeom prst="rect">
            <a:avLst/>
          </a:prstGeom>
          <a:solidFill>
            <a:schemeClr val="accent1">
              <a:lumMod val="20000"/>
              <a:lumOff val="80000"/>
            </a:schemeClr>
          </a:solidFill>
        </p:spPr>
        <p:txBody>
          <a:bodyPr wrap="square" rtlCol="0">
            <a:spAutoFit/>
          </a:bodyPr>
          <a:lstStyle/>
          <a:p>
            <a:r>
              <a:rPr lang="en-US" sz="1000" dirty="0" smtClean="0">
                <a:solidFill>
                  <a:srgbClr val="FF0000"/>
                </a:solidFill>
                <a:latin typeface="+mn-lt"/>
              </a:rPr>
              <a:t>Length of Existing Alignment = </a:t>
            </a:r>
            <a:r>
              <a:rPr lang="en-US" sz="1000" b="1" dirty="0" smtClean="0">
                <a:solidFill>
                  <a:srgbClr val="FF0000"/>
                </a:solidFill>
                <a:latin typeface="+mn-lt"/>
              </a:rPr>
              <a:t>116.80 Km</a:t>
            </a:r>
            <a:r>
              <a:rPr lang="en-US" sz="1000" dirty="0" smtClean="0">
                <a:solidFill>
                  <a:srgbClr val="FF0000"/>
                </a:solidFill>
                <a:latin typeface="+mn-lt"/>
              </a:rPr>
              <a:t>, </a:t>
            </a:r>
          </a:p>
          <a:p>
            <a:r>
              <a:rPr lang="en-US" sz="1000" dirty="0" smtClean="0">
                <a:solidFill>
                  <a:srgbClr val="FF0000"/>
                </a:solidFill>
                <a:latin typeface="+mn-lt"/>
              </a:rPr>
              <a:t>Length of Revised Alignment  =  </a:t>
            </a:r>
            <a:r>
              <a:rPr lang="en-US" sz="1000" b="1" dirty="0" smtClean="0">
                <a:solidFill>
                  <a:srgbClr val="FF0000"/>
                </a:solidFill>
                <a:latin typeface="+mn-lt"/>
              </a:rPr>
              <a:t>84.38 Km, </a:t>
            </a:r>
          </a:p>
          <a:p>
            <a:r>
              <a:rPr lang="en-US" sz="1000" dirty="0" smtClean="0">
                <a:solidFill>
                  <a:srgbClr val="FF0000"/>
                </a:solidFill>
                <a:latin typeface="+mn-lt"/>
              </a:rPr>
              <a:t>Saving in Length = </a:t>
            </a:r>
            <a:r>
              <a:rPr lang="en-US" sz="1000" b="1" dirty="0" smtClean="0">
                <a:solidFill>
                  <a:srgbClr val="FF0000"/>
                </a:solidFill>
                <a:latin typeface="+mn-lt"/>
              </a:rPr>
              <a:t>32.42 Km</a:t>
            </a:r>
            <a:endParaRPr lang="en-US" sz="1000" b="1" dirty="0">
              <a:solidFill>
                <a:srgbClr val="FF0000"/>
              </a:solidFill>
              <a:latin typeface="+mn-lt"/>
            </a:endParaRPr>
          </a:p>
        </p:txBody>
      </p:sp>
      <p:sp>
        <p:nvSpPr>
          <p:cNvPr id="3" name="TextBox 2"/>
          <p:cNvSpPr txBox="1"/>
          <p:nvPr/>
        </p:nvSpPr>
        <p:spPr>
          <a:xfrm>
            <a:off x="4633912" y="3095367"/>
            <a:ext cx="213200" cy="184666"/>
          </a:xfrm>
          <a:prstGeom prst="rect">
            <a:avLst/>
          </a:prstGeom>
          <a:solidFill>
            <a:srgbClr val="00B050"/>
          </a:solidFill>
        </p:spPr>
        <p:txBody>
          <a:bodyPr wrap="none" lIns="0" tIns="0" rIns="0" bIns="0" rtlCol="0">
            <a:spAutoFit/>
          </a:bodyPr>
          <a:lstStyle/>
          <a:p>
            <a:r>
              <a:rPr lang="en-IN" sz="1200" b="1" i="0" dirty="0" smtClean="0">
                <a:latin typeface="+mn-lt"/>
              </a:rPr>
              <a:t>T5</a:t>
            </a:r>
            <a:endParaRPr lang="en-IN" sz="1200" b="1" i="0" dirty="0">
              <a:latin typeface="+mn-lt"/>
            </a:endParaRPr>
          </a:p>
        </p:txBody>
      </p:sp>
      <p:sp>
        <p:nvSpPr>
          <p:cNvPr id="14" name="TextBox 13"/>
          <p:cNvSpPr txBox="1"/>
          <p:nvPr/>
        </p:nvSpPr>
        <p:spPr>
          <a:xfrm>
            <a:off x="3934933" y="3081078"/>
            <a:ext cx="213200" cy="184666"/>
          </a:xfrm>
          <a:prstGeom prst="rect">
            <a:avLst/>
          </a:prstGeom>
          <a:solidFill>
            <a:srgbClr val="00B050"/>
          </a:solidFill>
        </p:spPr>
        <p:txBody>
          <a:bodyPr wrap="none" lIns="0" tIns="0" rIns="0" bIns="0" rtlCol="0">
            <a:spAutoFit/>
          </a:bodyPr>
          <a:lstStyle/>
          <a:p>
            <a:r>
              <a:rPr lang="en-IN" sz="1200" b="1" i="0" dirty="0" smtClean="0">
                <a:latin typeface="+mn-lt"/>
              </a:rPr>
              <a:t>T4</a:t>
            </a:r>
            <a:endParaRPr lang="en-IN" sz="1200" b="1" i="0" dirty="0">
              <a:latin typeface="+mn-lt"/>
            </a:endParaRPr>
          </a:p>
        </p:txBody>
      </p:sp>
      <p:sp>
        <p:nvSpPr>
          <p:cNvPr id="15" name="TextBox 14"/>
          <p:cNvSpPr txBox="1"/>
          <p:nvPr/>
        </p:nvSpPr>
        <p:spPr>
          <a:xfrm>
            <a:off x="2971800" y="4495800"/>
            <a:ext cx="213200" cy="184666"/>
          </a:xfrm>
          <a:prstGeom prst="rect">
            <a:avLst/>
          </a:prstGeom>
          <a:solidFill>
            <a:srgbClr val="00B050"/>
          </a:solidFill>
        </p:spPr>
        <p:txBody>
          <a:bodyPr wrap="none" lIns="0" tIns="0" rIns="0" bIns="0" rtlCol="0">
            <a:spAutoFit/>
          </a:bodyPr>
          <a:lstStyle/>
          <a:p>
            <a:r>
              <a:rPr lang="en-IN" sz="1200" b="1" i="0" dirty="0" smtClean="0">
                <a:latin typeface="+mn-lt"/>
              </a:rPr>
              <a:t>T3</a:t>
            </a:r>
            <a:endParaRPr lang="en-IN" sz="1200" b="1" i="0" dirty="0">
              <a:latin typeface="+mn-lt"/>
            </a:endParaRPr>
          </a:p>
        </p:txBody>
      </p:sp>
      <p:sp>
        <p:nvSpPr>
          <p:cNvPr id="16" name="TextBox 15"/>
          <p:cNvSpPr txBox="1"/>
          <p:nvPr/>
        </p:nvSpPr>
        <p:spPr>
          <a:xfrm>
            <a:off x="2700341" y="4680466"/>
            <a:ext cx="213200" cy="184666"/>
          </a:xfrm>
          <a:prstGeom prst="rect">
            <a:avLst/>
          </a:prstGeom>
          <a:solidFill>
            <a:srgbClr val="00B050"/>
          </a:solidFill>
        </p:spPr>
        <p:txBody>
          <a:bodyPr wrap="none" lIns="0" tIns="0" rIns="0" bIns="0" rtlCol="0">
            <a:spAutoFit/>
          </a:bodyPr>
          <a:lstStyle/>
          <a:p>
            <a:r>
              <a:rPr lang="en-IN" sz="1200" b="1" i="0" dirty="0" smtClean="0">
                <a:latin typeface="+mn-lt"/>
              </a:rPr>
              <a:t>T2</a:t>
            </a:r>
            <a:endParaRPr lang="en-IN" sz="1200" b="1" i="0" dirty="0">
              <a:latin typeface="+mn-lt"/>
            </a:endParaRPr>
          </a:p>
        </p:txBody>
      </p:sp>
      <p:sp>
        <p:nvSpPr>
          <p:cNvPr id="17" name="TextBox 16"/>
          <p:cNvSpPr txBox="1"/>
          <p:nvPr/>
        </p:nvSpPr>
        <p:spPr>
          <a:xfrm>
            <a:off x="2296629" y="4687848"/>
            <a:ext cx="213200" cy="184666"/>
          </a:xfrm>
          <a:prstGeom prst="rect">
            <a:avLst/>
          </a:prstGeom>
          <a:solidFill>
            <a:srgbClr val="00B050"/>
          </a:solidFill>
        </p:spPr>
        <p:txBody>
          <a:bodyPr wrap="none" lIns="0" tIns="0" rIns="0" bIns="0" rtlCol="0">
            <a:spAutoFit/>
          </a:bodyPr>
          <a:lstStyle/>
          <a:p>
            <a:r>
              <a:rPr lang="en-IN" sz="1200" b="1" i="0" dirty="0" smtClean="0">
                <a:latin typeface="+mn-lt"/>
              </a:rPr>
              <a:t>T1</a:t>
            </a:r>
            <a:endParaRPr lang="en-IN" sz="1200" b="1" i="0" dirty="0">
              <a:latin typeface="+mn-lt"/>
            </a:endParaRPr>
          </a:p>
        </p:txBody>
      </p:sp>
    </p:spTree>
    <p:extLst>
      <p:ext uri="{BB962C8B-B14F-4D97-AF65-F5344CB8AC3E}">
        <p14:creationId xmlns:p14="http://schemas.microsoft.com/office/powerpoint/2010/main" val="418523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Salient Features of the Project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2551861"/>
              </p:ext>
            </p:extLst>
          </p:nvPr>
        </p:nvGraphicFramePr>
        <p:xfrm>
          <a:off x="566738" y="1325880"/>
          <a:ext cx="8001000" cy="4541520"/>
        </p:xfrm>
        <a:graphic>
          <a:graphicData uri="http://schemas.openxmlformats.org/drawingml/2006/table">
            <a:tbl>
              <a:tblPr firstRow="1" bandRow="1">
                <a:tableStyleId>{5940675A-B579-460E-94D1-54222C63F5DA}</a:tableStyleId>
              </a:tblPr>
              <a:tblGrid>
                <a:gridCol w="3014662"/>
                <a:gridCol w="4986338"/>
              </a:tblGrid>
              <a:tr h="776531">
                <a:tc>
                  <a:txBody>
                    <a:bodyPr/>
                    <a:lstStyle/>
                    <a:p>
                      <a:r>
                        <a:rPr lang="en-IN" dirty="0" smtClean="0"/>
                        <a:t>Capacity Augmentation/ Development Scope</a:t>
                      </a:r>
                      <a:endParaRPr lang="en-IN" dirty="0"/>
                    </a:p>
                  </a:txBody>
                  <a:tcPr anchor="ctr"/>
                </a:tc>
                <a:tc>
                  <a:txBody>
                    <a:bodyPr/>
                    <a:lstStyle/>
                    <a:p>
                      <a:r>
                        <a:rPr lang="en-IN" dirty="0" smtClean="0"/>
                        <a:t>4 </a:t>
                      </a:r>
                      <a:r>
                        <a:rPr lang="en-IN" dirty="0" err="1" smtClean="0"/>
                        <a:t>Laning</a:t>
                      </a:r>
                      <a:endParaRPr lang="en-IN" dirty="0"/>
                    </a:p>
                  </a:txBody>
                  <a:tcPr anchor="ctr"/>
                </a:tc>
              </a:tr>
              <a:tr h="776531">
                <a:tc>
                  <a:txBody>
                    <a:bodyPr/>
                    <a:lstStyle/>
                    <a:p>
                      <a:r>
                        <a:rPr lang="en-IN" dirty="0" smtClean="0"/>
                        <a:t>Major Bridges</a:t>
                      </a:r>
                      <a:endParaRPr lang="en-IN" dirty="0"/>
                    </a:p>
                  </a:txBody>
                  <a:tcPr anchor="ctr"/>
                </a:tc>
                <a:tc>
                  <a:txBody>
                    <a:bodyPr/>
                    <a:lstStyle/>
                    <a:p>
                      <a:r>
                        <a:rPr lang="en-IN" dirty="0" smtClean="0"/>
                        <a:t>15 nos., Longest Bridge of 650m over </a:t>
                      </a:r>
                      <a:r>
                        <a:rPr lang="en-IN" dirty="0" err="1" smtClean="0"/>
                        <a:t>Govind</a:t>
                      </a:r>
                      <a:r>
                        <a:rPr lang="en-IN" dirty="0" smtClean="0"/>
                        <a:t> </a:t>
                      </a:r>
                      <a:r>
                        <a:rPr lang="en-IN" dirty="0" err="1" smtClean="0"/>
                        <a:t>Sagar</a:t>
                      </a:r>
                      <a:r>
                        <a:rPr lang="en-IN" dirty="0" smtClean="0"/>
                        <a:t> lake</a:t>
                      </a:r>
                      <a:endParaRPr lang="en-IN" dirty="0"/>
                    </a:p>
                  </a:txBody>
                  <a:tcPr anchor="ctr"/>
                </a:tc>
              </a:tr>
              <a:tr h="776531">
                <a:tc>
                  <a:txBody>
                    <a:bodyPr/>
                    <a:lstStyle/>
                    <a:p>
                      <a:r>
                        <a:rPr lang="en-IN" dirty="0" smtClean="0"/>
                        <a:t>Proposed Bypasses</a:t>
                      </a:r>
                      <a:endParaRPr lang="en-IN" dirty="0"/>
                    </a:p>
                  </a:txBody>
                  <a:tcPr anchor="ctr"/>
                </a:tc>
                <a:tc>
                  <a:txBody>
                    <a:bodyPr/>
                    <a:lstStyle/>
                    <a:p>
                      <a:r>
                        <a:rPr lang="sv-SE" dirty="0" smtClean="0"/>
                        <a:t>2 (Sunder nagar Bypass – 5.678 Km, Ner Chowk Bypass – 4.551 Km)</a:t>
                      </a:r>
                      <a:endParaRPr lang="en-IN" dirty="0"/>
                    </a:p>
                  </a:txBody>
                  <a:tcPr anchor="ctr"/>
                </a:tc>
              </a:tr>
              <a:tr h="776531">
                <a:tc>
                  <a:txBody>
                    <a:bodyPr/>
                    <a:lstStyle/>
                    <a:p>
                      <a:r>
                        <a:rPr lang="en-IN" dirty="0" smtClean="0"/>
                        <a:t>Major Realignments</a:t>
                      </a:r>
                      <a:endParaRPr lang="en-IN" dirty="0"/>
                    </a:p>
                  </a:txBody>
                  <a:tcPr anchor="ctr"/>
                </a:tc>
                <a:tc>
                  <a:txBody>
                    <a:bodyPr/>
                    <a:lstStyle/>
                    <a:p>
                      <a:r>
                        <a:rPr lang="en-IN" dirty="0" smtClean="0"/>
                        <a:t>New alignment along </a:t>
                      </a:r>
                      <a:r>
                        <a:rPr lang="en-IN" dirty="0" err="1" smtClean="0"/>
                        <a:t>Govind</a:t>
                      </a:r>
                      <a:r>
                        <a:rPr lang="en-IN" dirty="0" smtClean="0"/>
                        <a:t> </a:t>
                      </a:r>
                      <a:r>
                        <a:rPr lang="en-IN" dirty="0" err="1" smtClean="0"/>
                        <a:t>Sagar</a:t>
                      </a:r>
                      <a:r>
                        <a:rPr lang="en-IN" dirty="0" smtClean="0"/>
                        <a:t> Lake/</a:t>
                      </a:r>
                      <a:r>
                        <a:rPr lang="en-IN" dirty="0" err="1" smtClean="0"/>
                        <a:t>Satluj</a:t>
                      </a:r>
                      <a:r>
                        <a:rPr lang="en-IN" dirty="0" smtClean="0"/>
                        <a:t> Beas River – 32.570 Km</a:t>
                      </a:r>
                      <a:endParaRPr lang="en-IN" dirty="0"/>
                    </a:p>
                  </a:txBody>
                  <a:tcPr anchor="ctr"/>
                </a:tc>
              </a:tr>
              <a:tr h="443732">
                <a:tc>
                  <a:txBody>
                    <a:bodyPr/>
                    <a:lstStyle/>
                    <a:p>
                      <a:r>
                        <a:rPr lang="en-IN" dirty="0" smtClean="0"/>
                        <a:t>Tunnels</a:t>
                      </a:r>
                      <a:endParaRPr lang="en-IN" dirty="0"/>
                    </a:p>
                  </a:txBody>
                  <a:tcPr anchor="ctr"/>
                </a:tc>
                <a:tc>
                  <a:txBody>
                    <a:bodyPr/>
                    <a:lstStyle/>
                    <a:p>
                      <a:r>
                        <a:rPr lang="en-IN" dirty="0" smtClean="0"/>
                        <a:t>5 nos. for Total length of 5.07 Km</a:t>
                      </a:r>
                      <a:endParaRPr lang="en-IN" dirty="0"/>
                    </a:p>
                  </a:txBody>
                  <a:tcPr anchor="ctr"/>
                </a:tc>
              </a:tr>
              <a:tr h="443732">
                <a:tc>
                  <a:txBody>
                    <a:bodyPr/>
                    <a:lstStyle/>
                    <a:p>
                      <a:r>
                        <a:rPr lang="en-IN" dirty="0" smtClean="0"/>
                        <a:t>Toll Plazas</a:t>
                      </a:r>
                      <a:endParaRPr lang="en-IN" dirty="0"/>
                    </a:p>
                  </a:txBody>
                  <a:tcPr anchor="ctr"/>
                </a:tc>
                <a:tc>
                  <a:txBody>
                    <a:bodyPr/>
                    <a:lstStyle/>
                    <a:p>
                      <a:r>
                        <a:rPr lang="en-IN" dirty="0" smtClean="0"/>
                        <a:t>2 nos.</a:t>
                      </a:r>
                    </a:p>
                  </a:txBody>
                  <a:tcPr anchor="ctr"/>
                </a:tc>
              </a:tr>
              <a:tr h="547932">
                <a:tc>
                  <a:txBody>
                    <a:bodyPr/>
                    <a:lstStyle/>
                    <a:p>
                      <a:r>
                        <a:rPr lang="en-IN" dirty="0" smtClean="0"/>
                        <a:t>Total Civil Cost</a:t>
                      </a:r>
                      <a:endParaRPr lang="en-IN" dirty="0"/>
                    </a:p>
                  </a:txBody>
                  <a:tcPr anchor="ctr"/>
                </a:tc>
                <a:tc>
                  <a:txBody>
                    <a:bodyPr/>
                    <a:lstStyle/>
                    <a:p>
                      <a:r>
                        <a:rPr lang="en-IN" dirty="0" smtClean="0"/>
                        <a:t>INR 1818.47 Cr. (</a:t>
                      </a:r>
                      <a:r>
                        <a:rPr lang="en-IN" dirty="0" err="1" smtClean="0"/>
                        <a:t>Rs</a:t>
                      </a:r>
                      <a:r>
                        <a:rPr lang="en-IN" dirty="0" smtClean="0"/>
                        <a:t>. 21.64 Cr/km) </a:t>
                      </a:r>
                    </a:p>
                  </a:txBody>
                  <a:tcPr anchor="ctr"/>
                </a:tc>
              </a:tr>
            </a:tbl>
          </a:graphicData>
        </a:graphic>
      </p:graphicFrame>
      <p:sp>
        <p:nvSpPr>
          <p:cNvPr id="4" name="Slide Number Placeholder 3"/>
          <p:cNvSpPr>
            <a:spLocks noGrp="1"/>
          </p:cNvSpPr>
          <p:nvPr>
            <p:ph type="sldNum" sz="quarter" idx="12"/>
          </p:nvPr>
        </p:nvSpPr>
        <p:spPr/>
        <p:txBody>
          <a:bodyPr/>
          <a:lstStyle/>
          <a:p>
            <a:pPr>
              <a:defRPr/>
            </a:pPr>
            <a:fld id="{869BFA5F-4259-49D4-8986-5C0ABDE8161E}" type="slidenum">
              <a:rPr lang="en-US" smtClean="0"/>
              <a:pPr>
                <a:defRPr/>
              </a:pPr>
              <a:t>37</a:t>
            </a:fld>
            <a:endParaRPr lang="en-US"/>
          </a:p>
        </p:txBody>
      </p:sp>
    </p:spTree>
    <p:extLst>
      <p:ext uri="{BB962C8B-B14F-4D97-AF65-F5344CB8AC3E}">
        <p14:creationId xmlns:p14="http://schemas.microsoft.com/office/powerpoint/2010/main" val="13403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defRPr/>
            </a:pPr>
            <a:r>
              <a:rPr lang="en-US" sz="4400" b="1" i="1" dirty="0" smtClean="0">
                <a:solidFill>
                  <a:srgbClr val="0C0CB4"/>
                </a:solidFill>
                <a:effectLst>
                  <a:outerShdw blurRad="38100" dist="38100" dir="2700000" algn="tl">
                    <a:srgbClr val="000000">
                      <a:alpha val="43137"/>
                    </a:srgbClr>
                  </a:outerShdw>
                </a:effectLst>
                <a:latin typeface="Arial" pitchFamily="34" charset="0"/>
                <a:cs typeface="Arial" pitchFamily="34" charset="0"/>
              </a:rPr>
              <a:t>Thank you</a:t>
            </a:r>
            <a:endParaRPr lang="en-US" sz="4400" b="1" i="1" dirty="0">
              <a:solidFill>
                <a:srgbClr val="0C0CB4"/>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Design </a:t>
            </a:r>
            <a:r>
              <a:rPr lang="en-US" dirty="0" smtClean="0"/>
              <a:t>Issues in Hill Roads </a:t>
            </a:r>
          </a:p>
        </p:txBody>
      </p:sp>
      <p:sp>
        <p:nvSpPr>
          <p:cNvPr id="3" name="Content Placeholder 2"/>
          <p:cNvSpPr>
            <a:spLocks noGrp="1"/>
          </p:cNvSpPr>
          <p:nvPr>
            <p:ph idx="1"/>
          </p:nvPr>
        </p:nvSpPr>
        <p:spPr>
          <a:xfrm>
            <a:off x="566738" y="990600"/>
            <a:ext cx="8501062" cy="5562600"/>
          </a:xfrm>
        </p:spPr>
        <p:txBody>
          <a:bodyPr>
            <a:normAutofit fontScale="92500"/>
          </a:bodyPr>
          <a:lstStyle/>
          <a:p>
            <a:r>
              <a:rPr lang="en-US" dirty="0"/>
              <a:t>Design and Construction of </a:t>
            </a:r>
            <a:r>
              <a:rPr lang="en-US" dirty="0" smtClean="0"/>
              <a:t>Hill roads </a:t>
            </a:r>
            <a:r>
              <a:rPr lang="en-US" dirty="0"/>
              <a:t>are more complex than in plain </a:t>
            </a:r>
            <a:r>
              <a:rPr lang="en-US" dirty="0" smtClean="0"/>
              <a:t>terrain due </a:t>
            </a:r>
            <a:r>
              <a:rPr lang="en-US" dirty="0"/>
              <a:t>to </a:t>
            </a:r>
            <a:r>
              <a:rPr lang="en-US" dirty="0" smtClean="0"/>
              <a:t>factors summarized below:</a:t>
            </a:r>
          </a:p>
          <a:p>
            <a:pPr lvl="1"/>
            <a:r>
              <a:rPr lang="en-US" dirty="0" smtClean="0"/>
              <a:t>Highly </a:t>
            </a:r>
            <a:r>
              <a:rPr lang="en-US" dirty="0"/>
              <a:t>broken relief with vastly differing elevations and steep slopes, deep gorges etc. which </a:t>
            </a:r>
            <a:r>
              <a:rPr lang="en-US" dirty="0" smtClean="0"/>
              <a:t>increases </a:t>
            </a:r>
            <a:r>
              <a:rPr lang="en-US" dirty="0"/>
              <a:t>road length.</a:t>
            </a:r>
          </a:p>
          <a:p>
            <a:pPr lvl="1"/>
            <a:r>
              <a:rPr lang="en-US" dirty="0"/>
              <a:t>The geological condition varies from place to place.</a:t>
            </a:r>
          </a:p>
          <a:p>
            <a:pPr lvl="1"/>
            <a:r>
              <a:rPr lang="en-US" dirty="0"/>
              <a:t>V</a:t>
            </a:r>
            <a:r>
              <a:rPr lang="en-US" dirty="0" smtClean="0"/>
              <a:t>ariation </a:t>
            </a:r>
            <a:r>
              <a:rPr lang="en-US" dirty="0"/>
              <a:t>in hydro-geological </a:t>
            </a:r>
            <a:r>
              <a:rPr lang="en-US" dirty="0" smtClean="0"/>
              <a:t>conditions.</a:t>
            </a:r>
            <a:endParaRPr lang="en-US" dirty="0"/>
          </a:p>
          <a:p>
            <a:pPr lvl="1"/>
            <a:r>
              <a:rPr lang="en-US" dirty="0" smtClean="0"/>
              <a:t>Variation </a:t>
            </a:r>
            <a:r>
              <a:rPr lang="en-US" dirty="0"/>
              <a:t>in the climatic condition such as the change in temperature due to altitude difference, pressure variation, precipitation increases at greater height etc.</a:t>
            </a:r>
          </a:p>
          <a:p>
            <a:pPr lvl="1"/>
            <a:r>
              <a:rPr lang="en-US" dirty="0"/>
              <a:t>High-speed runoff </a:t>
            </a:r>
            <a:r>
              <a:rPr lang="en-US" dirty="0" smtClean="0"/>
              <a:t>due </a:t>
            </a:r>
            <a:r>
              <a:rPr lang="en-US" dirty="0"/>
              <a:t>to the presence of </a:t>
            </a:r>
            <a:r>
              <a:rPr lang="en-US" dirty="0" smtClean="0"/>
              <a:t>steep </a:t>
            </a:r>
            <a:r>
              <a:rPr lang="en-US" dirty="0"/>
              <a:t>cross slopes.</a:t>
            </a:r>
          </a:p>
          <a:p>
            <a:pPr lvl="1"/>
            <a:r>
              <a:rPr lang="en-US" dirty="0"/>
              <a:t>Filling may overload the weak soil underneath which may trigger new slides.</a:t>
            </a:r>
          </a:p>
          <a:p>
            <a:pPr lvl="1"/>
            <a:r>
              <a:rPr lang="en-US" dirty="0" smtClean="0"/>
              <a:t>Need </a:t>
            </a:r>
            <a:r>
              <a:rPr lang="en-US" dirty="0"/>
              <a:t>of design of hairpin bends to attain heights.</a:t>
            </a:r>
          </a:p>
          <a:p>
            <a:pPr lvl="1"/>
            <a:r>
              <a:rPr lang="en-US" dirty="0"/>
              <a:t>Need to save Commercial and Residential establishments close to the </a:t>
            </a:r>
            <a:r>
              <a:rPr lang="en-US" dirty="0" smtClean="0"/>
              <a:t>road.</a:t>
            </a:r>
            <a:endParaRPr lang="en-US" dirty="0"/>
          </a:p>
          <a:p>
            <a:pPr lvl="1"/>
            <a:r>
              <a:rPr lang="en-US" dirty="0"/>
              <a:t>Need to save the ecology of the </a:t>
            </a:r>
            <a:r>
              <a:rPr lang="en-US" dirty="0" smtClean="0"/>
              <a:t>hills.</a:t>
            </a:r>
            <a:endParaRPr lang="en-US"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4</a:t>
            </a:fld>
            <a:endParaRPr lang="en-US"/>
          </a:p>
        </p:txBody>
      </p:sp>
    </p:spTree>
    <p:extLst>
      <p:ext uri="{BB962C8B-B14F-4D97-AF65-F5344CB8AC3E}">
        <p14:creationId xmlns:p14="http://schemas.microsoft.com/office/powerpoint/2010/main" val="367162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a:t>Special Consideration in Hill Road Design</a:t>
            </a:r>
            <a:endParaRPr lang="en-US" dirty="0" smtClean="0"/>
          </a:p>
        </p:txBody>
      </p:sp>
      <p:sp>
        <p:nvSpPr>
          <p:cNvPr id="3" name="Content Placeholder 2"/>
          <p:cNvSpPr>
            <a:spLocks noGrp="1"/>
          </p:cNvSpPr>
          <p:nvPr>
            <p:ph idx="1"/>
          </p:nvPr>
        </p:nvSpPr>
        <p:spPr>
          <a:xfrm>
            <a:off x="566738" y="990600"/>
            <a:ext cx="8501062" cy="5562600"/>
          </a:xfrm>
        </p:spPr>
        <p:txBody>
          <a:bodyPr>
            <a:normAutofit lnSpcReduction="10000"/>
          </a:bodyPr>
          <a:lstStyle/>
          <a:p>
            <a:r>
              <a:rPr lang="en-US" b="1" dirty="0">
                <a:solidFill>
                  <a:schemeClr val="accent2"/>
                </a:solidFill>
              </a:rPr>
              <a:t>Alignment of Hill Roads</a:t>
            </a:r>
            <a:endParaRPr lang="en-US" dirty="0">
              <a:solidFill>
                <a:schemeClr val="accent2"/>
              </a:solidFill>
            </a:endParaRPr>
          </a:p>
          <a:p>
            <a:pPr lvl="1"/>
            <a:r>
              <a:rPr lang="en-US" dirty="0" smtClean="0"/>
              <a:t>The </a:t>
            </a:r>
            <a:r>
              <a:rPr lang="en-US" dirty="0"/>
              <a:t>designer should attempt to choose a short, easy, economical and safe comforting route.</a:t>
            </a:r>
          </a:p>
          <a:p>
            <a:r>
              <a:rPr lang="en-US" b="1" dirty="0">
                <a:solidFill>
                  <a:schemeClr val="accent2"/>
                </a:solidFill>
              </a:rPr>
              <a:t>General considerations</a:t>
            </a:r>
            <a:endParaRPr lang="en-US" dirty="0">
              <a:solidFill>
                <a:schemeClr val="accent2"/>
              </a:solidFill>
            </a:endParaRPr>
          </a:p>
          <a:p>
            <a:pPr lvl="1"/>
            <a:r>
              <a:rPr lang="en-US" dirty="0"/>
              <a:t>When designing hill roads the route is located along valleys, hill sides and if required over mountain passes. </a:t>
            </a:r>
            <a:endParaRPr lang="en-US" dirty="0" smtClean="0"/>
          </a:p>
          <a:p>
            <a:pPr lvl="1"/>
            <a:r>
              <a:rPr lang="en-US" dirty="0" smtClean="0"/>
              <a:t>Due </a:t>
            </a:r>
            <a:r>
              <a:rPr lang="en-US" dirty="0"/>
              <a:t>to complex topography, the length of the route </a:t>
            </a:r>
            <a:r>
              <a:rPr lang="en-US" dirty="0" smtClean="0"/>
              <a:t>is more. </a:t>
            </a:r>
          </a:p>
          <a:p>
            <a:pPr lvl="1"/>
            <a:r>
              <a:rPr lang="en-US" dirty="0" smtClean="0"/>
              <a:t>In </a:t>
            </a:r>
            <a:r>
              <a:rPr lang="en-US" dirty="0"/>
              <a:t>locating the alignment special consideration should be made in respect to the variations in:</a:t>
            </a:r>
          </a:p>
          <a:p>
            <a:pPr lvl="2"/>
            <a:r>
              <a:rPr lang="en-US" sz="1900" dirty="0"/>
              <a:t>Temperature</a:t>
            </a:r>
          </a:p>
          <a:p>
            <a:pPr lvl="2"/>
            <a:r>
              <a:rPr lang="en-US" sz="1900" dirty="0"/>
              <a:t>Rainfall</a:t>
            </a:r>
          </a:p>
          <a:p>
            <a:pPr lvl="2"/>
            <a:r>
              <a:rPr lang="en-US" sz="1900" dirty="0"/>
              <a:t>Atmospheric pressure and winds</a:t>
            </a:r>
          </a:p>
          <a:p>
            <a:pPr lvl="2"/>
            <a:r>
              <a:rPr lang="en-US" sz="1900" dirty="0"/>
              <a:t>Geological conditions</a:t>
            </a:r>
          </a:p>
          <a:p>
            <a:pPr lvl="2"/>
            <a:r>
              <a:rPr lang="en-US" sz="1900" dirty="0"/>
              <a:t>Resettlement and Rehabilitation considerations</a:t>
            </a:r>
          </a:p>
          <a:p>
            <a:pPr lvl="2"/>
            <a:r>
              <a:rPr lang="en-US" sz="1900" dirty="0"/>
              <a:t>Environment Considerations</a:t>
            </a:r>
          </a:p>
          <a:p>
            <a:pPr marL="781050" lvl="1" indent="-342900"/>
            <a:endParaRPr lang="en-US"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5</a:t>
            </a:fld>
            <a:endParaRPr lang="en-US"/>
          </a:p>
        </p:txBody>
      </p:sp>
    </p:spTree>
    <p:extLst>
      <p:ext uri="{BB962C8B-B14F-4D97-AF65-F5344CB8AC3E}">
        <p14:creationId xmlns:p14="http://schemas.microsoft.com/office/powerpoint/2010/main" val="156801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a:t>Special Consideration in Hill Road Design</a:t>
            </a:r>
            <a:endParaRPr lang="en-US" dirty="0" smtClean="0"/>
          </a:p>
        </p:txBody>
      </p:sp>
      <p:sp>
        <p:nvSpPr>
          <p:cNvPr id="3" name="Content Placeholder 2"/>
          <p:cNvSpPr>
            <a:spLocks noGrp="1"/>
          </p:cNvSpPr>
          <p:nvPr>
            <p:ph idx="1"/>
          </p:nvPr>
        </p:nvSpPr>
        <p:spPr>
          <a:xfrm>
            <a:off x="566738" y="990600"/>
            <a:ext cx="8501062" cy="5562600"/>
          </a:xfrm>
        </p:spPr>
        <p:txBody>
          <a:bodyPr>
            <a:normAutofit fontScale="92500" lnSpcReduction="20000"/>
          </a:bodyPr>
          <a:lstStyle/>
          <a:p>
            <a:pPr>
              <a:spcBef>
                <a:spcPts val="600"/>
              </a:spcBef>
            </a:pPr>
            <a:r>
              <a:rPr lang="en-US" sz="2100" b="1" dirty="0">
                <a:solidFill>
                  <a:schemeClr val="accent2"/>
                </a:solidFill>
              </a:rPr>
              <a:t>Temperature</a:t>
            </a:r>
            <a:endParaRPr lang="en-US" sz="2100" dirty="0">
              <a:solidFill>
                <a:schemeClr val="accent2"/>
              </a:solidFill>
            </a:endParaRPr>
          </a:p>
          <a:p>
            <a:pPr lvl="1">
              <a:spcBef>
                <a:spcPts val="600"/>
              </a:spcBef>
            </a:pPr>
            <a:r>
              <a:rPr lang="en-US" sz="1800" dirty="0"/>
              <a:t>Air temperature </a:t>
            </a:r>
            <a:r>
              <a:rPr lang="en-US" sz="1800" dirty="0" smtClean="0"/>
              <a:t>in </a:t>
            </a:r>
            <a:r>
              <a:rPr lang="en-US" sz="1800" dirty="0"/>
              <a:t>the hills is lower than in the valley. The temperature drop being approximately 0.5° per 100 m of rising.</a:t>
            </a:r>
          </a:p>
          <a:p>
            <a:pPr lvl="1">
              <a:spcBef>
                <a:spcPts val="600"/>
              </a:spcBef>
            </a:pPr>
            <a:r>
              <a:rPr lang="en-US" sz="1800" dirty="0"/>
              <a:t>On slopes facing south and southwest snow disappears rapidly and rain water evaporates quickly while on slopes facing north and northeast rain water or snow may remain for the longer time.</a:t>
            </a:r>
          </a:p>
          <a:p>
            <a:pPr lvl="1">
              <a:spcBef>
                <a:spcPts val="600"/>
              </a:spcBef>
            </a:pPr>
            <a:r>
              <a:rPr lang="en-US" sz="1800" dirty="0"/>
              <a:t>Unequal warming of slopes, sharp temperature variations and erosion by water are the causes of </a:t>
            </a:r>
            <a:r>
              <a:rPr lang="en-US" sz="1800" dirty="0" smtClean="0"/>
              <a:t>slope failure </a:t>
            </a:r>
            <a:r>
              <a:rPr lang="en-US" sz="1800" dirty="0"/>
              <a:t>facing south and southwest.</a:t>
            </a:r>
          </a:p>
          <a:p>
            <a:pPr>
              <a:spcBef>
                <a:spcPts val="600"/>
              </a:spcBef>
            </a:pPr>
            <a:r>
              <a:rPr lang="en-US" sz="2100" b="1" dirty="0">
                <a:solidFill>
                  <a:schemeClr val="accent2"/>
                </a:solidFill>
              </a:rPr>
              <a:t>Rainfall</a:t>
            </a:r>
            <a:endParaRPr lang="en-US" sz="2100" dirty="0">
              <a:solidFill>
                <a:schemeClr val="accent2"/>
              </a:solidFill>
            </a:endParaRPr>
          </a:p>
          <a:p>
            <a:pPr lvl="1">
              <a:spcBef>
                <a:spcPts val="600"/>
              </a:spcBef>
            </a:pPr>
            <a:r>
              <a:rPr lang="en-US" sz="1600" dirty="0"/>
              <a:t>Rainfall </a:t>
            </a:r>
            <a:r>
              <a:rPr lang="en-US" sz="1600" dirty="0" smtClean="0"/>
              <a:t>generally increases </a:t>
            </a:r>
            <a:r>
              <a:rPr lang="en-US" sz="1600" dirty="0"/>
              <a:t>with increase in </a:t>
            </a:r>
            <a:r>
              <a:rPr lang="en-US" sz="1600" dirty="0" smtClean="0"/>
              <a:t>height from sea </a:t>
            </a:r>
            <a:r>
              <a:rPr lang="en-US" sz="1600" dirty="0"/>
              <a:t>level.</a:t>
            </a:r>
          </a:p>
          <a:p>
            <a:pPr lvl="1">
              <a:spcBef>
                <a:spcPts val="600"/>
              </a:spcBef>
            </a:pPr>
            <a:r>
              <a:rPr lang="en-US" sz="1600" dirty="0"/>
              <a:t>The maximum rainfall is in the zone of intensive cloud formation at 1500-2500 m above sea level. Generally, the increase of rainfall for every 100 m of elevation averages 40 to 60 mm.</a:t>
            </a:r>
          </a:p>
          <a:p>
            <a:pPr lvl="1">
              <a:spcBef>
                <a:spcPts val="600"/>
              </a:spcBef>
            </a:pPr>
            <a:r>
              <a:rPr lang="en-US" sz="1600" dirty="0"/>
              <a:t>In summer very heavy </a:t>
            </a:r>
            <a:r>
              <a:rPr lang="en-US" sz="1600" dirty="0" smtClean="0"/>
              <a:t>storms/cloud burst </a:t>
            </a:r>
            <a:r>
              <a:rPr lang="en-US" sz="1600" dirty="0"/>
              <a:t>may occur in the hills and about 15 to 25% of the annual </a:t>
            </a:r>
            <a:r>
              <a:rPr lang="en-US" sz="1600" dirty="0" smtClean="0"/>
              <a:t>rainfall may </a:t>
            </a:r>
            <a:r>
              <a:rPr lang="en-US" sz="1600" dirty="0"/>
              <a:t>occur in a single rainfall. The effects of these types of rainfall are serious and should be considered </a:t>
            </a:r>
            <a:r>
              <a:rPr lang="en-US" sz="1600" dirty="0" smtClean="0"/>
              <a:t>in design.</a:t>
            </a:r>
            <a:endParaRPr lang="en-US" sz="1600" dirty="0"/>
          </a:p>
          <a:p>
            <a:pPr>
              <a:spcBef>
                <a:spcPts val="600"/>
              </a:spcBef>
            </a:pPr>
            <a:r>
              <a:rPr lang="en-US" sz="2100" b="1" dirty="0">
                <a:solidFill>
                  <a:schemeClr val="accent2"/>
                </a:solidFill>
              </a:rPr>
              <a:t>Atmospheric pressure and winds</a:t>
            </a:r>
            <a:endParaRPr lang="en-US" sz="2100" dirty="0">
              <a:solidFill>
                <a:schemeClr val="accent2"/>
              </a:solidFill>
            </a:endParaRPr>
          </a:p>
          <a:p>
            <a:pPr lvl="1">
              <a:spcBef>
                <a:spcPts val="600"/>
              </a:spcBef>
            </a:pPr>
            <a:r>
              <a:rPr lang="en-US" sz="1600" dirty="0" smtClean="0"/>
              <a:t>Atmospheric pressure </a:t>
            </a:r>
            <a:r>
              <a:rPr lang="en-US" sz="1600" dirty="0"/>
              <a:t>decreases with increase in elevation.</a:t>
            </a:r>
          </a:p>
          <a:p>
            <a:pPr lvl="1">
              <a:spcBef>
                <a:spcPts val="600"/>
              </a:spcBef>
            </a:pPr>
            <a:r>
              <a:rPr lang="en-US" sz="1600" dirty="0"/>
              <a:t>At high altitudes, the wind velocities may reach up to 25-30 m/s and depth of frost penetration is also 1.5 to 2 m.</a:t>
            </a:r>
          </a:p>
          <a:p>
            <a:pPr lvl="1">
              <a:spcBef>
                <a:spcPts val="600"/>
              </a:spcBef>
            </a:pPr>
            <a:r>
              <a:rPr lang="en-US" sz="1600" dirty="0"/>
              <a:t>Intensive weathering of rocks because of sharp temperature </a:t>
            </a:r>
            <a:r>
              <a:rPr lang="en-US" sz="1600" dirty="0" smtClean="0"/>
              <a:t>variations.</a:t>
            </a:r>
            <a:endParaRPr lang="en-US" sz="1600"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6</a:t>
            </a:fld>
            <a:endParaRPr lang="en-US"/>
          </a:p>
        </p:txBody>
      </p:sp>
    </p:spTree>
    <p:extLst>
      <p:ext uri="{BB962C8B-B14F-4D97-AF65-F5344CB8AC3E}">
        <p14:creationId xmlns:p14="http://schemas.microsoft.com/office/powerpoint/2010/main" val="95607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a:t>Special Consideration in Hill Road Design</a:t>
            </a:r>
            <a:endParaRPr lang="en-US" dirty="0" smtClean="0"/>
          </a:p>
        </p:txBody>
      </p:sp>
      <p:sp>
        <p:nvSpPr>
          <p:cNvPr id="3" name="Content Placeholder 2"/>
          <p:cNvSpPr>
            <a:spLocks noGrp="1"/>
          </p:cNvSpPr>
          <p:nvPr>
            <p:ph idx="1"/>
          </p:nvPr>
        </p:nvSpPr>
        <p:spPr>
          <a:xfrm>
            <a:off x="566738" y="990600"/>
            <a:ext cx="8501062" cy="5562600"/>
          </a:xfrm>
        </p:spPr>
        <p:txBody>
          <a:bodyPr>
            <a:normAutofit fontScale="85000" lnSpcReduction="10000"/>
          </a:bodyPr>
          <a:lstStyle/>
          <a:p>
            <a:r>
              <a:rPr lang="en-US" b="1" dirty="0" smtClean="0">
                <a:solidFill>
                  <a:schemeClr val="accent2"/>
                </a:solidFill>
              </a:rPr>
              <a:t>Geological </a:t>
            </a:r>
            <a:r>
              <a:rPr lang="en-US" b="1" dirty="0">
                <a:solidFill>
                  <a:schemeClr val="accent2"/>
                </a:solidFill>
              </a:rPr>
              <a:t>conditions</a:t>
            </a:r>
            <a:endParaRPr lang="en-US" dirty="0">
              <a:solidFill>
                <a:schemeClr val="accent2"/>
              </a:solidFill>
            </a:endParaRPr>
          </a:p>
          <a:p>
            <a:pPr marL="781050" lvl="1" indent="-342900"/>
            <a:r>
              <a:rPr lang="en-US" dirty="0"/>
              <a:t>The inclination of folds may vary from horizontal to vertical stratification of rock. These folds often have faults. Limestone or sandstone folds may be interleaved with layers of clay which when wetted may cause fracturing along their surface. This may result in shear or slip fold.</a:t>
            </a:r>
          </a:p>
          <a:p>
            <a:pPr marL="781050" lvl="1" indent="-342900"/>
            <a:r>
              <a:rPr lang="en-US" dirty="0"/>
              <a:t>The degree of stability of hill slopes depends on types of rock, degree of strata inclination or dip, occurrence of clay seams, the hardness of the rocks and presence of ground water.</a:t>
            </a:r>
          </a:p>
          <a:p>
            <a:pPr marL="781050" lvl="1" indent="-342900"/>
            <a:r>
              <a:rPr lang="en-US" dirty="0"/>
              <a:t>When locating the route an engineer must study the details of geological conditions of that area and follow stable hill slopes where no ground water, landslides, and unstable folds occur</a:t>
            </a:r>
            <a:r>
              <a:rPr lang="en-US" dirty="0" smtClean="0"/>
              <a:t>.</a:t>
            </a:r>
          </a:p>
          <a:p>
            <a:r>
              <a:rPr lang="en-US" b="1" dirty="0" smtClean="0">
                <a:solidFill>
                  <a:schemeClr val="accent2"/>
                </a:solidFill>
              </a:rPr>
              <a:t>Resettlement </a:t>
            </a:r>
            <a:r>
              <a:rPr lang="en-US" b="1" dirty="0">
                <a:solidFill>
                  <a:schemeClr val="accent2"/>
                </a:solidFill>
              </a:rPr>
              <a:t>and </a:t>
            </a:r>
            <a:r>
              <a:rPr lang="en-US" b="1" dirty="0" smtClean="0">
                <a:solidFill>
                  <a:schemeClr val="accent2"/>
                </a:solidFill>
              </a:rPr>
              <a:t>Rehabilitation</a:t>
            </a:r>
            <a:endParaRPr lang="en-US" dirty="0">
              <a:solidFill>
                <a:schemeClr val="accent2"/>
              </a:solidFill>
            </a:endParaRPr>
          </a:p>
          <a:p>
            <a:pPr marL="781050" lvl="1" indent="-342900"/>
            <a:r>
              <a:rPr lang="en-US" dirty="0"/>
              <a:t>Due to limited availability of flat areas and connectivity issues, most of the residential and commercial activity happens very close to the road leading to large scale R&amp;R and becomes a challenge in alignment design</a:t>
            </a:r>
            <a:r>
              <a:rPr lang="en-US" dirty="0" smtClean="0"/>
              <a:t>.</a:t>
            </a:r>
          </a:p>
          <a:p>
            <a:r>
              <a:rPr lang="en-US" b="1" dirty="0" smtClean="0">
                <a:solidFill>
                  <a:schemeClr val="accent2"/>
                </a:solidFill>
              </a:rPr>
              <a:t>Environment</a:t>
            </a:r>
            <a:endParaRPr lang="en-US" dirty="0">
              <a:solidFill>
                <a:schemeClr val="accent2"/>
              </a:solidFill>
            </a:endParaRPr>
          </a:p>
          <a:p>
            <a:pPr marL="781050" lvl="1" indent="-342900"/>
            <a:r>
              <a:rPr lang="en-US" dirty="0"/>
              <a:t>Hills are ecologically sensitive areas relatively untouched by human activity. The alignment design must attempt to minimize tree cutting and large scale earth filling/cutting to minimize damage</a:t>
            </a:r>
            <a:r>
              <a:rPr lang="en-US" dirty="0" smtClean="0"/>
              <a:t>.</a:t>
            </a:r>
            <a:endParaRPr lang="en-US"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7</a:t>
            </a:fld>
            <a:endParaRPr lang="en-US"/>
          </a:p>
        </p:txBody>
      </p:sp>
    </p:spTree>
    <p:extLst>
      <p:ext uri="{BB962C8B-B14F-4D97-AF65-F5344CB8AC3E}">
        <p14:creationId xmlns:p14="http://schemas.microsoft.com/office/powerpoint/2010/main" val="142503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dirty="0" smtClean="0"/>
              <a:t>Route Selection</a:t>
            </a:r>
          </a:p>
        </p:txBody>
      </p:sp>
      <p:sp>
        <p:nvSpPr>
          <p:cNvPr id="3" name="Content Placeholder 2"/>
          <p:cNvSpPr>
            <a:spLocks noGrp="1"/>
          </p:cNvSpPr>
          <p:nvPr>
            <p:ph idx="1"/>
          </p:nvPr>
        </p:nvSpPr>
        <p:spPr>
          <a:xfrm>
            <a:off x="261938" y="990600"/>
            <a:ext cx="8501062" cy="1524000"/>
          </a:xfrm>
        </p:spPr>
        <p:txBody>
          <a:bodyPr>
            <a:normAutofit/>
          </a:bodyPr>
          <a:lstStyle/>
          <a:p>
            <a:r>
              <a:rPr lang="en-US" sz="1600" dirty="0"/>
              <a:t>Hill </a:t>
            </a:r>
            <a:r>
              <a:rPr lang="en-US" sz="1600" dirty="0" smtClean="0"/>
              <a:t>road alignment may </a:t>
            </a:r>
            <a:r>
              <a:rPr lang="en-US" sz="1600" dirty="0"/>
              <a:t>follow </a:t>
            </a:r>
            <a:r>
              <a:rPr lang="en-US" sz="1600" dirty="0" smtClean="0"/>
              <a:t>alignment at Valley bottom or on a ridge depending on the feasibility </a:t>
            </a:r>
            <a:r>
              <a:rPr lang="en-US" sz="1600" dirty="0"/>
              <a:t>of the road. </a:t>
            </a:r>
            <a:r>
              <a:rPr lang="en-US" sz="1600" dirty="0" smtClean="0"/>
              <a:t>The </a:t>
            </a:r>
            <a:r>
              <a:rPr lang="en-US" sz="1600" dirty="0"/>
              <a:t>first is called </a:t>
            </a:r>
            <a:r>
              <a:rPr lang="en-US" sz="1600" b="1" dirty="0"/>
              <a:t>R</a:t>
            </a:r>
            <a:r>
              <a:rPr lang="en-US" sz="1600" b="1" dirty="0" smtClean="0"/>
              <a:t>iver </a:t>
            </a:r>
            <a:r>
              <a:rPr lang="en-US" sz="1600" b="1" dirty="0"/>
              <a:t>route</a:t>
            </a:r>
            <a:r>
              <a:rPr lang="en-US" sz="1600" dirty="0"/>
              <a:t> and the second is called </a:t>
            </a:r>
            <a:r>
              <a:rPr lang="en-US" sz="1600" b="1" dirty="0" smtClean="0"/>
              <a:t>Ridge </a:t>
            </a:r>
            <a:r>
              <a:rPr lang="en-US" sz="1600" b="1" dirty="0"/>
              <a:t>route</a:t>
            </a:r>
            <a:r>
              <a:rPr lang="en-US" sz="1600" dirty="0" smtClean="0"/>
              <a: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AA44AAEA-C39F-40AE-ABBB-09B1519CBC6B}" type="slidenum">
              <a:rPr lang="en-US" smtClean="0"/>
              <a:pPr/>
              <a:t>8</a:t>
            </a:fld>
            <a:endParaRPr lang="en-US"/>
          </a:p>
        </p:txBody>
      </p:sp>
      <p:sp>
        <p:nvSpPr>
          <p:cNvPr id="6" name="Content Placeholder 2"/>
          <p:cNvSpPr txBox="1">
            <a:spLocks/>
          </p:cNvSpPr>
          <p:nvPr/>
        </p:nvSpPr>
        <p:spPr bwMode="auto">
          <a:xfrm>
            <a:off x="228600" y="1828800"/>
            <a:ext cx="4995862"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469900" indent="-469900" algn="l" rtl="0" eaLnBrk="0" fontAlgn="base" hangingPunct="0">
              <a:spcBef>
                <a:spcPct val="20000"/>
              </a:spcBef>
              <a:spcAft>
                <a:spcPct val="0"/>
              </a:spcAft>
              <a:buClr>
                <a:schemeClr val="accent2"/>
              </a:buClr>
              <a:buFont typeface="Wingdings" pitchFamily="2" charset="2"/>
              <a:buChar char="q"/>
              <a:defRPr sz="2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v"/>
              <a:defRPr sz="2000">
                <a:solidFill>
                  <a:schemeClr val="tx1"/>
                </a:solidFill>
                <a:latin typeface="+mn-lt"/>
              </a:defRPr>
            </a:lvl2pPr>
            <a:lvl3pPr marL="1304925" indent="-395288" algn="l" rtl="0" eaLnBrk="0" fontAlgn="base" hangingPunct="0">
              <a:spcBef>
                <a:spcPct val="20000"/>
              </a:spcBef>
              <a:spcAft>
                <a:spcPct val="0"/>
              </a:spcAft>
              <a:buClr>
                <a:schemeClr val="accent2"/>
              </a:buClr>
              <a:buChar char="•"/>
              <a:defRPr sz="24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r>
              <a:rPr lang="en-US" sz="1900" b="1" i="0" dirty="0" smtClean="0">
                <a:solidFill>
                  <a:schemeClr val="accent2"/>
                </a:solidFill>
              </a:rPr>
              <a:t>River route</a:t>
            </a:r>
            <a:endParaRPr lang="en-US" sz="1900" i="0" dirty="0" smtClean="0">
              <a:solidFill>
                <a:schemeClr val="accent2"/>
              </a:solidFill>
            </a:endParaRPr>
          </a:p>
          <a:p>
            <a:pPr marL="781050" lvl="1" indent="-342900"/>
            <a:r>
              <a:rPr lang="en-US" sz="1600" i="0" dirty="0" smtClean="0"/>
              <a:t>Most frequent case of hill alignment as there is a great advantage of running a road at a gentle gradient. </a:t>
            </a:r>
          </a:p>
          <a:p>
            <a:pPr marL="781050" lvl="1" indent="-342900"/>
            <a:r>
              <a:rPr lang="en-US" sz="1600" i="0" dirty="0" smtClean="0"/>
              <a:t>Runs through lesser horizontal curvature. </a:t>
            </a:r>
          </a:p>
          <a:p>
            <a:pPr marL="781050" lvl="1" indent="-342900"/>
            <a:r>
              <a:rPr lang="en-US" sz="1600" i="0" dirty="0" smtClean="0"/>
              <a:t>Requirements for the construction of bridges over tributaries. </a:t>
            </a:r>
          </a:p>
          <a:p>
            <a:pPr marL="781050" lvl="1" indent="-342900"/>
            <a:r>
              <a:rPr lang="en-US" sz="1600" i="0" dirty="0" smtClean="0"/>
              <a:t>Construction of special retaining structures and protection walls on hill side for safe guarding the road against avalanches in high altitude areas</a:t>
            </a:r>
            <a:r>
              <a:rPr lang="en-US" sz="1600" dirty="0" smtClean="0"/>
              <a:t>.</a:t>
            </a:r>
          </a:p>
          <a:p>
            <a:pPr marL="781050" lvl="1" indent="-342900"/>
            <a:r>
              <a:rPr lang="en-US" sz="1600" i="0" dirty="0"/>
              <a:t>Benefit of low construction cost and operation cost.</a:t>
            </a:r>
          </a:p>
          <a:p>
            <a:r>
              <a:rPr lang="en-US" sz="1900" b="1" i="0" dirty="0" smtClean="0">
                <a:solidFill>
                  <a:schemeClr val="accent2"/>
                </a:solidFill>
              </a:rPr>
              <a:t>Ridge route</a:t>
            </a:r>
            <a:endParaRPr lang="en-US" sz="1900" i="0" dirty="0" smtClean="0">
              <a:solidFill>
                <a:schemeClr val="accent2"/>
              </a:solidFill>
            </a:endParaRPr>
          </a:p>
          <a:p>
            <a:pPr lvl="1"/>
            <a:r>
              <a:rPr lang="en-US" sz="1500" i="0" dirty="0" smtClean="0"/>
              <a:t>Characterized by the very steep gradient.</a:t>
            </a:r>
          </a:p>
          <a:p>
            <a:pPr lvl="1"/>
            <a:r>
              <a:rPr lang="en-US" sz="1500" i="0" dirty="0" smtClean="0"/>
              <a:t>Large number of sharp curves occurs on the road with hair pin bends.</a:t>
            </a:r>
          </a:p>
          <a:p>
            <a:pPr lvl="1"/>
            <a:r>
              <a:rPr lang="en-US" sz="1500" i="0" dirty="0" smtClean="0"/>
              <a:t>Extensive earthwork is required.</a:t>
            </a:r>
          </a:p>
          <a:p>
            <a:pPr lvl="1"/>
            <a:r>
              <a:rPr lang="en-US" sz="1500" i="0" dirty="0" smtClean="0"/>
              <a:t>The requirement for the construction of special structures</a:t>
            </a:r>
            <a:r>
              <a:rPr lang="en-US" sz="1600" i="0" dirty="0" smtClean="0"/>
              <a:t>.</a:t>
            </a:r>
          </a:p>
          <a:p>
            <a:pPr lvl="1"/>
            <a:r>
              <a:rPr lang="en-US" sz="1600" i="0" dirty="0" smtClean="0"/>
              <a:t>High </a:t>
            </a:r>
            <a:r>
              <a:rPr lang="en-US" sz="1600" i="0" dirty="0"/>
              <a:t>construction </a:t>
            </a:r>
            <a:r>
              <a:rPr lang="en-US" sz="1600" i="0" dirty="0" smtClean="0"/>
              <a:t>and </a:t>
            </a:r>
            <a:r>
              <a:rPr lang="en-US" sz="1600" i="0" dirty="0"/>
              <a:t>operation cost.</a:t>
            </a:r>
          </a:p>
          <a:p>
            <a:pPr lvl="1"/>
            <a:endParaRPr lang="en-US" sz="1600" i="0" dirty="0" smtClean="0"/>
          </a:p>
          <a:p>
            <a:pPr lvl="1"/>
            <a:endParaRPr lang="en-US" sz="1600" i="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4462" y="4165600"/>
            <a:ext cx="3627437" cy="21464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462" y="1815949"/>
            <a:ext cx="3627437" cy="2146451"/>
          </a:xfrm>
          <a:prstGeom prst="rect">
            <a:avLst/>
          </a:prstGeom>
        </p:spPr>
      </p:pic>
      <p:sp>
        <p:nvSpPr>
          <p:cNvPr id="10" name="TextBox 9"/>
          <p:cNvSpPr txBox="1"/>
          <p:nvPr/>
        </p:nvSpPr>
        <p:spPr>
          <a:xfrm>
            <a:off x="5918199" y="3636449"/>
            <a:ext cx="2590800" cy="276999"/>
          </a:xfrm>
          <a:prstGeom prst="rect">
            <a:avLst/>
          </a:prstGeom>
          <a:noFill/>
        </p:spPr>
        <p:txBody>
          <a:bodyPr wrap="square" rtlCol="0">
            <a:spAutoFit/>
          </a:bodyPr>
          <a:lstStyle/>
          <a:p>
            <a:pPr algn="ctr"/>
            <a:r>
              <a:rPr lang="en-IN" sz="1200" b="1" dirty="0" smtClean="0">
                <a:solidFill>
                  <a:srgbClr val="FFFF00"/>
                </a:solidFill>
                <a:latin typeface="+mn-lt"/>
              </a:rPr>
              <a:t>Road along River Route</a:t>
            </a:r>
            <a:endParaRPr lang="en-IN" sz="1200" b="1" dirty="0">
              <a:solidFill>
                <a:srgbClr val="FFFF00"/>
              </a:solidFill>
              <a:latin typeface="+mn-lt"/>
            </a:endParaRPr>
          </a:p>
        </p:txBody>
      </p:sp>
      <p:sp>
        <p:nvSpPr>
          <p:cNvPr id="12" name="TextBox 11"/>
          <p:cNvSpPr txBox="1"/>
          <p:nvPr/>
        </p:nvSpPr>
        <p:spPr>
          <a:xfrm>
            <a:off x="5880099" y="6022201"/>
            <a:ext cx="2590800" cy="276999"/>
          </a:xfrm>
          <a:prstGeom prst="rect">
            <a:avLst/>
          </a:prstGeom>
          <a:noFill/>
        </p:spPr>
        <p:txBody>
          <a:bodyPr wrap="square" rtlCol="0">
            <a:spAutoFit/>
          </a:bodyPr>
          <a:lstStyle/>
          <a:p>
            <a:pPr algn="ctr"/>
            <a:r>
              <a:rPr lang="en-IN" sz="1200" b="1" dirty="0" smtClean="0">
                <a:solidFill>
                  <a:srgbClr val="FFFF00"/>
                </a:solidFill>
                <a:latin typeface="+mn-lt"/>
              </a:rPr>
              <a:t>Road along Ridge Route</a:t>
            </a:r>
            <a:endParaRPr lang="en-IN" sz="1200" b="1" dirty="0">
              <a:solidFill>
                <a:srgbClr val="FFFF00"/>
              </a:solidFill>
              <a:latin typeface="+mn-lt"/>
            </a:endParaRPr>
          </a:p>
        </p:txBody>
      </p:sp>
    </p:spTree>
    <p:extLst>
      <p:ext uri="{BB962C8B-B14F-4D97-AF65-F5344CB8AC3E}">
        <p14:creationId xmlns:p14="http://schemas.microsoft.com/office/powerpoint/2010/main" val="37602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630864" y="2514600"/>
            <a:ext cx="44483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Title 1"/>
          <p:cNvSpPr>
            <a:spLocks noGrp="1"/>
          </p:cNvSpPr>
          <p:nvPr>
            <p:ph type="title"/>
          </p:nvPr>
        </p:nvSpPr>
        <p:spPr/>
        <p:txBody>
          <a:bodyPr/>
          <a:lstStyle/>
          <a:p>
            <a:pPr lvl="0"/>
            <a:r>
              <a:rPr lang="en-US" dirty="0" smtClean="0"/>
              <a:t>Engineering Data for Design</a:t>
            </a:r>
            <a:endParaRPr lang="en-US" dirty="0"/>
          </a:p>
        </p:txBody>
      </p:sp>
      <p:sp>
        <p:nvSpPr>
          <p:cNvPr id="3" name="Content Placeholder 2"/>
          <p:cNvSpPr>
            <a:spLocks noGrp="1"/>
          </p:cNvSpPr>
          <p:nvPr>
            <p:ph idx="1"/>
          </p:nvPr>
        </p:nvSpPr>
        <p:spPr>
          <a:xfrm>
            <a:off x="304800" y="990600"/>
            <a:ext cx="8305800" cy="4267200"/>
          </a:xfrm>
        </p:spPr>
        <p:txBody>
          <a:bodyPr/>
          <a:lstStyle/>
          <a:p>
            <a:pPr>
              <a:spcBef>
                <a:spcPts val="600"/>
              </a:spcBef>
            </a:pPr>
            <a:r>
              <a:rPr lang="en-US" sz="1600" b="1" dirty="0">
                <a:solidFill>
                  <a:schemeClr val="accent2"/>
                </a:solidFill>
              </a:rPr>
              <a:t>The design </a:t>
            </a:r>
            <a:r>
              <a:rPr lang="en-US" sz="1600" b="1" dirty="0" smtClean="0">
                <a:solidFill>
                  <a:schemeClr val="accent2"/>
                </a:solidFill>
              </a:rPr>
              <a:t>data includes:</a:t>
            </a:r>
            <a:endParaRPr lang="en-US" sz="1600" b="1" dirty="0">
              <a:solidFill>
                <a:schemeClr val="accent2"/>
              </a:solidFill>
            </a:endParaRPr>
          </a:p>
          <a:p>
            <a:pPr lvl="1">
              <a:spcBef>
                <a:spcPts val="600"/>
              </a:spcBef>
            </a:pPr>
            <a:r>
              <a:rPr lang="en-US" sz="1400" dirty="0"/>
              <a:t>The terrain classification all along the alignment - to be established through topographic data/ Contours of the area using Satellite </a:t>
            </a:r>
            <a:r>
              <a:rPr lang="en-US" sz="1400" dirty="0" smtClean="0"/>
              <a:t>Imagery</a:t>
            </a:r>
            <a:r>
              <a:rPr lang="en-US" sz="1400" dirty="0"/>
              <a:t>.</a:t>
            </a:r>
          </a:p>
          <a:p>
            <a:pPr lvl="1">
              <a:spcBef>
                <a:spcPts val="600"/>
              </a:spcBef>
            </a:pPr>
            <a:r>
              <a:rPr lang="en-US" sz="1400" dirty="0"/>
              <a:t>All  features  like  river  course,  streams,  cross-drainage  structures  (for existing alignment), flooding areas, high flood levels, landslide areas, </a:t>
            </a:r>
            <a:r>
              <a:rPr lang="en-US" sz="1400" dirty="0" smtClean="0"/>
              <a:t>snow/avalanche prone areas etc</a:t>
            </a:r>
            <a:r>
              <a:rPr lang="en-US" sz="1400" dirty="0"/>
              <a:t>. </a:t>
            </a:r>
          </a:p>
          <a:p>
            <a:pPr lvl="0"/>
            <a:endParaRPr lang="en-US" sz="1400" dirty="0" smtClean="0"/>
          </a:p>
        </p:txBody>
      </p:sp>
      <p:sp>
        <p:nvSpPr>
          <p:cNvPr id="4" name="Slide Number Placeholder 3"/>
          <p:cNvSpPr>
            <a:spLocks noGrp="1"/>
          </p:cNvSpPr>
          <p:nvPr>
            <p:ph type="sldNum" sz="quarter" idx="12"/>
          </p:nvPr>
        </p:nvSpPr>
        <p:spPr/>
        <p:txBody>
          <a:bodyPr/>
          <a:lstStyle/>
          <a:p>
            <a:fld id="{AA44AAEA-C39F-40AE-ABBB-09B1519CBC6B}" type="slidenum">
              <a:rPr lang="en-US" smtClean="0"/>
              <a:pPr/>
              <a:t>9</a:t>
            </a:fld>
            <a:endParaRPr lang="en-US"/>
          </a:p>
        </p:txBody>
      </p:sp>
      <p:sp>
        <p:nvSpPr>
          <p:cNvPr id="7" name="Content Placeholder 2"/>
          <p:cNvSpPr txBox="1">
            <a:spLocks/>
          </p:cNvSpPr>
          <p:nvPr/>
        </p:nvSpPr>
        <p:spPr bwMode="auto">
          <a:xfrm>
            <a:off x="317500" y="2527300"/>
            <a:ext cx="43307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q"/>
              <a:defRPr sz="2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v"/>
              <a:defRPr sz="2000">
                <a:solidFill>
                  <a:schemeClr val="tx1"/>
                </a:solidFill>
                <a:latin typeface="+mn-lt"/>
              </a:defRPr>
            </a:lvl2pPr>
            <a:lvl3pPr marL="1304925" indent="-395288" algn="l" rtl="0" eaLnBrk="0" fontAlgn="base" hangingPunct="0">
              <a:spcBef>
                <a:spcPct val="20000"/>
              </a:spcBef>
              <a:spcAft>
                <a:spcPct val="0"/>
              </a:spcAft>
              <a:buClr>
                <a:schemeClr val="accent2"/>
              </a:buClr>
              <a:buChar char="•"/>
              <a:defRPr sz="24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lvl="1">
              <a:spcBef>
                <a:spcPts val="600"/>
              </a:spcBef>
            </a:pPr>
            <a:r>
              <a:rPr lang="en-US" sz="1400" i="0" dirty="0" smtClean="0"/>
              <a:t>River Morphology and Regime data.</a:t>
            </a:r>
          </a:p>
          <a:p>
            <a:pPr lvl="1">
              <a:spcBef>
                <a:spcPts val="600"/>
              </a:spcBef>
            </a:pPr>
            <a:r>
              <a:rPr lang="en-US" sz="1400" i="0" dirty="0" smtClean="0"/>
              <a:t>Chainage wise inventory of the side slope material type i.e. soil with classification and properties, rock type and its structural geology of the area.</a:t>
            </a:r>
          </a:p>
          <a:p>
            <a:pPr lvl="1">
              <a:spcBef>
                <a:spcPts val="600"/>
              </a:spcBef>
            </a:pPr>
            <a:r>
              <a:rPr lang="en-US" sz="1400" i="0" dirty="0" smtClean="0"/>
              <a:t>Hydrological data for all stream and river crossings.</a:t>
            </a:r>
          </a:p>
          <a:p>
            <a:pPr lvl="1">
              <a:spcBef>
                <a:spcPts val="600"/>
              </a:spcBef>
            </a:pPr>
            <a:r>
              <a:rPr lang="en-US" sz="1400" i="0" dirty="0" smtClean="0"/>
              <a:t>Available material and resources that can be used in the road construction.</a:t>
            </a:r>
          </a:p>
          <a:p>
            <a:pPr lvl="1">
              <a:spcBef>
                <a:spcPts val="600"/>
              </a:spcBef>
            </a:pPr>
            <a:r>
              <a:rPr lang="en-US" sz="1400" i="0" dirty="0" smtClean="0"/>
              <a:t>Geometric standards.</a:t>
            </a:r>
          </a:p>
          <a:p>
            <a:endParaRPr lang="en-US" sz="1400" i="0" dirty="0" smtClean="0"/>
          </a:p>
        </p:txBody>
      </p:sp>
      <p:sp>
        <p:nvSpPr>
          <p:cNvPr id="2" name="TextBox 1"/>
          <p:cNvSpPr txBox="1"/>
          <p:nvPr/>
        </p:nvSpPr>
        <p:spPr>
          <a:xfrm>
            <a:off x="4648199" y="5209401"/>
            <a:ext cx="4430989" cy="276999"/>
          </a:xfrm>
          <a:prstGeom prst="rect">
            <a:avLst/>
          </a:prstGeom>
          <a:noFill/>
        </p:spPr>
        <p:txBody>
          <a:bodyPr wrap="square" rtlCol="0">
            <a:spAutoFit/>
          </a:bodyPr>
          <a:lstStyle/>
          <a:p>
            <a:pPr algn="ctr"/>
            <a:r>
              <a:rPr lang="en-IN" sz="1200" b="1" dirty="0" smtClean="0">
                <a:latin typeface="+mn-lt"/>
              </a:rPr>
              <a:t>Contour Data for Design</a:t>
            </a:r>
            <a:endParaRPr lang="en-IN" sz="1200" b="1" dirty="0">
              <a:latin typeface="+mn-lt"/>
            </a:endParaRPr>
          </a:p>
        </p:txBody>
      </p:sp>
    </p:spTree>
    <p:extLst>
      <p:ext uri="{BB962C8B-B14F-4D97-AF65-F5344CB8AC3E}">
        <p14:creationId xmlns:p14="http://schemas.microsoft.com/office/powerpoint/2010/main" val="141983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7974</TotalTime>
  <Words>2714</Words>
  <Application>Microsoft Office PowerPoint</Application>
  <PresentationFormat>On-screen Show (4:3)</PresentationFormat>
  <Paragraphs>574</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Profile</vt:lpstr>
      <vt:lpstr>Intercontinental Consultants and Technocrats Pvt. Ltd.</vt:lpstr>
      <vt:lpstr>Contents</vt:lpstr>
      <vt:lpstr>Hill Road Definition</vt:lpstr>
      <vt:lpstr>Design Issues in Hill Roads </vt:lpstr>
      <vt:lpstr>Special Consideration in Hill Road Design</vt:lpstr>
      <vt:lpstr>Special Consideration in Hill Road Design</vt:lpstr>
      <vt:lpstr>Special Consideration in Hill Road Design</vt:lpstr>
      <vt:lpstr>Route Selection</vt:lpstr>
      <vt:lpstr>Engineering Data for Design</vt:lpstr>
      <vt:lpstr>Geometric Design Standards</vt:lpstr>
      <vt:lpstr>Geometric Design Standards</vt:lpstr>
      <vt:lpstr>Geometric Design Standards</vt:lpstr>
      <vt:lpstr>Geometric Design Standards</vt:lpstr>
      <vt:lpstr>Geometric Design Standards</vt:lpstr>
      <vt:lpstr>Geometric Design Standards</vt:lpstr>
      <vt:lpstr>Geometric Design Standards</vt:lpstr>
      <vt:lpstr>Geometric Design Standards</vt:lpstr>
      <vt:lpstr>Geometric Design Standards</vt:lpstr>
      <vt:lpstr>Geometric Design Standards</vt:lpstr>
      <vt:lpstr>Geometric Design Standards</vt:lpstr>
      <vt:lpstr>Geometric Design Standards</vt:lpstr>
      <vt:lpstr>Geometric Design Standards</vt:lpstr>
      <vt:lpstr>Geometric Design Standards</vt:lpstr>
      <vt:lpstr>Geometric Design Standards</vt:lpstr>
      <vt:lpstr>Geometric Design Standards</vt:lpstr>
      <vt:lpstr>Design of Hair-pin Bends</vt:lpstr>
      <vt:lpstr>Illustrations of Hair-pin Bends</vt:lpstr>
      <vt:lpstr>Climbing Lane</vt:lpstr>
      <vt:lpstr>Other Geometric Design Aspects</vt:lpstr>
      <vt:lpstr>Typical Section for Tunnels</vt:lpstr>
      <vt:lpstr>PowerPoint Presentation</vt:lpstr>
      <vt:lpstr>Index Map</vt:lpstr>
      <vt:lpstr>Major Bottlenecks along the Existing Road </vt:lpstr>
      <vt:lpstr>Major Bottlenecks along the Existing Road </vt:lpstr>
      <vt:lpstr>Capacity Augmentation – Base Year Traffic</vt:lpstr>
      <vt:lpstr>Key Plan</vt:lpstr>
      <vt:lpstr>Salient Features of the Project</vt:lpstr>
      <vt:lpstr>PowerPoint Presentation</vt:lpstr>
    </vt:vector>
  </TitlesOfParts>
  <Company>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venkat</dc:creator>
  <cp:lastModifiedBy>Subrato</cp:lastModifiedBy>
  <cp:revision>1176</cp:revision>
  <cp:lastPrinted>2017-08-18T03:16:40Z</cp:lastPrinted>
  <dcterms:created xsi:type="dcterms:W3CDTF">2009-02-03T04:44:22Z</dcterms:created>
  <dcterms:modified xsi:type="dcterms:W3CDTF">2017-08-18T03:17:55Z</dcterms:modified>
</cp:coreProperties>
</file>