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688" r:id="rId2"/>
    <p:sldMasterId id="2147483698" r:id="rId3"/>
    <p:sldMasterId id="2147483708" r:id="rId4"/>
    <p:sldMasterId id="2147483715" r:id="rId5"/>
  </p:sldMasterIdLst>
  <p:notesMasterIdLst>
    <p:notesMasterId r:id="rId112"/>
  </p:notesMasterIdLst>
  <p:handoutMasterIdLst>
    <p:handoutMasterId r:id="rId113"/>
  </p:handoutMasterIdLst>
  <p:sldIdLst>
    <p:sldId id="257" r:id="rId6"/>
    <p:sldId id="479" r:id="rId7"/>
    <p:sldId id="480" r:id="rId8"/>
    <p:sldId id="283" r:id="rId9"/>
    <p:sldId id="392" r:id="rId10"/>
    <p:sldId id="393" r:id="rId11"/>
    <p:sldId id="484" r:id="rId12"/>
    <p:sldId id="481" r:id="rId13"/>
    <p:sldId id="394" r:id="rId14"/>
    <p:sldId id="285" r:id="rId15"/>
    <p:sldId id="312" r:id="rId16"/>
    <p:sldId id="403" r:id="rId17"/>
    <p:sldId id="404" r:id="rId18"/>
    <p:sldId id="457" r:id="rId19"/>
    <p:sldId id="456" r:id="rId20"/>
    <p:sldId id="266" r:id="rId21"/>
    <p:sldId id="435" r:id="rId22"/>
    <p:sldId id="436" r:id="rId23"/>
    <p:sldId id="262" r:id="rId24"/>
    <p:sldId id="357" r:id="rId25"/>
    <p:sldId id="358" r:id="rId26"/>
    <p:sldId id="359" r:id="rId27"/>
    <p:sldId id="267" r:id="rId28"/>
    <p:sldId id="288" r:id="rId29"/>
    <p:sldId id="316" r:id="rId30"/>
    <p:sldId id="415" r:id="rId31"/>
    <p:sldId id="418" r:id="rId32"/>
    <p:sldId id="419" r:id="rId33"/>
    <p:sldId id="420" r:id="rId34"/>
    <p:sldId id="324" r:id="rId35"/>
    <p:sldId id="325" r:id="rId36"/>
    <p:sldId id="326" r:id="rId37"/>
    <p:sldId id="421" r:id="rId38"/>
    <p:sldId id="422" r:id="rId39"/>
    <p:sldId id="465" r:id="rId40"/>
    <p:sldId id="467" r:id="rId41"/>
    <p:sldId id="468" r:id="rId42"/>
    <p:sldId id="485" r:id="rId43"/>
    <p:sldId id="433" r:id="rId44"/>
    <p:sldId id="437" r:id="rId45"/>
    <p:sldId id="438" r:id="rId46"/>
    <p:sldId id="439" r:id="rId47"/>
    <p:sldId id="440" r:id="rId48"/>
    <p:sldId id="441" r:id="rId49"/>
    <p:sldId id="442" r:id="rId50"/>
    <p:sldId id="443" r:id="rId51"/>
    <p:sldId id="444" r:id="rId52"/>
    <p:sldId id="445" r:id="rId53"/>
    <p:sldId id="446" r:id="rId54"/>
    <p:sldId id="447" r:id="rId55"/>
    <p:sldId id="448" r:id="rId56"/>
    <p:sldId id="449" r:id="rId57"/>
    <p:sldId id="450" r:id="rId58"/>
    <p:sldId id="451" r:id="rId59"/>
    <p:sldId id="452" r:id="rId60"/>
    <p:sldId id="453" r:id="rId61"/>
    <p:sldId id="454" r:id="rId62"/>
    <p:sldId id="434" r:id="rId63"/>
    <p:sldId id="455" r:id="rId64"/>
    <p:sldId id="408" r:id="rId65"/>
    <p:sldId id="409" r:id="rId66"/>
    <p:sldId id="410" r:id="rId67"/>
    <p:sldId id="411" r:id="rId68"/>
    <p:sldId id="412" r:id="rId69"/>
    <p:sldId id="413" r:id="rId70"/>
    <p:sldId id="423" r:id="rId71"/>
    <p:sldId id="431" r:id="rId72"/>
    <p:sldId id="432" r:id="rId73"/>
    <p:sldId id="430" r:id="rId74"/>
    <p:sldId id="427" r:id="rId75"/>
    <p:sldId id="424" r:id="rId76"/>
    <p:sldId id="425" r:id="rId77"/>
    <p:sldId id="428" r:id="rId78"/>
    <p:sldId id="429" r:id="rId79"/>
    <p:sldId id="458" r:id="rId80"/>
    <p:sldId id="395" r:id="rId81"/>
    <p:sldId id="396" r:id="rId82"/>
    <p:sldId id="397" r:id="rId83"/>
    <p:sldId id="398" r:id="rId84"/>
    <p:sldId id="399" r:id="rId85"/>
    <p:sldId id="401" r:id="rId86"/>
    <p:sldId id="488" r:id="rId87"/>
    <p:sldId id="489" r:id="rId88"/>
    <p:sldId id="490" r:id="rId89"/>
    <p:sldId id="487" r:id="rId90"/>
    <p:sldId id="402" r:id="rId91"/>
    <p:sldId id="459" r:id="rId92"/>
    <p:sldId id="373" r:id="rId93"/>
    <p:sldId id="374" r:id="rId94"/>
    <p:sldId id="361" r:id="rId95"/>
    <p:sldId id="375" r:id="rId96"/>
    <p:sldId id="482" r:id="rId97"/>
    <p:sldId id="376" r:id="rId98"/>
    <p:sldId id="377" r:id="rId99"/>
    <p:sldId id="378" r:id="rId100"/>
    <p:sldId id="486" r:id="rId101"/>
    <p:sldId id="370" r:id="rId102"/>
    <p:sldId id="371" r:id="rId103"/>
    <p:sldId id="491" r:id="rId104"/>
    <p:sldId id="492" r:id="rId105"/>
    <p:sldId id="493" r:id="rId106"/>
    <p:sldId id="494" r:id="rId107"/>
    <p:sldId id="460" r:id="rId108"/>
    <p:sldId id="461" r:id="rId109"/>
    <p:sldId id="382" r:id="rId110"/>
    <p:sldId id="469" r:id="rId111"/>
  </p:sldIdLst>
  <p:sldSz cx="10691813" cy="7559675"/>
  <p:notesSz cx="9144000" cy="6858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6600"/>
    <a:srgbClr val="FFE593"/>
    <a:srgbClr val="FFEFBD"/>
    <a:srgbClr val="FFDA65"/>
    <a:srgbClr val="B91023"/>
    <a:srgbClr val="00404C"/>
    <a:srgbClr val="E34F0D"/>
    <a:srgbClr val="EE7A19"/>
    <a:srgbClr val="F9B9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59" autoAdjust="0"/>
    <p:restoredTop sz="94680" autoAdjust="0"/>
  </p:normalViewPr>
  <p:slideViewPr>
    <p:cSldViewPr snapToGrid="0" showGuides="1">
      <p:cViewPr varScale="1">
        <p:scale>
          <a:sx n="67" d="100"/>
          <a:sy n="67" d="100"/>
        </p:scale>
        <p:origin x="-1068" y="-102"/>
      </p:cViewPr>
      <p:guideLst>
        <p:guide orient="horz" pos="2381"/>
        <p:guide pos="5752"/>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118" d="100"/>
          <a:sy n="118" d="100"/>
        </p:scale>
        <p:origin x="-2322" y="-96"/>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tableStyles" Target="tableStyles.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notesMaster" Target="notesMasters/notesMaster1.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slide" Target="slides/slide105.xml"/><Relationship Id="rId115"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s>
</file>

<file path=ppt/charts/_rels/chart1.xml.rels><?xml version="1.0" encoding="UTF-8" standalone="yes"?>
<Relationships xmlns="http://schemas.openxmlformats.org/package/2006/relationships"><Relationship Id="rId1" Type="http://schemas.openxmlformats.org/officeDocument/2006/relationships/oleObject" Target="file:///C:\Users\Sonal%20Kulkarni\AppData\Local\Microsoft\Windows\INetCache\Content.Outlook\U157WJTS\Gradatio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26934010292904"/>
          <c:y val="6.9678334003869954E-2"/>
          <c:w val="0.83556226862999772"/>
          <c:h val="0.80451826733337151"/>
        </c:manualLayout>
      </c:layout>
      <c:scatterChart>
        <c:scatterStyle val="smoothMarker"/>
        <c:varyColors val="0"/>
        <c:ser>
          <c:idx val="0"/>
          <c:order val="0"/>
          <c:tx>
            <c:v>Subbase Gradaion </c:v>
          </c:tx>
          <c:xVal>
            <c:numRef>
              <c:f>'[Gradation.xlsx]subbase Final'!$B$19:$B$27</c:f>
              <c:numCache>
                <c:formatCode>0.000</c:formatCode>
                <c:ptCount val="9"/>
                <c:pt idx="0">
                  <c:v>80</c:v>
                </c:pt>
                <c:pt idx="1">
                  <c:v>53</c:v>
                </c:pt>
                <c:pt idx="2">
                  <c:v>45</c:v>
                </c:pt>
                <c:pt idx="3">
                  <c:v>22.4</c:v>
                </c:pt>
                <c:pt idx="4">
                  <c:v>11.2</c:v>
                </c:pt>
                <c:pt idx="5">
                  <c:v>4.75</c:v>
                </c:pt>
                <c:pt idx="6">
                  <c:v>2.36</c:v>
                </c:pt>
                <c:pt idx="7">
                  <c:v>0.6</c:v>
                </c:pt>
                <c:pt idx="8">
                  <c:v>7.4999999999999997E-2</c:v>
                </c:pt>
              </c:numCache>
            </c:numRef>
          </c:xVal>
          <c:yVal>
            <c:numRef>
              <c:f>'[Gradation.xlsx]subbase Final'!$F$19:$F$27</c:f>
              <c:numCache>
                <c:formatCode>0.00</c:formatCode>
                <c:ptCount val="9"/>
                <c:pt idx="0">
                  <c:v>100</c:v>
                </c:pt>
                <c:pt idx="1">
                  <c:v>100</c:v>
                </c:pt>
                <c:pt idx="2">
                  <c:v>100</c:v>
                </c:pt>
                <c:pt idx="3">
                  <c:v>91.262500000000003</c:v>
                </c:pt>
                <c:pt idx="4">
                  <c:v>77.625</c:v>
                </c:pt>
                <c:pt idx="5">
                  <c:v>57.2</c:v>
                </c:pt>
                <c:pt idx="6">
                  <c:v>52.6875</c:v>
                </c:pt>
                <c:pt idx="7">
                  <c:v>30</c:v>
                </c:pt>
                <c:pt idx="8">
                  <c:v>5.2250000000000085</c:v>
                </c:pt>
              </c:numCache>
            </c:numRef>
          </c:yVal>
          <c:smooth val="1"/>
        </c:ser>
        <c:dLbls>
          <c:showLegendKey val="0"/>
          <c:showVal val="0"/>
          <c:showCatName val="0"/>
          <c:showSerName val="0"/>
          <c:showPercent val="0"/>
          <c:showBubbleSize val="0"/>
        </c:dLbls>
        <c:axId val="43667840"/>
        <c:axId val="43669760"/>
      </c:scatterChart>
      <c:valAx>
        <c:axId val="43667840"/>
        <c:scaling>
          <c:logBase val="10"/>
          <c:orientation val="minMax"/>
          <c:max val="100"/>
          <c:min val="1.0000000000000002E-2"/>
        </c:scaling>
        <c:delete val="0"/>
        <c:axPos val="b"/>
        <c:minorGridlines/>
        <c:title>
          <c:tx>
            <c:rich>
              <a:bodyPr/>
              <a:lstStyle/>
              <a:p>
                <a:pPr>
                  <a:defRPr>
                    <a:latin typeface="Arial Black" pitchFamily="34" charset="0"/>
                  </a:defRPr>
                </a:pPr>
                <a:r>
                  <a:rPr lang="en-US">
                    <a:latin typeface="Arial Black" pitchFamily="34" charset="0"/>
                  </a:rPr>
                  <a:t>Particle</a:t>
                </a:r>
                <a:r>
                  <a:rPr lang="en-US" baseline="0">
                    <a:latin typeface="Arial Black" pitchFamily="34" charset="0"/>
                  </a:rPr>
                  <a:t> Size (mm)</a:t>
                </a:r>
                <a:endParaRPr lang="en-US">
                  <a:latin typeface="Arial Black" pitchFamily="34" charset="0"/>
                </a:endParaRPr>
              </a:p>
            </c:rich>
          </c:tx>
          <c:layout/>
          <c:overlay val="0"/>
        </c:title>
        <c:numFmt formatCode="0.000" sourceLinked="1"/>
        <c:majorTickMark val="out"/>
        <c:minorTickMark val="none"/>
        <c:tickLblPos val="nextTo"/>
        <c:crossAx val="43669760"/>
        <c:crosses val="autoZero"/>
        <c:crossBetween val="midCat"/>
      </c:valAx>
      <c:valAx>
        <c:axId val="43669760"/>
        <c:scaling>
          <c:orientation val="minMax"/>
          <c:max val="120"/>
          <c:min val="0"/>
        </c:scaling>
        <c:delete val="0"/>
        <c:axPos val="l"/>
        <c:minorGridlines/>
        <c:title>
          <c:tx>
            <c:rich>
              <a:bodyPr rot="-5400000" vert="horz"/>
              <a:lstStyle/>
              <a:p>
                <a:pPr>
                  <a:defRPr sz="1100">
                    <a:latin typeface="Arial Black" pitchFamily="34" charset="0"/>
                  </a:defRPr>
                </a:pPr>
                <a:r>
                  <a:rPr lang="en-US" sz="1100">
                    <a:latin typeface="Arial Black" pitchFamily="34" charset="0"/>
                  </a:rPr>
                  <a:t>%</a:t>
                </a:r>
                <a:r>
                  <a:rPr lang="en-US" sz="1100" baseline="0">
                    <a:latin typeface="Arial Black" pitchFamily="34" charset="0"/>
                  </a:rPr>
                  <a:t> of Passing </a:t>
                </a:r>
                <a:endParaRPr lang="en-US" sz="1100">
                  <a:latin typeface="Arial Black" pitchFamily="34" charset="0"/>
                </a:endParaRPr>
              </a:p>
            </c:rich>
          </c:tx>
          <c:layout/>
          <c:overlay val="0"/>
        </c:title>
        <c:numFmt formatCode="0.00" sourceLinked="1"/>
        <c:majorTickMark val="out"/>
        <c:minorTickMark val="none"/>
        <c:tickLblPos val="nextTo"/>
        <c:crossAx val="43667840"/>
        <c:crossesAt val="1.0000000000000002E-2"/>
        <c:crossBetween val="midCat"/>
        <c:majorUnit val="20"/>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image" Target="../media/image3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it-IT" dirty="0">
              <a:latin typeface="Arial"/>
            </a:endParaRPr>
          </a:p>
        </p:txBody>
      </p:sp>
      <p:sp>
        <p:nvSpPr>
          <p:cNvPr id="3" name="Segnaposto data 2"/>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C07FCBC5-20FD-4FA1-A9EE-BE231A5A0715}" type="datetimeFigureOut">
              <a:rPr lang="it-IT" smtClean="0">
                <a:latin typeface="Arial"/>
              </a:rPr>
              <a:pPr/>
              <a:t>18/08/2017</a:t>
            </a:fld>
            <a:endParaRPr lang="it-IT" dirty="0">
              <a:latin typeface="Arial"/>
            </a:endParaRPr>
          </a:p>
        </p:txBody>
      </p:sp>
      <p:sp>
        <p:nvSpPr>
          <p:cNvPr id="4" name="Segnaposto piè di pagina 3"/>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it-IT" dirty="0">
              <a:latin typeface="Arial"/>
            </a:endParaRPr>
          </a:p>
        </p:txBody>
      </p:sp>
      <p:sp>
        <p:nvSpPr>
          <p:cNvPr id="5" name="Segnaposto numero diapositiva 4"/>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35B36636-2A58-4A47-9C78-45EBE7EF9A9B}" type="slidenum">
              <a:rPr lang="it-IT" smtClean="0">
                <a:latin typeface="Arial"/>
              </a:rPr>
              <a:pPr/>
              <a:t>‹#›</a:t>
            </a:fld>
            <a:endParaRPr lang="it-IT" dirty="0">
              <a:latin typeface="Arial"/>
            </a:endParaRPr>
          </a:p>
        </p:txBody>
      </p:sp>
    </p:spTree>
    <p:extLst>
      <p:ext uri="{BB962C8B-B14F-4D97-AF65-F5344CB8AC3E}">
        <p14:creationId xmlns:p14="http://schemas.microsoft.com/office/powerpoint/2010/main" val="10349296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atin typeface="Arial"/>
              </a:defRPr>
            </a:lvl1pPr>
          </a:lstStyle>
          <a:p>
            <a:endParaRPr lang="it-IT" dirty="0"/>
          </a:p>
        </p:txBody>
      </p:sp>
      <p:sp>
        <p:nvSpPr>
          <p:cNvPr id="3" name="Segnaposto data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atin typeface="Arial"/>
              </a:defRPr>
            </a:lvl1pPr>
          </a:lstStyle>
          <a:p>
            <a:fld id="{8466A627-F93F-4E67-AB12-F54C78B1B46D}" type="datetimeFigureOut">
              <a:rPr lang="it-IT" smtClean="0"/>
              <a:pPr/>
              <a:t>18/08/2017</a:t>
            </a:fld>
            <a:endParaRPr lang="it-IT" dirty="0"/>
          </a:p>
        </p:txBody>
      </p:sp>
      <p:sp>
        <p:nvSpPr>
          <p:cNvPr id="4" name="Segnaposto immagine diapositiva 3"/>
          <p:cNvSpPr>
            <a:spLocks noGrp="1" noRot="1" noChangeAspect="1"/>
          </p:cNvSpPr>
          <p:nvPr>
            <p:ph type="sldImg" idx="2"/>
          </p:nvPr>
        </p:nvSpPr>
        <p:spPr>
          <a:xfrm>
            <a:off x="2935288" y="857250"/>
            <a:ext cx="3273425" cy="2314575"/>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6" name="Segnaposto piè di pagina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atin typeface="Arial"/>
              </a:defRPr>
            </a:lvl1pPr>
          </a:lstStyle>
          <a:p>
            <a:endParaRPr lang="it-IT" dirty="0"/>
          </a:p>
        </p:txBody>
      </p:sp>
      <p:sp>
        <p:nvSpPr>
          <p:cNvPr id="7" name="Segnaposto numero diapositiva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atin typeface="Arial"/>
              </a:defRPr>
            </a:lvl1pPr>
          </a:lstStyle>
          <a:p>
            <a:fld id="{064F03E7-8122-4749-B30D-8763C2AF2668}" type="slidenum">
              <a:rPr lang="it-IT" smtClean="0"/>
              <a:pPr/>
              <a:t>‹#›</a:t>
            </a:fld>
            <a:endParaRPr lang="it-IT" dirty="0"/>
          </a:p>
        </p:txBody>
      </p:sp>
    </p:spTree>
    <p:extLst>
      <p:ext uri="{BB962C8B-B14F-4D97-AF65-F5344CB8AC3E}">
        <p14:creationId xmlns:p14="http://schemas.microsoft.com/office/powerpoint/2010/main" val="3540538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a:ea typeface="+mn-ea"/>
        <a:cs typeface="+mn-cs"/>
      </a:defRPr>
    </a:lvl1pPr>
    <a:lvl2pPr marL="457200" algn="l" defTabSz="914400" rtl="0" eaLnBrk="1" latinLnBrk="0" hangingPunct="1">
      <a:defRPr sz="1200" kern="1200">
        <a:solidFill>
          <a:schemeClr val="tx1"/>
        </a:solidFill>
        <a:latin typeface="Arial"/>
        <a:ea typeface="+mn-ea"/>
        <a:cs typeface="+mn-cs"/>
      </a:defRPr>
    </a:lvl2pPr>
    <a:lvl3pPr marL="914400" algn="l" defTabSz="914400" rtl="0" eaLnBrk="1" latinLnBrk="0" hangingPunct="1">
      <a:defRPr sz="1200" kern="1200">
        <a:solidFill>
          <a:schemeClr val="tx1"/>
        </a:solidFill>
        <a:latin typeface="Arial"/>
        <a:ea typeface="+mn-ea"/>
        <a:cs typeface="+mn-cs"/>
      </a:defRPr>
    </a:lvl3pPr>
    <a:lvl4pPr marL="1371600" algn="l" defTabSz="914400" rtl="0" eaLnBrk="1" latinLnBrk="0" hangingPunct="1">
      <a:defRPr sz="1200" kern="1200">
        <a:solidFill>
          <a:schemeClr val="tx1"/>
        </a:solidFill>
        <a:latin typeface="Arial"/>
        <a:ea typeface="+mn-ea"/>
        <a:cs typeface="+mn-cs"/>
      </a:defRPr>
    </a:lvl4pPr>
    <a:lvl5pPr marL="1828800" algn="l" defTabSz="914400" rtl="0" eaLnBrk="1" latinLnBrk="0" hangingPunct="1">
      <a:defRPr sz="1200" kern="1200">
        <a:solidFill>
          <a:schemeClr val="tx1"/>
        </a:solidFill>
        <a:latin typeface="Arial"/>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ChangeArrowheads="1"/>
          </p:cNvSpPr>
          <p:nvPr/>
        </p:nvSpPr>
        <p:spPr bwMode="auto">
          <a:xfrm>
            <a:off x="5951502" y="0"/>
            <a:ext cx="4546374" cy="342187"/>
          </a:xfrm>
          <a:prstGeom prst="rect">
            <a:avLst/>
          </a:prstGeom>
          <a:noFill/>
          <a:ln w="12700">
            <a:noFill/>
            <a:miter lim="800000"/>
            <a:headEnd/>
            <a:tailEnd/>
          </a:ln>
        </p:spPr>
        <p:txBody>
          <a:bodyPr/>
          <a:lstStyle/>
          <a:p>
            <a:pPr defTabSz="914400" eaLnBrk="0" hangingPunct="0">
              <a:lnSpc>
                <a:spcPct val="80000"/>
              </a:lnSpc>
              <a:spcBef>
                <a:spcPct val="20000"/>
              </a:spcBef>
              <a:buClr>
                <a:schemeClr val="tx1"/>
              </a:buClr>
              <a:buSzPct val="100000"/>
            </a:pPr>
            <a:endParaRPr lang="it-IT" sz="2400" b="1">
              <a:latin typeface="Tahoma" pitchFamily="34" charset="0"/>
            </a:endParaRPr>
          </a:p>
        </p:txBody>
      </p:sp>
      <p:sp>
        <p:nvSpPr>
          <p:cNvPr id="311299" name="Rectangle 3"/>
          <p:cNvSpPr>
            <a:spLocks noChangeArrowheads="1"/>
          </p:cNvSpPr>
          <p:nvPr/>
        </p:nvSpPr>
        <p:spPr bwMode="auto">
          <a:xfrm>
            <a:off x="5951502" y="6515813"/>
            <a:ext cx="4546374" cy="342187"/>
          </a:xfrm>
          <a:prstGeom prst="rect">
            <a:avLst/>
          </a:prstGeom>
          <a:noFill/>
          <a:ln w="12700">
            <a:noFill/>
            <a:miter lim="800000"/>
            <a:headEnd/>
            <a:tailEnd/>
          </a:ln>
        </p:spPr>
        <p:txBody>
          <a:bodyPr lIns="91429" tIns="44912" rIns="91429" bIns="44912" anchor="b"/>
          <a:lstStyle/>
          <a:p>
            <a:pPr algn="r" defTabSz="925513" eaLnBrk="0" hangingPunct="0"/>
            <a:r>
              <a:rPr lang="it-IT" sz="1200">
                <a:latin typeface="Times" pitchFamily="18" charset="0"/>
              </a:rPr>
              <a:t>2</a:t>
            </a:r>
          </a:p>
        </p:txBody>
      </p:sp>
      <p:sp>
        <p:nvSpPr>
          <p:cNvPr id="311300" name="Rectangle 4"/>
          <p:cNvSpPr>
            <a:spLocks noChangeArrowheads="1"/>
          </p:cNvSpPr>
          <p:nvPr/>
        </p:nvSpPr>
        <p:spPr bwMode="auto">
          <a:xfrm>
            <a:off x="1" y="6515813"/>
            <a:ext cx="4548510" cy="342187"/>
          </a:xfrm>
          <a:prstGeom prst="rect">
            <a:avLst/>
          </a:prstGeom>
          <a:noFill/>
          <a:ln w="12700">
            <a:noFill/>
            <a:miter lim="800000"/>
            <a:headEnd/>
            <a:tailEnd/>
          </a:ln>
        </p:spPr>
        <p:txBody>
          <a:bodyPr/>
          <a:lstStyle/>
          <a:p>
            <a:pPr defTabSz="914400" eaLnBrk="0" hangingPunct="0">
              <a:lnSpc>
                <a:spcPct val="80000"/>
              </a:lnSpc>
              <a:spcBef>
                <a:spcPct val="20000"/>
              </a:spcBef>
              <a:buClr>
                <a:schemeClr val="tx1"/>
              </a:buClr>
              <a:buSzPct val="100000"/>
            </a:pPr>
            <a:endParaRPr lang="it-IT" sz="2400" b="1">
              <a:latin typeface="Tahoma" pitchFamily="34" charset="0"/>
            </a:endParaRPr>
          </a:p>
        </p:txBody>
      </p:sp>
      <p:sp>
        <p:nvSpPr>
          <p:cNvPr id="311301" name="Rectangle 5"/>
          <p:cNvSpPr>
            <a:spLocks noChangeArrowheads="1"/>
          </p:cNvSpPr>
          <p:nvPr/>
        </p:nvSpPr>
        <p:spPr bwMode="auto">
          <a:xfrm>
            <a:off x="1" y="0"/>
            <a:ext cx="4548510" cy="342187"/>
          </a:xfrm>
          <a:prstGeom prst="rect">
            <a:avLst/>
          </a:prstGeom>
          <a:noFill/>
          <a:ln w="12700">
            <a:noFill/>
            <a:miter lim="800000"/>
            <a:headEnd/>
            <a:tailEnd/>
          </a:ln>
        </p:spPr>
        <p:txBody>
          <a:bodyPr/>
          <a:lstStyle/>
          <a:p>
            <a:pPr defTabSz="914400" eaLnBrk="0" hangingPunct="0">
              <a:lnSpc>
                <a:spcPct val="80000"/>
              </a:lnSpc>
              <a:spcBef>
                <a:spcPct val="20000"/>
              </a:spcBef>
              <a:buClr>
                <a:schemeClr val="tx1"/>
              </a:buClr>
              <a:buSzPct val="100000"/>
            </a:pPr>
            <a:endParaRPr lang="it-IT" sz="2400" b="1">
              <a:latin typeface="Tahoma" pitchFamily="34" charset="0"/>
            </a:endParaRPr>
          </a:p>
        </p:txBody>
      </p:sp>
      <p:sp>
        <p:nvSpPr>
          <p:cNvPr id="311302" name="Rectangle 6"/>
          <p:cNvSpPr>
            <a:spLocks noGrp="1" noRot="1" noChangeAspect="1" noChangeArrowheads="1" noTextEdit="1"/>
          </p:cNvSpPr>
          <p:nvPr>
            <p:ph type="sldImg"/>
          </p:nvPr>
        </p:nvSpPr>
        <p:spPr bwMode="auto">
          <a:xfrm>
            <a:off x="2754313" y="514350"/>
            <a:ext cx="3635375" cy="2571750"/>
          </a:xfrm>
          <a:noFill/>
          <a:ln cap="flat">
            <a:solidFill>
              <a:srgbClr val="000000"/>
            </a:solidFill>
            <a:miter lim="800000"/>
            <a:headEnd/>
            <a:tailEnd/>
          </a:ln>
        </p:spPr>
      </p:sp>
      <p:sp>
        <p:nvSpPr>
          <p:cNvPr id="311303" name="Rectangle 7"/>
          <p:cNvSpPr>
            <a:spLocks noGrp="1" noChangeArrowheads="1"/>
          </p:cNvSpPr>
          <p:nvPr>
            <p:ph type="body" idx="1"/>
          </p:nvPr>
        </p:nvSpPr>
        <p:spPr bwMode="auto">
          <a:xfrm>
            <a:off x="1417940" y="3257358"/>
            <a:ext cx="6703180" cy="3086264"/>
          </a:xfrm>
          <a:noFill/>
        </p:spPr>
        <p:txBody>
          <a:bodyPr wrap="square" lIns="91429" tIns="44912" rIns="91429" bIns="44912" numCol="1" anchor="t" anchorCtr="0" compatLnSpc="1">
            <a:prstTxWarp prst="textNoShape">
              <a:avLst/>
            </a:prstTxWarp>
          </a:bodyPr>
          <a:lstStyle/>
          <a:p>
            <a:pPr defTabSz="914400" eaLnBrk="1" hangingPunct="1"/>
            <a:endParaRPr lang="it-IT"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7"/>
          <p:cNvSpPr txBox="1">
            <a:spLocks noGrp="1" noChangeArrowheads="1"/>
          </p:cNvSpPr>
          <p:nvPr/>
        </p:nvSpPr>
        <p:spPr bwMode="auto">
          <a:xfrm>
            <a:off x="5135760" y="6498265"/>
            <a:ext cx="3982615" cy="372896"/>
          </a:xfrm>
          <a:prstGeom prst="rect">
            <a:avLst/>
          </a:prstGeom>
          <a:noFill/>
          <a:ln w="9525">
            <a:noFill/>
            <a:miter lim="800000"/>
            <a:headEnd/>
            <a:tailEnd/>
          </a:ln>
        </p:spPr>
        <p:txBody>
          <a:bodyPr anchor="b"/>
          <a:lstStyle/>
          <a:p>
            <a:pPr algn="r" defTabSz="914400" eaLnBrk="0" hangingPunct="0"/>
            <a:fld id="{8E75737A-FA6C-44A9-AB3C-350DB0762379}" type="slidenum">
              <a:rPr lang="en-GB" sz="1200">
                <a:latin typeface="Times New Roman" pitchFamily="18" charset="0"/>
              </a:rPr>
              <a:pPr algn="r" defTabSz="914400" eaLnBrk="0" hangingPunct="0"/>
              <a:t>62</a:t>
            </a:fld>
            <a:endParaRPr lang="en-GB" sz="1200">
              <a:latin typeface="Times New Roman" pitchFamily="18" charset="0"/>
            </a:endParaRPr>
          </a:p>
        </p:txBody>
      </p:sp>
      <p:sp>
        <p:nvSpPr>
          <p:cNvPr id="492547" name="Rectangle 2"/>
          <p:cNvSpPr>
            <a:spLocks noGrp="1" noChangeArrowheads="1"/>
          </p:cNvSpPr>
          <p:nvPr>
            <p:ph type="body" idx="1"/>
          </p:nvPr>
        </p:nvSpPr>
        <p:spPr bwMode="auto">
          <a:xfrm>
            <a:off x="1219343" y="3259552"/>
            <a:ext cx="6705315" cy="2888849"/>
          </a:xfrm>
          <a:noFill/>
        </p:spPr>
        <p:txBody>
          <a:bodyPr wrap="square" lIns="90488" tIns="44450" rIns="90488" bIns="44450" numCol="1" anchor="t" anchorCtr="0" compatLnSpc="1">
            <a:prstTxWarp prst="textNoShape">
              <a:avLst/>
            </a:prstTxWarp>
          </a:bodyPr>
          <a:lstStyle/>
          <a:p>
            <a:pPr algn="just" defTabSz="914400" eaLnBrk="1" hangingPunct="1"/>
            <a:r>
              <a:rPr lang="en-GB" smtClean="0">
                <a:latin typeface="Arial" charset="0"/>
              </a:rPr>
              <a:t>Mesh Track inhibits the initiation of cracks at the bottom of the asphalt layer by absorption of the tensile stresses by the Steel Mesh. As a consequence, the bituminuous products are no longer subject to tension and will not crack by bottom-up fatigue.</a:t>
            </a:r>
          </a:p>
          <a:p>
            <a:pPr algn="just" defTabSz="914400" eaLnBrk="1" hangingPunct="1"/>
            <a:endParaRPr lang="en-GB" smtClean="0">
              <a:latin typeface="Arial" charset="0"/>
            </a:endParaRPr>
          </a:p>
        </p:txBody>
      </p:sp>
      <p:sp>
        <p:nvSpPr>
          <p:cNvPr id="492548" name="Rectangle 3"/>
          <p:cNvSpPr>
            <a:spLocks noGrp="1" noRot="1" noChangeAspect="1" noChangeArrowheads="1" noTextEdit="1"/>
          </p:cNvSpPr>
          <p:nvPr>
            <p:ph type="sldImg"/>
          </p:nvPr>
        </p:nvSpPr>
        <p:spPr bwMode="auto">
          <a:xfrm>
            <a:off x="2876550" y="598488"/>
            <a:ext cx="3397250" cy="2403475"/>
          </a:xfrm>
          <a:noFill/>
          <a:ln cap="flat">
            <a:solidFill>
              <a:schemeClr val="tx1"/>
            </a:solidFill>
            <a:miter lim="800000"/>
            <a:headEnd/>
            <a:tailEnd/>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txBox="1">
            <a:spLocks noGrp="1" noChangeArrowheads="1"/>
          </p:cNvSpPr>
          <p:nvPr/>
        </p:nvSpPr>
        <p:spPr bwMode="auto">
          <a:xfrm>
            <a:off x="5135760" y="6498265"/>
            <a:ext cx="3982615" cy="372896"/>
          </a:xfrm>
          <a:prstGeom prst="rect">
            <a:avLst/>
          </a:prstGeom>
          <a:noFill/>
          <a:ln w="9525">
            <a:noFill/>
            <a:miter lim="800000"/>
            <a:headEnd/>
            <a:tailEnd/>
          </a:ln>
        </p:spPr>
        <p:txBody>
          <a:bodyPr anchor="b"/>
          <a:lstStyle/>
          <a:p>
            <a:pPr algn="r" defTabSz="914400" eaLnBrk="0" hangingPunct="0"/>
            <a:fld id="{8DB5B7B5-95B1-44A9-A354-CA29F2A4FFAC}" type="slidenum">
              <a:rPr lang="en-GB" sz="1200">
                <a:latin typeface="Times New Roman" pitchFamily="18" charset="0"/>
              </a:rPr>
              <a:pPr algn="r" defTabSz="914400" eaLnBrk="0" hangingPunct="0"/>
              <a:t>65</a:t>
            </a:fld>
            <a:endParaRPr lang="en-GB" sz="1200">
              <a:latin typeface="Times New Roman" pitchFamily="18" charset="0"/>
            </a:endParaRPr>
          </a:p>
        </p:txBody>
      </p:sp>
      <p:sp>
        <p:nvSpPr>
          <p:cNvPr id="87043" name="Rectangle 2"/>
          <p:cNvSpPr>
            <a:spLocks noGrp="1" noRot="1" noChangeAspect="1" noChangeArrowheads="1" noTextEdit="1"/>
          </p:cNvSpPr>
          <p:nvPr>
            <p:ph type="sldImg"/>
          </p:nvPr>
        </p:nvSpPr>
        <p:spPr bwMode="auto">
          <a:xfrm>
            <a:off x="2805113" y="533400"/>
            <a:ext cx="3614737" cy="2555875"/>
          </a:xfrm>
          <a:noFill/>
          <a:ln>
            <a:solidFill>
              <a:srgbClr val="000000"/>
            </a:solidFill>
            <a:miter lim="800000"/>
            <a:headEnd/>
            <a:tailEnd/>
          </a:ln>
        </p:spPr>
      </p:sp>
      <p:sp>
        <p:nvSpPr>
          <p:cNvPr id="87044" name="Rectangle 3"/>
          <p:cNvSpPr>
            <a:spLocks noGrp="1" noChangeArrowheads="1"/>
          </p:cNvSpPr>
          <p:nvPr>
            <p:ph type="body" idx="1"/>
          </p:nvPr>
        </p:nvSpPr>
        <p:spPr bwMode="auto">
          <a:xfrm>
            <a:off x="1257782" y="3249681"/>
            <a:ext cx="6707450" cy="3088458"/>
          </a:xfrm>
          <a:noFill/>
        </p:spPr>
        <p:txBody>
          <a:bodyPr wrap="square" numCol="1" anchor="t" anchorCtr="0" compatLnSpc="1">
            <a:prstTxWarp prst="textNoShape">
              <a:avLst/>
            </a:prstTxWarp>
          </a:bodyPr>
          <a:lstStyle/>
          <a:p>
            <a:pPr defTabSz="914400" eaLnBrk="1" hangingPunct="1"/>
            <a:r>
              <a:rPr lang="it-IT" sz="1600" b="1" dirty="0" smtClean="0">
                <a:latin typeface="Arial" charset="0"/>
              </a:rPr>
              <a:t>So Product has Bi Directional Strength to resist the BiDirectional Loading which occurs in a pavement. </a:t>
            </a:r>
          </a:p>
          <a:p>
            <a:pPr defTabSz="914400" eaLnBrk="1" hangingPunct="1"/>
            <a:r>
              <a:rPr lang="it-IT" sz="1600" b="1" dirty="0" smtClean="0">
                <a:latin typeface="Arial" charset="0"/>
              </a:rPr>
              <a:t>Unique Geometry allows mesh to Interlock with Aggregate, so if you core, you only see a cross section of a single strand of wire - Acting like a Piece of Agg</a:t>
            </a:r>
          </a:p>
          <a:p>
            <a:pPr defTabSz="914400" eaLnBrk="1" hangingPunct="1"/>
            <a:r>
              <a:rPr lang="it-IT" sz="1600" b="1" dirty="0" smtClean="0">
                <a:latin typeface="Arial" charset="0"/>
              </a:rPr>
              <a:t>The 3D open structure allows the Asphalt to Lie in the Voids and Bond to the Underlying Layer. </a:t>
            </a:r>
          </a:p>
          <a:p>
            <a:pPr defTabSz="914400" eaLnBrk="1" hangingPunct="1"/>
            <a:r>
              <a:rPr lang="it-IT" sz="1600" b="1" dirty="0" smtClean="0">
                <a:latin typeface="Arial" charset="0"/>
              </a:rPr>
              <a:t>The Product is also Able to Withstand Construction Traffic during Installation</a:t>
            </a:r>
            <a:r>
              <a:rPr lang="it-IT" dirty="0" smtClean="0">
                <a:latin typeface="Arial" charset="0"/>
              </a:rPr>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2DFBF7DE-898C-4C29-AF77-F6BBED5CB65D}" type="slidenum">
              <a:rPr lang="it-IT" smtClean="0">
                <a:ea typeface="ヒラギノ角ゴ Pro W3"/>
                <a:cs typeface="ヒラギノ角ゴ Pro W3"/>
              </a:rPr>
              <a:pPr/>
              <a:t>76</a:t>
            </a:fld>
            <a:endParaRPr lang="it-IT" smtClean="0">
              <a:ea typeface="ヒラギノ角ゴ Pro W3"/>
              <a:cs typeface="ヒラギノ角ゴ Pro W3"/>
            </a:endParaRPr>
          </a:p>
        </p:txBody>
      </p:sp>
      <p:sp>
        <p:nvSpPr>
          <p:cNvPr id="102403" name="Rectangle 2"/>
          <p:cNvSpPr>
            <a:spLocks noGrp="1" noRot="1" noChangeAspect="1" noChangeArrowheads="1" noTextEdit="1"/>
          </p:cNvSpPr>
          <p:nvPr>
            <p:ph type="sldImg"/>
          </p:nvPr>
        </p:nvSpPr>
        <p:spPr>
          <a:xfrm>
            <a:off x="2754313" y="514350"/>
            <a:ext cx="3635375" cy="2571750"/>
          </a:xfrm>
          <a:ln/>
        </p:spPr>
      </p:sp>
      <p:sp>
        <p:nvSpPr>
          <p:cNvPr id="102404" name="Rectangle 3"/>
          <p:cNvSpPr>
            <a:spLocks noGrp="1" noChangeArrowheads="1"/>
          </p:cNvSpPr>
          <p:nvPr>
            <p:ph type="body" idx="1"/>
          </p:nvPr>
        </p:nvSpPr>
        <p:spPr>
          <a:noFill/>
          <a:ln/>
        </p:spPr>
        <p:txBody>
          <a:bodyPr/>
          <a:lstStyle/>
          <a:p>
            <a:pPr eaLnBrk="1" hangingPunct="1"/>
            <a:endParaRPr lang="en-US" dirty="0" smtClean="0">
              <a:ea typeface="ヒラギノ角ゴ Pro W3"/>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2DFBF7DE-898C-4C29-AF77-F6BBED5CB65D}" type="slidenum">
              <a:rPr lang="it-IT" smtClean="0">
                <a:ea typeface="ヒラギノ角ゴ Pro W3"/>
                <a:cs typeface="ヒラギノ角ゴ Pro W3"/>
              </a:rPr>
              <a:pPr/>
              <a:t>77</a:t>
            </a:fld>
            <a:endParaRPr lang="it-IT" smtClean="0">
              <a:ea typeface="ヒラギノ角ゴ Pro W3"/>
              <a:cs typeface="ヒラギノ角ゴ Pro W3"/>
            </a:endParaRPr>
          </a:p>
        </p:txBody>
      </p:sp>
      <p:sp>
        <p:nvSpPr>
          <p:cNvPr id="102403" name="Rectangle 2"/>
          <p:cNvSpPr>
            <a:spLocks noGrp="1" noRot="1" noChangeAspect="1" noChangeArrowheads="1" noTextEdit="1"/>
          </p:cNvSpPr>
          <p:nvPr>
            <p:ph type="sldImg"/>
          </p:nvPr>
        </p:nvSpPr>
        <p:spPr>
          <a:xfrm>
            <a:off x="2754313" y="514350"/>
            <a:ext cx="3635375" cy="2571750"/>
          </a:xfrm>
          <a:ln/>
        </p:spPr>
      </p:sp>
      <p:sp>
        <p:nvSpPr>
          <p:cNvPr id="102404" name="Rectangle 3"/>
          <p:cNvSpPr>
            <a:spLocks noGrp="1" noChangeArrowheads="1"/>
          </p:cNvSpPr>
          <p:nvPr>
            <p:ph type="body" idx="1"/>
          </p:nvPr>
        </p:nvSpPr>
        <p:spPr>
          <a:noFill/>
          <a:ln/>
        </p:spPr>
        <p:txBody>
          <a:bodyPr/>
          <a:lstStyle/>
          <a:p>
            <a:pPr eaLnBrk="1" hangingPunct="1"/>
            <a:endParaRPr lang="en-US" dirty="0" smtClean="0">
              <a:ea typeface="ヒラギノ角ゴ Pro W3"/>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p:cNvSpPr>
            <a:spLocks noGrp="1" noRot="1" noChangeAspect="1" noTextEdit="1"/>
          </p:cNvSpPr>
          <p:nvPr>
            <p:ph type="sldImg"/>
          </p:nvPr>
        </p:nvSpPr>
        <p:spPr bwMode="auto">
          <a:xfrm>
            <a:off x="2873375" y="596900"/>
            <a:ext cx="3398838" cy="2403475"/>
          </a:xfrm>
          <a:noFill/>
          <a:ln cap="flat">
            <a:solidFill>
              <a:schemeClr val="tx1"/>
            </a:solidFill>
            <a:miter lim="800000"/>
            <a:headEnd/>
            <a:tailEnd/>
          </a:ln>
        </p:spPr>
      </p:sp>
      <p:sp>
        <p:nvSpPr>
          <p:cNvPr id="336899" name="Rectangle 3"/>
          <p:cNvSpPr>
            <a:spLocks noGrp="1"/>
          </p:cNvSpPr>
          <p:nvPr>
            <p:ph type="body" idx="1"/>
          </p:nvPr>
        </p:nvSpPr>
        <p:spPr bwMode="auto">
          <a:xfrm>
            <a:off x="1219344" y="3259551"/>
            <a:ext cx="6705315" cy="2886656"/>
          </a:xfrm>
          <a:noFill/>
        </p:spPr>
        <p:txBody>
          <a:bodyPr wrap="square" lIns="92075" tIns="46038" rIns="92075" bIns="46038" numCol="1" anchor="t" anchorCtr="0" compatLnSpc="1">
            <a:prstTxWarp prst="textNoShape">
              <a:avLst/>
            </a:prstTxWarp>
          </a:bodyPr>
          <a:lstStyle/>
          <a:p>
            <a:endParaRPr lang="it-IT" smtClean="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4313" y="514350"/>
            <a:ext cx="3635375"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887BD8B-7368-4DB2-8675-F56F57BDA86A}" type="slidenum">
              <a:rPr lang="it-IT" smtClean="0"/>
              <a:pPr>
                <a:defRPr/>
              </a:pPr>
              <a:t>81</a:t>
            </a:fld>
            <a:endParaRPr lang="it-IT"/>
          </a:p>
        </p:txBody>
      </p:sp>
    </p:spTree>
    <p:extLst>
      <p:ext uri="{BB962C8B-B14F-4D97-AF65-F5344CB8AC3E}">
        <p14:creationId xmlns:p14="http://schemas.microsoft.com/office/powerpoint/2010/main" val="15108118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TextEdit="1"/>
          </p:cNvSpPr>
          <p:nvPr>
            <p:ph type="sldImg"/>
          </p:nvPr>
        </p:nvSpPr>
        <p:spPr bwMode="auto">
          <a:xfrm>
            <a:off x="2855913" y="514350"/>
            <a:ext cx="3432175" cy="2573338"/>
          </a:xfrm>
          <a:noFill/>
          <a:ln>
            <a:solidFill>
              <a:srgbClr val="000000"/>
            </a:solidFill>
            <a:miter lim="800000"/>
            <a:headEnd/>
            <a:tailEnd/>
          </a:ln>
        </p:spPr>
      </p:sp>
      <p:sp>
        <p:nvSpPr>
          <p:cNvPr id="49155" name="Rectangle 3"/>
          <p:cNvSpPr>
            <a:spLocks noGrp="1"/>
          </p:cNvSpPr>
          <p:nvPr>
            <p:ph type="body" idx="1"/>
          </p:nvPr>
        </p:nvSpPr>
        <p:spPr bwMode="auto">
          <a:xfrm>
            <a:off x="1219883" y="3259332"/>
            <a:ext cx="6704236" cy="3084876"/>
          </a:xfrm>
          <a:noFill/>
        </p:spPr>
        <p:txBody>
          <a:bodyPr wrap="square" numCol="1" anchor="t" anchorCtr="0" compatLnSpc="1">
            <a:prstTxWarp prst="textNoShape">
              <a:avLst/>
            </a:prstTxWarp>
          </a:bodyPr>
          <a:lstStyle/>
          <a:p>
            <a:endParaRPr lang="pt-BR"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xfrm>
            <a:off x="2935288" y="857250"/>
            <a:ext cx="3273425" cy="23145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sk-SK" altLang="en-US" smtClean="0">
              <a:latin typeface="Arial" charset="0"/>
            </a:endParaRPr>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defTabSz="457200" eaLnBrk="0" fontAlgn="base" hangingPunct="0">
              <a:spcBef>
                <a:spcPct val="0"/>
              </a:spcBef>
              <a:spcAft>
                <a:spcPct val="0"/>
              </a:spcAft>
              <a:defRPr>
                <a:solidFill>
                  <a:schemeClr val="tx1"/>
                </a:solidFill>
                <a:latin typeface="Arial" charset="0"/>
              </a:defRPr>
            </a:lvl6pPr>
            <a:lvl7pPr marL="2971800" indent="-228600" algn="ctr" defTabSz="457200" eaLnBrk="0" fontAlgn="base" hangingPunct="0">
              <a:spcBef>
                <a:spcPct val="0"/>
              </a:spcBef>
              <a:spcAft>
                <a:spcPct val="0"/>
              </a:spcAft>
              <a:defRPr>
                <a:solidFill>
                  <a:schemeClr val="tx1"/>
                </a:solidFill>
                <a:latin typeface="Arial" charset="0"/>
              </a:defRPr>
            </a:lvl7pPr>
            <a:lvl8pPr marL="3429000" indent="-228600" algn="ctr" defTabSz="457200" eaLnBrk="0" fontAlgn="base" hangingPunct="0">
              <a:spcBef>
                <a:spcPct val="0"/>
              </a:spcBef>
              <a:spcAft>
                <a:spcPct val="0"/>
              </a:spcAft>
              <a:defRPr>
                <a:solidFill>
                  <a:schemeClr val="tx1"/>
                </a:solidFill>
                <a:latin typeface="Arial" charset="0"/>
              </a:defRPr>
            </a:lvl8pPr>
            <a:lvl9pPr marL="3886200" indent="-228600" algn="ctr" defTabSz="4572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ECBD1D2F-F77F-4D13-A627-91FA5911E25A}" type="slidenum">
              <a:rPr lang="en-US" altLang="en-US" smtClean="0"/>
              <a:pPr eaLnBrk="1" fontAlgn="base" hangingPunct="1">
                <a:spcBef>
                  <a:spcPct val="0"/>
                </a:spcBef>
                <a:spcAft>
                  <a:spcPct val="0"/>
                </a:spcAft>
              </a:pPr>
              <a:t>106</a:t>
            </a:fld>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4313" y="514350"/>
            <a:ext cx="3635375"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887BD8B-7368-4DB2-8675-F56F57BDA86A}" type="slidenum">
              <a:rPr lang="it-IT" smtClean="0"/>
              <a:pPr>
                <a:defRPr/>
              </a:pPr>
              <a:t>11</a:t>
            </a:fld>
            <a:endParaRPr lang="it-IT"/>
          </a:p>
        </p:txBody>
      </p:sp>
    </p:spTree>
    <p:extLst>
      <p:ext uri="{BB962C8B-B14F-4D97-AF65-F5344CB8AC3E}">
        <p14:creationId xmlns:p14="http://schemas.microsoft.com/office/powerpoint/2010/main" val="1510811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p:cNvSpPr>
            <a:spLocks noGrp="1" noRot="1" noChangeAspect="1" noTextEdit="1"/>
          </p:cNvSpPr>
          <p:nvPr>
            <p:ph type="sldImg"/>
          </p:nvPr>
        </p:nvSpPr>
        <p:spPr bwMode="auto">
          <a:xfrm>
            <a:off x="2873375" y="596900"/>
            <a:ext cx="3398838" cy="2403475"/>
          </a:xfrm>
          <a:noFill/>
          <a:ln cap="flat">
            <a:solidFill>
              <a:schemeClr val="tx1"/>
            </a:solidFill>
            <a:miter lim="800000"/>
            <a:headEnd/>
            <a:tailEnd/>
          </a:ln>
        </p:spPr>
      </p:sp>
      <p:sp>
        <p:nvSpPr>
          <p:cNvPr id="336899" name="Rectangle 3"/>
          <p:cNvSpPr>
            <a:spLocks noGrp="1"/>
          </p:cNvSpPr>
          <p:nvPr>
            <p:ph type="body" idx="1"/>
          </p:nvPr>
        </p:nvSpPr>
        <p:spPr bwMode="auto">
          <a:xfrm>
            <a:off x="1219344" y="3259551"/>
            <a:ext cx="6705315" cy="2886656"/>
          </a:xfrm>
          <a:noFill/>
        </p:spPr>
        <p:txBody>
          <a:bodyPr wrap="square" lIns="92075" tIns="46038" rIns="92075" bIns="46038" numCol="1" anchor="t" anchorCtr="0" compatLnSpc="1">
            <a:prstTxWarp prst="textNoShape">
              <a:avLst/>
            </a:prstTxWarp>
          </a:bodyPr>
          <a:lstStyle/>
          <a:p>
            <a:endParaRPr lang="it-IT"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p:cNvSpPr>
            <a:spLocks noGrp="1" noRot="1" noChangeAspect="1" noTextEdit="1"/>
          </p:cNvSpPr>
          <p:nvPr>
            <p:ph type="sldImg"/>
          </p:nvPr>
        </p:nvSpPr>
        <p:spPr bwMode="auto">
          <a:xfrm>
            <a:off x="2873375" y="596900"/>
            <a:ext cx="3398838" cy="2403475"/>
          </a:xfrm>
          <a:noFill/>
          <a:ln cap="flat">
            <a:solidFill>
              <a:schemeClr val="tx1"/>
            </a:solidFill>
            <a:miter lim="800000"/>
            <a:headEnd/>
            <a:tailEnd/>
          </a:ln>
        </p:spPr>
      </p:sp>
      <p:sp>
        <p:nvSpPr>
          <p:cNvPr id="336899" name="Rectangle 3"/>
          <p:cNvSpPr>
            <a:spLocks noGrp="1"/>
          </p:cNvSpPr>
          <p:nvPr>
            <p:ph type="body" idx="1"/>
          </p:nvPr>
        </p:nvSpPr>
        <p:spPr bwMode="auto">
          <a:xfrm>
            <a:off x="1219344" y="3259551"/>
            <a:ext cx="6705315" cy="2886656"/>
          </a:xfrm>
          <a:noFill/>
        </p:spPr>
        <p:txBody>
          <a:bodyPr wrap="square" lIns="92075" tIns="46038" rIns="92075" bIns="46038" numCol="1" anchor="t" anchorCtr="0" compatLnSpc="1">
            <a:prstTxWarp prst="textNoShape">
              <a:avLst/>
            </a:prstTxWarp>
          </a:bodyPr>
          <a:lstStyle/>
          <a:p>
            <a:endParaRPr lang="it-IT"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p:cNvSpPr>
            <a:spLocks noGrp="1" noRot="1" noChangeAspect="1" noTextEdit="1"/>
          </p:cNvSpPr>
          <p:nvPr>
            <p:ph type="sldImg"/>
          </p:nvPr>
        </p:nvSpPr>
        <p:spPr bwMode="auto">
          <a:xfrm>
            <a:off x="2873375" y="596900"/>
            <a:ext cx="3398838" cy="2403475"/>
          </a:xfrm>
          <a:noFill/>
          <a:ln cap="flat">
            <a:solidFill>
              <a:schemeClr val="tx1"/>
            </a:solidFill>
            <a:miter lim="800000"/>
            <a:headEnd/>
            <a:tailEnd/>
          </a:ln>
        </p:spPr>
      </p:sp>
      <p:sp>
        <p:nvSpPr>
          <p:cNvPr id="336899" name="Rectangle 3"/>
          <p:cNvSpPr>
            <a:spLocks noGrp="1"/>
          </p:cNvSpPr>
          <p:nvPr>
            <p:ph type="body" idx="1"/>
          </p:nvPr>
        </p:nvSpPr>
        <p:spPr bwMode="auto">
          <a:xfrm>
            <a:off x="1219344" y="3259551"/>
            <a:ext cx="6705315" cy="2886656"/>
          </a:xfrm>
          <a:noFill/>
        </p:spPr>
        <p:txBody>
          <a:bodyPr wrap="square" lIns="92075" tIns="46038" rIns="92075" bIns="46038" numCol="1" anchor="t" anchorCtr="0" compatLnSpc="1">
            <a:prstTxWarp prst="textNoShape">
              <a:avLst/>
            </a:prstTxWarp>
          </a:bodyPr>
          <a:lstStyle/>
          <a:p>
            <a:endParaRPr lang="it-IT"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p:cNvSpPr>
            <a:spLocks noGrp="1" noRot="1" noChangeAspect="1" noTextEdit="1"/>
          </p:cNvSpPr>
          <p:nvPr>
            <p:ph type="sldImg"/>
          </p:nvPr>
        </p:nvSpPr>
        <p:spPr bwMode="auto">
          <a:xfrm>
            <a:off x="2873375" y="596900"/>
            <a:ext cx="3398838" cy="2403475"/>
          </a:xfrm>
          <a:noFill/>
          <a:ln cap="flat">
            <a:solidFill>
              <a:schemeClr val="tx1"/>
            </a:solidFill>
            <a:miter lim="800000"/>
            <a:headEnd/>
            <a:tailEnd/>
          </a:ln>
        </p:spPr>
      </p:sp>
      <p:sp>
        <p:nvSpPr>
          <p:cNvPr id="336899" name="Rectangle 3"/>
          <p:cNvSpPr>
            <a:spLocks noGrp="1"/>
          </p:cNvSpPr>
          <p:nvPr>
            <p:ph type="body" idx="1"/>
          </p:nvPr>
        </p:nvSpPr>
        <p:spPr bwMode="auto">
          <a:xfrm>
            <a:off x="1219344" y="3259551"/>
            <a:ext cx="6705315" cy="2886656"/>
          </a:xfrm>
          <a:noFill/>
        </p:spPr>
        <p:txBody>
          <a:bodyPr wrap="square" lIns="92075" tIns="46038" rIns="92075" bIns="46038" numCol="1" anchor="t" anchorCtr="0" compatLnSpc="1">
            <a:prstTxWarp prst="textNoShape">
              <a:avLst/>
            </a:prstTxWarp>
          </a:bodyPr>
          <a:lstStyle/>
          <a:p>
            <a:endParaRPr lang="it-IT"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35288" y="857250"/>
            <a:ext cx="3273425" cy="2314575"/>
          </a:xfrm>
        </p:spPr>
      </p:sp>
      <p:sp>
        <p:nvSpPr>
          <p:cNvPr id="3" name="Notes Placeholder 2"/>
          <p:cNvSpPr>
            <a:spLocks noGrp="1"/>
          </p:cNvSpPr>
          <p:nvPr>
            <p:ph type="body" idx="1"/>
          </p:nvPr>
        </p:nvSpPr>
        <p:spPr/>
        <p:txBody>
          <a:bodyPr>
            <a:normAutofit/>
          </a:bodyPr>
          <a:lstStyle/>
          <a:p>
            <a:r>
              <a:rPr lang="en-US" dirty="0" smtClean="0"/>
              <a:t>To</a:t>
            </a:r>
            <a:r>
              <a:rPr lang="en-US" baseline="0" dirty="0" smtClean="0"/>
              <a:t> ensure the quality and the products are </a:t>
            </a:r>
            <a:r>
              <a:rPr lang="en-US" baseline="0" dirty="0" err="1" smtClean="0"/>
              <a:t>inaccordance</a:t>
            </a:r>
            <a:r>
              <a:rPr lang="en-US" baseline="0" dirty="0" smtClean="0"/>
              <a:t> with the </a:t>
            </a:r>
            <a:r>
              <a:rPr lang="en-US" baseline="0" dirty="0" err="1" smtClean="0"/>
              <a:t>codal</a:t>
            </a:r>
            <a:r>
              <a:rPr lang="en-US" baseline="0" dirty="0" smtClean="0"/>
              <a:t> standards</a:t>
            </a:r>
          </a:p>
          <a:p>
            <a:endParaRPr lang="en-US" dirty="0"/>
          </a:p>
        </p:txBody>
      </p:sp>
      <p:sp>
        <p:nvSpPr>
          <p:cNvPr id="4" name="Footer Placeholder 3"/>
          <p:cNvSpPr>
            <a:spLocks noGrp="1"/>
          </p:cNvSpPr>
          <p:nvPr>
            <p:ph type="ftr" sz="quarter" idx="10"/>
          </p:nvPr>
        </p:nvSpPr>
        <p:spPr/>
        <p:txBody>
          <a:bodyPr/>
          <a:lstStyle/>
          <a:p>
            <a:endParaRPr lang="it-IT" dirty="0"/>
          </a:p>
        </p:txBody>
      </p:sp>
      <p:sp>
        <p:nvSpPr>
          <p:cNvPr id="5" name="Slide Number Placeholder 4"/>
          <p:cNvSpPr>
            <a:spLocks noGrp="1"/>
          </p:cNvSpPr>
          <p:nvPr>
            <p:ph type="sldNum" sz="quarter" idx="11"/>
          </p:nvPr>
        </p:nvSpPr>
        <p:spPr/>
        <p:txBody>
          <a:bodyPr/>
          <a:lstStyle/>
          <a:p>
            <a:fld id="{064F03E7-8122-4749-B30D-8763C2AF2668}" type="slidenum">
              <a:rPr lang="it-IT" smtClean="0"/>
              <a:pPr/>
              <a:t>38</a:t>
            </a:fld>
            <a:endParaRPr lang="it-IT"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54313" y="514350"/>
            <a:ext cx="3635375"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887BD8B-7368-4DB2-8675-F56F57BDA86A}" type="slidenum">
              <a:rPr lang="it-IT" smtClean="0"/>
              <a:pPr>
                <a:defRPr/>
              </a:pPr>
              <a:t>60</a:t>
            </a:fld>
            <a:endParaRPr lang="it-IT"/>
          </a:p>
        </p:txBody>
      </p:sp>
    </p:spTree>
    <p:extLst>
      <p:ext uri="{BB962C8B-B14F-4D97-AF65-F5344CB8AC3E}">
        <p14:creationId xmlns:p14="http://schemas.microsoft.com/office/powerpoint/2010/main" val="1510811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7"/>
          <p:cNvSpPr txBox="1">
            <a:spLocks noGrp="1" noChangeArrowheads="1"/>
          </p:cNvSpPr>
          <p:nvPr/>
        </p:nvSpPr>
        <p:spPr bwMode="auto">
          <a:xfrm>
            <a:off x="5135760" y="6498265"/>
            <a:ext cx="3982615" cy="372896"/>
          </a:xfrm>
          <a:prstGeom prst="rect">
            <a:avLst/>
          </a:prstGeom>
          <a:noFill/>
          <a:ln w="9525">
            <a:noFill/>
            <a:miter lim="800000"/>
            <a:headEnd/>
            <a:tailEnd/>
          </a:ln>
        </p:spPr>
        <p:txBody>
          <a:bodyPr anchor="b"/>
          <a:lstStyle/>
          <a:p>
            <a:pPr algn="r" defTabSz="914400" eaLnBrk="0" hangingPunct="0"/>
            <a:fld id="{2C0FF3B4-9F74-4937-94E8-E3B3290B7558}" type="slidenum">
              <a:rPr lang="en-GB" sz="1200">
                <a:latin typeface="Times New Roman" pitchFamily="18" charset="0"/>
              </a:rPr>
              <a:pPr algn="r" defTabSz="914400" eaLnBrk="0" hangingPunct="0"/>
              <a:t>61</a:t>
            </a:fld>
            <a:endParaRPr lang="en-GB" sz="1200">
              <a:latin typeface="Times New Roman" pitchFamily="18" charset="0"/>
            </a:endParaRPr>
          </a:p>
        </p:txBody>
      </p:sp>
      <p:sp>
        <p:nvSpPr>
          <p:cNvPr id="490499" name="Rectangle 2"/>
          <p:cNvSpPr>
            <a:spLocks noGrp="1" noChangeArrowheads="1"/>
          </p:cNvSpPr>
          <p:nvPr>
            <p:ph type="body" idx="1"/>
          </p:nvPr>
        </p:nvSpPr>
        <p:spPr bwMode="auto">
          <a:xfrm>
            <a:off x="1219343" y="3259552"/>
            <a:ext cx="6705315" cy="2888849"/>
          </a:xfrm>
          <a:noFill/>
        </p:spPr>
        <p:txBody>
          <a:bodyPr wrap="square" lIns="90488" tIns="44450" rIns="90488" bIns="44450" numCol="1" anchor="t" anchorCtr="0" compatLnSpc="1">
            <a:prstTxWarp prst="textNoShape">
              <a:avLst/>
            </a:prstTxWarp>
          </a:bodyPr>
          <a:lstStyle/>
          <a:p>
            <a:pPr algn="just" defTabSz="914400" eaLnBrk="1" hangingPunct="1"/>
            <a:r>
              <a:rPr lang="en-GB" smtClean="0">
                <a:latin typeface="Arial" charset="0"/>
              </a:rPr>
              <a:t>The stress distribution of a (flexible) pavement looks in general like shown in this picture. High tensile stresses at the lower part of the bituminuous surface cause cracks which easily and rapidly grow through the upper part to the surface. </a:t>
            </a:r>
            <a:endParaRPr lang="en-GB" i="1" smtClean="0">
              <a:latin typeface="Arial" charset="0"/>
            </a:endParaRPr>
          </a:p>
          <a:p>
            <a:pPr algn="just" defTabSz="914400" eaLnBrk="1" hangingPunct="1"/>
            <a:endParaRPr lang="en-GB" i="1" smtClean="0">
              <a:latin typeface="Arial" charset="0"/>
            </a:endParaRPr>
          </a:p>
        </p:txBody>
      </p:sp>
      <p:sp>
        <p:nvSpPr>
          <p:cNvPr id="490500" name="Rectangle 3"/>
          <p:cNvSpPr>
            <a:spLocks noGrp="1" noRot="1" noChangeAspect="1" noChangeArrowheads="1" noTextEdit="1"/>
          </p:cNvSpPr>
          <p:nvPr>
            <p:ph type="sldImg"/>
          </p:nvPr>
        </p:nvSpPr>
        <p:spPr bwMode="auto">
          <a:xfrm>
            <a:off x="2876550" y="598488"/>
            <a:ext cx="3397250" cy="2403475"/>
          </a:xfrm>
          <a:noFill/>
          <a:ln cap="flat">
            <a:solidFill>
              <a:schemeClr val="tx1"/>
            </a:solidFill>
            <a:miter lim="800000"/>
            <a:headEnd/>
            <a:tailEn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olo 4"/>
          <p:cNvSpPr>
            <a:spLocks noGrp="1" noChangeAspect="1"/>
          </p:cNvSpPr>
          <p:nvPr>
            <p:ph type="title"/>
          </p:nvPr>
        </p:nvSpPr>
        <p:spPr/>
        <p:txBody>
          <a:bodyPr/>
          <a:lstStyle/>
          <a:p>
            <a:r>
              <a:rPr lang="it-IT" smtClean="0"/>
              <a:t>Fare clic per modificare lo stile del titolo</a:t>
            </a:r>
            <a:endParaRPr lang="it-IT"/>
          </a:p>
        </p:txBody>
      </p:sp>
      <p:sp>
        <p:nvSpPr>
          <p:cNvPr id="8" name="Segnaposto testo 2"/>
          <p:cNvSpPr>
            <a:spLocks noGrp="1" noChangeAspect="1"/>
          </p:cNvSpPr>
          <p:nvPr>
            <p:ph type="body" idx="1"/>
          </p:nvPr>
        </p:nvSpPr>
        <p:spPr>
          <a:xfrm>
            <a:off x="4265614" y="4248151"/>
            <a:ext cx="4752975" cy="936625"/>
          </a:xfrm>
          <a:prstGeom prst="rect">
            <a:avLst/>
          </a:prstGeom>
        </p:spPr>
        <p:txBody>
          <a:bodyPr vert="horz" lIns="0" tIns="36000" rIns="0" bIns="0" rtlCol="0">
            <a:noAutofit/>
          </a:bodyPr>
          <a:lstStyle/>
          <a:p>
            <a:pPr lvl="0"/>
            <a:r>
              <a:rPr lang="it-IT" dirty="0" smtClean="0"/>
              <a:t>Fare clic per modificare stili del testo dello schema</a:t>
            </a:r>
          </a:p>
        </p:txBody>
      </p:sp>
    </p:spTree>
    <p:extLst>
      <p:ext uri="{BB962C8B-B14F-4D97-AF65-F5344CB8AC3E}">
        <p14:creationId xmlns:p14="http://schemas.microsoft.com/office/powerpoint/2010/main" val="227753288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ypical Slide">
    <p:spTree>
      <p:nvGrpSpPr>
        <p:cNvPr id="1" name=""/>
        <p:cNvGrpSpPr/>
        <p:nvPr/>
      </p:nvGrpSpPr>
      <p:grpSpPr>
        <a:xfrm>
          <a:off x="0" y="0"/>
          <a:ext cx="0" cy="0"/>
          <a:chOff x="0" y="0"/>
          <a:chExt cx="0" cy="0"/>
        </a:xfrm>
      </p:grpSpPr>
      <p:sp>
        <p:nvSpPr>
          <p:cNvPr id="2" name="Rectangle 2"/>
          <p:cNvSpPr>
            <a:spLocks noChangeArrowheads="1"/>
          </p:cNvSpPr>
          <p:nvPr userDrawn="1"/>
        </p:nvSpPr>
        <p:spPr bwMode="auto">
          <a:xfrm>
            <a:off x="-12977" y="7055697"/>
            <a:ext cx="5893491" cy="503978"/>
          </a:xfrm>
          <a:prstGeom prst="rect">
            <a:avLst/>
          </a:prstGeom>
          <a:gradFill rotWithShape="0">
            <a:gsLst>
              <a:gs pos="0">
                <a:srgbClr val="B0B0B0"/>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104185" tIns="52091" rIns="104185" bIns="52091"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defTabSz="457200" eaLnBrk="0" fontAlgn="base" hangingPunct="0">
              <a:spcBef>
                <a:spcPct val="0"/>
              </a:spcBef>
              <a:spcAft>
                <a:spcPct val="0"/>
              </a:spcAft>
              <a:defRPr>
                <a:solidFill>
                  <a:schemeClr val="tx1"/>
                </a:solidFill>
                <a:latin typeface="Arial" pitchFamily="34" charset="0"/>
              </a:defRPr>
            </a:lvl6pPr>
            <a:lvl7pPr marL="2971800" indent="-228600" algn="ctr" defTabSz="457200" eaLnBrk="0" fontAlgn="base" hangingPunct="0">
              <a:spcBef>
                <a:spcPct val="0"/>
              </a:spcBef>
              <a:spcAft>
                <a:spcPct val="0"/>
              </a:spcAft>
              <a:defRPr>
                <a:solidFill>
                  <a:schemeClr val="tx1"/>
                </a:solidFill>
                <a:latin typeface="Arial" pitchFamily="34" charset="0"/>
              </a:defRPr>
            </a:lvl7pPr>
            <a:lvl8pPr marL="3429000" indent="-228600" algn="ctr" defTabSz="457200" eaLnBrk="0" fontAlgn="base" hangingPunct="0">
              <a:spcBef>
                <a:spcPct val="0"/>
              </a:spcBef>
              <a:spcAft>
                <a:spcPct val="0"/>
              </a:spcAft>
              <a:defRPr>
                <a:solidFill>
                  <a:schemeClr val="tx1"/>
                </a:solidFill>
                <a:latin typeface="Arial" pitchFamily="34" charset="0"/>
              </a:defRPr>
            </a:lvl8pPr>
            <a:lvl9pPr marL="3886200" indent="-228600" algn="ctr" defTabSz="457200" eaLnBrk="0" fontAlgn="base" hangingPunct="0">
              <a:spcBef>
                <a:spcPct val="0"/>
              </a:spcBef>
              <a:spcAft>
                <a:spcPct val="0"/>
              </a:spcAft>
              <a:defRPr>
                <a:solidFill>
                  <a:schemeClr val="tx1"/>
                </a:solidFill>
                <a:latin typeface="Arial" pitchFamily="34" charset="0"/>
              </a:defRPr>
            </a:lvl9pPr>
          </a:lstStyle>
          <a:p>
            <a:pPr eaLnBrk="1" hangingPunct="1">
              <a:defRPr/>
            </a:pPr>
            <a:endParaRPr lang="it-IT" altLang="en-US" smtClean="0"/>
          </a:p>
        </p:txBody>
      </p:sp>
      <p:pic>
        <p:nvPicPr>
          <p:cNvPr id="3" name="sfum.png" descr="/mia/lavori/NOUVELLE-ADV/FCL/maccaferri/Seci_17.03.10/sfum.png"/>
          <p:cNvPicPr>
            <a:picLocks noChangeAspect="1"/>
          </p:cNvPicPr>
          <p:nvPr userDrawn="1"/>
        </p:nvPicPr>
        <p:blipFill>
          <a:blip r:embed="rId2"/>
          <a:srcRect/>
          <a:stretch>
            <a:fillRect/>
          </a:stretch>
        </p:blipFill>
        <p:spPr bwMode="auto">
          <a:xfrm>
            <a:off x="2762061" y="2"/>
            <a:ext cx="7929762" cy="1035956"/>
          </a:xfrm>
          <a:prstGeom prst="rect">
            <a:avLst/>
          </a:prstGeom>
          <a:noFill/>
          <a:ln w="9525">
            <a:noFill/>
            <a:miter lim="800000"/>
            <a:headEnd/>
            <a:tailEnd/>
          </a:ln>
        </p:spPr>
      </p:pic>
      <p:sp>
        <p:nvSpPr>
          <p:cNvPr id="9" name="Rectangle 4"/>
          <p:cNvSpPr>
            <a:spLocks noGrp="1" noChangeArrowheads="1"/>
          </p:cNvSpPr>
          <p:nvPr>
            <p:ph type="dt" sz="half" idx="11"/>
          </p:nvPr>
        </p:nvSpPr>
        <p:spPr>
          <a:xfrm>
            <a:off x="535154" y="7007457"/>
            <a:ext cx="2494703" cy="401469"/>
          </a:xfrm>
          <a:prstGeom prst="rect">
            <a:avLst/>
          </a:prstGeom>
          <a:ln/>
        </p:spPr>
        <p:txBody>
          <a:bodyPr lIns="104185" tIns="52091" rIns="104185" bIns="52091" anchor="ctr"/>
          <a:lstStyle>
            <a:lvl1pPr>
              <a:defRPr/>
            </a:lvl1pPr>
          </a:lstStyle>
          <a:p>
            <a:pPr>
              <a:defRPr/>
            </a:pPr>
            <a:r>
              <a:rPr lang="en-US" dirty="0" smtClean="0"/>
              <a:t>October 2016</a:t>
            </a:r>
            <a:endParaRPr lang="en-IN" dirty="0"/>
          </a:p>
        </p:txBody>
      </p:sp>
      <p:sp>
        <p:nvSpPr>
          <p:cNvPr id="10" name="Rectangle 5"/>
          <p:cNvSpPr>
            <a:spLocks noGrp="1" noChangeArrowheads="1"/>
          </p:cNvSpPr>
          <p:nvPr>
            <p:ph type="ftr" sz="quarter" idx="12"/>
          </p:nvPr>
        </p:nvSpPr>
        <p:spPr>
          <a:xfrm>
            <a:off x="3652335" y="7007457"/>
            <a:ext cx="3387144" cy="401469"/>
          </a:xfrm>
          <a:prstGeom prst="rect">
            <a:avLst/>
          </a:prstGeom>
          <a:ln/>
        </p:spPr>
        <p:txBody>
          <a:bodyPr lIns="104185" tIns="52091" rIns="104185" bIns="52091" anchor="ctr"/>
          <a:lstStyle>
            <a:lvl1pPr>
              <a:defRPr/>
            </a:lvl1pPr>
          </a:lstStyle>
          <a:p>
            <a:pPr>
              <a:defRPr/>
            </a:pPr>
            <a:r>
              <a:rPr lang="en-US" dirty="0" smtClean="0"/>
              <a:t>Environment Friendly Solutions</a:t>
            </a:r>
            <a:endParaRPr lang="en-IN" dirty="0"/>
          </a:p>
        </p:txBody>
      </p:sp>
      <p:sp>
        <p:nvSpPr>
          <p:cNvPr id="11" name="Rectangle 6"/>
          <p:cNvSpPr>
            <a:spLocks noGrp="1" noChangeArrowheads="1"/>
          </p:cNvSpPr>
          <p:nvPr>
            <p:ph type="sldNum" sz="quarter" idx="13"/>
          </p:nvPr>
        </p:nvSpPr>
        <p:spPr>
          <a:xfrm>
            <a:off x="7661963" y="7007457"/>
            <a:ext cx="2494703" cy="401469"/>
          </a:xfrm>
          <a:prstGeom prst="rect">
            <a:avLst/>
          </a:prstGeom>
          <a:ln/>
        </p:spPr>
        <p:txBody>
          <a:bodyPr lIns="104185" tIns="52091" rIns="104185" bIns="52091" anchor="ctr"/>
          <a:lstStyle>
            <a:lvl1pPr>
              <a:defRPr/>
            </a:lvl1pPr>
          </a:lstStyle>
          <a:p>
            <a:pPr>
              <a:defRPr/>
            </a:pPr>
            <a:fld id="{5340F7EF-AD81-466B-ACCA-D1F903ACDE81}" type="slidenum">
              <a:rPr lang="en-IN"/>
              <a:pPr>
                <a:defRPr/>
              </a:pPr>
              <a:t>‹#›</a:t>
            </a:fld>
            <a:endParaRPr lang="en-IN"/>
          </a:p>
        </p:txBody>
      </p:sp>
    </p:spTree>
    <p:extLst>
      <p:ext uri="{BB962C8B-B14F-4D97-AF65-F5344CB8AC3E}">
        <p14:creationId xmlns:p14="http://schemas.microsoft.com/office/powerpoint/2010/main" val="3132401385"/>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ypical Slide">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12687" y="7055069"/>
            <a:ext cx="5892963" cy="504613"/>
          </a:xfrm>
          <a:prstGeom prst="rect">
            <a:avLst/>
          </a:prstGeom>
          <a:gradFill rotWithShape="0">
            <a:gsLst>
              <a:gs pos="0">
                <a:srgbClr val="B0B0B0"/>
              </a:gs>
              <a:gs pos="100000">
                <a:srgbClr val="FFFFFF"/>
              </a:gs>
            </a:gsLst>
            <a:lin ang="0" scaled="1"/>
          </a:gradFill>
          <a:ln w="9525">
            <a:noFill/>
            <a:round/>
            <a:headEnd/>
            <a:tailEnd/>
          </a:ln>
        </p:spPr>
        <p:txBody>
          <a:bodyPr wrap="none" lIns="104185" tIns="52091" rIns="104185" bIns="52091" anchor="ctr"/>
          <a:lstStyle/>
          <a:p>
            <a:pPr eaLnBrk="0" hangingPunct="0">
              <a:defRPr/>
            </a:pPr>
            <a:endParaRPr lang="it-IT">
              <a:latin typeface="Arial" charset="0"/>
              <a:ea typeface="ヒラギノ角ゴ Pro W3" pitchFamily="-48" charset="-128"/>
              <a:cs typeface="+mn-cs"/>
            </a:endParaRPr>
          </a:p>
        </p:txBody>
      </p:sp>
      <p:sp>
        <p:nvSpPr>
          <p:cNvPr id="20" name="Title 16"/>
          <p:cNvSpPr>
            <a:spLocks noGrp="1"/>
          </p:cNvSpPr>
          <p:nvPr>
            <p:ph type="title"/>
          </p:nvPr>
        </p:nvSpPr>
        <p:spPr>
          <a:xfrm>
            <a:off x="546685" y="1081079"/>
            <a:ext cx="6921139" cy="378475"/>
          </a:xfrm>
          <a:prstGeom prst="rect">
            <a:avLst/>
          </a:prstGeom>
        </p:spPr>
        <p:txBody>
          <a:bodyPr lIns="0" tIns="0" rIns="0" bIns="0"/>
          <a:lstStyle>
            <a:lvl1pPr algn="l">
              <a:defRPr sz="2500" b="1" baseline="0">
                <a:latin typeface="+mn-lt"/>
              </a:defRPr>
            </a:lvl1pPr>
          </a:lstStyle>
          <a:p>
            <a:r>
              <a:rPr lang="en-US" smtClean="0"/>
              <a:t>Click to edit Master title style</a:t>
            </a:r>
            <a:endParaRPr lang="en-GB" dirty="0"/>
          </a:p>
        </p:txBody>
      </p:sp>
      <p:sp>
        <p:nvSpPr>
          <p:cNvPr id="21" name="Text Placeholder 22"/>
          <p:cNvSpPr>
            <a:spLocks noGrp="1"/>
          </p:cNvSpPr>
          <p:nvPr>
            <p:ph type="body" sz="quarter" idx="10"/>
          </p:nvPr>
        </p:nvSpPr>
        <p:spPr>
          <a:xfrm>
            <a:off x="546685" y="1836991"/>
            <a:ext cx="9093260" cy="5276625"/>
          </a:xfrm>
          <a:prstGeom prst="rect">
            <a:avLst/>
          </a:prstGeom>
        </p:spPr>
        <p:txBody>
          <a:bodyPr lIns="0" tIns="0" rIns="0" bIns="0"/>
          <a:lstStyle>
            <a:lvl1pPr>
              <a:buNone/>
              <a:defRPr sz="2500"/>
            </a:lvl1pPr>
            <a:lvl2pPr>
              <a:defRPr sz="2500"/>
            </a:lvl2pPr>
            <a:lvl3pPr>
              <a:defRPr sz="2100" baseline="0"/>
            </a:lvl3pPr>
          </a:lstStyle>
          <a:p>
            <a:pPr lvl="0"/>
            <a:r>
              <a:rPr lang="en-US" smtClean="0"/>
              <a:t>Click to edit Master text styles</a:t>
            </a:r>
          </a:p>
          <a:p>
            <a:pPr lvl="1"/>
            <a:r>
              <a:rPr lang="en-US" smtClean="0"/>
              <a:t>Second level</a:t>
            </a:r>
          </a:p>
          <a:p>
            <a:pPr lvl="2"/>
            <a:r>
              <a:rPr lang="en-US" smtClean="0"/>
              <a:t>Third level</a:t>
            </a:r>
          </a:p>
        </p:txBody>
      </p:sp>
      <p:sp>
        <p:nvSpPr>
          <p:cNvPr id="12" name="Rectangle 4"/>
          <p:cNvSpPr>
            <a:spLocks noGrp="1" noChangeArrowheads="1"/>
          </p:cNvSpPr>
          <p:nvPr>
            <p:ph type="dt" sz="half" idx="11"/>
          </p:nvPr>
        </p:nvSpPr>
        <p:spPr>
          <a:xfrm>
            <a:off x="535154" y="7007457"/>
            <a:ext cx="2494703" cy="401469"/>
          </a:xfrm>
          <a:prstGeom prst="rect">
            <a:avLst/>
          </a:prstGeom>
          <a:ln/>
        </p:spPr>
        <p:txBody>
          <a:bodyPr lIns="104185" tIns="52091" rIns="104185" bIns="52091" anchor="ctr"/>
          <a:lstStyle>
            <a:lvl1pPr>
              <a:defRPr/>
            </a:lvl1pPr>
          </a:lstStyle>
          <a:p>
            <a:pPr>
              <a:defRPr/>
            </a:pPr>
            <a:r>
              <a:rPr lang="en-US" dirty="0" smtClean="0"/>
              <a:t>October 2016</a:t>
            </a:r>
            <a:endParaRPr lang="en-IN" dirty="0"/>
          </a:p>
        </p:txBody>
      </p:sp>
      <p:sp>
        <p:nvSpPr>
          <p:cNvPr id="13" name="Rectangle 5"/>
          <p:cNvSpPr>
            <a:spLocks noGrp="1" noChangeArrowheads="1"/>
          </p:cNvSpPr>
          <p:nvPr>
            <p:ph type="ftr" sz="quarter" idx="12"/>
          </p:nvPr>
        </p:nvSpPr>
        <p:spPr>
          <a:xfrm>
            <a:off x="3652335" y="7007457"/>
            <a:ext cx="3387144" cy="401469"/>
          </a:xfrm>
          <a:prstGeom prst="rect">
            <a:avLst/>
          </a:prstGeom>
          <a:ln/>
        </p:spPr>
        <p:txBody>
          <a:bodyPr lIns="104185" tIns="52091" rIns="104185" bIns="52091" anchor="ctr"/>
          <a:lstStyle>
            <a:lvl1pPr>
              <a:defRPr/>
            </a:lvl1pPr>
          </a:lstStyle>
          <a:p>
            <a:pPr>
              <a:defRPr/>
            </a:pPr>
            <a:r>
              <a:rPr lang="en-US" dirty="0" smtClean="0"/>
              <a:t>Environment Friendly Solutions</a:t>
            </a:r>
            <a:endParaRPr lang="en-IN" dirty="0"/>
          </a:p>
        </p:txBody>
      </p:sp>
      <p:sp>
        <p:nvSpPr>
          <p:cNvPr id="14" name="Rectangle 6"/>
          <p:cNvSpPr>
            <a:spLocks noGrp="1" noChangeArrowheads="1"/>
          </p:cNvSpPr>
          <p:nvPr>
            <p:ph type="sldNum" sz="quarter" idx="13"/>
          </p:nvPr>
        </p:nvSpPr>
        <p:spPr>
          <a:xfrm>
            <a:off x="7661963" y="7007457"/>
            <a:ext cx="2494703" cy="401469"/>
          </a:xfrm>
          <a:prstGeom prst="rect">
            <a:avLst/>
          </a:prstGeom>
          <a:ln/>
        </p:spPr>
        <p:txBody>
          <a:bodyPr lIns="104185" tIns="52091" rIns="104185" bIns="52091" anchor="ctr"/>
          <a:lstStyle>
            <a:lvl1pPr>
              <a:defRPr/>
            </a:lvl1pPr>
          </a:lstStyle>
          <a:p>
            <a:pPr>
              <a:defRPr/>
            </a:pPr>
            <a:fld id="{5340F7EF-AD81-466B-ACCA-D1F903ACDE81}" type="slidenum">
              <a:rPr lang="en-IN"/>
              <a:pPr>
                <a:defRPr/>
              </a:pPr>
              <a:t>‹#›</a:t>
            </a:fld>
            <a:endParaRPr lang="en-IN"/>
          </a:p>
        </p:txBody>
      </p:sp>
    </p:spTree>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8" name="Content Placeholder 7"/>
          <p:cNvSpPr>
            <a:spLocks noGrp="1"/>
          </p:cNvSpPr>
          <p:nvPr>
            <p:ph sz="quarter" idx="1"/>
          </p:nvPr>
        </p:nvSpPr>
        <p:spPr>
          <a:xfrm>
            <a:off x="1069181" y="1595932"/>
            <a:ext cx="9088041" cy="503978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a:xfrm>
            <a:off x="7216974" y="6824707"/>
            <a:ext cx="2895699" cy="524977"/>
          </a:xfrm>
          <a:prstGeom prst="rect">
            <a:avLst/>
          </a:prstGeom>
        </p:spPr>
        <p:txBody>
          <a:bodyPr lIns="104287" tIns="52144" rIns="104287" bIns="52144"/>
          <a:lstStyle>
            <a:lvl1pPr>
              <a:defRPr/>
            </a:lvl1pPr>
          </a:lstStyle>
          <a:p>
            <a:pPr>
              <a:defRPr/>
            </a:pPr>
            <a:fld id="{99C45980-15D8-424A-BFFC-2C927CA16F52}" type="datetime1">
              <a:rPr lang="en-US" smtClean="0"/>
              <a:pPr>
                <a:defRPr/>
              </a:pPr>
              <a:t>18-Aug-17</a:t>
            </a:fld>
            <a:endParaRPr lang="en-US"/>
          </a:p>
        </p:txBody>
      </p:sp>
      <p:sp>
        <p:nvSpPr>
          <p:cNvPr id="5" name="Slide Number Placeholder 22"/>
          <p:cNvSpPr>
            <a:spLocks noGrp="1"/>
          </p:cNvSpPr>
          <p:nvPr>
            <p:ph type="sldNum" sz="quarter" idx="11"/>
          </p:nvPr>
        </p:nvSpPr>
        <p:spPr/>
        <p:txBody>
          <a:bodyPr/>
          <a:lstStyle>
            <a:lvl1pPr>
              <a:defRPr/>
            </a:lvl1pPr>
          </a:lstStyle>
          <a:p>
            <a:pPr>
              <a:defRPr/>
            </a:pPr>
            <a:fld id="{490A17E9-22C7-44E0-9E65-AE923721B32E}" type="slidenum">
              <a:rPr lang="en-US"/>
              <a:pPr>
                <a:defRPr/>
              </a:pPr>
              <a:t>‹#›</a:t>
            </a:fld>
            <a:endParaRPr lang="en-US"/>
          </a:p>
        </p:txBody>
      </p:sp>
    </p:spTree>
    <p:extLst>
      <p:ext uri="{BB962C8B-B14F-4D97-AF65-F5344CB8AC3E}">
        <p14:creationId xmlns:p14="http://schemas.microsoft.com/office/powerpoint/2010/main" val="1128545982"/>
      </p:ext>
    </p:extLst>
  </p:cSld>
  <p:clrMapOvr>
    <a:masterClrMapping/>
  </p:clrMapOvr>
  <p:transition>
    <p:wipe dir="r"/>
    <p:sndAc>
      <p:stSnd>
        <p:snd r:embed="rId1" name="camera.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ypical Slide">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12993" y="7055697"/>
            <a:ext cx="5893491" cy="503978"/>
          </a:xfrm>
          <a:prstGeom prst="rect">
            <a:avLst/>
          </a:prstGeom>
          <a:gradFill rotWithShape="0">
            <a:gsLst>
              <a:gs pos="0">
                <a:srgbClr val="B0B0B0"/>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104287" tIns="52144" rIns="104287" bIns="52144" anchor="ctr"/>
          <a:lstStyle/>
          <a:p>
            <a:endParaRPr lang="it-IT"/>
          </a:p>
        </p:txBody>
      </p:sp>
      <p:pic>
        <p:nvPicPr>
          <p:cNvPr id="5" name="sfum.png" descr="/mia/lavori/NOUVELLE-ADV/FCL/maccaferri/Seci_17.03.10/sfum.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762052" y="0"/>
            <a:ext cx="7929761" cy="1035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descr="cinzia:Documents:MACCAFERRI:HOLDING-SUBHOLDING:MACCAFERRI:PPT:logo.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47585" y="367485"/>
            <a:ext cx="2736065" cy="493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 descr="logo_uk"/>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422160" y="7113445"/>
            <a:ext cx="840867" cy="33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itle 16"/>
          <p:cNvSpPr>
            <a:spLocks noGrp="1"/>
          </p:cNvSpPr>
          <p:nvPr>
            <p:ph type="title"/>
          </p:nvPr>
        </p:nvSpPr>
        <p:spPr>
          <a:xfrm>
            <a:off x="546686" y="1081071"/>
            <a:ext cx="6921139" cy="378475"/>
          </a:xfrm>
          <a:prstGeom prst="rect">
            <a:avLst/>
          </a:prstGeom>
        </p:spPr>
        <p:txBody>
          <a:bodyPr lIns="0" tIns="0" rIns="0" bIns="0"/>
          <a:lstStyle>
            <a:lvl1pPr algn="l">
              <a:defRPr sz="2500" b="1" baseline="0">
                <a:latin typeface="+mn-lt"/>
              </a:defRPr>
            </a:lvl1pPr>
          </a:lstStyle>
          <a:p>
            <a:r>
              <a:rPr lang="en-US" smtClean="0"/>
              <a:t>Click to edit Master title style</a:t>
            </a:r>
            <a:endParaRPr lang="en-GB" dirty="0"/>
          </a:p>
        </p:txBody>
      </p:sp>
      <p:sp>
        <p:nvSpPr>
          <p:cNvPr id="21" name="Text Placeholder 22"/>
          <p:cNvSpPr>
            <a:spLocks noGrp="1"/>
          </p:cNvSpPr>
          <p:nvPr>
            <p:ph type="body" sz="quarter" idx="10"/>
          </p:nvPr>
        </p:nvSpPr>
        <p:spPr>
          <a:xfrm>
            <a:off x="546685" y="1836984"/>
            <a:ext cx="9093261" cy="5276624"/>
          </a:xfrm>
          <a:prstGeom prst="rect">
            <a:avLst/>
          </a:prstGeom>
        </p:spPr>
        <p:txBody>
          <a:bodyPr lIns="0" tIns="0" rIns="0" bIns="0"/>
          <a:lstStyle>
            <a:lvl1pPr>
              <a:buNone/>
              <a:defRPr sz="2500"/>
            </a:lvl1pPr>
            <a:lvl2pPr>
              <a:defRPr sz="2500"/>
            </a:lvl2pPr>
            <a:lvl3pPr>
              <a:defRPr sz="2100" baseline="0"/>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328183236"/>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1886" y="2348400"/>
            <a:ext cx="9088041" cy="1620430"/>
          </a:xfrm>
        </p:spPr>
        <p:txBody>
          <a:bodyPr/>
          <a:lstStyle/>
          <a:p>
            <a:r>
              <a:rPr lang="en-US" smtClean="0"/>
              <a:t>Click to edit Master title style</a:t>
            </a:r>
            <a:endParaRPr lang="en-US"/>
          </a:p>
        </p:txBody>
      </p:sp>
      <p:sp>
        <p:nvSpPr>
          <p:cNvPr id="3" name="Subtitle 2"/>
          <p:cNvSpPr>
            <a:spLocks noGrp="1"/>
          </p:cNvSpPr>
          <p:nvPr>
            <p:ph type="subTitle" idx="1"/>
          </p:nvPr>
        </p:nvSpPr>
        <p:spPr>
          <a:xfrm>
            <a:off x="1603772" y="4283816"/>
            <a:ext cx="7484269" cy="1931917"/>
          </a:xfrm>
        </p:spPr>
        <p:txBody>
          <a:bodyPr/>
          <a:lstStyle>
            <a:lvl1pPr marL="0" indent="0" algn="ctr">
              <a:buNone/>
              <a:defRPr>
                <a:solidFill>
                  <a:schemeClr val="tx1">
                    <a:tint val="75000"/>
                  </a:schemeClr>
                </a:solidFil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534591" y="7006699"/>
            <a:ext cx="2494756" cy="402483"/>
          </a:xfrm>
          <a:prstGeom prst="rect">
            <a:avLst/>
          </a:prstGeom>
        </p:spPr>
        <p:txBody>
          <a:bodyPr lIns="104287" tIns="52144" rIns="104287" bIns="52144"/>
          <a:lstStyle>
            <a:lvl1pPr>
              <a:defRPr/>
            </a:lvl1pPr>
          </a:lstStyle>
          <a:p>
            <a:pPr>
              <a:defRPr/>
            </a:pPr>
            <a:fld id="{3A990874-C706-48C0-866E-B68C141DB542}" type="datetimeFigureOut">
              <a:rPr lang="en-US"/>
              <a:pPr>
                <a:defRPr/>
              </a:pPr>
              <a:t>18-Aug-17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A88ECA-9511-4087-B5F0-CA297514F226}" type="slidenum">
              <a:rPr lang="en-US"/>
              <a:pPr>
                <a:defRPr/>
              </a:pPr>
              <a:t>‹#›</a:t>
            </a:fld>
            <a:endParaRPr lang="en-US"/>
          </a:p>
        </p:txBody>
      </p:sp>
    </p:spTree>
    <p:extLst>
      <p:ext uri="{BB962C8B-B14F-4D97-AF65-F5344CB8AC3E}">
        <p14:creationId xmlns:p14="http://schemas.microsoft.com/office/powerpoint/2010/main" val="3548844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with text">
    <p:spTree>
      <p:nvGrpSpPr>
        <p:cNvPr id="1" name=""/>
        <p:cNvGrpSpPr/>
        <p:nvPr/>
      </p:nvGrpSpPr>
      <p:grpSpPr>
        <a:xfrm>
          <a:off x="0" y="0"/>
          <a:ext cx="0" cy="0"/>
          <a:chOff x="0" y="0"/>
          <a:chExt cx="0" cy="0"/>
        </a:xfrm>
      </p:grpSpPr>
      <p:sp>
        <p:nvSpPr>
          <p:cNvPr id="6" name="Segnaposto numero diapositiva 5"/>
          <p:cNvSpPr>
            <a:spLocks noGrp="1"/>
          </p:cNvSpPr>
          <p:nvPr>
            <p:ph type="sldNum" sz="quarter" idx="12"/>
          </p:nvPr>
        </p:nvSpPr>
        <p:spPr/>
        <p:txBody>
          <a:bodyPr/>
          <a:lstStyle/>
          <a:p>
            <a:fld id="{F978DE44-342D-4E2C-ADD3-36DB2C90AEA2}" type="slidenum">
              <a:rPr lang="it-IT" smtClean="0"/>
              <a:pPr/>
              <a:t>‹#›</a:t>
            </a:fld>
            <a:endParaRPr lang="it-IT"/>
          </a:p>
        </p:txBody>
      </p:sp>
      <p:sp>
        <p:nvSpPr>
          <p:cNvPr id="7" name="Segnaposto titolo 1"/>
          <p:cNvSpPr>
            <a:spLocks noGrp="1"/>
          </p:cNvSpPr>
          <p:nvPr>
            <p:ph type="title" hasCustomPrompt="1"/>
          </p:nvPr>
        </p:nvSpPr>
        <p:spPr>
          <a:xfrm>
            <a:off x="678835" y="493670"/>
            <a:ext cx="6824902" cy="464040"/>
          </a:xfrm>
          <a:prstGeom prst="rect">
            <a:avLst/>
          </a:prstGeom>
        </p:spPr>
        <p:txBody>
          <a:bodyPr vert="horz" lIns="0" tIns="45720" rIns="108000" bIns="45720" rtlCol="0" anchor="b" anchorCtr="0">
            <a:normAutofit/>
          </a:bodyPr>
          <a:lstStyle/>
          <a:p>
            <a:r>
              <a:rPr lang="it-IT" dirty="0" smtClean="0"/>
              <a:t>Fare clic per modificare lo stile del titolo</a:t>
            </a:r>
            <a:endParaRPr lang="it-IT" dirty="0"/>
          </a:p>
        </p:txBody>
      </p:sp>
      <p:sp>
        <p:nvSpPr>
          <p:cNvPr id="8" name="Segnaposto testo 10"/>
          <p:cNvSpPr>
            <a:spLocks noGrp="1"/>
          </p:cNvSpPr>
          <p:nvPr>
            <p:ph type="body" sz="quarter" idx="13"/>
          </p:nvPr>
        </p:nvSpPr>
        <p:spPr>
          <a:xfrm>
            <a:off x="628650" y="1403349"/>
            <a:ext cx="9361488" cy="5256214"/>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9" name="Segnaposto piè di pagina 4"/>
          <p:cNvSpPr>
            <a:spLocks noGrp="1"/>
          </p:cNvSpPr>
          <p:nvPr>
            <p:ph type="ftr" sz="quarter" idx="3"/>
          </p:nvPr>
        </p:nvSpPr>
        <p:spPr>
          <a:xfrm>
            <a:off x="1319796" y="7007226"/>
            <a:ext cx="2328378" cy="401638"/>
          </a:xfrm>
          <a:prstGeom prst="rect">
            <a:avLst/>
          </a:prstGeom>
        </p:spPr>
        <p:txBody>
          <a:bodyPr vert="horz" lIns="91440" tIns="45720" rIns="91440" bIns="45720" rtlCol="0" anchor="ctr"/>
          <a:lstStyle>
            <a:lvl1pPr algn="l">
              <a:defRPr sz="1200" b="0" i="0">
                <a:solidFill>
                  <a:srgbClr val="B91023"/>
                </a:solidFill>
              </a:defRPr>
            </a:lvl1pPr>
          </a:lstStyle>
          <a:p>
            <a:r>
              <a:rPr lang="it-IT" dirty="0" smtClean="0"/>
              <a:t>Strettamente confidenziale</a:t>
            </a:r>
            <a:endParaRPr lang="it-IT" dirty="0"/>
          </a:p>
        </p:txBody>
      </p:sp>
    </p:spTree>
    <p:extLst>
      <p:ext uri="{BB962C8B-B14F-4D97-AF65-F5344CB8AC3E}">
        <p14:creationId xmlns:p14="http://schemas.microsoft.com/office/powerpoint/2010/main" val="381239373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6" name="Segnaposto numero diapositiva 5"/>
          <p:cNvSpPr>
            <a:spLocks noGrp="1"/>
          </p:cNvSpPr>
          <p:nvPr>
            <p:ph type="sldNum" sz="quarter" idx="12"/>
          </p:nvPr>
        </p:nvSpPr>
        <p:spPr/>
        <p:txBody>
          <a:bodyPr/>
          <a:lstStyle/>
          <a:p>
            <a:fld id="{F978DE44-342D-4E2C-ADD3-36DB2C90AEA2}" type="slidenum">
              <a:rPr lang="it-IT" smtClean="0"/>
              <a:pPr/>
              <a:t>‹#›</a:t>
            </a:fld>
            <a:endParaRPr lang="it-IT"/>
          </a:p>
        </p:txBody>
      </p:sp>
      <p:sp>
        <p:nvSpPr>
          <p:cNvPr id="7" name="Segnaposto titolo 1"/>
          <p:cNvSpPr>
            <a:spLocks noGrp="1"/>
          </p:cNvSpPr>
          <p:nvPr>
            <p:ph type="title"/>
          </p:nvPr>
        </p:nvSpPr>
        <p:spPr>
          <a:xfrm>
            <a:off x="678835" y="493670"/>
            <a:ext cx="6824902" cy="464040"/>
          </a:xfrm>
          <a:prstGeom prst="rect">
            <a:avLst/>
          </a:prstGeom>
        </p:spPr>
        <p:txBody>
          <a:bodyPr vert="horz" lIns="0" tIns="45720" rIns="108000" bIns="45720" rtlCol="0" anchor="b" anchorCtr="0">
            <a:normAutofit/>
          </a:bodyPr>
          <a:lstStyle/>
          <a:p>
            <a:r>
              <a:rPr lang="it-IT" dirty="0" smtClean="0"/>
              <a:t>Fare clic per modificare lo stile del titolo</a:t>
            </a:r>
            <a:endParaRPr lang="it-IT" dirty="0"/>
          </a:p>
        </p:txBody>
      </p:sp>
      <p:sp>
        <p:nvSpPr>
          <p:cNvPr id="8" name="Segnaposto contenuto 2"/>
          <p:cNvSpPr>
            <a:spLocks noGrp="1"/>
          </p:cNvSpPr>
          <p:nvPr>
            <p:ph idx="1"/>
          </p:nvPr>
        </p:nvSpPr>
        <p:spPr>
          <a:xfrm>
            <a:off x="628651" y="1403350"/>
            <a:ext cx="9361487" cy="5256213"/>
          </a:xfrm>
        </p:spPr>
        <p:txBody>
          <a:bodyPr/>
          <a:lstStyle>
            <a:lvl1pPr marL="342900" indent="-342900">
              <a:buFont typeface="Wingdings" panose="05000000000000000000" pitchFamily="2" charset="2"/>
              <a:buChar char="§"/>
              <a:defRPr/>
            </a:lvl1pPr>
            <a:lvl2pPr marL="800100" indent="-342900">
              <a:buFont typeface="Wingdings" panose="05000000000000000000" pitchFamily="2" charset="2"/>
              <a:buChar char="§"/>
              <a:defRPr/>
            </a:lvl2pPr>
            <a:lvl3pPr marL="1200150" indent="-285750">
              <a:buFont typeface="Wingdings" panose="05000000000000000000" pitchFamily="2" charset="2"/>
              <a:buChar char="§"/>
              <a:defRPr/>
            </a:lvl3pPr>
            <a:lvl4pPr marL="1657350" indent="-285750">
              <a:buFont typeface="Wingdings" panose="05000000000000000000" pitchFamily="2" charset="2"/>
              <a:buChar char="§"/>
              <a:defRPr/>
            </a:lvl4pPr>
            <a:lvl5pPr marL="2114550" indent="-285750">
              <a:buFont typeface="Wingdings" panose="05000000000000000000" pitchFamily="2" charset="2"/>
              <a:buChar char="§"/>
              <a:defRPr/>
            </a:lvl5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9" name="Segnaposto piè di pagina 4"/>
          <p:cNvSpPr>
            <a:spLocks noGrp="1"/>
          </p:cNvSpPr>
          <p:nvPr>
            <p:ph type="ftr" sz="quarter" idx="3"/>
          </p:nvPr>
        </p:nvSpPr>
        <p:spPr>
          <a:xfrm>
            <a:off x="1319796" y="7007226"/>
            <a:ext cx="2328378" cy="401638"/>
          </a:xfrm>
          <a:prstGeom prst="rect">
            <a:avLst/>
          </a:prstGeom>
        </p:spPr>
        <p:txBody>
          <a:bodyPr vert="horz" lIns="91440" tIns="45720" rIns="91440" bIns="45720" rtlCol="0" anchor="ctr"/>
          <a:lstStyle>
            <a:lvl1pPr algn="l">
              <a:defRPr sz="1200" b="0" i="0">
                <a:solidFill>
                  <a:srgbClr val="B91023"/>
                </a:solidFill>
              </a:defRPr>
            </a:lvl1pPr>
          </a:lstStyle>
          <a:p>
            <a:r>
              <a:rPr lang="it-IT" dirty="0" smtClean="0"/>
              <a:t>Strettamente confidenziale</a:t>
            </a:r>
            <a:endParaRPr lang="it-IT" dirty="0"/>
          </a:p>
        </p:txBody>
      </p:sp>
    </p:spTree>
    <p:extLst>
      <p:ext uri="{BB962C8B-B14F-4D97-AF65-F5344CB8AC3E}">
        <p14:creationId xmlns:p14="http://schemas.microsoft.com/office/powerpoint/2010/main" val="391899093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nd image. Two columns">
    <p:spTree>
      <p:nvGrpSpPr>
        <p:cNvPr id="1" name=""/>
        <p:cNvGrpSpPr/>
        <p:nvPr/>
      </p:nvGrpSpPr>
      <p:grpSpPr>
        <a:xfrm>
          <a:off x="0" y="0"/>
          <a:ext cx="0" cy="0"/>
          <a:chOff x="0" y="0"/>
          <a:chExt cx="0" cy="0"/>
        </a:xfrm>
      </p:grpSpPr>
      <p:sp>
        <p:nvSpPr>
          <p:cNvPr id="7" name="Segnaposto numero diapositiva 6"/>
          <p:cNvSpPr>
            <a:spLocks noGrp="1"/>
          </p:cNvSpPr>
          <p:nvPr>
            <p:ph type="sldNum" sz="quarter" idx="12"/>
          </p:nvPr>
        </p:nvSpPr>
        <p:spPr/>
        <p:txBody>
          <a:bodyPr/>
          <a:lstStyle/>
          <a:p>
            <a:fld id="{F978DE44-342D-4E2C-ADD3-36DB2C90AEA2}" type="slidenum">
              <a:rPr lang="it-IT" smtClean="0"/>
              <a:pPr/>
              <a:t>‹#›</a:t>
            </a:fld>
            <a:endParaRPr lang="it-IT"/>
          </a:p>
        </p:txBody>
      </p:sp>
      <p:sp>
        <p:nvSpPr>
          <p:cNvPr id="8" name="Segnaposto titolo 1"/>
          <p:cNvSpPr>
            <a:spLocks noGrp="1"/>
          </p:cNvSpPr>
          <p:nvPr>
            <p:ph type="title"/>
          </p:nvPr>
        </p:nvSpPr>
        <p:spPr>
          <a:xfrm>
            <a:off x="678835" y="493670"/>
            <a:ext cx="6824902" cy="464040"/>
          </a:xfrm>
          <a:prstGeom prst="rect">
            <a:avLst/>
          </a:prstGeom>
        </p:spPr>
        <p:txBody>
          <a:bodyPr vert="horz" lIns="0" tIns="45720" rIns="108000" bIns="45720" rtlCol="0" anchor="b" anchorCtr="0">
            <a:normAutofit/>
          </a:bodyPr>
          <a:lstStyle/>
          <a:p>
            <a:r>
              <a:rPr lang="it-IT" dirty="0" smtClean="0"/>
              <a:t>Fare clic per modificare lo stile del titolo</a:t>
            </a:r>
            <a:endParaRPr lang="it-IT" dirty="0"/>
          </a:p>
        </p:txBody>
      </p:sp>
      <p:sp>
        <p:nvSpPr>
          <p:cNvPr id="9" name="Segnaposto contenuto 2"/>
          <p:cNvSpPr>
            <a:spLocks noGrp="1"/>
          </p:cNvSpPr>
          <p:nvPr>
            <p:ph sz="half" idx="1"/>
          </p:nvPr>
        </p:nvSpPr>
        <p:spPr>
          <a:xfrm>
            <a:off x="628651" y="1403351"/>
            <a:ext cx="4537075" cy="5256213"/>
          </a:xfrm>
        </p:spPr>
        <p:txBody>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11" name="Segnaposto contenuto 3"/>
          <p:cNvSpPr>
            <a:spLocks noGrp="1"/>
          </p:cNvSpPr>
          <p:nvPr>
            <p:ph sz="half" idx="2"/>
          </p:nvPr>
        </p:nvSpPr>
        <p:spPr>
          <a:xfrm>
            <a:off x="5526089" y="1403351"/>
            <a:ext cx="4464049" cy="5256212"/>
          </a:xfrm>
        </p:spPr>
        <p:txBody>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10" name="Segnaposto piè di pagina 4"/>
          <p:cNvSpPr>
            <a:spLocks noGrp="1"/>
          </p:cNvSpPr>
          <p:nvPr>
            <p:ph type="ftr" sz="quarter" idx="3"/>
          </p:nvPr>
        </p:nvSpPr>
        <p:spPr>
          <a:xfrm>
            <a:off x="1319796" y="7007226"/>
            <a:ext cx="2328378" cy="401638"/>
          </a:xfrm>
          <a:prstGeom prst="rect">
            <a:avLst/>
          </a:prstGeom>
        </p:spPr>
        <p:txBody>
          <a:bodyPr vert="horz" lIns="91440" tIns="45720" rIns="91440" bIns="45720" rtlCol="0" anchor="ctr"/>
          <a:lstStyle>
            <a:lvl1pPr algn="l">
              <a:defRPr sz="1200" b="0" i="0">
                <a:solidFill>
                  <a:srgbClr val="B91023"/>
                </a:solidFill>
              </a:defRPr>
            </a:lvl1pPr>
          </a:lstStyle>
          <a:p>
            <a:r>
              <a:rPr lang="it-IT" dirty="0" smtClean="0"/>
              <a:t>Strettamente confidenziale</a:t>
            </a:r>
            <a:endParaRPr lang="it-IT" dirty="0"/>
          </a:p>
        </p:txBody>
      </p:sp>
    </p:spTree>
    <p:extLst>
      <p:ext uri="{BB962C8B-B14F-4D97-AF65-F5344CB8AC3E}">
        <p14:creationId xmlns:p14="http://schemas.microsoft.com/office/powerpoint/2010/main" val="60688558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Segnaposto numero diapositiva 8"/>
          <p:cNvSpPr>
            <a:spLocks noGrp="1"/>
          </p:cNvSpPr>
          <p:nvPr>
            <p:ph type="sldNum" sz="quarter" idx="12"/>
          </p:nvPr>
        </p:nvSpPr>
        <p:spPr/>
        <p:txBody>
          <a:bodyPr/>
          <a:lstStyle/>
          <a:p>
            <a:fld id="{F978DE44-342D-4E2C-ADD3-36DB2C90AEA2}" type="slidenum">
              <a:rPr lang="it-IT" smtClean="0"/>
              <a:pPr/>
              <a:t>‹#›</a:t>
            </a:fld>
            <a:endParaRPr lang="it-IT"/>
          </a:p>
        </p:txBody>
      </p:sp>
      <p:sp>
        <p:nvSpPr>
          <p:cNvPr id="11" name="Segnaposto titolo 1"/>
          <p:cNvSpPr>
            <a:spLocks noGrp="1"/>
          </p:cNvSpPr>
          <p:nvPr>
            <p:ph type="title"/>
          </p:nvPr>
        </p:nvSpPr>
        <p:spPr>
          <a:xfrm>
            <a:off x="678835" y="493670"/>
            <a:ext cx="6824902" cy="464040"/>
          </a:xfrm>
          <a:prstGeom prst="rect">
            <a:avLst/>
          </a:prstGeom>
        </p:spPr>
        <p:txBody>
          <a:bodyPr vert="horz" lIns="0" tIns="45720" rIns="108000" bIns="45720" rtlCol="0" anchor="b" anchorCtr="0">
            <a:normAutofit/>
          </a:bodyPr>
          <a:lstStyle/>
          <a:p>
            <a:r>
              <a:rPr lang="it-IT" dirty="0" smtClean="0"/>
              <a:t>Fare clic per modificare lo stile del titolo</a:t>
            </a:r>
            <a:endParaRPr lang="it-IT" dirty="0"/>
          </a:p>
        </p:txBody>
      </p:sp>
      <p:sp>
        <p:nvSpPr>
          <p:cNvPr id="12" name="Segnaposto contenuto 3"/>
          <p:cNvSpPr>
            <a:spLocks noGrp="1"/>
          </p:cNvSpPr>
          <p:nvPr>
            <p:ph sz="half" idx="2"/>
          </p:nvPr>
        </p:nvSpPr>
        <p:spPr>
          <a:xfrm>
            <a:off x="628650" y="2196445"/>
            <a:ext cx="4537076" cy="4463118"/>
          </a:xfrm>
        </p:spPr>
        <p:txBody>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13" name="Segnaposto testo 2"/>
          <p:cNvSpPr>
            <a:spLocks noGrp="1"/>
          </p:cNvSpPr>
          <p:nvPr>
            <p:ph type="body" idx="15"/>
          </p:nvPr>
        </p:nvSpPr>
        <p:spPr>
          <a:xfrm>
            <a:off x="637962" y="1414021"/>
            <a:ext cx="4527766" cy="612743"/>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smtClean="0"/>
              <a:t>Fare clic per modificare stili del testo dello schema</a:t>
            </a:r>
          </a:p>
        </p:txBody>
      </p:sp>
      <p:sp>
        <p:nvSpPr>
          <p:cNvPr id="15" name="Segnaposto testo 2"/>
          <p:cNvSpPr>
            <a:spLocks noGrp="1"/>
          </p:cNvSpPr>
          <p:nvPr>
            <p:ph type="body" idx="16"/>
          </p:nvPr>
        </p:nvSpPr>
        <p:spPr>
          <a:xfrm>
            <a:off x="5462372" y="1414021"/>
            <a:ext cx="4527766" cy="612743"/>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smtClean="0"/>
              <a:t>Fare clic per modificare stili del testo dello schema</a:t>
            </a:r>
          </a:p>
        </p:txBody>
      </p:sp>
      <p:sp>
        <p:nvSpPr>
          <p:cNvPr id="16" name="Segnaposto contenuto 3"/>
          <p:cNvSpPr>
            <a:spLocks noGrp="1"/>
          </p:cNvSpPr>
          <p:nvPr>
            <p:ph sz="half" idx="17"/>
          </p:nvPr>
        </p:nvSpPr>
        <p:spPr>
          <a:xfrm>
            <a:off x="5453063" y="2196445"/>
            <a:ext cx="4537076" cy="4463118"/>
          </a:xfrm>
        </p:spPr>
        <p:txBody>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10" name="Segnaposto piè di pagina 4"/>
          <p:cNvSpPr>
            <a:spLocks noGrp="1"/>
          </p:cNvSpPr>
          <p:nvPr>
            <p:ph type="ftr" sz="quarter" idx="3"/>
          </p:nvPr>
        </p:nvSpPr>
        <p:spPr>
          <a:xfrm>
            <a:off x="1319796" y="7007226"/>
            <a:ext cx="2328378" cy="401638"/>
          </a:xfrm>
          <a:prstGeom prst="rect">
            <a:avLst/>
          </a:prstGeom>
        </p:spPr>
        <p:txBody>
          <a:bodyPr vert="horz" lIns="91440" tIns="45720" rIns="91440" bIns="45720" rtlCol="0" anchor="ctr"/>
          <a:lstStyle>
            <a:lvl1pPr algn="l">
              <a:defRPr sz="1200" b="0" i="0">
                <a:solidFill>
                  <a:srgbClr val="B91023"/>
                </a:solidFill>
              </a:defRPr>
            </a:lvl1pPr>
          </a:lstStyle>
          <a:p>
            <a:r>
              <a:rPr lang="it-IT" dirty="0" smtClean="0"/>
              <a:t>Strettamente confidenziale</a:t>
            </a:r>
            <a:endParaRPr lang="it-IT" dirty="0"/>
          </a:p>
        </p:txBody>
      </p:sp>
    </p:spTree>
    <p:extLst>
      <p:ext uri="{BB962C8B-B14F-4D97-AF65-F5344CB8AC3E}">
        <p14:creationId xmlns:p14="http://schemas.microsoft.com/office/powerpoint/2010/main" val="303472921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with description">
    <p:spTree>
      <p:nvGrpSpPr>
        <p:cNvPr id="1" name=""/>
        <p:cNvGrpSpPr/>
        <p:nvPr/>
      </p:nvGrpSpPr>
      <p:grpSpPr>
        <a:xfrm>
          <a:off x="0" y="0"/>
          <a:ext cx="0" cy="0"/>
          <a:chOff x="0" y="0"/>
          <a:chExt cx="0" cy="0"/>
        </a:xfrm>
      </p:grpSpPr>
      <p:sp>
        <p:nvSpPr>
          <p:cNvPr id="7" name="Segnaposto numero diapositiva 6"/>
          <p:cNvSpPr>
            <a:spLocks noGrp="1"/>
          </p:cNvSpPr>
          <p:nvPr>
            <p:ph type="sldNum" sz="quarter" idx="12"/>
          </p:nvPr>
        </p:nvSpPr>
        <p:spPr/>
        <p:txBody>
          <a:bodyPr/>
          <a:lstStyle/>
          <a:p>
            <a:fld id="{F978DE44-342D-4E2C-ADD3-36DB2C90AEA2}" type="slidenum">
              <a:rPr lang="it-IT" smtClean="0"/>
              <a:pPr/>
              <a:t>‹#›</a:t>
            </a:fld>
            <a:endParaRPr lang="it-IT"/>
          </a:p>
        </p:txBody>
      </p:sp>
      <p:sp>
        <p:nvSpPr>
          <p:cNvPr id="9" name="Segnaposto titolo 1"/>
          <p:cNvSpPr>
            <a:spLocks noGrp="1"/>
          </p:cNvSpPr>
          <p:nvPr>
            <p:ph type="title"/>
          </p:nvPr>
        </p:nvSpPr>
        <p:spPr>
          <a:xfrm>
            <a:off x="678835" y="493670"/>
            <a:ext cx="6824902" cy="464040"/>
          </a:xfrm>
          <a:prstGeom prst="rect">
            <a:avLst/>
          </a:prstGeom>
        </p:spPr>
        <p:txBody>
          <a:bodyPr vert="horz" lIns="0" tIns="45720" rIns="108000" bIns="45720" rtlCol="0" anchor="b" anchorCtr="0">
            <a:normAutofit/>
          </a:bodyPr>
          <a:lstStyle/>
          <a:p>
            <a:r>
              <a:rPr lang="it-IT" dirty="0" smtClean="0"/>
              <a:t>Fare clic per modificare lo stile del titolo</a:t>
            </a:r>
            <a:endParaRPr lang="it-IT" dirty="0"/>
          </a:p>
        </p:txBody>
      </p:sp>
      <p:sp>
        <p:nvSpPr>
          <p:cNvPr id="10" name="Segnaposto immagine 2"/>
          <p:cNvSpPr>
            <a:spLocks noGrp="1"/>
          </p:cNvSpPr>
          <p:nvPr>
            <p:ph type="pic" idx="1"/>
          </p:nvPr>
        </p:nvSpPr>
        <p:spPr>
          <a:xfrm>
            <a:off x="5527343" y="1403351"/>
            <a:ext cx="4462795" cy="525621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11" name="Segnaposto testo 3"/>
          <p:cNvSpPr>
            <a:spLocks noGrp="1"/>
          </p:cNvSpPr>
          <p:nvPr>
            <p:ph type="body" sz="half" idx="2"/>
          </p:nvPr>
        </p:nvSpPr>
        <p:spPr>
          <a:xfrm>
            <a:off x="628650" y="1403351"/>
            <a:ext cx="4537076" cy="5256213"/>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smtClean="0"/>
              <a:t>Fare clic per modificare stili del testo dello schema</a:t>
            </a:r>
          </a:p>
        </p:txBody>
      </p:sp>
      <p:sp>
        <p:nvSpPr>
          <p:cNvPr id="8" name="Segnaposto piè di pagina 4"/>
          <p:cNvSpPr>
            <a:spLocks noGrp="1"/>
          </p:cNvSpPr>
          <p:nvPr>
            <p:ph type="ftr" sz="quarter" idx="3"/>
          </p:nvPr>
        </p:nvSpPr>
        <p:spPr>
          <a:xfrm>
            <a:off x="1319796" y="7007226"/>
            <a:ext cx="2328378" cy="401638"/>
          </a:xfrm>
          <a:prstGeom prst="rect">
            <a:avLst/>
          </a:prstGeom>
        </p:spPr>
        <p:txBody>
          <a:bodyPr vert="horz" lIns="91440" tIns="45720" rIns="91440" bIns="45720" rtlCol="0" anchor="ctr"/>
          <a:lstStyle>
            <a:lvl1pPr algn="l">
              <a:defRPr sz="1200" b="0" i="0">
                <a:solidFill>
                  <a:srgbClr val="B91023"/>
                </a:solidFill>
              </a:defRPr>
            </a:lvl1pPr>
          </a:lstStyle>
          <a:p>
            <a:r>
              <a:rPr lang="it-IT" dirty="0" smtClean="0"/>
              <a:t>Strettamente confidenziale</a:t>
            </a:r>
            <a:endParaRPr lang="it-IT" dirty="0"/>
          </a:p>
        </p:txBody>
      </p:sp>
    </p:spTree>
    <p:extLst>
      <p:ext uri="{BB962C8B-B14F-4D97-AF65-F5344CB8AC3E}">
        <p14:creationId xmlns:p14="http://schemas.microsoft.com/office/powerpoint/2010/main" val="242418607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ypical Slid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12992" y="7055697"/>
            <a:ext cx="5893491" cy="503978"/>
          </a:xfrm>
          <a:prstGeom prst="rect">
            <a:avLst/>
          </a:prstGeom>
          <a:gradFill rotWithShape="0">
            <a:gsLst>
              <a:gs pos="0">
                <a:srgbClr val="B0B0B0"/>
              </a:gs>
              <a:gs pos="100000">
                <a:srgbClr val="FFFFFF"/>
              </a:gs>
            </a:gsLst>
            <a:lin ang="0" scaled="1"/>
          </a:gradFill>
          <a:ln w="9525">
            <a:noFill/>
            <a:round/>
            <a:headEnd/>
            <a:tailEnd/>
          </a:ln>
        </p:spPr>
        <p:txBody>
          <a:bodyPr wrap="none" lIns="104287" tIns="52144" rIns="104287" bIns="52144" anchor="ctr"/>
          <a:lstStyle/>
          <a:p>
            <a:pPr algn="ctr">
              <a:defRPr/>
            </a:pPr>
            <a:endParaRPr lang="it-IT"/>
          </a:p>
        </p:txBody>
      </p:sp>
      <p:pic>
        <p:nvPicPr>
          <p:cNvPr id="5" name="sfum.png" descr="/mia/lavori/NOUVELLE-ADV/FCL/maccaferri/Seci_17.03.10/sfum.png"/>
          <p:cNvPicPr>
            <a:picLocks noChangeAspect="1"/>
          </p:cNvPicPr>
          <p:nvPr userDrawn="1"/>
        </p:nvPicPr>
        <p:blipFill>
          <a:blip r:embed="rId2"/>
          <a:srcRect/>
          <a:stretch>
            <a:fillRect/>
          </a:stretch>
        </p:blipFill>
        <p:spPr bwMode="auto">
          <a:xfrm>
            <a:off x="2762052" y="1"/>
            <a:ext cx="7929761" cy="1035955"/>
          </a:xfrm>
          <a:prstGeom prst="rect">
            <a:avLst/>
          </a:prstGeom>
          <a:noFill/>
          <a:ln w="9525">
            <a:noFill/>
            <a:miter lim="800000"/>
            <a:headEnd/>
            <a:tailEnd/>
          </a:ln>
        </p:spPr>
      </p:pic>
      <p:pic>
        <p:nvPicPr>
          <p:cNvPr id="6" name="Picture 18" descr="logo_uk"/>
          <p:cNvPicPr>
            <a:picLocks noChangeAspect="1" noChangeArrowheads="1"/>
          </p:cNvPicPr>
          <p:nvPr userDrawn="1"/>
        </p:nvPicPr>
        <p:blipFill>
          <a:blip r:embed="rId3" cstate="print"/>
          <a:srcRect/>
          <a:stretch>
            <a:fillRect/>
          </a:stretch>
        </p:blipFill>
        <p:spPr bwMode="auto">
          <a:xfrm>
            <a:off x="9422161" y="7113446"/>
            <a:ext cx="840867" cy="339485"/>
          </a:xfrm>
          <a:prstGeom prst="rect">
            <a:avLst/>
          </a:prstGeom>
          <a:noFill/>
          <a:ln w="9525">
            <a:noFill/>
            <a:miter lim="800000"/>
            <a:headEnd/>
            <a:tailEnd/>
          </a:ln>
        </p:spPr>
      </p:pic>
      <p:pic>
        <p:nvPicPr>
          <p:cNvPr id="7" name="Picture 14"/>
          <p:cNvPicPr>
            <a:picLocks noChangeAspect="1" noChangeArrowheads="1"/>
          </p:cNvPicPr>
          <p:nvPr userDrawn="1"/>
        </p:nvPicPr>
        <p:blipFill>
          <a:blip r:embed="rId4" cstate="print"/>
          <a:srcRect/>
          <a:stretch>
            <a:fillRect/>
          </a:stretch>
        </p:blipFill>
        <p:spPr bwMode="auto">
          <a:xfrm>
            <a:off x="547586" y="369236"/>
            <a:ext cx="2693371" cy="678971"/>
          </a:xfrm>
          <a:prstGeom prst="rect">
            <a:avLst/>
          </a:prstGeom>
          <a:noFill/>
          <a:ln w="9525">
            <a:noFill/>
            <a:miter lim="800000"/>
            <a:headEnd/>
            <a:tailEnd/>
          </a:ln>
        </p:spPr>
      </p:pic>
      <p:sp>
        <p:nvSpPr>
          <p:cNvPr id="20" name="Title 16"/>
          <p:cNvSpPr>
            <a:spLocks noGrp="1"/>
          </p:cNvSpPr>
          <p:nvPr>
            <p:ph type="title"/>
          </p:nvPr>
        </p:nvSpPr>
        <p:spPr>
          <a:xfrm>
            <a:off x="546686" y="1178850"/>
            <a:ext cx="6921139" cy="378475"/>
          </a:xfrm>
          <a:prstGeom prst="rect">
            <a:avLst/>
          </a:prstGeom>
        </p:spPr>
        <p:txBody>
          <a:bodyPr lIns="0" tIns="0" rIns="0" bIns="0"/>
          <a:lstStyle>
            <a:lvl1pPr algn="l">
              <a:defRPr sz="2500" b="1" baseline="0">
                <a:latin typeface="+mn-lt"/>
              </a:defRPr>
            </a:lvl1pPr>
          </a:lstStyle>
          <a:p>
            <a:r>
              <a:rPr lang="en-US" smtClean="0"/>
              <a:t>Click to edit Master title style</a:t>
            </a:r>
            <a:endParaRPr lang="en-GB" dirty="0"/>
          </a:p>
        </p:txBody>
      </p:sp>
      <p:sp>
        <p:nvSpPr>
          <p:cNvPr id="21" name="Text Placeholder 22"/>
          <p:cNvSpPr>
            <a:spLocks noGrp="1"/>
          </p:cNvSpPr>
          <p:nvPr>
            <p:ph type="body" sz="quarter" idx="10"/>
          </p:nvPr>
        </p:nvSpPr>
        <p:spPr>
          <a:xfrm>
            <a:off x="546686" y="1836984"/>
            <a:ext cx="9093261" cy="5276624"/>
          </a:xfrm>
          <a:prstGeom prst="rect">
            <a:avLst/>
          </a:prstGeom>
        </p:spPr>
        <p:txBody>
          <a:bodyPr lIns="0" tIns="0" rIns="0" bIns="0"/>
          <a:lstStyle>
            <a:lvl1pPr>
              <a:buNone/>
              <a:defRPr sz="2500"/>
            </a:lvl1pPr>
            <a:lvl2pPr>
              <a:defRPr sz="2500"/>
            </a:lvl2pPr>
            <a:lvl3pPr>
              <a:defRPr sz="2100" baseline="0"/>
            </a:lvl3pPr>
          </a:lstStyle>
          <a:p>
            <a:pPr lvl="0"/>
            <a:r>
              <a:rPr lang="en-US" dirty="0" smtClean="0"/>
              <a:t>Click to edit Master text styles</a:t>
            </a:r>
          </a:p>
          <a:p>
            <a:pPr lvl="1"/>
            <a:r>
              <a:rPr lang="en-US" dirty="0" smtClean="0"/>
              <a:t>Second level</a:t>
            </a:r>
          </a:p>
          <a:p>
            <a:pPr lvl="2"/>
            <a:r>
              <a:rPr lang="en-US" dirty="0" smtClean="0"/>
              <a:t>Third level</a:t>
            </a:r>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Typical Slide">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12687" y="7055069"/>
            <a:ext cx="5892963" cy="504613"/>
          </a:xfrm>
          <a:prstGeom prst="rect">
            <a:avLst/>
          </a:prstGeom>
          <a:gradFill rotWithShape="0">
            <a:gsLst>
              <a:gs pos="0">
                <a:srgbClr val="B0B0B0"/>
              </a:gs>
              <a:gs pos="100000">
                <a:srgbClr val="FFFFFF"/>
              </a:gs>
            </a:gsLst>
            <a:lin ang="0" scaled="1"/>
          </a:gradFill>
          <a:ln w="9525">
            <a:noFill/>
            <a:round/>
            <a:headEnd/>
            <a:tailEnd/>
          </a:ln>
        </p:spPr>
        <p:txBody>
          <a:bodyPr wrap="none" lIns="104185" tIns="52091" rIns="104185" bIns="52091" anchor="ctr"/>
          <a:lstStyle/>
          <a:p>
            <a:pPr eaLnBrk="0" hangingPunct="0">
              <a:defRPr/>
            </a:pPr>
            <a:endParaRPr lang="it-IT">
              <a:latin typeface="Arial" charset="0"/>
              <a:ea typeface="ヒラギノ角ゴ Pro W3" pitchFamily="-48" charset="-128"/>
              <a:cs typeface="+mn-cs"/>
            </a:endParaRPr>
          </a:p>
        </p:txBody>
      </p:sp>
      <p:sp>
        <p:nvSpPr>
          <p:cNvPr id="20" name="Title 16"/>
          <p:cNvSpPr>
            <a:spLocks noGrp="1"/>
          </p:cNvSpPr>
          <p:nvPr>
            <p:ph type="title"/>
          </p:nvPr>
        </p:nvSpPr>
        <p:spPr>
          <a:xfrm>
            <a:off x="546685" y="1081079"/>
            <a:ext cx="6921139" cy="378475"/>
          </a:xfrm>
          <a:prstGeom prst="rect">
            <a:avLst/>
          </a:prstGeom>
        </p:spPr>
        <p:txBody>
          <a:bodyPr lIns="0" tIns="0" rIns="0" bIns="0"/>
          <a:lstStyle>
            <a:lvl1pPr algn="l">
              <a:defRPr sz="2500" b="1" baseline="0">
                <a:latin typeface="+mn-lt"/>
              </a:defRPr>
            </a:lvl1pPr>
          </a:lstStyle>
          <a:p>
            <a:r>
              <a:rPr lang="en-US" smtClean="0"/>
              <a:t>Click to edit Master title style</a:t>
            </a:r>
            <a:endParaRPr lang="en-GB" dirty="0"/>
          </a:p>
        </p:txBody>
      </p:sp>
      <p:sp>
        <p:nvSpPr>
          <p:cNvPr id="21" name="Text Placeholder 22"/>
          <p:cNvSpPr>
            <a:spLocks noGrp="1"/>
          </p:cNvSpPr>
          <p:nvPr>
            <p:ph type="body" sz="quarter" idx="10"/>
          </p:nvPr>
        </p:nvSpPr>
        <p:spPr>
          <a:xfrm>
            <a:off x="546685" y="1836991"/>
            <a:ext cx="9093260" cy="5276625"/>
          </a:xfrm>
          <a:prstGeom prst="rect">
            <a:avLst/>
          </a:prstGeom>
        </p:spPr>
        <p:txBody>
          <a:bodyPr lIns="0" tIns="0" rIns="0" bIns="0"/>
          <a:lstStyle>
            <a:lvl1pPr>
              <a:buNone/>
              <a:defRPr sz="2500"/>
            </a:lvl1pPr>
            <a:lvl2pPr>
              <a:defRPr sz="2500"/>
            </a:lvl2pPr>
            <a:lvl3pPr>
              <a:defRPr sz="2100" baseline="0"/>
            </a:lvl3pPr>
          </a:lstStyle>
          <a:p>
            <a:pPr lvl="0"/>
            <a:r>
              <a:rPr lang="en-US" smtClean="0"/>
              <a:t>Click to edit Master text styles</a:t>
            </a:r>
          </a:p>
          <a:p>
            <a:pPr lvl="1"/>
            <a:r>
              <a:rPr lang="en-US" smtClean="0"/>
              <a:t>Second level</a:t>
            </a:r>
          </a:p>
          <a:p>
            <a:pPr lvl="2"/>
            <a:r>
              <a:rPr lang="en-US" smtClean="0"/>
              <a:t>Third level</a:t>
            </a:r>
          </a:p>
        </p:txBody>
      </p:sp>
      <p:sp>
        <p:nvSpPr>
          <p:cNvPr id="12" name="Rectangle 4"/>
          <p:cNvSpPr>
            <a:spLocks noGrp="1" noChangeArrowheads="1"/>
          </p:cNvSpPr>
          <p:nvPr>
            <p:ph type="dt" sz="half" idx="11"/>
          </p:nvPr>
        </p:nvSpPr>
        <p:spPr>
          <a:xfrm>
            <a:off x="535154" y="7007457"/>
            <a:ext cx="2494703" cy="401469"/>
          </a:xfrm>
          <a:prstGeom prst="rect">
            <a:avLst/>
          </a:prstGeom>
          <a:ln/>
        </p:spPr>
        <p:txBody>
          <a:bodyPr lIns="104185" tIns="52091" rIns="104185" bIns="52091" anchor="ctr"/>
          <a:lstStyle>
            <a:lvl1pPr>
              <a:defRPr/>
            </a:lvl1pPr>
          </a:lstStyle>
          <a:p>
            <a:pPr>
              <a:defRPr/>
            </a:pPr>
            <a:r>
              <a:rPr lang="en-US" dirty="0" smtClean="0"/>
              <a:t>October 2016</a:t>
            </a:r>
            <a:endParaRPr lang="en-IN" dirty="0"/>
          </a:p>
        </p:txBody>
      </p:sp>
      <p:sp>
        <p:nvSpPr>
          <p:cNvPr id="13" name="Rectangle 5"/>
          <p:cNvSpPr>
            <a:spLocks noGrp="1" noChangeArrowheads="1"/>
          </p:cNvSpPr>
          <p:nvPr>
            <p:ph type="ftr" sz="quarter" idx="12"/>
          </p:nvPr>
        </p:nvSpPr>
        <p:spPr>
          <a:xfrm>
            <a:off x="3652335" y="7007457"/>
            <a:ext cx="3387144" cy="401469"/>
          </a:xfrm>
          <a:prstGeom prst="rect">
            <a:avLst/>
          </a:prstGeom>
          <a:ln/>
        </p:spPr>
        <p:txBody>
          <a:bodyPr lIns="104185" tIns="52091" rIns="104185" bIns="52091" anchor="ctr"/>
          <a:lstStyle>
            <a:lvl1pPr>
              <a:defRPr/>
            </a:lvl1pPr>
          </a:lstStyle>
          <a:p>
            <a:pPr>
              <a:defRPr/>
            </a:pPr>
            <a:r>
              <a:rPr lang="en-US" dirty="0" smtClean="0"/>
              <a:t>Environment Friendly Solutions</a:t>
            </a:r>
            <a:endParaRPr lang="en-IN" dirty="0"/>
          </a:p>
        </p:txBody>
      </p:sp>
      <p:sp>
        <p:nvSpPr>
          <p:cNvPr id="14" name="Rectangle 6"/>
          <p:cNvSpPr>
            <a:spLocks noGrp="1" noChangeArrowheads="1"/>
          </p:cNvSpPr>
          <p:nvPr>
            <p:ph type="sldNum" sz="quarter" idx="13"/>
          </p:nvPr>
        </p:nvSpPr>
        <p:spPr>
          <a:xfrm>
            <a:off x="7661963" y="7007457"/>
            <a:ext cx="2494703" cy="401469"/>
          </a:xfrm>
          <a:prstGeom prst="rect">
            <a:avLst/>
          </a:prstGeom>
          <a:ln/>
        </p:spPr>
        <p:txBody>
          <a:bodyPr lIns="104185" tIns="52091" rIns="104185" bIns="52091" anchor="ctr"/>
          <a:lstStyle>
            <a:lvl1pPr>
              <a:defRPr/>
            </a:lvl1pPr>
          </a:lstStyle>
          <a:p>
            <a:pPr>
              <a:defRPr/>
            </a:pPr>
            <a:fld id="{5340F7EF-AD81-466B-ACCA-D1F903ACDE81}" type="slidenum">
              <a:rPr lang="en-IN"/>
              <a:pPr>
                <a:defRPr/>
              </a:pPr>
              <a:t>‹#›</a:t>
            </a:fld>
            <a:endParaRPr lang="en-IN"/>
          </a:p>
        </p:txBody>
      </p:sp>
    </p:spTree>
    <p:extLst>
      <p:ext uri="{BB962C8B-B14F-4D97-AF65-F5344CB8AC3E}">
        <p14:creationId xmlns:p14="http://schemas.microsoft.com/office/powerpoint/2010/main" val="707380190"/>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 with text">
    <p:spTree>
      <p:nvGrpSpPr>
        <p:cNvPr id="1" name=""/>
        <p:cNvGrpSpPr/>
        <p:nvPr/>
      </p:nvGrpSpPr>
      <p:grpSpPr>
        <a:xfrm>
          <a:off x="0" y="0"/>
          <a:ext cx="0" cy="0"/>
          <a:chOff x="0" y="0"/>
          <a:chExt cx="0" cy="0"/>
        </a:xfrm>
      </p:grpSpPr>
      <p:sp>
        <p:nvSpPr>
          <p:cNvPr id="6" name="Segnaposto numero diapositiva 5"/>
          <p:cNvSpPr>
            <a:spLocks noGrp="1"/>
          </p:cNvSpPr>
          <p:nvPr>
            <p:ph type="sldNum" sz="quarter" idx="12"/>
          </p:nvPr>
        </p:nvSpPr>
        <p:spPr/>
        <p:txBody>
          <a:bodyPr/>
          <a:lstStyle/>
          <a:p>
            <a:fld id="{F978DE44-342D-4E2C-ADD3-36DB2C90AEA2}" type="slidenum">
              <a:rPr lang="it-IT" smtClean="0">
                <a:solidFill>
                  <a:prstClr val="black">
                    <a:tint val="75000"/>
                  </a:prstClr>
                </a:solidFill>
              </a:rPr>
              <a:pPr/>
              <a:t>‹#›</a:t>
            </a:fld>
            <a:endParaRPr lang="it-IT">
              <a:solidFill>
                <a:prstClr val="black">
                  <a:tint val="75000"/>
                </a:prstClr>
              </a:solidFill>
            </a:endParaRPr>
          </a:p>
        </p:txBody>
      </p:sp>
      <p:sp>
        <p:nvSpPr>
          <p:cNvPr id="7" name="Segnaposto titolo 1"/>
          <p:cNvSpPr>
            <a:spLocks noGrp="1"/>
          </p:cNvSpPr>
          <p:nvPr>
            <p:ph type="title" hasCustomPrompt="1"/>
          </p:nvPr>
        </p:nvSpPr>
        <p:spPr>
          <a:xfrm>
            <a:off x="678837" y="493670"/>
            <a:ext cx="6824902" cy="464040"/>
          </a:xfrm>
          <a:prstGeom prst="rect">
            <a:avLst/>
          </a:prstGeom>
        </p:spPr>
        <p:txBody>
          <a:bodyPr vert="horz" lIns="0" tIns="45720" rIns="108000" bIns="45720" rtlCol="0" anchor="b" anchorCtr="0">
            <a:normAutofit/>
          </a:bodyPr>
          <a:lstStyle/>
          <a:p>
            <a:r>
              <a:rPr lang="it-IT" dirty="0" smtClean="0"/>
              <a:t>Fare clic per modificare lo stile del titolo</a:t>
            </a:r>
            <a:endParaRPr lang="it-IT" dirty="0"/>
          </a:p>
        </p:txBody>
      </p:sp>
      <p:sp>
        <p:nvSpPr>
          <p:cNvPr id="8" name="Segnaposto testo 10"/>
          <p:cNvSpPr>
            <a:spLocks noGrp="1"/>
          </p:cNvSpPr>
          <p:nvPr>
            <p:ph type="body" sz="quarter" idx="13"/>
          </p:nvPr>
        </p:nvSpPr>
        <p:spPr>
          <a:xfrm>
            <a:off x="628650" y="1403349"/>
            <a:ext cx="9361488" cy="5256214"/>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9" name="Segnaposto piè di pagina 4"/>
          <p:cNvSpPr>
            <a:spLocks noGrp="1"/>
          </p:cNvSpPr>
          <p:nvPr>
            <p:ph type="ftr" sz="quarter" idx="3"/>
          </p:nvPr>
        </p:nvSpPr>
        <p:spPr>
          <a:xfrm>
            <a:off x="1319798" y="7007228"/>
            <a:ext cx="2328378" cy="401638"/>
          </a:xfrm>
          <a:prstGeom prst="rect">
            <a:avLst/>
          </a:prstGeom>
        </p:spPr>
        <p:txBody>
          <a:bodyPr vert="horz" lIns="91440" tIns="45720" rIns="91440" bIns="45720" rtlCol="0" anchor="ctr"/>
          <a:lstStyle>
            <a:lvl1pPr algn="l">
              <a:defRPr sz="1200" b="0" i="0">
                <a:solidFill>
                  <a:srgbClr val="B91023"/>
                </a:solidFill>
              </a:defRPr>
            </a:lvl1pPr>
          </a:lstStyle>
          <a:p>
            <a:r>
              <a:rPr lang="it-IT" dirty="0" smtClean="0"/>
              <a:t>Strettamente confidenziale</a:t>
            </a:r>
            <a:endParaRPr lang="it-IT" dirty="0"/>
          </a:p>
        </p:txBody>
      </p:sp>
    </p:spTree>
    <p:extLst>
      <p:ext uri="{BB962C8B-B14F-4D97-AF65-F5344CB8AC3E}">
        <p14:creationId xmlns:p14="http://schemas.microsoft.com/office/powerpoint/2010/main" val="138205546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6" name="Segnaposto numero diapositiva 5"/>
          <p:cNvSpPr>
            <a:spLocks noGrp="1"/>
          </p:cNvSpPr>
          <p:nvPr>
            <p:ph type="sldNum" sz="quarter" idx="12"/>
          </p:nvPr>
        </p:nvSpPr>
        <p:spPr/>
        <p:txBody>
          <a:bodyPr/>
          <a:lstStyle/>
          <a:p>
            <a:fld id="{F978DE44-342D-4E2C-ADD3-36DB2C90AEA2}" type="slidenum">
              <a:rPr lang="it-IT" smtClean="0">
                <a:solidFill>
                  <a:prstClr val="black">
                    <a:tint val="75000"/>
                  </a:prstClr>
                </a:solidFill>
              </a:rPr>
              <a:pPr/>
              <a:t>‹#›</a:t>
            </a:fld>
            <a:endParaRPr lang="it-IT">
              <a:solidFill>
                <a:prstClr val="black">
                  <a:tint val="75000"/>
                </a:prstClr>
              </a:solidFill>
            </a:endParaRPr>
          </a:p>
        </p:txBody>
      </p:sp>
      <p:sp>
        <p:nvSpPr>
          <p:cNvPr id="7" name="Segnaposto titolo 1"/>
          <p:cNvSpPr>
            <a:spLocks noGrp="1"/>
          </p:cNvSpPr>
          <p:nvPr>
            <p:ph type="title"/>
          </p:nvPr>
        </p:nvSpPr>
        <p:spPr>
          <a:xfrm>
            <a:off x="678837" y="493670"/>
            <a:ext cx="6824902" cy="464040"/>
          </a:xfrm>
          <a:prstGeom prst="rect">
            <a:avLst/>
          </a:prstGeom>
        </p:spPr>
        <p:txBody>
          <a:bodyPr vert="horz" lIns="0" tIns="45720" rIns="108000" bIns="45720" rtlCol="0" anchor="b" anchorCtr="0">
            <a:normAutofit/>
          </a:bodyPr>
          <a:lstStyle/>
          <a:p>
            <a:r>
              <a:rPr lang="it-IT" dirty="0" smtClean="0"/>
              <a:t>Fare clic per modificare lo stile del titolo</a:t>
            </a:r>
            <a:endParaRPr lang="it-IT" dirty="0"/>
          </a:p>
        </p:txBody>
      </p:sp>
      <p:sp>
        <p:nvSpPr>
          <p:cNvPr id="8" name="Segnaposto contenuto 2"/>
          <p:cNvSpPr>
            <a:spLocks noGrp="1"/>
          </p:cNvSpPr>
          <p:nvPr>
            <p:ph idx="1"/>
          </p:nvPr>
        </p:nvSpPr>
        <p:spPr>
          <a:xfrm>
            <a:off x="628653" y="1403352"/>
            <a:ext cx="9361487" cy="5256213"/>
          </a:xfrm>
        </p:spPr>
        <p:txBody>
          <a:bodyPr/>
          <a:lstStyle>
            <a:lvl1pPr marL="342900" indent="-342900">
              <a:buFont typeface="Wingdings" panose="05000000000000000000" pitchFamily="2" charset="2"/>
              <a:buChar char="§"/>
              <a:defRPr/>
            </a:lvl1pPr>
            <a:lvl2pPr marL="800100" indent="-342900">
              <a:buFont typeface="Wingdings" panose="05000000000000000000" pitchFamily="2" charset="2"/>
              <a:buChar char="§"/>
              <a:defRPr/>
            </a:lvl2pPr>
            <a:lvl3pPr marL="1200150" indent="-285750">
              <a:buFont typeface="Wingdings" panose="05000000000000000000" pitchFamily="2" charset="2"/>
              <a:buChar char="§"/>
              <a:defRPr/>
            </a:lvl3pPr>
            <a:lvl4pPr marL="1657350" indent="-285750">
              <a:buFont typeface="Wingdings" panose="05000000000000000000" pitchFamily="2" charset="2"/>
              <a:buChar char="§"/>
              <a:defRPr/>
            </a:lvl4pPr>
            <a:lvl5pPr marL="2114550" indent="-285750">
              <a:buFont typeface="Wingdings" panose="05000000000000000000" pitchFamily="2" charset="2"/>
              <a:buChar char="§"/>
              <a:defRPr/>
            </a:lvl5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9" name="Segnaposto piè di pagina 4"/>
          <p:cNvSpPr>
            <a:spLocks noGrp="1"/>
          </p:cNvSpPr>
          <p:nvPr>
            <p:ph type="ftr" sz="quarter" idx="3"/>
          </p:nvPr>
        </p:nvSpPr>
        <p:spPr>
          <a:xfrm>
            <a:off x="1319798" y="7007228"/>
            <a:ext cx="2328378" cy="401638"/>
          </a:xfrm>
          <a:prstGeom prst="rect">
            <a:avLst/>
          </a:prstGeom>
        </p:spPr>
        <p:txBody>
          <a:bodyPr vert="horz" lIns="91440" tIns="45720" rIns="91440" bIns="45720" rtlCol="0" anchor="ctr"/>
          <a:lstStyle>
            <a:lvl1pPr algn="l">
              <a:defRPr sz="1200" b="0" i="0">
                <a:solidFill>
                  <a:srgbClr val="B91023"/>
                </a:solidFill>
              </a:defRPr>
            </a:lvl1pPr>
          </a:lstStyle>
          <a:p>
            <a:r>
              <a:rPr lang="it-IT" dirty="0" smtClean="0"/>
              <a:t>Strettamente confidenziale</a:t>
            </a:r>
            <a:endParaRPr lang="it-IT" dirty="0"/>
          </a:p>
        </p:txBody>
      </p:sp>
    </p:spTree>
    <p:extLst>
      <p:ext uri="{BB962C8B-B14F-4D97-AF65-F5344CB8AC3E}">
        <p14:creationId xmlns:p14="http://schemas.microsoft.com/office/powerpoint/2010/main" val="359741019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itle slide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547854" y="1056994"/>
            <a:ext cx="9622631" cy="738304"/>
          </a:xfrm>
          <a:prstGeom prst="rect">
            <a:avLst/>
          </a:prstGeom>
        </p:spPr>
        <p:txBody>
          <a:bodyPr lIns="104287" tIns="52144" rIns="104287" bIns="52144"/>
          <a:lstStyle>
            <a:lvl1pPr algn="r">
              <a:defRPr sz="3800" b="1" i="1"/>
            </a:lvl1pPr>
          </a:lstStyle>
          <a:p>
            <a:r>
              <a:rPr lang="en-US" dirty="0" smtClean="0"/>
              <a:t>Click to edit Master title style</a:t>
            </a:r>
            <a:endParaRPr lang="en-GB" dirty="0"/>
          </a:p>
        </p:txBody>
      </p:sp>
      <p:sp>
        <p:nvSpPr>
          <p:cNvPr id="9" name="Rectangle 4"/>
          <p:cNvSpPr>
            <a:spLocks noGrp="1" noChangeArrowheads="1"/>
          </p:cNvSpPr>
          <p:nvPr>
            <p:ph type="dt" sz="half" idx="11"/>
          </p:nvPr>
        </p:nvSpPr>
        <p:spPr>
          <a:xfrm>
            <a:off x="535150" y="7007457"/>
            <a:ext cx="2494703" cy="401469"/>
          </a:xfrm>
          <a:prstGeom prst="rect">
            <a:avLst/>
          </a:prstGeom>
          <a:ln/>
        </p:spPr>
        <p:txBody>
          <a:bodyPr lIns="104287" tIns="52144" rIns="104287" bIns="52144" anchor="ctr"/>
          <a:lstStyle>
            <a:lvl1pPr>
              <a:defRPr/>
            </a:lvl1pPr>
          </a:lstStyle>
          <a:p>
            <a:pPr>
              <a:defRPr/>
            </a:pPr>
            <a:r>
              <a:rPr lang="en-US" dirty="0" smtClean="0"/>
              <a:t>October 2016</a:t>
            </a:r>
            <a:endParaRPr lang="en-IN" dirty="0"/>
          </a:p>
        </p:txBody>
      </p:sp>
      <p:sp>
        <p:nvSpPr>
          <p:cNvPr id="10" name="Rectangle 5"/>
          <p:cNvSpPr>
            <a:spLocks noGrp="1" noChangeArrowheads="1"/>
          </p:cNvSpPr>
          <p:nvPr>
            <p:ph type="ftr" sz="quarter" idx="12"/>
          </p:nvPr>
        </p:nvSpPr>
        <p:spPr>
          <a:xfrm>
            <a:off x="3652335" y="7007457"/>
            <a:ext cx="3387144" cy="401469"/>
          </a:xfrm>
          <a:prstGeom prst="rect">
            <a:avLst/>
          </a:prstGeom>
          <a:ln/>
        </p:spPr>
        <p:txBody>
          <a:bodyPr lIns="104287" tIns="52144" rIns="104287" bIns="52144" anchor="ctr"/>
          <a:lstStyle>
            <a:lvl1pPr>
              <a:defRPr/>
            </a:lvl1pPr>
          </a:lstStyle>
          <a:p>
            <a:pPr>
              <a:defRPr/>
            </a:pPr>
            <a:r>
              <a:rPr lang="en-US" dirty="0" smtClean="0"/>
              <a:t>Environment Friendly Solutions</a:t>
            </a:r>
            <a:endParaRPr lang="en-IN" dirty="0"/>
          </a:p>
        </p:txBody>
      </p:sp>
      <p:sp>
        <p:nvSpPr>
          <p:cNvPr id="11" name="Rectangle 6"/>
          <p:cNvSpPr>
            <a:spLocks noGrp="1" noChangeArrowheads="1"/>
          </p:cNvSpPr>
          <p:nvPr>
            <p:ph type="sldNum" sz="quarter" idx="13"/>
          </p:nvPr>
        </p:nvSpPr>
        <p:spPr>
          <a:xfrm>
            <a:off x="7661963" y="7007457"/>
            <a:ext cx="2494703" cy="401469"/>
          </a:xfrm>
          <a:prstGeom prst="rect">
            <a:avLst/>
          </a:prstGeom>
          <a:ln/>
        </p:spPr>
        <p:txBody>
          <a:bodyPr lIns="104287" tIns="52144" rIns="104287" bIns="52144" anchor="ctr"/>
          <a:lstStyle>
            <a:lvl1pPr>
              <a:defRPr/>
            </a:lvl1pPr>
          </a:lstStyle>
          <a:p>
            <a:pPr>
              <a:defRPr/>
            </a:pPr>
            <a:fld id="{5340F7EF-AD81-466B-ACCA-D1F903ACDE81}" type="slidenum">
              <a:rPr lang="en-IN"/>
              <a:pPr>
                <a:defRPr/>
              </a:pPr>
              <a:t>‹#›</a:t>
            </a:fld>
            <a:endParaRPr lang="en-IN"/>
          </a:p>
        </p:txBody>
      </p:sp>
    </p:spTree>
  </p:cSld>
  <p:clrMapOvr>
    <a:masterClrMapping/>
  </p:clrMapOvr>
  <p:transition spd="med" advTm="500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ypical Slide">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12700" y="7055065"/>
            <a:ext cx="5892963" cy="504613"/>
          </a:xfrm>
          <a:prstGeom prst="rect">
            <a:avLst/>
          </a:prstGeom>
          <a:gradFill rotWithShape="0">
            <a:gsLst>
              <a:gs pos="0">
                <a:srgbClr val="B0B0B0"/>
              </a:gs>
              <a:gs pos="100000">
                <a:srgbClr val="FFFFFF"/>
              </a:gs>
            </a:gsLst>
            <a:lin ang="0" scaled="1"/>
          </a:gradFill>
          <a:ln w="9525">
            <a:noFill/>
            <a:round/>
            <a:headEnd/>
            <a:tailEnd/>
          </a:ln>
        </p:spPr>
        <p:txBody>
          <a:bodyPr wrap="none" lIns="104287" tIns="52144" rIns="104287" bIns="52144" anchor="ctr"/>
          <a:lstStyle/>
          <a:p>
            <a:pPr eaLnBrk="0" hangingPunct="0">
              <a:defRPr/>
            </a:pPr>
            <a:endParaRPr lang="it-IT">
              <a:latin typeface="Arial" charset="0"/>
              <a:ea typeface="ヒラギノ角ゴ Pro W3" pitchFamily="-48" charset="-128"/>
              <a:cs typeface="+mn-cs"/>
            </a:endParaRPr>
          </a:p>
        </p:txBody>
      </p:sp>
      <p:sp>
        <p:nvSpPr>
          <p:cNvPr id="20" name="Title 16"/>
          <p:cNvSpPr>
            <a:spLocks noGrp="1"/>
          </p:cNvSpPr>
          <p:nvPr>
            <p:ph type="title"/>
          </p:nvPr>
        </p:nvSpPr>
        <p:spPr>
          <a:xfrm>
            <a:off x="546685" y="1081074"/>
            <a:ext cx="6921139" cy="378475"/>
          </a:xfrm>
          <a:prstGeom prst="rect">
            <a:avLst/>
          </a:prstGeom>
        </p:spPr>
        <p:txBody>
          <a:bodyPr lIns="0" tIns="0" rIns="0" bIns="0"/>
          <a:lstStyle>
            <a:lvl1pPr algn="l">
              <a:defRPr sz="2500" b="1" baseline="0">
                <a:latin typeface="+mn-lt"/>
              </a:defRPr>
            </a:lvl1pPr>
          </a:lstStyle>
          <a:p>
            <a:r>
              <a:rPr lang="en-US" smtClean="0"/>
              <a:t>Click to edit Master title style</a:t>
            </a:r>
            <a:endParaRPr lang="en-GB" dirty="0"/>
          </a:p>
        </p:txBody>
      </p:sp>
      <p:sp>
        <p:nvSpPr>
          <p:cNvPr id="21" name="Text Placeholder 22"/>
          <p:cNvSpPr>
            <a:spLocks noGrp="1"/>
          </p:cNvSpPr>
          <p:nvPr>
            <p:ph type="body" sz="quarter" idx="10"/>
          </p:nvPr>
        </p:nvSpPr>
        <p:spPr>
          <a:xfrm>
            <a:off x="546685" y="1836987"/>
            <a:ext cx="9093260" cy="5276625"/>
          </a:xfrm>
          <a:prstGeom prst="rect">
            <a:avLst/>
          </a:prstGeom>
        </p:spPr>
        <p:txBody>
          <a:bodyPr lIns="0" tIns="0" rIns="0" bIns="0"/>
          <a:lstStyle>
            <a:lvl1pPr>
              <a:buNone/>
              <a:defRPr sz="2500"/>
            </a:lvl1pPr>
            <a:lvl2pPr>
              <a:defRPr sz="2500"/>
            </a:lvl2pPr>
            <a:lvl3pPr>
              <a:defRPr sz="2100" baseline="0"/>
            </a:lvl3pPr>
          </a:lstStyle>
          <a:p>
            <a:pPr lvl="0"/>
            <a:r>
              <a:rPr lang="en-US" smtClean="0"/>
              <a:t>Click to edit Master text styles</a:t>
            </a:r>
          </a:p>
          <a:p>
            <a:pPr lvl="1"/>
            <a:r>
              <a:rPr lang="en-US" smtClean="0"/>
              <a:t>Second level</a:t>
            </a:r>
          </a:p>
          <a:p>
            <a:pPr lvl="2"/>
            <a:r>
              <a:rPr lang="en-US" smtClean="0"/>
              <a:t>Third level</a:t>
            </a:r>
          </a:p>
        </p:txBody>
      </p:sp>
      <p:sp>
        <p:nvSpPr>
          <p:cNvPr id="12" name="Rectangle 4"/>
          <p:cNvSpPr>
            <a:spLocks noGrp="1" noChangeArrowheads="1"/>
          </p:cNvSpPr>
          <p:nvPr>
            <p:ph type="dt" sz="half" idx="11"/>
          </p:nvPr>
        </p:nvSpPr>
        <p:spPr>
          <a:xfrm>
            <a:off x="535150" y="7007457"/>
            <a:ext cx="2494703" cy="401469"/>
          </a:xfrm>
          <a:prstGeom prst="rect">
            <a:avLst/>
          </a:prstGeom>
          <a:ln/>
        </p:spPr>
        <p:txBody>
          <a:bodyPr lIns="104287" tIns="52144" rIns="104287" bIns="52144" anchor="ctr"/>
          <a:lstStyle>
            <a:lvl1pPr>
              <a:defRPr/>
            </a:lvl1pPr>
          </a:lstStyle>
          <a:p>
            <a:pPr>
              <a:defRPr/>
            </a:pPr>
            <a:r>
              <a:rPr lang="en-US" dirty="0" smtClean="0"/>
              <a:t>October 2016</a:t>
            </a:r>
            <a:endParaRPr lang="en-IN" dirty="0"/>
          </a:p>
        </p:txBody>
      </p:sp>
      <p:sp>
        <p:nvSpPr>
          <p:cNvPr id="13" name="Rectangle 5"/>
          <p:cNvSpPr>
            <a:spLocks noGrp="1" noChangeArrowheads="1"/>
          </p:cNvSpPr>
          <p:nvPr>
            <p:ph type="ftr" sz="quarter" idx="12"/>
          </p:nvPr>
        </p:nvSpPr>
        <p:spPr>
          <a:xfrm>
            <a:off x="3652335" y="7007457"/>
            <a:ext cx="3387144" cy="401469"/>
          </a:xfrm>
          <a:prstGeom prst="rect">
            <a:avLst/>
          </a:prstGeom>
          <a:ln/>
        </p:spPr>
        <p:txBody>
          <a:bodyPr lIns="104287" tIns="52144" rIns="104287" bIns="52144" anchor="ctr"/>
          <a:lstStyle>
            <a:lvl1pPr>
              <a:defRPr/>
            </a:lvl1pPr>
          </a:lstStyle>
          <a:p>
            <a:pPr>
              <a:defRPr/>
            </a:pPr>
            <a:r>
              <a:rPr lang="en-US" dirty="0" smtClean="0"/>
              <a:t>Environment Friendly Solutions</a:t>
            </a:r>
            <a:endParaRPr lang="en-IN" dirty="0"/>
          </a:p>
        </p:txBody>
      </p:sp>
      <p:sp>
        <p:nvSpPr>
          <p:cNvPr id="14" name="Rectangle 6"/>
          <p:cNvSpPr>
            <a:spLocks noGrp="1" noChangeArrowheads="1"/>
          </p:cNvSpPr>
          <p:nvPr>
            <p:ph type="sldNum" sz="quarter" idx="13"/>
          </p:nvPr>
        </p:nvSpPr>
        <p:spPr>
          <a:xfrm>
            <a:off x="7661963" y="7007457"/>
            <a:ext cx="2494703" cy="401469"/>
          </a:xfrm>
          <a:prstGeom prst="rect">
            <a:avLst/>
          </a:prstGeom>
          <a:ln/>
        </p:spPr>
        <p:txBody>
          <a:bodyPr lIns="104287" tIns="52144" rIns="104287" bIns="52144" anchor="ctr"/>
          <a:lstStyle>
            <a:lvl1pPr>
              <a:defRPr/>
            </a:lvl1pPr>
          </a:lstStyle>
          <a:p>
            <a:pPr>
              <a:defRPr/>
            </a:pPr>
            <a:fld id="{5340F7EF-AD81-466B-ACCA-D1F903ACDE81}" type="slidenum">
              <a:rPr lang="en-IN"/>
              <a:pPr>
                <a:defRPr/>
              </a:pPr>
              <a:t>‹#›</a:t>
            </a:fld>
            <a:endParaRPr lang="en-IN"/>
          </a:p>
        </p:txBody>
      </p:sp>
    </p:spTree>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ypical Slide">
    <p:spTree>
      <p:nvGrpSpPr>
        <p:cNvPr id="1" name=""/>
        <p:cNvGrpSpPr/>
        <p:nvPr/>
      </p:nvGrpSpPr>
      <p:grpSpPr>
        <a:xfrm>
          <a:off x="0" y="0"/>
          <a:ext cx="0" cy="0"/>
          <a:chOff x="0" y="0"/>
          <a:chExt cx="0" cy="0"/>
        </a:xfrm>
      </p:grpSpPr>
      <p:sp>
        <p:nvSpPr>
          <p:cNvPr id="2" name="Rectangle 2"/>
          <p:cNvSpPr>
            <a:spLocks noChangeArrowheads="1"/>
          </p:cNvSpPr>
          <p:nvPr userDrawn="1"/>
        </p:nvSpPr>
        <p:spPr bwMode="auto">
          <a:xfrm>
            <a:off x="-12990" y="7055697"/>
            <a:ext cx="5893491" cy="503978"/>
          </a:xfrm>
          <a:prstGeom prst="rect">
            <a:avLst/>
          </a:prstGeom>
          <a:gradFill rotWithShape="0">
            <a:gsLst>
              <a:gs pos="0">
                <a:srgbClr val="B0B0B0"/>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104287" tIns="52144" rIns="104287" bIns="52144"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defTabSz="457200" eaLnBrk="0" fontAlgn="base" hangingPunct="0">
              <a:spcBef>
                <a:spcPct val="0"/>
              </a:spcBef>
              <a:spcAft>
                <a:spcPct val="0"/>
              </a:spcAft>
              <a:defRPr>
                <a:solidFill>
                  <a:schemeClr val="tx1"/>
                </a:solidFill>
                <a:latin typeface="Arial" pitchFamily="34" charset="0"/>
              </a:defRPr>
            </a:lvl6pPr>
            <a:lvl7pPr marL="2971800" indent="-228600" algn="ctr" defTabSz="457200" eaLnBrk="0" fontAlgn="base" hangingPunct="0">
              <a:spcBef>
                <a:spcPct val="0"/>
              </a:spcBef>
              <a:spcAft>
                <a:spcPct val="0"/>
              </a:spcAft>
              <a:defRPr>
                <a:solidFill>
                  <a:schemeClr val="tx1"/>
                </a:solidFill>
                <a:latin typeface="Arial" pitchFamily="34" charset="0"/>
              </a:defRPr>
            </a:lvl7pPr>
            <a:lvl8pPr marL="3429000" indent="-228600" algn="ctr" defTabSz="457200" eaLnBrk="0" fontAlgn="base" hangingPunct="0">
              <a:spcBef>
                <a:spcPct val="0"/>
              </a:spcBef>
              <a:spcAft>
                <a:spcPct val="0"/>
              </a:spcAft>
              <a:defRPr>
                <a:solidFill>
                  <a:schemeClr val="tx1"/>
                </a:solidFill>
                <a:latin typeface="Arial" pitchFamily="34" charset="0"/>
              </a:defRPr>
            </a:lvl8pPr>
            <a:lvl9pPr marL="3886200" indent="-228600" algn="ctr" defTabSz="457200" eaLnBrk="0" fontAlgn="base" hangingPunct="0">
              <a:spcBef>
                <a:spcPct val="0"/>
              </a:spcBef>
              <a:spcAft>
                <a:spcPct val="0"/>
              </a:spcAft>
              <a:defRPr>
                <a:solidFill>
                  <a:schemeClr val="tx1"/>
                </a:solidFill>
                <a:latin typeface="Arial" pitchFamily="34" charset="0"/>
              </a:defRPr>
            </a:lvl9pPr>
          </a:lstStyle>
          <a:p>
            <a:pPr eaLnBrk="1" hangingPunct="1">
              <a:defRPr/>
            </a:pPr>
            <a:endParaRPr lang="it-IT" altLang="en-US" smtClean="0"/>
          </a:p>
        </p:txBody>
      </p:sp>
      <p:pic>
        <p:nvPicPr>
          <p:cNvPr id="3" name="sfum.png" descr="/mia/lavori/NOUVELLE-ADV/FCL/maccaferri/Seci_17.03.10/sfum.png"/>
          <p:cNvPicPr>
            <a:picLocks noChangeAspect="1"/>
          </p:cNvPicPr>
          <p:nvPr userDrawn="1"/>
        </p:nvPicPr>
        <p:blipFill>
          <a:blip r:embed="rId2"/>
          <a:srcRect/>
          <a:stretch>
            <a:fillRect/>
          </a:stretch>
        </p:blipFill>
        <p:spPr bwMode="auto">
          <a:xfrm>
            <a:off x="2762055" y="0"/>
            <a:ext cx="7929762" cy="1035956"/>
          </a:xfrm>
          <a:prstGeom prst="rect">
            <a:avLst/>
          </a:prstGeom>
          <a:noFill/>
          <a:ln w="9525">
            <a:noFill/>
            <a:miter lim="800000"/>
            <a:headEnd/>
            <a:tailEnd/>
          </a:ln>
        </p:spPr>
      </p:pic>
      <p:sp>
        <p:nvSpPr>
          <p:cNvPr id="9" name="Rectangle 4"/>
          <p:cNvSpPr>
            <a:spLocks noGrp="1" noChangeArrowheads="1"/>
          </p:cNvSpPr>
          <p:nvPr>
            <p:ph type="dt" sz="half" idx="11"/>
          </p:nvPr>
        </p:nvSpPr>
        <p:spPr>
          <a:xfrm>
            <a:off x="535150" y="7007457"/>
            <a:ext cx="2494703" cy="401469"/>
          </a:xfrm>
          <a:prstGeom prst="rect">
            <a:avLst/>
          </a:prstGeom>
          <a:ln/>
        </p:spPr>
        <p:txBody>
          <a:bodyPr lIns="104287" tIns="52144" rIns="104287" bIns="52144" anchor="ctr"/>
          <a:lstStyle>
            <a:lvl1pPr>
              <a:defRPr/>
            </a:lvl1pPr>
          </a:lstStyle>
          <a:p>
            <a:pPr>
              <a:defRPr/>
            </a:pPr>
            <a:r>
              <a:rPr lang="en-US" dirty="0" smtClean="0"/>
              <a:t>October 2016</a:t>
            </a:r>
            <a:endParaRPr lang="en-IN" dirty="0"/>
          </a:p>
        </p:txBody>
      </p:sp>
      <p:sp>
        <p:nvSpPr>
          <p:cNvPr id="10" name="Rectangle 5"/>
          <p:cNvSpPr>
            <a:spLocks noGrp="1" noChangeArrowheads="1"/>
          </p:cNvSpPr>
          <p:nvPr>
            <p:ph type="ftr" sz="quarter" idx="12"/>
          </p:nvPr>
        </p:nvSpPr>
        <p:spPr>
          <a:xfrm>
            <a:off x="3652335" y="7007457"/>
            <a:ext cx="3387144" cy="401469"/>
          </a:xfrm>
          <a:prstGeom prst="rect">
            <a:avLst/>
          </a:prstGeom>
          <a:ln/>
        </p:spPr>
        <p:txBody>
          <a:bodyPr lIns="104287" tIns="52144" rIns="104287" bIns="52144" anchor="ctr"/>
          <a:lstStyle>
            <a:lvl1pPr>
              <a:defRPr/>
            </a:lvl1pPr>
          </a:lstStyle>
          <a:p>
            <a:pPr>
              <a:defRPr/>
            </a:pPr>
            <a:r>
              <a:rPr lang="en-US" dirty="0" smtClean="0"/>
              <a:t>Environment Friendly Solutions</a:t>
            </a:r>
            <a:endParaRPr lang="en-IN" dirty="0"/>
          </a:p>
        </p:txBody>
      </p:sp>
      <p:sp>
        <p:nvSpPr>
          <p:cNvPr id="11" name="Rectangle 6"/>
          <p:cNvSpPr>
            <a:spLocks noGrp="1" noChangeArrowheads="1"/>
          </p:cNvSpPr>
          <p:nvPr>
            <p:ph type="sldNum" sz="quarter" idx="13"/>
          </p:nvPr>
        </p:nvSpPr>
        <p:spPr>
          <a:xfrm>
            <a:off x="7661963" y="7007457"/>
            <a:ext cx="2494703" cy="401469"/>
          </a:xfrm>
          <a:prstGeom prst="rect">
            <a:avLst/>
          </a:prstGeom>
          <a:ln/>
        </p:spPr>
        <p:txBody>
          <a:bodyPr lIns="104287" tIns="52144" rIns="104287" bIns="52144" anchor="ctr"/>
          <a:lstStyle>
            <a:lvl1pPr>
              <a:defRPr/>
            </a:lvl1pPr>
          </a:lstStyle>
          <a:p>
            <a:pPr>
              <a:defRPr/>
            </a:pPr>
            <a:fld id="{5340F7EF-AD81-466B-ACCA-D1F903ACDE81}" type="slidenum">
              <a:rPr lang="en-IN"/>
              <a:pPr>
                <a:defRPr/>
              </a:pPr>
              <a:t>‹#›</a:t>
            </a:fld>
            <a:endParaRPr lang="en-IN"/>
          </a:p>
        </p:txBody>
      </p:sp>
    </p:spTree>
    <p:extLst>
      <p:ext uri="{BB962C8B-B14F-4D97-AF65-F5344CB8AC3E}">
        <p14:creationId xmlns:p14="http://schemas.microsoft.com/office/powerpoint/2010/main" val="3132401385"/>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8" name="Content Placeholder 7"/>
          <p:cNvSpPr>
            <a:spLocks noGrp="1"/>
          </p:cNvSpPr>
          <p:nvPr>
            <p:ph sz="quarter" idx="1"/>
          </p:nvPr>
        </p:nvSpPr>
        <p:spPr>
          <a:xfrm>
            <a:off x="1069181" y="1595934"/>
            <a:ext cx="9088041" cy="503978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a:xfrm>
            <a:off x="7216976" y="6824709"/>
            <a:ext cx="2895699" cy="524977"/>
          </a:xfrm>
          <a:prstGeom prst="rect">
            <a:avLst/>
          </a:prstGeom>
        </p:spPr>
        <p:txBody>
          <a:bodyPr lIns="104287" tIns="52144" rIns="104287" bIns="52144"/>
          <a:lstStyle>
            <a:lvl1pPr>
              <a:defRPr/>
            </a:lvl1pPr>
          </a:lstStyle>
          <a:p>
            <a:pPr>
              <a:defRPr/>
            </a:pPr>
            <a:fld id="{2FC0231B-FFA2-41F0-B847-8B131145CBD1}" type="datetime1">
              <a:rPr lang="en-US"/>
              <a:pPr>
                <a:defRPr/>
              </a:pPr>
              <a:t>18-Aug-17</a:t>
            </a:fld>
            <a:endParaRPr lang="en-US"/>
          </a:p>
        </p:txBody>
      </p:sp>
      <p:sp>
        <p:nvSpPr>
          <p:cNvPr id="5" name="Slide Number Placeholder 22"/>
          <p:cNvSpPr>
            <a:spLocks noGrp="1"/>
          </p:cNvSpPr>
          <p:nvPr>
            <p:ph type="sldNum" sz="quarter" idx="11"/>
          </p:nvPr>
        </p:nvSpPr>
        <p:spPr/>
        <p:txBody>
          <a:bodyPr/>
          <a:lstStyle>
            <a:lvl1pPr>
              <a:defRPr/>
            </a:lvl1pPr>
          </a:lstStyle>
          <a:p>
            <a:pPr>
              <a:defRPr/>
            </a:pPr>
            <a:fld id="{490A17E9-22C7-44E0-9E65-AE923721B32E}" type="slidenum">
              <a:rPr lang="en-US"/>
              <a:pPr>
                <a:defRPr/>
              </a:pPr>
              <a:t>‹#›</a:t>
            </a:fld>
            <a:endParaRPr lang="en-US"/>
          </a:p>
        </p:txBody>
      </p:sp>
    </p:spTree>
    <p:extLst>
      <p:ext uri="{BB962C8B-B14F-4D97-AF65-F5344CB8AC3E}">
        <p14:creationId xmlns:p14="http://schemas.microsoft.com/office/powerpoint/2010/main" val="3792427130"/>
      </p:ext>
    </p:extLst>
  </p:cSld>
  <p:clrMapOvr>
    <a:masterClrMapping/>
  </p:clrMapOvr>
  <p:transition>
    <p:wipe dir="r"/>
    <p:sndAc>
      <p:stSnd>
        <p:snd r:embed="rId1" name="camera.wav"/>
      </p:stSnd>
    </p:sndAc>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ide with text">
    <p:spTree>
      <p:nvGrpSpPr>
        <p:cNvPr id="1" name=""/>
        <p:cNvGrpSpPr/>
        <p:nvPr/>
      </p:nvGrpSpPr>
      <p:grpSpPr>
        <a:xfrm>
          <a:off x="0" y="0"/>
          <a:ext cx="0" cy="0"/>
          <a:chOff x="0" y="0"/>
          <a:chExt cx="0" cy="0"/>
        </a:xfrm>
      </p:grpSpPr>
      <p:sp>
        <p:nvSpPr>
          <p:cNvPr id="6" name="Segnaposto numero diapositiva 5"/>
          <p:cNvSpPr>
            <a:spLocks noGrp="1"/>
          </p:cNvSpPr>
          <p:nvPr>
            <p:ph type="sldNum" sz="quarter" idx="12"/>
          </p:nvPr>
        </p:nvSpPr>
        <p:spPr/>
        <p:txBody>
          <a:bodyPr/>
          <a:lstStyle/>
          <a:p>
            <a:fld id="{F978DE44-342D-4E2C-ADD3-36DB2C90AEA2}" type="slidenum">
              <a:rPr lang="it-IT" smtClean="0">
                <a:solidFill>
                  <a:prstClr val="black">
                    <a:tint val="75000"/>
                  </a:prstClr>
                </a:solidFill>
              </a:rPr>
              <a:pPr/>
              <a:t>‹#›</a:t>
            </a:fld>
            <a:endParaRPr lang="it-IT">
              <a:solidFill>
                <a:prstClr val="black">
                  <a:tint val="75000"/>
                </a:prstClr>
              </a:solidFill>
            </a:endParaRPr>
          </a:p>
        </p:txBody>
      </p:sp>
      <p:sp>
        <p:nvSpPr>
          <p:cNvPr id="7" name="Segnaposto titolo 1"/>
          <p:cNvSpPr>
            <a:spLocks noGrp="1"/>
          </p:cNvSpPr>
          <p:nvPr>
            <p:ph type="title" hasCustomPrompt="1"/>
          </p:nvPr>
        </p:nvSpPr>
        <p:spPr>
          <a:xfrm>
            <a:off x="678850" y="493678"/>
            <a:ext cx="6824902" cy="464040"/>
          </a:xfrm>
          <a:prstGeom prst="rect">
            <a:avLst/>
          </a:prstGeom>
        </p:spPr>
        <p:txBody>
          <a:bodyPr vert="horz" lIns="0" tIns="45675" rIns="107892" bIns="45675" rtlCol="0" anchor="b" anchorCtr="0">
            <a:normAutofit/>
          </a:bodyPr>
          <a:lstStyle/>
          <a:p>
            <a:r>
              <a:rPr lang="it-IT" dirty="0" smtClean="0"/>
              <a:t>Fare clic per modificare lo stile del titolo</a:t>
            </a:r>
            <a:endParaRPr lang="it-IT" dirty="0"/>
          </a:p>
        </p:txBody>
      </p:sp>
      <p:sp>
        <p:nvSpPr>
          <p:cNvPr id="8" name="Segnaposto testo 10"/>
          <p:cNvSpPr>
            <a:spLocks noGrp="1"/>
          </p:cNvSpPr>
          <p:nvPr>
            <p:ph type="body" sz="quarter" idx="13"/>
          </p:nvPr>
        </p:nvSpPr>
        <p:spPr>
          <a:xfrm>
            <a:off x="628650" y="1403349"/>
            <a:ext cx="9361488" cy="5256214"/>
          </a:xfrm>
        </p:spPr>
        <p:txBody>
          <a:bodyPr/>
          <a:lstStyle>
            <a:lvl1pPr marL="0" indent="0">
              <a:buFontTx/>
              <a:buNone/>
              <a:defRPr/>
            </a:lvl1pPr>
            <a:lvl2pPr marL="456744" indent="0">
              <a:buFontTx/>
              <a:buNone/>
              <a:defRPr/>
            </a:lvl2pPr>
            <a:lvl3pPr marL="913495" indent="0">
              <a:buFontTx/>
              <a:buNone/>
              <a:defRPr/>
            </a:lvl3pPr>
            <a:lvl4pPr marL="1370242" indent="0">
              <a:buFontTx/>
              <a:buNone/>
              <a:defRPr/>
            </a:lvl4pPr>
            <a:lvl5pPr marL="1826991" indent="0">
              <a:buFontTx/>
              <a:buNone/>
              <a:defRPr/>
            </a:lvl5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9" name="Segnaposto piè di pagina 4"/>
          <p:cNvSpPr>
            <a:spLocks noGrp="1"/>
          </p:cNvSpPr>
          <p:nvPr>
            <p:ph type="ftr" sz="quarter" idx="3"/>
          </p:nvPr>
        </p:nvSpPr>
        <p:spPr>
          <a:xfrm>
            <a:off x="1319802" y="7007241"/>
            <a:ext cx="2328378" cy="401638"/>
          </a:xfrm>
          <a:prstGeom prst="rect">
            <a:avLst/>
          </a:prstGeom>
        </p:spPr>
        <p:txBody>
          <a:bodyPr vert="horz" lIns="91348" tIns="45675" rIns="91348" bIns="45675" rtlCol="0" anchor="ctr"/>
          <a:lstStyle>
            <a:lvl1pPr algn="l">
              <a:defRPr sz="1300" b="0" i="0">
                <a:solidFill>
                  <a:srgbClr val="B91023"/>
                </a:solidFill>
              </a:defRPr>
            </a:lvl1pPr>
          </a:lstStyle>
          <a:p>
            <a:r>
              <a:rPr lang="it-IT" dirty="0" smtClean="0"/>
              <a:t>Strettamente confidenziale</a:t>
            </a:r>
            <a:endParaRPr lang="it-IT" dirty="0"/>
          </a:p>
        </p:txBody>
      </p:sp>
    </p:spTree>
    <p:extLst>
      <p:ext uri="{BB962C8B-B14F-4D97-AF65-F5344CB8AC3E}">
        <p14:creationId xmlns:p14="http://schemas.microsoft.com/office/powerpoint/2010/main" val="138205546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6" name="Segnaposto numero diapositiva 5"/>
          <p:cNvSpPr>
            <a:spLocks noGrp="1"/>
          </p:cNvSpPr>
          <p:nvPr>
            <p:ph type="sldNum" sz="quarter" idx="12"/>
          </p:nvPr>
        </p:nvSpPr>
        <p:spPr/>
        <p:txBody>
          <a:bodyPr/>
          <a:lstStyle/>
          <a:p>
            <a:fld id="{F978DE44-342D-4E2C-ADD3-36DB2C90AEA2}" type="slidenum">
              <a:rPr lang="it-IT" smtClean="0">
                <a:solidFill>
                  <a:prstClr val="black">
                    <a:tint val="75000"/>
                  </a:prstClr>
                </a:solidFill>
              </a:rPr>
              <a:pPr/>
              <a:t>‹#›</a:t>
            </a:fld>
            <a:endParaRPr lang="it-IT">
              <a:solidFill>
                <a:prstClr val="black">
                  <a:tint val="75000"/>
                </a:prstClr>
              </a:solidFill>
            </a:endParaRPr>
          </a:p>
        </p:txBody>
      </p:sp>
      <p:sp>
        <p:nvSpPr>
          <p:cNvPr id="7" name="Segnaposto titolo 1"/>
          <p:cNvSpPr>
            <a:spLocks noGrp="1"/>
          </p:cNvSpPr>
          <p:nvPr>
            <p:ph type="title"/>
          </p:nvPr>
        </p:nvSpPr>
        <p:spPr>
          <a:xfrm>
            <a:off x="678850" y="493678"/>
            <a:ext cx="6824902" cy="464040"/>
          </a:xfrm>
          <a:prstGeom prst="rect">
            <a:avLst/>
          </a:prstGeom>
        </p:spPr>
        <p:txBody>
          <a:bodyPr vert="horz" lIns="0" tIns="45675" rIns="107892" bIns="45675" rtlCol="0" anchor="b" anchorCtr="0">
            <a:normAutofit/>
          </a:bodyPr>
          <a:lstStyle/>
          <a:p>
            <a:r>
              <a:rPr lang="it-IT" dirty="0" smtClean="0"/>
              <a:t>Fare clic per modificare lo stile del titolo</a:t>
            </a:r>
            <a:endParaRPr lang="it-IT" dirty="0"/>
          </a:p>
        </p:txBody>
      </p:sp>
      <p:sp>
        <p:nvSpPr>
          <p:cNvPr id="8" name="Segnaposto contenuto 2"/>
          <p:cNvSpPr>
            <a:spLocks noGrp="1"/>
          </p:cNvSpPr>
          <p:nvPr>
            <p:ph idx="1"/>
          </p:nvPr>
        </p:nvSpPr>
        <p:spPr>
          <a:xfrm>
            <a:off x="628658" y="1403357"/>
            <a:ext cx="9361487" cy="5256212"/>
          </a:xfrm>
        </p:spPr>
        <p:txBody>
          <a:bodyPr/>
          <a:lstStyle>
            <a:lvl1pPr marL="342562" indent="-342562">
              <a:buFont typeface="Wingdings" panose="05000000000000000000" pitchFamily="2" charset="2"/>
              <a:buChar char="§"/>
              <a:defRPr/>
            </a:lvl1pPr>
            <a:lvl2pPr marL="799308" indent="-342562">
              <a:buFont typeface="Wingdings" panose="05000000000000000000" pitchFamily="2" charset="2"/>
              <a:buChar char="§"/>
              <a:defRPr/>
            </a:lvl2pPr>
            <a:lvl3pPr marL="1198964" indent="-285467">
              <a:buFont typeface="Wingdings" panose="05000000000000000000" pitchFamily="2" charset="2"/>
              <a:buChar char="§"/>
              <a:defRPr/>
            </a:lvl3pPr>
            <a:lvl4pPr marL="1655712" indent="-285467">
              <a:buFont typeface="Wingdings" panose="05000000000000000000" pitchFamily="2" charset="2"/>
              <a:buChar char="§"/>
              <a:defRPr/>
            </a:lvl4pPr>
            <a:lvl5pPr marL="2112459" indent="-285467">
              <a:buFont typeface="Wingdings" panose="05000000000000000000" pitchFamily="2" charset="2"/>
              <a:buChar char="§"/>
              <a:defRPr/>
            </a:lvl5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9" name="Segnaposto piè di pagina 4"/>
          <p:cNvSpPr>
            <a:spLocks noGrp="1"/>
          </p:cNvSpPr>
          <p:nvPr>
            <p:ph type="ftr" sz="quarter" idx="3"/>
          </p:nvPr>
        </p:nvSpPr>
        <p:spPr>
          <a:xfrm>
            <a:off x="1319802" y="7007241"/>
            <a:ext cx="2328378" cy="401638"/>
          </a:xfrm>
          <a:prstGeom prst="rect">
            <a:avLst/>
          </a:prstGeom>
        </p:spPr>
        <p:txBody>
          <a:bodyPr vert="horz" lIns="91348" tIns="45675" rIns="91348" bIns="45675" rtlCol="0" anchor="ctr"/>
          <a:lstStyle>
            <a:lvl1pPr algn="l">
              <a:defRPr sz="1300" b="0" i="0">
                <a:solidFill>
                  <a:srgbClr val="B91023"/>
                </a:solidFill>
              </a:defRPr>
            </a:lvl1pPr>
          </a:lstStyle>
          <a:p>
            <a:r>
              <a:rPr lang="it-IT" dirty="0" smtClean="0"/>
              <a:t>Strettamente confidenziale</a:t>
            </a:r>
            <a:endParaRPr lang="it-IT" dirty="0"/>
          </a:p>
        </p:txBody>
      </p:sp>
    </p:spTree>
    <p:extLst>
      <p:ext uri="{BB962C8B-B14F-4D97-AF65-F5344CB8AC3E}">
        <p14:creationId xmlns:p14="http://schemas.microsoft.com/office/powerpoint/2010/main" val="3597410195"/>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Title slide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547858" y="1056994"/>
            <a:ext cx="9622631" cy="738304"/>
          </a:xfrm>
          <a:prstGeom prst="rect">
            <a:avLst/>
          </a:prstGeom>
        </p:spPr>
        <p:txBody>
          <a:bodyPr lIns="104185" tIns="52091" rIns="104185" bIns="52091"/>
          <a:lstStyle>
            <a:lvl1pPr algn="r">
              <a:defRPr sz="3800" b="1" i="1"/>
            </a:lvl1pPr>
          </a:lstStyle>
          <a:p>
            <a:r>
              <a:rPr lang="en-US" dirty="0" smtClean="0"/>
              <a:t>Click to edit Master title style</a:t>
            </a:r>
            <a:endParaRPr lang="en-GB" dirty="0"/>
          </a:p>
        </p:txBody>
      </p:sp>
      <p:sp>
        <p:nvSpPr>
          <p:cNvPr id="9" name="Rectangle 4"/>
          <p:cNvSpPr>
            <a:spLocks noGrp="1" noChangeArrowheads="1"/>
          </p:cNvSpPr>
          <p:nvPr>
            <p:ph type="dt" sz="half" idx="11"/>
          </p:nvPr>
        </p:nvSpPr>
        <p:spPr>
          <a:xfrm>
            <a:off x="535154" y="7007457"/>
            <a:ext cx="2494703" cy="401469"/>
          </a:xfrm>
          <a:prstGeom prst="rect">
            <a:avLst/>
          </a:prstGeom>
          <a:ln/>
        </p:spPr>
        <p:txBody>
          <a:bodyPr lIns="104185" tIns="52091" rIns="104185" bIns="52091" anchor="ctr"/>
          <a:lstStyle>
            <a:lvl1pPr>
              <a:defRPr/>
            </a:lvl1pPr>
          </a:lstStyle>
          <a:p>
            <a:pPr>
              <a:defRPr/>
            </a:pPr>
            <a:r>
              <a:rPr lang="en-US" dirty="0" smtClean="0"/>
              <a:t>October 2016</a:t>
            </a:r>
            <a:endParaRPr lang="en-IN" dirty="0"/>
          </a:p>
        </p:txBody>
      </p:sp>
      <p:sp>
        <p:nvSpPr>
          <p:cNvPr id="10" name="Rectangle 5"/>
          <p:cNvSpPr>
            <a:spLocks noGrp="1" noChangeArrowheads="1"/>
          </p:cNvSpPr>
          <p:nvPr>
            <p:ph type="ftr" sz="quarter" idx="12"/>
          </p:nvPr>
        </p:nvSpPr>
        <p:spPr>
          <a:xfrm>
            <a:off x="3652335" y="7007457"/>
            <a:ext cx="3387144" cy="401469"/>
          </a:xfrm>
          <a:prstGeom prst="rect">
            <a:avLst/>
          </a:prstGeom>
          <a:ln/>
        </p:spPr>
        <p:txBody>
          <a:bodyPr lIns="104185" tIns="52091" rIns="104185" bIns="52091" anchor="ctr"/>
          <a:lstStyle>
            <a:lvl1pPr>
              <a:defRPr/>
            </a:lvl1pPr>
          </a:lstStyle>
          <a:p>
            <a:pPr>
              <a:defRPr/>
            </a:pPr>
            <a:r>
              <a:rPr lang="en-US" dirty="0" smtClean="0"/>
              <a:t>Environment Friendly Solutions</a:t>
            </a:r>
            <a:endParaRPr lang="en-IN" dirty="0"/>
          </a:p>
        </p:txBody>
      </p:sp>
      <p:sp>
        <p:nvSpPr>
          <p:cNvPr id="11" name="Rectangle 6"/>
          <p:cNvSpPr>
            <a:spLocks noGrp="1" noChangeArrowheads="1"/>
          </p:cNvSpPr>
          <p:nvPr>
            <p:ph type="sldNum" sz="quarter" idx="13"/>
          </p:nvPr>
        </p:nvSpPr>
        <p:spPr>
          <a:xfrm>
            <a:off x="7661963" y="7007457"/>
            <a:ext cx="2494703" cy="401469"/>
          </a:xfrm>
          <a:prstGeom prst="rect">
            <a:avLst/>
          </a:prstGeom>
          <a:ln/>
        </p:spPr>
        <p:txBody>
          <a:bodyPr lIns="104185" tIns="52091" rIns="104185" bIns="52091" anchor="ctr"/>
          <a:lstStyle>
            <a:lvl1pPr>
              <a:defRPr/>
            </a:lvl1pPr>
          </a:lstStyle>
          <a:p>
            <a:pPr>
              <a:defRPr/>
            </a:pPr>
            <a:fld id="{5340F7EF-AD81-466B-ACCA-D1F903ACDE81}" type="slidenum">
              <a:rPr lang="en-IN"/>
              <a:pPr>
                <a:defRPr/>
              </a:pPr>
              <a:t>‹#›</a:t>
            </a:fld>
            <a:endParaRPr lang="en-IN"/>
          </a:p>
        </p:txBody>
      </p:sp>
    </p:spTree>
  </p:cSld>
  <p:clrMapOvr>
    <a:masterClrMapping/>
  </p:clrMapOvr>
  <p:transition spd="med" advTm="5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Slide with text">
    <p:spTree>
      <p:nvGrpSpPr>
        <p:cNvPr id="1" name=""/>
        <p:cNvGrpSpPr/>
        <p:nvPr/>
      </p:nvGrpSpPr>
      <p:grpSpPr>
        <a:xfrm>
          <a:off x="0" y="0"/>
          <a:ext cx="0" cy="0"/>
          <a:chOff x="0" y="0"/>
          <a:chExt cx="0" cy="0"/>
        </a:xfrm>
      </p:grpSpPr>
      <p:sp>
        <p:nvSpPr>
          <p:cNvPr id="6" name="Segnaposto numero diapositiva 5"/>
          <p:cNvSpPr>
            <a:spLocks noGrp="1"/>
          </p:cNvSpPr>
          <p:nvPr>
            <p:ph type="sldNum" sz="quarter" idx="12"/>
          </p:nvPr>
        </p:nvSpPr>
        <p:spPr>
          <a:xfrm>
            <a:off x="619760" y="6999605"/>
            <a:ext cx="390520" cy="401638"/>
          </a:xfrm>
          <a:prstGeom prst="rect">
            <a:avLst/>
          </a:prstGeom>
        </p:spPr>
        <p:txBody>
          <a:bodyPr/>
          <a:lstStyle/>
          <a:p>
            <a:fld id="{F978DE44-342D-4E2C-ADD3-36DB2C90AEA2}" type="slidenum">
              <a:rPr lang="it-IT" smtClean="0"/>
              <a:pPr/>
              <a:t>‹#›</a:t>
            </a:fld>
            <a:endParaRPr lang="it-IT"/>
          </a:p>
        </p:txBody>
      </p:sp>
      <p:sp>
        <p:nvSpPr>
          <p:cNvPr id="7" name="Segnaposto titolo 1"/>
          <p:cNvSpPr>
            <a:spLocks noGrp="1"/>
          </p:cNvSpPr>
          <p:nvPr>
            <p:ph type="title" hasCustomPrompt="1"/>
          </p:nvPr>
        </p:nvSpPr>
        <p:spPr>
          <a:xfrm>
            <a:off x="678834" y="493670"/>
            <a:ext cx="6824902" cy="464040"/>
          </a:xfrm>
          <a:prstGeom prst="rect">
            <a:avLst/>
          </a:prstGeom>
        </p:spPr>
        <p:txBody>
          <a:bodyPr vert="horz" lIns="0" tIns="45720" rIns="108000" bIns="45720" rtlCol="0" anchor="b" anchorCtr="0">
            <a:normAutofit/>
          </a:bodyPr>
          <a:lstStyle/>
          <a:p>
            <a:r>
              <a:rPr lang="it-IT" dirty="0" smtClean="0"/>
              <a:t>Fare clic per modificare lo stile del titolo</a:t>
            </a:r>
            <a:endParaRPr lang="it-IT" dirty="0"/>
          </a:p>
        </p:txBody>
      </p:sp>
      <p:sp>
        <p:nvSpPr>
          <p:cNvPr id="8" name="Segnaposto testo 10"/>
          <p:cNvSpPr>
            <a:spLocks noGrp="1"/>
          </p:cNvSpPr>
          <p:nvPr>
            <p:ph type="body" sz="quarter" idx="13"/>
          </p:nvPr>
        </p:nvSpPr>
        <p:spPr>
          <a:xfrm>
            <a:off x="628650" y="1403349"/>
            <a:ext cx="9361488" cy="5256214"/>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9" name="Segnaposto piè di pagina 4"/>
          <p:cNvSpPr>
            <a:spLocks noGrp="1"/>
          </p:cNvSpPr>
          <p:nvPr>
            <p:ph type="ftr" sz="quarter" idx="3"/>
          </p:nvPr>
        </p:nvSpPr>
        <p:spPr>
          <a:xfrm>
            <a:off x="1319795" y="7007225"/>
            <a:ext cx="2328378" cy="401638"/>
          </a:xfrm>
          <a:prstGeom prst="rect">
            <a:avLst/>
          </a:prstGeom>
        </p:spPr>
        <p:txBody>
          <a:bodyPr vert="horz" lIns="91440" tIns="45720" rIns="91440" bIns="45720" rtlCol="0" anchor="ctr"/>
          <a:lstStyle>
            <a:lvl1pPr algn="l">
              <a:defRPr sz="1200" b="0" i="0">
                <a:solidFill>
                  <a:srgbClr val="B91023"/>
                </a:solidFill>
              </a:defRPr>
            </a:lvl1pPr>
          </a:lstStyle>
          <a:p>
            <a:r>
              <a:rPr lang="it-IT" dirty="0" smtClean="0"/>
              <a:t>Strettamente confidenziale</a:t>
            </a:r>
            <a:endParaRPr lang="it-IT" dirty="0"/>
          </a:p>
        </p:txBody>
      </p:sp>
    </p:spTree>
    <p:extLst>
      <p:ext uri="{BB962C8B-B14F-4D97-AF65-F5344CB8AC3E}">
        <p14:creationId xmlns:p14="http://schemas.microsoft.com/office/powerpoint/2010/main" val="179628973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ypical Slide">
    <p:spTree>
      <p:nvGrpSpPr>
        <p:cNvPr id="1" name=""/>
        <p:cNvGrpSpPr/>
        <p:nvPr/>
      </p:nvGrpSpPr>
      <p:grpSpPr>
        <a:xfrm>
          <a:off x="0" y="0"/>
          <a:ext cx="0" cy="0"/>
          <a:chOff x="0" y="0"/>
          <a:chExt cx="0" cy="0"/>
        </a:xfrm>
      </p:grpSpPr>
      <p:sp>
        <p:nvSpPr>
          <p:cNvPr id="2" name="Rectangle 2"/>
          <p:cNvSpPr>
            <a:spLocks noChangeArrowheads="1"/>
          </p:cNvSpPr>
          <p:nvPr userDrawn="1"/>
        </p:nvSpPr>
        <p:spPr bwMode="auto">
          <a:xfrm>
            <a:off x="-12977" y="7055697"/>
            <a:ext cx="5893491" cy="503978"/>
          </a:xfrm>
          <a:prstGeom prst="rect">
            <a:avLst/>
          </a:prstGeom>
          <a:gradFill rotWithShape="0">
            <a:gsLst>
              <a:gs pos="0">
                <a:srgbClr val="B0B0B0"/>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104185" tIns="52091" rIns="104185" bIns="52091"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defTabSz="457200" eaLnBrk="0" fontAlgn="base" hangingPunct="0">
              <a:spcBef>
                <a:spcPct val="0"/>
              </a:spcBef>
              <a:spcAft>
                <a:spcPct val="0"/>
              </a:spcAft>
              <a:defRPr>
                <a:solidFill>
                  <a:schemeClr val="tx1"/>
                </a:solidFill>
                <a:latin typeface="Arial" pitchFamily="34" charset="0"/>
              </a:defRPr>
            </a:lvl6pPr>
            <a:lvl7pPr marL="2971800" indent="-228600" algn="ctr" defTabSz="457200" eaLnBrk="0" fontAlgn="base" hangingPunct="0">
              <a:spcBef>
                <a:spcPct val="0"/>
              </a:spcBef>
              <a:spcAft>
                <a:spcPct val="0"/>
              </a:spcAft>
              <a:defRPr>
                <a:solidFill>
                  <a:schemeClr val="tx1"/>
                </a:solidFill>
                <a:latin typeface="Arial" pitchFamily="34" charset="0"/>
              </a:defRPr>
            </a:lvl7pPr>
            <a:lvl8pPr marL="3429000" indent="-228600" algn="ctr" defTabSz="457200" eaLnBrk="0" fontAlgn="base" hangingPunct="0">
              <a:spcBef>
                <a:spcPct val="0"/>
              </a:spcBef>
              <a:spcAft>
                <a:spcPct val="0"/>
              </a:spcAft>
              <a:defRPr>
                <a:solidFill>
                  <a:schemeClr val="tx1"/>
                </a:solidFill>
                <a:latin typeface="Arial" pitchFamily="34" charset="0"/>
              </a:defRPr>
            </a:lvl8pPr>
            <a:lvl9pPr marL="3886200" indent="-228600" algn="ctr" defTabSz="457200" eaLnBrk="0" fontAlgn="base" hangingPunct="0">
              <a:spcBef>
                <a:spcPct val="0"/>
              </a:spcBef>
              <a:spcAft>
                <a:spcPct val="0"/>
              </a:spcAft>
              <a:defRPr>
                <a:solidFill>
                  <a:schemeClr val="tx1"/>
                </a:solidFill>
                <a:latin typeface="Arial" pitchFamily="34" charset="0"/>
              </a:defRPr>
            </a:lvl9pPr>
          </a:lstStyle>
          <a:p>
            <a:pPr eaLnBrk="1" hangingPunct="1">
              <a:defRPr/>
            </a:pPr>
            <a:endParaRPr lang="it-IT" altLang="en-US" smtClean="0"/>
          </a:p>
        </p:txBody>
      </p:sp>
      <p:pic>
        <p:nvPicPr>
          <p:cNvPr id="3" name="sfum.png" descr="/mia/lavori/NOUVELLE-ADV/FCL/maccaferri/Seci_17.03.10/sfum.png"/>
          <p:cNvPicPr>
            <a:picLocks noChangeAspect="1"/>
          </p:cNvPicPr>
          <p:nvPr userDrawn="1"/>
        </p:nvPicPr>
        <p:blipFill>
          <a:blip r:embed="rId2"/>
          <a:srcRect/>
          <a:stretch>
            <a:fillRect/>
          </a:stretch>
        </p:blipFill>
        <p:spPr bwMode="auto">
          <a:xfrm>
            <a:off x="2762061" y="2"/>
            <a:ext cx="7929762" cy="1035956"/>
          </a:xfrm>
          <a:prstGeom prst="rect">
            <a:avLst/>
          </a:prstGeom>
          <a:noFill/>
          <a:ln w="9525">
            <a:noFill/>
            <a:miter lim="800000"/>
            <a:headEnd/>
            <a:tailEnd/>
          </a:ln>
        </p:spPr>
      </p:pic>
      <p:sp>
        <p:nvSpPr>
          <p:cNvPr id="9" name="Rectangle 4"/>
          <p:cNvSpPr>
            <a:spLocks noGrp="1" noChangeArrowheads="1"/>
          </p:cNvSpPr>
          <p:nvPr>
            <p:ph type="dt" sz="half" idx="11"/>
          </p:nvPr>
        </p:nvSpPr>
        <p:spPr>
          <a:xfrm>
            <a:off x="535154" y="7007457"/>
            <a:ext cx="2494703" cy="401469"/>
          </a:xfrm>
          <a:prstGeom prst="rect">
            <a:avLst/>
          </a:prstGeom>
          <a:ln/>
        </p:spPr>
        <p:txBody>
          <a:bodyPr lIns="104185" tIns="52091" rIns="104185" bIns="52091" anchor="ctr"/>
          <a:lstStyle>
            <a:lvl1pPr>
              <a:defRPr/>
            </a:lvl1pPr>
          </a:lstStyle>
          <a:p>
            <a:pPr>
              <a:defRPr/>
            </a:pPr>
            <a:r>
              <a:rPr lang="en-US" dirty="0" smtClean="0"/>
              <a:t>October 2016</a:t>
            </a:r>
            <a:endParaRPr lang="en-IN" dirty="0"/>
          </a:p>
        </p:txBody>
      </p:sp>
      <p:sp>
        <p:nvSpPr>
          <p:cNvPr id="10" name="Rectangle 5"/>
          <p:cNvSpPr>
            <a:spLocks noGrp="1" noChangeArrowheads="1"/>
          </p:cNvSpPr>
          <p:nvPr>
            <p:ph type="ftr" sz="quarter" idx="12"/>
          </p:nvPr>
        </p:nvSpPr>
        <p:spPr>
          <a:xfrm>
            <a:off x="3652335" y="7007457"/>
            <a:ext cx="3387144" cy="401469"/>
          </a:xfrm>
          <a:prstGeom prst="rect">
            <a:avLst/>
          </a:prstGeom>
          <a:ln/>
        </p:spPr>
        <p:txBody>
          <a:bodyPr lIns="104185" tIns="52091" rIns="104185" bIns="52091" anchor="ctr"/>
          <a:lstStyle>
            <a:lvl1pPr>
              <a:defRPr/>
            </a:lvl1pPr>
          </a:lstStyle>
          <a:p>
            <a:pPr>
              <a:defRPr/>
            </a:pPr>
            <a:r>
              <a:rPr lang="en-US" dirty="0" smtClean="0"/>
              <a:t>Environment Friendly Solutions</a:t>
            </a:r>
            <a:endParaRPr lang="en-IN" dirty="0"/>
          </a:p>
        </p:txBody>
      </p:sp>
      <p:sp>
        <p:nvSpPr>
          <p:cNvPr id="11" name="Rectangle 6"/>
          <p:cNvSpPr>
            <a:spLocks noGrp="1" noChangeArrowheads="1"/>
          </p:cNvSpPr>
          <p:nvPr>
            <p:ph type="sldNum" sz="quarter" idx="13"/>
          </p:nvPr>
        </p:nvSpPr>
        <p:spPr>
          <a:xfrm>
            <a:off x="7661963" y="7007457"/>
            <a:ext cx="2494703" cy="401469"/>
          </a:xfrm>
          <a:prstGeom prst="rect">
            <a:avLst/>
          </a:prstGeom>
          <a:ln/>
        </p:spPr>
        <p:txBody>
          <a:bodyPr lIns="104185" tIns="52091" rIns="104185" bIns="52091" anchor="ctr"/>
          <a:lstStyle>
            <a:lvl1pPr>
              <a:defRPr/>
            </a:lvl1pPr>
          </a:lstStyle>
          <a:p>
            <a:pPr>
              <a:defRPr/>
            </a:pPr>
            <a:fld id="{5340F7EF-AD81-466B-ACCA-D1F903ACDE81}" type="slidenum">
              <a:rPr lang="en-IN"/>
              <a:pPr>
                <a:defRPr/>
              </a:pPr>
              <a:t>‹#›</a:t>
            </a:fld>
            <a:endParaRPr lang="en-IN"/>
          </a:p>
        </p:txBody>
      </p:sp>
    </p:spTree>
    <p:extLst>
      <p:ext uri="{BB962C8B-B14F-4D97-AF65-F5344CB8AC3E}">
        <p14:creationId xmlns:p14="http://schemas.microsoft.com/office/powerpoint/2010/main" val="3132401385"/>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ypical Slid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12979" y="7055697"/>
            <a:ext cx="5893491" cy="503978"/>
          </a:xfrm>
          <a:prstGeom prst="rect">
            <a:avLst/>
          </a:prstGeom>
          <a:gradFill rotWithShape="0">
            <a:gsLst>
              <a:gs pos="0">
                <a:srgbClr val="B0B0B0"/>
              </a:gs>
              <a:gs pos="100000">
                <a:srgbClr val="FFFFFF"/>
              </a:gs>
            </a:gsLst>
            <a:lin ang="0" scaled="1"/>
          </a:gradFill>
          <a:ln w="9525">
            <a:noFill/>
            <a:round/>
            <a:headEnd/>
            <a:tailEnd/>
          </a:ln>
        </p:spPr>
        <p:txBody>
          <a:bodyPr wrap="none" lIns="104185" tIns="52091" rIns="104185" bIns="52091" anchor="ctr"/>
          <a:lstStyle/>
          <a:p>
            <a:pPr>
              <a:defRPr/>
            </a:pPr>
            <a:endParaRPr lang="it-IT">
              <a:latin typeface="Arial" charset="0"/>
            </a:endParaRPr>
          </a:p>
        </p:txBody>
      </p:sp>
      <p:pic>
        <p:nvPicPr>
          <p:cNvPr id="5" name="sfum.png" descr="/mia/lavori/NOUVELLE-ADV/FCL/maccaferri/Seci_17.03.10/sfum.png"/>
          <p:cNvPicPr>
            <a:picLocks noChangeAspect="1"/>
          </p:cNvPicPr>
          <p:nvPr userDrawn="1"/>
        </p:nvPicPr>
        <p:blipFill>
          <a:blip r:embed="rId2"/>
          <a:srcRect/>
          <a:stretch>
            <a:fillRect/>
          </a:stretch>
        </p:blipFill>
        <p:spPr bwMode="auto">
          <a:xfrm>
            <a:off x="2762057" y="2"/>
            <a:ext cx="7929762" cy="1035956"/>
          </a:xfrm>
          <a:prstGeom prst="rect">
            <a:avLst/>
          </a:prstGeom>
          <a:noFill/>
          <a:ln w="9525">
            <a:noFill/>
            <a:miter lim="800000"/>
            <a:headEnd/>
            <a:tailEnd/>
          </a:ln>
        </p:spPr>
      </p:pic>
      <p:pic>
        <p:nvPicPr>
          <p:cNvPr id="6" name="Picture 14" descr="cinzia:Documents:MACCAFERRI:HOLDING-SUBHOLDING:MACCAFERRI:PPT:logo.jpg"/>
          <p:cNvPicPr>
            <a:picLocks noChangeAspect="1" noChangeArrowheads="1"/>
          </p:cNvPicPr>
          <p:nvPr userDrawn="1"/>
        </p:nvPicPr>
        <p:blipFill>
          <a:blip r:embed="rId3"/>
          <a:srcRect/>
          <a:stretch>
            <a:fillRect/>
          </a:stretch>
        </p:blipFill>
        <p:spPr bwMode="auto">
          <a:xfrm>
            <a:off x="547588" y="367490"/>
            <a:ext cx="2736064" cy="493479"/>
          </a:xfrm>
          <a:prstGeom prst="rect">
            <a:avLst/>
          </a:prstGeom>
          <a:noFill/>
          <a:ln w="9525">
            <a:noFill/>
            <a:miter lim="800000"/>
            <a:headEnd/>
            <a:tailEnd/>
          </a:ln>
        </p:spPr>
      </p:pic>
      <p:pic>
        <p:nvPicPr>
          <p:cNvPr id="7" name="Picture 18" descr="logo_uk"/>
          <p:cNvPicPr>
            <a:picLocks noChangeAspect="1" noChangeArrowheads="1"/>
          </p:cNvPicPr>
          <p:nvPr userDrawn="1"/>
        </p:nvPicPr>
        <p:blipFill>
          <a:blip r:embed="rId4"/>
          <a:srcRect/>
          <a:stretch>
            <a:fillRect/>
          </a:stretch>
        </p:blipFill>
        <p:spPr bwMode="auto">
          <a:xfrm>
            <a:off x="9422168" y="7113452"/>
            <a:ext cx="840867" cy="339485"/>
          </a:xfrm>
          <a:prstGeom prst="rect">
            <a:avLst/>
          </a:prstGeom>
          <a:noFill/>
          <a:ln w="9525">
            <a:noFill/>
            <a:miter lim="800000"/>
            <a:headEnd/>
            <a:tailEnd/>
          </a:ln>
        </p:spPr>
      </p:pic>
      <p:sp>
        <p:nvSpPr>
          <p:cNvPr id="20" name="Title 16"/>
          <p:cNvSpPr>
            <a:spLocks noGrp="1"/>
          </p:cNvSpPr>
          <p:nvPr>
            <p:ph type="title"/>
          </p:nvPr>
        </p:nvSpPr>
        <p:spPr>
          <a:xfrm>
            <a:off x="546685" y="1081076"/>
            <a:ext cx="6921139" cy="378475"/>
          </a:xfrm>
          <a:prstGeom prst="rect">
            <a:avLst/>
          </a:prstGeom>
        </p:spPr>
        <p:txBody>
          <a:bodyPr lIns="0" tIns="0" rIns="0" bIns="0"/>
          <a:lstStyle>
            <a:lvl1pPr algn="l">
              <a:defRPr sz="2500" b="1" baseline="0">
                <a:latin typeface="+mn-lt"/>
              </a:defRPr>
            </a:lvl1pPr>
          </a:lstStyle>
          <a:p>
            <a:r>
              <a:rPr lang="en-US" smtClean="0"/>
              <a:t>Click to edit Master title style</a:t>
            </a:r>
            <a:endParaRPr lang="en-GB" dirty="0"/>
          </a:p>
        </p:txBody>
      </p:sp>
      <p:sp>
        <p:nvSpPr>
          <p:cNvPr id="21" name="Text Placeholder 22"/>
          <p:cNvSpPr>
            <a:spLocks noGrp="1"/>
          </p:cNvSpPr>
          <p:nvPr>
            <p:ph type="body" sz="quarter" idx="10"/>
          </p:nvPr>
        </p:nvSpPr>
        <p:spPr>
          <a:xfrm>
            <a:off x="546685" y="1836991"/>
            <a:ext cx="9093260" cy="5276625"/>
          </a:xfrm>
          <a:prstGeom prst="rect">
            <a:avLst/>
          </a:prstGeom>
        </p:spPr>
        <p:txBody>
          <a:bodyPr lIns="0" tIns="0" rIns="0" bIns="0"/>
          <a:lstStyle>
            <a:lvl1pPr>
              <a:buNone/>
              <a:defRPr sz="2500"/>
            </a:lvl1pPr>
            <a:lvl2pPr>
              <a:defRPr sz="2500"/>
            </a:lvl2pPr>
            <a:lvl3pPr>
              <a:defRPr sz="2100" baseline="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Slide Number Placeholder 5"/>
          <p:cNvSpPr>
            <a:spLocks noGrp="1"/>
          </p:cNvSpPr>
          <p:nvPr userDrawn="1">
            <p:ph type="sldNum" sz="quarter" idx="4294967295"/>
          </p:nvPr>
        </p:nvSpPr>
        <p:spPr>
          <a:xfrm>
            <a:off x="8197056" y="7006700"/>
            <a:ext cx="2494757" cy="402483"/>
          </a:xfrm>
          <a:prstGeom prst="rect">
            <a:avLst/>
          </a:prstGeom>
        </p:spPr>
        <p:txBody>
          <a:bodyPr/>
          <a:lstStyle>
            <a:lvl1pPr>
              <a:defRPr sz="1600"/>
            </a:lvl1pPr>
          </a:lstStyle>
          <a:p>
            <a:fld id="{662EB7D4-0566-4429-AE3B-A2630BB763F2}" type="slidenum">
              <a:rPr lang="en-IN" smtClean="0">
                <a:cs typeface="Arial" pitchFamily="34" charset="0"/>
              </a:rPr>
              <a:pPr/>
              <a:t>‹#›</a:t>
            </a:fld>
            <a:endParaRPr lang="en-IN" dirty="0">
              <a:cs typeface="Arial" pitchFamily="34" charset="0"/>
            </a:endParaRPr>
          </a:p>
        </p:txBody>
      </p:sp>
    </p:spTree>
    <p:extLst>
      <p:ext uri="{BB962C8B-B14F-4D97-AF65-F5344CB8AC3E}">
        <p14:creationId xmlns:p14="http://schemas.microsoft.com/office/powerpoint/2010/main" val="2525145729"/>
      </p:ext>
    </p:extLst>
  </p:cSld>
  <p:clrMapOvr>
    <a:masterClrMapping/>
  </p:clrMapOvr>
  <p:transition spd="slow"/>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4598" y="1795460"/>
            <a:ext cx="4722217" cy="4989036"/>
          </a:xfrm>
          <a:prstGeom prst="rect">
            <a:avLst/>
          </a:prstGeom>
        </p:spPr>
        <p:txBody>
          <a:bodyPr lIns="0" tIns="0" rIns="0" bIns="0"/>
          <a:lstStyle>
            <a:lvl1pPr>
              <a:buNone/>
              <a:defRPr sz="2500"/>
            </a:lvl1pPr>
            <a:lvl2pPr>
              <a:defRPr sz="2500"/>
            </a:lvl2pPr>
            <a:lvl3pPr>
              <a:defRPr sz="21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p:txBody>
      </p:sp>
      <p:sp>
        <p:nvSpPr>
          <p:cNvPr id="12" name="Content Placeholder 2"/>
          <p:cNvSpPr>
            <a:spLocks noGrp="1"/>
          </p:cNvSpPr>
          <p:nvPr>
            <p:ph sz="half" idx="10"/>
          </p:nvPr>
        </p:nvSpPr>
        <p:spPr>
          <a:xfrm>
            <a:off x="5435017" y="1795460"/>
            <a:ext cx="4722217" cy="4989036"/>
          </a:xfrm>
          <a:prstGeom prst="rect">
            <a:avLst/>
          </a:prstGeom>
        </p:spPr>
        <p:txBody>
          <a:bodyPr lIns="0" tIns="0" rIns="0" bIns="0"/>
          <a:lstStyle>
            <a:lvl1pPr>
              <a:buNone/>
              <a:defRPr sz="2500"/>
            </a:lvl1pPr>
            <a:lvl2pPr>
              <a:defRPr sz="2500"/>
            </a:lvl2pPr>
            <a:lvl3pPr>
              <a:defRPr sz="21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p:txBody>
      </p:sp>
      <p:sp>
        <p:nvSpPr>
          <p:cNvPr id="9" name="Title 16"/>
          <p:cNvSpPr>
            <a:spLocks noGrp="1"/>
          </p:cNvSpPr>
          <p:nvPr>
            <p:ph type="title"/>
          </p:nvPr>
        </p:nvSpPr>
        <p:spPr>
          <a:xfrm>
            <a:off x="546685" y="1081079"/>
            <a:ext cx="6921139" cy="378475"/>
          </a:xfrm>
          <a:prstGeom prst="rect">
            <a:avLst/>
          </a:prstGeom>
        </p:spPr>
        <p:txBody>
          <a:bodyPr lIns="0" tIns="0" rIns="0" bIns="0"/>
          <a:lstStyle>
            <a:lvl1pPr algn="l">
              <a:defRPr sz="2500" b="1">
                <a:latin typeface="+mn-lt"/>
              </a:defRPr>
            </a:lvl1pPr>
          </a:lstStyle>
          <a:p>
            <a:r>
              <a:rPr lang="en-US" smtClean="0"/>
              <a:t>Click to edit Master title style</a:t>
            </a:r>
            <a:endParaRPr lang="en-GB" dirty="0"/>
          </a:p>
        </p:txBody>
      </p:sp>
      <p:sp>
        <p:nvSpPr>
          <p:cNvPr id="14" name="Rectangle 4"/>
          <p:cNvSpPr>
            <a:spLocks noGrp="1" noChangeArrowheads="1"/>
          </p:cNvSpPr>
          <p:nvPr>
            <p:ph type="dt" sz="half" idx="11"/>
          </p:nvPr>
        </p:nvSpPr>
        <p:spPr>
          <a:xfrm>
            <a:off x="535154" y="7007457"/>
            <a:ext cx="2494703" cy="401469"/>
          </a:xfrm>
          <a:prstGeom prst="rect">
            <a:avLst/>
          </a:prstGeom>
          <a:ln/>
        </p:spPr>
        <p:txBody>
          <a:bodyPr lIns="104185" tIns="52091" rIns="104185" bIns="52091" anchor="ctr"/>
          <a:lstStyle>
            <a:lvl1pPr>
              <a:defRPr/>
            </a:lvl1pPr>
          </a:lstStyle>
          <a:p>
            <a:pPr>
              <a:defRPr/>
            </a:pPr>
            <a:r>
              <a:rPr lang="en-US" dirty="0" smtClean="0"/>
              <a:t>October 2016</a:t>
            </a:r>
            <a:endParaRPr lang="en-IN" dirty="0"/>
          </a:p>
        </p:txBody>
      </p:sp>
      <p:sp>
        <p:nvSpPr>
          <p:cNvPr id="15" name="Rectangle 5"/>
          <p:cNvSpPr>
            <a:spLocks noGrp="1" noChangeArrowheads="1"/>
          </p:cNvSpPr>
          <p:nvPr>
            <p:ph type="ftr" sz="quarter" idx="12"/>
          </p:nvPr>
        </p:nvSpPr>
        <p:spPr>
          <a:xfrm>
            <a:off x="3652335" y="7007457"/>
            <a:ext cx="3387144" cy="401469"/>
          </a:xfrm>
          <a:prstGeom prst="rect">
            <a:avLst/>
          </a:prstGeom>
          <a:ln/>
        </p:spPr>
        <p:txBody>
          <a:bodyPr lIns="104185" tIns="52091" rIns="104185" bIns="52091" anchor="ctr"/>
          <a:lstStyle>
            <a:lvl1pPr>
              <a:defRPr/>
            </a:lvl1pPr>
          </a:lstStyle>
          <a:p>
            <a:pPr>
              <a:defRPr/>
            </a:pPr>
            <a:r>
              <a:rPr lang="en-US" dirty="0" smtClean="0"/>
              <a:t>Environment Friendly Solutions</a:t>
            </a:r>
            <a:endParaRPr lang="en-IN" dirty="0"/>
          </a:p>
        </p:txBody>
      </p:sp>
      <p:sp>
        <p:nvSpPr>
          <p:cNvPr id="16" name="Rectangle 6"/>
          <p:cNvSpPr>
            <a:spLocks noGrp="1" noChangeArrowheads="1"/>
          </p:cNvSpPr>
          <p:nvPr>
            <p:ph type="sldNum" sz="quarter" idx="13"/>
          </p:nvPr>
        </p:nvSpPr>
        <p:spPr>
          <a:xfrm>
            <a:off x="7661963" y="7007457"/>
            <a:ext cx="2494703" cy="401469"/>
          </a:xfrm>
          <a:prstGeom prst="rect">
            <a:avLst/>
          </a:prstGeom>
          <a:ln/>
        </p:spPr>
        <p:txBody>
          <a:bodyPr lIns="104185" tIns="52091" rIns="104185" bIns="52091" anchor="ctr"/>
          <a:lstStyle>
            <a:lvl1pPr>
              <a:defRPr/>
            </a:lvl1pPr>
          </a:lstStyle>
          <a:p>
            <a:pPr>
              <a:defRPr/>
            </a:pPr>
            <a:fld id="{5340F7EF-AD81-466B-ACCA-D1F903ACDE81}" type="slidenum">
              <a:rPr lang="en-IN"/>
              <a:pPr>
                <a:defRPr/>
              </a:pPr>
              <a:t>‹#›</a:t>
            </a:fld>
            <a:endParaRPr lang="en-IN"/>
          </a:p>
        </p:txBody>
      </p:sp>
    </p:spTree>
  </p:cSld>
  <p:clrMapOvr>
    <a:masterClrMapping/>
  </p:clrMapOvr>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8" name="Content Placeholder 7"/>
          <p:cNvSpPr>
            <a:spLocks noGrp="1"/>
          </p:cNvSpPr>
          <p:nvPr>
            <p:ph sz="quarter" idx="1"/>
          </p:nvPr>
        </p:nvSpPr>
        <p:spPr>
          <a:xfrm>
            <a:off x="1069181" y="1595938"/>
            <a:ext cx="9088041" cy="503978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a:xfrm>
            <a:off x="7216980" y="6824721"/>
            <a:ext cx="2895699" cy="524977"/>
          </a:xfrm>
          <a:prstGeom prst="rect">
            <a:avLst/>
          </a:prstGeom>
        </p:spPr>
        <p:txBody>
          <a:bodyPr lIns="104185" tIns="52091" rIns="104185" bIns="52091"/>
          <a:lstStyle>
            <a:lvl1pPr>
              <a:defRPr/>
            </a:lvl1pPr>
          </a:lstStyle>
          <a:p>
            <a:pPr>
              <a:defRPr/>
            </a:pPr>
            <a:fld id="{2FC0231B-FFA2-41F0-B847-8B131145CBD1}" type="datetime1">
              <a:rPr lang="en-US"/>
              <a:pPr>
                <a:defRPr/>
              </a:pPr>
              <a:t>18-Aug-17</a:t>
            </a:fld>
            <a:endParaRPr lang="en-US"/>
          </a:p>
        </p:txBody>
      </p:sp>
      <p:sp>
        <p:nvSpPr>
          <p:cNvPr id="5" name="Slide Number Placeholder 22"/>
          <p:cNvSpPr>
            <a:spLocks noGrp="1"/>
          </p:cNvSpPr>
          <p:nvPr>
            <p:ph type="sldNum" sz="quarter" idx="11"/>
          </p:nvPr>
        </p:nvSpPr>
        <p:spPr/>
        <p:txBody>
          <a:bodyPr/>
          <a:lstStyle>
            <a:lvl1pPr>
              <a:defRPr/>
            </a:lvl1pPr>
          </a:lstStyle>
          <a:p>
            <a:pPr>
              <a:defRPr/>
            </a:pPr>
            <a:fld id="{490A17E9-22C7-44E0-9E65-AE923721B32E}" type="slidenum">
              <a:rPr lang="en-US"/>
              <a:pPr>
                <a:defRPr/>
              </a:pPr>
              <a:t>‹#›</a:t>
            </a:fld>
            <a:endParaRPr lang="en-US"/>
          </a:p>
        </p:txBody>
      </p:sp>
    </p:spTree>
    <p:extLst>
      <p:ext uri="{BB962C8B-B14F-4D97-AF65-F5344CB8AC3E}">
        <p14:creationId xmlns:p14="http://schemas.microsoft.com/office/powerpoint/2010/main" val="3792427130"/>
      </p:ext>
    </p:extLst>
  </p:cSld>
  <p:clrMapOvr>
    <a:masterClrMapping/>
  </p:clrMapOvr>
  <p:transition>
    <p:wipe dir="r"/>
    <p:sndAc>
      <p:stSnd>
        <p:snd r:embed="rId1" name="camera.wav"/>
      </p:stSnd>
    </p:sndAc>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_Typical Slide">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12979" y="7055697"/>
            <a:ext cx="5893491" cy="503978"/>
          </a:xfrm>
          <a:prstGeom prst="rect">
            <a:avLst/>
          </a:prstGeom>
          <a:gradFill rotWithShape="0">
            <a:gsLst>
              <a:gs pos="0">
                <a:srgbClr val="B0B0B0"/>
              </a:gs>
              <a:gs pos="100000">
                <a:srgbClr val="FFFFFF"/>
              </a:gs>
            </a:gsLst>
            <a:lin ang="0" scaled="1"/>
          </a:gradFill>
          <a:ln>
            <a:noFill/>
          </a:ln>
          <a:extLst/>
        </p:spPr>
        <p:txBody>
          <a:bodyPr wrap="none" lIns="104185" tIns="52091" rIns="104185" bIns="52091" anchor="ctr"/>
          <a:lstStyle/>
          <a:p>
            <a:pPr>
              <a:defRPr/>
            </a:pPr>
            <a:endParaRPr lang="it-IT">
              <a:latin typeface="Arial" charset="0"/>
            </a:endParaRPr>
          </a:p>
        </p:txBody>
      </p:sp>
      <p:pic>
        <p:nvPicPr>
          <p:cNvPr id="5" name="sfum.png" descr="/mia/lavori/NOUVELLE-ADV/FCL/maccaferri/Seci_17.03.10/sfum.png"/>
          <p:cNvPicPr>
            <a:picLocks noChangeAspect="1"/>
          </p:cNvPicPr>
          <p:nvPr userDrawn="1"/>
        </p:nvPicPr>
        <p:blipFill>
          <a:blip r:embed="rId2"/>
          <a:srcRect/>
          <a:stretch>
            <a:fillRect/>
          </a:stretch>
        </p:blipFill>
        <p:spPr bwMode="auto">
          <a:xfrm>
            <a:off x="2762057" y="2"/>
            <a:ext cx="7929762" cy="1035956"/>
          </a:xfrm>
          <a:prstGeom prst="rect">
            <a:avLst/>
          </a:prstGeom>
          <a:noFill/>
          <a:ln w="9525">
            <a:noFill/>
            <a:miter lim="800000"/>
            <a:headEnd/>
            <a:tailEnd/>
          </a:ln>
        </p:spPr>
      </p:pic>
      <p:pic>
        <p:nvPicPr>
          <p:cNvPr id="6" name="Picture 14" descr="cinzia:Documents:MACCAFERRI:HOLDING-SUBHOLDING:MACCAFERRI:PPT:logo.jpg"/>
          <p:cNvPicPr>
            <a:picLocks noChangeAspect="1" noChangeArrowheads="1"/>
          </p:cNvPicPr>
          <p:nvPr userDrawn="1"/>
        </p:nvPicPr>
        <p:blipFill>
          <a:blip r:embed="rId3"/>
          <a:srcRect/>
          <a:stretch>
            <a:fillRect/>
          </a:stretch>
        </p:blipFill>
        <p:spPr bwMode="auto">
          <a:xfrm>
            <a:off x="547588" y="367490"/>
            <a:ext cx="2736064" cy="493479"/>
          </a:xfrm>
          <a:prstGeom prst="rect">
            <a:avLst/>
          </a:prstGeom>
          <a:noFill/>
          <a:ln w="9525">
            <a:noFill/>
            <a:miter lim="800000"/>
            <a:headEnd/>
            <a:tailEnd/>
          </a:ln>
        </p:spPr>
      </p:pic>
      <p:pic>
        <p:nvPicPr>
          <p:cNvPr id="7" name="Picture 18" descr="logo_uk"/>
          <p:cNvPicPr>
            <a:picLocks noChangeAspect="1" noChangeArrowheads="1"/>
          </p:cNvPicPr>
          <p:nvPr userDrawn="1"/>
        </p:nvPicPr>
        <p:blipFill>
          <a:blip r:embed="rId4"/>
          <a:srcRect/>
          <a:stretch>
            <a:fillRect/>
          </a:stretch>
        </p:blipFill>
        <p:spPr bwMode="auto">
          <a:xfrm>
            <a:off x="9422168" y="7113452"/>
            <a:ext cx="840867" cy="339485"/>
          </a:xfrm>
          <a:prstGeom prst="rect">
            <a:avLst/>
          </a:prstGeom>
          <a:noFill/>
          <a:ln w="9525">
            <a:noFill/>
            <a:miter lim="800000"/>
            <a:headEnd/>
            <a:tailEnd/>
          </a:ln>
        </p:spPr>
      </p:pic>
      <p:sp>
        <p:nvSpPr>
          <p:cNvPr id="20" name="Title 16"/>
          <p:cNvSpPr>
            <a:spLocks noGrp="1"/>
          </p:cNvSpPr>
          <p:nvPr>
            <p:ph type="title"/>
          </p:nvPr>
        </p:nvSpPr>
        <p:spPr>
          <a:xfrm>
            <a:off x="546685" y="1081076"/>
            <a:ext cx="6921139" cy="378475"/>
          </a:xfrm>
          <a:prstGeom prst="rect">
            <a:avLst/>
          </a:prstGeom>
        </p:spPr>
        <p:txBody>
          <a:bodyPr lIns="0" tIns="0" rIns="0" bIns="0"/>
          <a:lstStyle>
            <a:lvl1pPr algn="l">
              <a:defRPr sz="2500" b="1" baseline="0">
                <a:latin typeface="+mn-lt"/>
              </a:defRPr>
            </a:lvl1pPr>
          </a:lstStyle>
          <a:p>
            <a:r>
              <a:rPr lang="en-US" smtClean="0"/>
              <a:t>Click to edit Master title style</a:t>
            </a:r>
            <a:endParaRPr lang="en-GB" dirty="0"/>
          </a:p>
        </p:txBody>
      </p:sp>
      <p:sp>
        <p:nvSpPr>
          <p:cNvPr id="21" name="Text Placeholder 22"/>
          <p:cNvSpPr>
            <a:spLocks noGrp="1"/>
          </p:cNvSpPr>
          <p:nvPr>
            <p:ph type="body" sz="quarter" idx="10"/>
          </p:nvPr>
        </p:nvSpPr>
        <p:spPr>
          <a:xfrm>
            <a:off x="546685" y="1836991"/>
            <a:ext cx="9093260" cy="5276625"/>
          </a:xfrm>
          <a:prstGeom prst="rect">
            <a:avLst/>
          </a:prstGeom>
        </p:spPr>
        <p:txBody>
          <a:bodyPr lIns="0" tIns="0" rIns="0" bIns="0"/>
          <a:lstStyle>
            <a:lvl1pPr>
              <a:buNone/>
              <a:defRPr sz="2500"/>
            </a:lvl1pPr>
            <a:lvl2pPr>
              <a:defRPr sz="2500"/>
            </a:lvl2pPr>
            <a:lvl3pPr>
              <a:defRPr sz="2100" baseline="0"/>
            </a:lvl3pPr>
          </a:lstStyle>
          <a:p>
            <a:pPr lvl="0"/>
            <a:r>
              <a:rPr lang="en-US" dirty="0" smtClean="0"/>
              <a:t>Click to edit Master text styles</a:t>
            </a:r>
          </a:p>
          <a:p>
            <a:pPr lvl="1"/>
            <a:r>
              <a:rPr lang="en-US" dirty="0" smtClean="0"/>
              <a:t>Second level</a:t>
            </a:r>
          </a:p>
          <a:p>
            <a:pPr lvl="2"/>
            <a:r>
              <a:rPr lang="en-US" dirty="0" smtClean="0"/>
              <a:t>Third level</a:t>
            </a:r>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xt and image">
    <p:spTree>
      <p:nvGrpSpPr>
        <p:cNvPr id="1" name=""/>
        <p:cNvGrpSpPr/>
        <p:nvPr/>
      </p:nvGrpSpPr>
      <p:grpSpPr>
        <a:xfrm>
          <a:off x="0" y="0"/>
          <a:ext cx="0" cy="0"/>
          <a:chOff x="0" y="0"/>
          <a:chExt cx="0" cy="0"/>
        </a:xfrm>
      </p:grpSpPr>
      <p:sp>
        <p:nvSpPr>
          <p:cNvPr id="6" name="Segnaposto numero diapositiva 5"/>
          <p:cNvSpPr>
            <a:spLocks noGrp="1"/>
          </p:cNvSpPr>
          <p:nvPr>
            <p:ph type="sldNum" sz="quarter" idx="12"/>
          </p:nvPr>
        </p:nvSpPr>
        <p:spPr>
          <a:xfrm>
            <a:off x="619760" y="6999605"/>
            <a:ext cx="390520" cy="401638"/>
          </a:xfrm>
          <a:prstGeom prst="rect">
            <a:avLst/>
          </a:prstGeom>
        </p:spPr>
        <p:txBody>
          <a:bodyPr/>
          <a:lstStyle/>
          <a:p>
            <a:fld id="{F978DE44-342D-4E2C-ADD3-36DB2C90AEA2}" type="slidenum">
              <a:rPr lang="it-IT" smtClean="0"/>
              <a:pPr/>
              <a:t>‹#›</a:t>
            </a:fld>
            <a:endParaRPr lang="it-IT"/>
          </a:p>
        </p:txBody>
      </p:sp>
      <p:sp>
        <p:nvSpPr>
          <p:cNvPr id="7" name="Segnaposto titolo 1"/>
          <p:cNvSpPr>
            <a:spLocks noGrp="1"/>
          </p:cNvSpPr>
          <p:nvPr>
            <p:ph type="title"/>
          </p:nvPr>
        </p:nvSpPr>
        <p:spPr>
          <a:xfrm>
            <a:off x="678834" y="493670"/>
            <a:ext cx="6824902" cy="464040"/>
          </a:xfrm>
          <a:prstGeom prst="rect">
            <a:avLst/>
          </a:prstGeom>
        </p:spPr>
        <p:txBody>
          <a:bodyPr vert="horz" lIns="0" tIns="45720" rIns="108000" bIns="45720" rtlCol="0" anchor="b" anchorCtr="0">
            <a:normAutofit/>
          </a:bodyPr>
          <a:lstStyle/>
          <a:p>
            <a:r>
              <a:rPr lang="it-IT" dirty="0" smtClean="0"/>
              <a:t>Fare clic per modificare lo stile del titolo</a:t>
            </a:r>
            <a:endParaRPr lang="it-IT" dirty="0"/>
          </a:p>
        </p:txBody>
      </p:sp>
      <p:sp>
        <p:nvSpPr>
          <p:cNvPr id="8" name="Segnaposto contenuto 2"/>
          <p:cNvSpPr>
            <a:spLocks noGrp="1"/>
          </p:cNvSpPr>
          <p:nvPr>
            <p:ph idx="1"/>
          </p:nvPr>
        </p:nvSpPr>
        <p:spPr>
          <a:xfrm>
            <a:off x="628650" y="1403349"/>
            <a:ext cx="9361487" cy="5256213"/>
          </a:xfrm>
        </p:spPr>
        <p:txBody>
          <a:bodyPr/>
          <a:lstStyle>
            <a:lvl1pPr marL="342900" indent="-342900">
              <a:buFont typeface="Wingdings" panose="05000000000000000000" pitchFamily="2" charset="2"/>
              <a:buChar char="§"/>
              <a:defRPr/>
            </a:lvl1pPr>
            <a:lvl2pPr marL="800100" indent="-342900">
              <a:buFont typeface="Wingdings" panose="05000000000000000000" pitchFamily="2" charset="2"/>
              <a:buChar char="§"/>
              <a:defRPr/>
            </a:lvl2pPr>
            <a:lvl3pPr marL="1200150" indent="-285750">
              <a:buFont typeface="Wingdings" panose="05000000000000000000" pitchFamily="2" charset="2"/>
              <a:buChar char="§"/>
              <a:defRPr/>
            </a:lvl3pPr>
            <a:lvl4pPr marL="1657350" indent="-285750">
              <a:buFont typeface="Wingdings" panose="05000000000000000000" pitchFamily="2" charset="2"/>
              <a:buChar char="§"/>
              <a:defRPr/>
            </a:lvl4pPr>
            <a:lvl5pPr marL="2114550" indent="-285750">
              <a:buFont typeface="Wingdings" panose="05000000000000000000" pitchFamily="2" charset="2"/>
              <a:buChar char="§"/>
              <a:defRPr/>
            </a:lvl5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9" name="Segnaposto piè di pagina 4"/>
          <p:cNvSpPr>
            <a:spLocks noGrp="1"/>
          </p:cNvSpPr>
          <p:nvPr>
            <p:ph type="ftr" sz="quarter" idx="3"/>
          </p:nvPr>
        </p:nvSpPr>
        <p:spPr>
          <a:xfrm>
            <a:off x="1319795" y="7007225"/>
            <a:ext cx="2328378" cy="401638"/>
          </a:xfrm>
          <a:prstGeom prst="rect">
            <a:avLst/>
          </a:prstGeom>
        </p:spPr>
        <p:txBody>
          <a:bodyPr vert="horz" lIns="91440" tIns="45720" rIns="91440" bIns="45720" rtlCol="0" anchor="ctr"/>
          <a:lstStyle>
            <a:lvl1pPr algn="l">
              <a:defRPr sz="1200" b="0" i="0">
                <a:solidFill>
                  <a:srgbClr val="B91023"/>
                </a:solidFill>
              </a:defRPr>
            </a:lvl1pPr>
          </a:lstStyle>
          <a:p>
            <a:r>
              <a:rPr lang="it-IT" dirty="0" smtClean="0"/>
              <a:t>Strettamente confidenziale</a:t>
            </a:r>
            <a:endParaRPr lang="it-IT" dirty="0"/>
          </a:p>
        </p:txBody>
      </p:sp>
    </p:spTree>
    <p:extLst>
      <p:ext uri="{BB962C8B-B14F-4D97-AF65-F5344CB8AC3E}">
        <p14:creationId xmlns:p14="http://schemas.microsoft.com/office/powerpoint/2010/main" val="139252916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with text">
    <p:spTree>
      <p:nvGrpSpPr>
        <p:cNvPr id="1" name=""/>
        <p:cNvGrpSpPr/>
        <p:nvPr/>
      </p:nvGrpSpPr>
      <p:grpSpPr>
        <a:xfrm>
          <a:off x="0" y="0"/>
          <a:ext cx="0" cy="0"/>
          <a:chOff x="0" y="0"/>
          <a:chExt cx="0" cy="0"/>
        </a:xfrm>
      </p:grpSpPr>
      <p:sp>
        <p:nvSpPr>
          <p:cNvPr id="6" name="Segnaposto numero diapositiva 5"/>
          <p:cNvSpPr>
            <a:spLocks noGrp="1"/>
          </p:cNvSpPr>
          <p:nvPr>
            <p:ph type="sldNum" sz="quarter" idx="12"/>
          </p:nvPr>
        </p:nvSpPr>
        <p:spPr/>
        <p:txBody>
          <a:bodyPr/>
          <a:lstStyle/>
          <a:p>
            <a:fld id="{F978DE44-342D-4E2C-ADD3-36DB2C90AEA2}" type="slidenum">
              <a:rPr lang="it-IT" smtClean="0"/>
              <a:pPr/>
              <a:t>‹#›</a:t>
            </a:fld>
            <a:endParaRPr lang="it-IT"/>
          </a:p>
        </p:txBody>
      </p:sp>
      <p:sp>
        <p:nvSpPr>
          <p:cNvPr id="11" name="Segnaposto testo 10"/>
          <p:cNvSpPr>
            <a:spLocks noGrp="1"/>
          </p:cNvSpPr>
          <p:nvPr>
            <p:ph type="body" sz="quarter" idx="13"/>
          </p:nvPr>
        </p:nvSpPr>
        <p:spPr>
          <a:xfrm>
            <a:off x="628650" y="1403349"/>
            <a:ext cx="9361488" cy="5256214"/>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2" name="Titolo 1"/>
          <p:cNvSpPr>
            <a:spLocks noGrp="1"/>
          </p:cNvSpPr>
          <p:nvPr>
            <p:ph type="title"/>
          </p:nvPr>
        </p:nvSpPr>
        <p:spPr/>
        <p:txBody>
          <a:bodyPr/>
          <a:lstStyle/>
          <a:p>
            <a:r>
              <a:rPr lang="it-IT" smtClean="0"/>
              <a:t>Fare clic per modificare lo stile del titolo</a:t>
            </a:r>
            <a:endParaRPr lang="it-IT"/>
          </a:p>
        </p:txBody>
      </p:sp>
      <p:sp>
        <p:nvSpPr>
          <p:cNvPr id="7" name="Segnaposto piè di pagina 4"/>
          <p:cNvSpPr>
            <a:spLocks noGrp="1"/>
          </p:cNvSpPr>
          <p:nvPr>
            <p:ph type="ftr" sz="quarter" idx="3"/>
          </p:nvPr>
        </p:nvSpPr>
        <p:spPr>
          <a:xfrm>
            <a:off x="1319796" y="7007226"/>
            <a:ext cx="2328378" cy="401638"/>
          </a:xfrm>
          <a:prstGeom prst="rect">
            <a:avLst/>
          </a:prstGeom>
        </p:spPr>
        <p:txBody>
          <a:bodyPr vert="horz" lIns="91440" tIns="45720" rIns="91440" bIns="45720" rtlCol="0" anchor="ctr"/>
          <a:lstStyle>
            <a:lvl1pPr algn="l">
              <a:defRPr sz="1200" b="0" i="0">
                <a:solidFill>
                  <a:srgbClr val="B91023"/>
                </a:solidFill>
              </a:defRPr>
            </a:lvl1pPr>
          </a:lstStyle>
          <a:p>
            <a:r>
              <a:rPr lang="it-IT" dirty="0" smtClean="0"/>
              <a:t>Strettamente confidenziale</a:t>
            </a:r>
            <a:endParaRPr lang="it-IT" dirty="0"/>
          </a:p>
        </p:txBody>
      </p:sp>
    </p:spTree>
    <p:extLst>
      <p:ext uri="{BB962C8B-B14F-4D97-AF65-F5344CB8AC3E}">
        <p14:creationId xmlns:p14="http://schemas.microsoft.com/office/powerpoint/2010/main" val="145174237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 name="Segnaposto contenuto 2"/>
          <p:cNvSpPr>
            <a:spLocks noGrp="1"/>
          </p:cNvSpPr>
          <p:nvPr>
            <p:ph idx="1"/>
          </p:nvPr>
        </p:nvSpPr>
        <p:spPr>
          <a:xfrm>
            <a:off x="628651" y="1403350"/>
            <a:ext cx="9361487" cy="5256213"/>
          </a:xfrm>
        </p:spPr>
        <p:txBody>
          <a:bodyPr/>
          <a:lstStyle>
            <a:lvl1pPr marL="342900" indent="-342900">
              <a:buFont typeface="Wingdings" panose="05000000000000000000" pitchFamily="2" charset="2"/>
              <a:buChar char="§"/>
              <a:defRPr/>
            </a:lvl1pPr>
            <a:lvl2pPr marL="800100" indent="-342900">
              <a:buFont typeface="Wingdings" panose="05000000000000000000" pitchFamily="2" charset="2"/>
              <a:buChar char="§"/>
              <a:defRPr/>
            </a:lvl2pPr>
            <a:lvl3pPr marL="1200150" indent="-285750">
              <a:buFont typeface="Wingdings" panose="05000000000000000000" pitchFamily="2" charset="2"/>
              <a:buChar char="§"/>
              <a:defRPr/>
            </a:lvl3pPr>
            <a:lvl4pPr marL="1657350" indent="-285750">
              <a:buFont typeface="Wingdings" panose="05000000000000000000" pitchFamily="2" charset="2"/>
              <a:buChar char="§"/>
              <a:defRPr/>
            </a:lvl4pPr>
            <a:lvl5pPr marL="2114550" indent="-285750">
              <a:buFont typeface="Wingdings" panose="05000000000000000000" pitchFamily="2" charset="2"/>
              <a:buChar char="§"/>
              <a:defRPr/>
            </a:lvl5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6" name="Segnaposto numero diapositiva 5"/>
          <p:cNvSpPr>
            <a:spLocks noGrp="1"/>
          </p:cNvSpPr>
          <p:nvPr>
            <p:ph type="sldNum" sz="quarter" idx="12"/>
          </p:nvPr>
        </p:nvSpPr>
        <p:spPr/>
        <p:txBody>
          <a:bodyPr/>
          <a:lstStyle/>
          <a:p>
            <a:fld id="{F978DE44-342D-4E2C-ADD3-36DB2C90AEA2}" type="slidenum">
              <a:rPr lang="it-IT" smtClean="0"/>
              <a:pPr/>
              <a:t>‹#›</a:t>
            </a:fld>
            <a:endParaRPr lang="it-IT"/>
          </a:p>
        </p:txBody>
      </p:sp>
      <p:sp>
        <p:nvSpPr>
          <p:cNvPr id="2" name="Titolo 1"/>
          <p:cNvSpPr>
            <a:spLocks noGrp="1"/>
          </p:cNvSpPr>
          <p:nvPr>
            <p:ph type="title"/>
          </p:nvPr>
        </p:nvSpPr>
        <p:spPr/>
        <p:txBody>
          <a:bodyPr/>
          <a:lstStyle/>
          <a:p>
            <a:r>
              <a:rPr lang="it-IT" smtClean="0"/>
              <a:t>Fare clic per modificare lo stile del titolo</a:t>
            </a:r>
            <a:endParaRPr lang="it-IT"/>
          </a:p>
        </p:txBody>
      </p:sp>
      <p:sp>
        <p:nvSpPr>
          <p:cNvPr id="7" name="Segnaposto piè di pagina 4"/>
          <p:cNvSpPr>
            <a:spLocks noGrp="1"/>
          </p:cNvSpPr>
          <p:nvPr>
            <p:ph type="ftr" sz="quarter" idx="3"/>
          </p:nvPr>
        </p:nvSpPr>
        <p:spPr>
          <a:xfrm>
            <a:off x="1319796" y="7007226"/>
            <a:ext cx="2328378" cy="401638"/>
          </a:xfrm>
          <a:prstGeom prst="rect">
            <a:avLst/>
          </a:prstGeom>
        </p:spPr>
        <p:txBody>
          <a:bodyPr vert="horz" lIns="91440" tIns="45720" rIns="91440" bIns="45720" rtlCol="0" anchor="ctr"/>
          <a:lstStyle>
            <a:lvl1pPr algn="l">
              <a:defRPr sz="1200" b="0" i="0">
                <a:solidFill>
                  <a:srgbClr val="B91023"/>
                </a:solidFill>
              </a:defRPr>
            </a:lvl1pPr>
          </a:lstStyle>
          <a:p>
            <a:r>
              <a:rPr lang="it-IT" dirty="0" smtClean="0"/>
              <a:t>Strettamente confidenziale</a:t>
            </a:r>
            <a:endParaRPr lang="it-IT" dirty="0"/>
          </a:p>
        </p:txBody>
      </p:sp>
    </p:spTree>
    <p:extLst>
      <p:ext uri="{BB962C8B-B14F-4D97-AF65-F5344CB8AC3E}">
        <p14:creationId xmlns:p14="http://schemas.microsoft.com/office/powerpoint/2010/main" val="13156743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image. Two column">
    <p:spTree>
      <p:nvGrpSpPr>
        <p:cNvPr id="1" name=""/>
        <p:cNvGrpSpPr/>
        <p:nvPr/>
      </p:nvGrpSpPr>
      <p:grpSpPr>
        <a:xfrm>
          <a:off x="0" y="0"/>
          <a:ext cx="0" cy="0"/>
          <a:chOff x="0" y="0"/>
          <a:chExt cx="0" cy="0"/>
        </a:xfrm>
      </p:grpSpPr>
      <p:sp>
        <p:nvSpPr>
          <p:cNvPr id="3" name="Segnaposto contenuto 2"/>
          <p:cNvSpPr>
            <a:spLocks noGrp="1"/>
          </p:cNvSpPr>
          <p:nvPr>
            <p:ph sz="half" idx="1"/>
          </p:nvPr>
        </p:nvSpPr>
        <p:spPr>
          <a:xfrm>
            <a:off x="628651" y="1403351"/>
            <a:ext cx="4537075" cy="5256213"/>
          </a:xfrm>
        </p:spPr>
        <p:txBody>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Segnaposto contenuto 3"/>
          <p:cNvSpPr>
            <a:spLocks noGrp="1"/>
          </p:cNvSpPr>
          <p:nvPr>
            <p:ph sz="half" idx="2"/>
          </p:nvPr>
        </p:nvSpPr>
        <p:spPr>
          <a:xfrm>
            <a:off x="5526089" y="1403351"/>
            <a:ext cx="4464049" cy="5256212"/>
          </a:xfrm>
        </p:spPr>
        <p:txBody>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7" name="Segnaposto numero diapositiva 6"/>
          <p:cNvSpPr>
            <a:spLocks noGrp="1"/>
          </p:cNvSpPr>
          <p:nvPr>
            <p:ph type="sldNum" sz="quarter" idx="12"/>
          </p:nvPr>
        </p:nvSpPr>
        <p:spPr/>
        <p:txBody>
          <a:bodyPr/>
          <a:lstStyle/>
          <a:p>
            <a:fld id="{F978DE44-342D-4E2C-ADD3-36DB2C90AEA2}" type="slidenum">
              <a:rPr lang="it-IT" smtClean="0"/>
              <a:pPr/>
              <a:t>‹#›</a:t>
            </a:fld>
            <a:endParaRPr lang="it-IT"/>
          </a:p>
        </p:txBody>
      </p:sp>
      <p:sp>
        <p:nvSpPr>
          <p:cNvPr id="9" name="Titolo 1"/>
          <p:cNvSpPr>
            <a:spLocks noGrp="1"/>
          </p:cNvSpPr>
          <p:nvPr>
            <p:ph type="title"/>
          </p:nvPr>
        </p:nvSpPr>
        <p:spPr>
          <a:xfrm>
            <a:off x="622169" y="493670"/>
            <a:ext cx="6881567" cy="464040"/>
          </a:xfrm>
        </p:spPr>
        <p:txBody>
          <a:bodyPr/>
          <a:lstStyle/>
          <a:p>
            <a:r>
              <a:rPr lang="it-IT" smtClean="0"/>
              <a:t>Fare clic per modificare lo stile del titolo</a:t>
            </a:r>
            <a:endParaRPr lang="it-IT"/>
          </a:p>
        </p:txBody>
      </p:sp>
      <p:sp>
        <p:nvSpPr>
          <p:cNvPr id="8" name="Segnaposto piè di pagina 4"/>
          <p:cNvSpPr>
            <a:spLocks noGrp="1"/>
          </p:cNvSpPr>
          <p:nvPr>
            <p:ph type="ftr" sz="quarter" idx="3"/>
          </p:nvPr>
        </p:nvSpPr>
        <p:spPr>
          <a:xfrm>
            <a:off x="1319796" y="7007226"/>
            <a:ext cx="2328378" cy="401638"/>
          </a:xfrm>
          <a:prstGeom prst="rect">
            <a:avLst/>
          </a:prstGeom>
        </p:spPr>
        <p:txBody>
          <a:bodyPr vert="horz" lIns="91440" tIns="45720" rIns="91440" bIns="45720" rtlCol="0" anchor="ctr"/>
          <a:lstStyle>
            <a:lvl1pPr algn="l">
              <a:defRPr sz="1200" b="0" i="0">
                <a:solidFill>
                  <a:srgbClr val="B91023"/>
                </a:solidFill>
              </a:defRPr>
            </a:lvl1pPr>
          </a:lstStyle>
          <a:p>
            <a:r>
              <a:rPr lang="it-IT" dirty="0" smtClean="0"/>
              <a:t>Strettamente confidenziale</a:t>
            </a:r>
            <a:endParaRPr lang="it-IT" dirty="0"/>
          </a:p>
        </p:txBody>
      </p:sp>
    </p:spTree>
    <p:extLst>
      <p:ext uri="{BB962C8B-B14F-4D97-AF65-F5344CB8AC3E}">
        <p14:creationId xmlns:p14="http://schemas.microsoft.com/office/powerpoint/2010/main" val="173719391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Segnaposto contenuto 3"/>
          <p:cNvSpPr>
            <a:spLocks noGrp="1"/>
          </p:cNvSpPr>
          <p:nvPr>
            <p:ph sz="half" idx="2"/>
          </p:nvPr>
        </p:nvSpPr>
        <p:spPr>
          <a:xfrm>
            <a:off x="628650" y="2196445"/>
            <a:ext cx="4537076" cy="4463118"/>
          </a:xfrm>
        </p:spPr>
        <p:txBody>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9" name="Segnaposto numero diapositiva 8"/>
          <p:cNvSpPr>
            <a:spLocks noGrp="1"/>
          </p:cNvSpPr>
          <p:nvPr>
            <p:ph type="sldNum" sz="quarter" idx="12"/>
          </p:nvPr>
        </p:nvSpPr>
        <p:spPr/>
        <p:txBody>
          <a:bodyPr/>
          <a:lstStyle/>
          <a:p>
            <a:fld id="{F978DE44-342D-4E2C-ADD3-36DB2C90AEA2}" type="slidenum">
              <a:rPr lang="it-IT" smtClean="0"/>
              <a:pPr/>
              <a:t>‹#›</a:t>
            </a:fld>
            <a:endParaRPr lang="it-IT"/>
          </a:p>
        </p:txBody>
      </p:sp>
      <p:sp>
        <p:nvSpPr>
          <p:cNvPr id="14" name="Segnaposto testo 2"/>
          <p:cNvSpPr>
            <a:spLocks noGrp="1"/>
          </p:cNvSpPr>
          <p:nvPr>
            <p:ph type="body" idx="15"/>
          </p:nvPr>
        </p:nvSpPr>
        <p:spPr>
          <a:xfrm>
            <a:off x="637962" y="1414021"/>
            <a:ext cx="4527766" cy="612743"/>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smtClean="0"/>
              <a:t>Fare clic per modificare stili del testo dello schema</a:t>
            </a:r>
          </a:p>
        </p:txBody>
      </p:sp>
      <p:sp>
        <p:nvSpPr>
          <p:cNvPr id="10" name="Segnaposto testo 2"/>
          <p:cNvSpPr>
            <a:spLocks noGrp="1"/>
          </p:cNvSpPr>
          <p:nvPr>
            <p:ph type="body" idx="16"/>
          </p:nvPr>
        </p:nvSpPr>
        <p:spPr>
          <a:xfrm>
            <a:off x="5462372" y="1414021"/>
            <a:ext cx="4527766" cy="612743"/>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smtClean="0"/>
              <a:t>Fare clic per modificare stili del testo dello schema</a:t>
            </a:r>
          </a:p>
        </p:txBody>
      </p:sp>
      <p:sp>
        <p:nvSpPr>
          <p:cNvPr id="15" name="Segnaposto contenuto 3"/>
          <p:cNvSpPr>
            <a:spLocks noGrp="1"/>
          </p:cNvSpPr>
          <p:nvPr>
            <p:ph sz="half" idx="17"/>
          </p:nvPr>
        </p:nvSpPr>
        <p:spPr>
          <a:xfrm>
            <a:off x="5453063" y="2196445"/>
            <a:ext cx="4537076" cy="4463118"/>
          </a:xfrm>
        </p:spPr>
        <p:txBody>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17" name="Titolo 1"/>
          <p:cNvSpPr>
            <a:spLocks noGrp="1"/>
          </p:cNvSpPr>
          <p:nvPr>
            <p:ph type="title"/>
          </p:nvPr>
        </p:nvSpPr>
        <p:spPr>
          <a:xfrm>
            <a:off x="622169" y="493670"/>
            <a:ext cx="6881567" cy="464040"/>
          </a:xfrm>
        </p:spPr>
        <p:txBody>
          <a:bodyPr/>
          <a:lstStyle/>
          <a:p>
            <a:r>
              <a:rPr lang="it-IT" dirty="0" smtClean="0"/>
              <a:t>Fare clic per modificare lo stile del titolo</a:t>
            </a:r>
            <a:endParaRPr lang="it-IT" dirty="0"/>
          </a:p>
        </p:txBody>
      </p:sp>
      <p:sp>
        <p:nvSpPr>
          <p:cNvPr id="11" name="Segnaposto piè di pagina 4"/>
          <p:cNvSpPr>
            <a:spLocks noGrp="1"/>
          </p:cNvSpPr>
          <p:nvPr>
            <p:ph type="ftr" sz="quarter" idx="3"/>
          </p:nvPr>
        </p:nvSpPr>
        <p:spPr>
          <a:xfrm>
            <a:off x="1319796" y="7007226"/>
            <a:ext cx="2328378" cy="401638"/>
          </a:xfrm>
          <a:prstGeom prst="rect">
            <a:avLst/>
          </a:prstGeom>
        </p:spPr>
        <p:txBody>
          <a:bodyPr vert="horz" lIns="91440" tIns="45720" rIns="91440" bIns="45720" rtlCol="0" anchor="ctr"/>
          <a:lstStyle>
            <a:lvl1pPr algn="l">
              <a:defRPr sz="1200" b="0" i="0">
                <a:solidFill>
                  <a:srgbClr val="B91023"/>
                </a:solidFill>
              </a:defRPr>
            </a:lvl1pPr>
          </a:lstStyle>
          <a:p>
            <a:r>
              <a:rPr lang="it-IT" dirty="0" smtClean="0"/>
              <a:t>Strettamente confidenziale</a:t>
            </a:r>
            <a:endParaRPr lang="it-IT" dirty="0"/>
          </a:p>
        </p:txBody>
      </p:sp>
    </p:spTree>
    <p:extLst>
      <p:ext uri="{BB962C8B-B14F-4D97-AF65-F5344CB8AC3E}">
        <p14:creationId xmlns:p14="http://schemas.microsoft.com/office/powerpoint/2010/main" val="390291050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with description">
    <p:spTree>
      <p:nvGrpSpPr>
        <p:cNvPr id="1" name=""/>
        <p:cNvGrpSpPr/>
        <p:nvPr/>
      </p:nvGrpSpPr>
      <p:grpSpPr>
        <a:xfrm>
          <a:off x="0" y="0"/>
          <a:ext cx="0" cy="0"/>
          <a:chOff x="0" y="0"/>
          <a:chExt cx="0" cy="0"/>
        </a:xfrm>
      </p:grpSpPr>
      <p:sp>
        <p:nvSpPr>
          <p:cNvPr id="3" name="Segnaposto immagine 2"/>
          <p:cNvSpPr>
            <a:spLocks noGrp="1"/>
          </p:cNvSpPr>
          <p:nvPr>
            <p:ph type="pic" idx="1"/>
          </p:nvPr>
        </p:nvSpPr>
        <p:spPr>
          <a:xfrm>
            <a:off x="5527343" y="1403351"/>
            <a:ext cx="4462795" cy="525621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p:cNvSpPr>
            <a:spLocks noGrp="1"/>
          </p:cNvSpPr>
          <p:nvPr>
            <p:ph type="body" sz="half" idx="2"/>
          </p:nvPr>
        </p:nvSpPr>
        <p:spPr>
          <a:xfrm>
            <a:off x="628650" y="1403351"/>
            <a:ext cx="4537076" cy="5256213"/>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smtClean="0"/>
              <a:t>Fare clic per modificare stili del testo dello schema</a:t>
            </a:r>
          </a:p>
        </p:txBody>
      </p:sp>
      <p:sp>
        <p:nvSpPr>
          <p:cNvPr id="7" name="Segnaposto numero diapositiva 6"/>
          <p:cNvSpPr>
            <a:spLocks noGrp="1"/>
          </p:cNvSpPr>
          <p:nvPr>
            <p:ph type="sldNum" sz="quarter" idx="12"/>
          </p:nvPr>
        </p:nvSpPr>
        <p:spPr/>
        <p:txBody>
          <a:bodyPr/>
          <a:lstStyle/>
          <a:p>
            <a:fld id="{F978DE44-342D-4E2C-ADD3-36DB2C90AEA2}" type="slidenum">
              <a:rPr lang="it-IT" smtClean="0"/>
              <a:pPr/>
              <a:t>‹#›</a:t>
            </a:fld>
            <a:endParaRPr lang="it-IT"/>
          </a:p>
        </p:txBody>
      </p:sp>
      <p:sp>
        <p:nvSpPr>
          <p:cNvPr id="8" name="Titolo 1"/>
          <p:cNvSpPr>
            <a:spLocks noGrp="1"/>
          </p:cNvSpPr>
          <p:nvPr>
            <p:ph type="title"/>
          </p:nvPr>
        </p:nvSpPr>
        <p:spPr>
          <a:xfrm>
            <a:off x="622169" y="493670"/>
            <a:ext cx="6881567" cy="464040"/>
          </a:xfrm>
        </p:spPr>
        <p:txBody>
          <a:bodyPr/>
          <a:lstStyle/>
          <a:p>
            <a:r>
              <a:rPr lang="it-IT" smtClean="0"/>
              <a:t>Fare clic per modificare lo stile del titolo</a:t>
            </a:r>
            <a:endParaRPr lang="it-IT"/>
          </a:p>
        </p:txBody>
      </p:sp>
      <p:sp>
        <p:nvSpPr>
          <p:cNvPr id="9" name="Segnaposto piè di pagina 4"/>
          <p:cNvSpPr>
            <a:spLocks noGrp="1"/>
          </p:cNvSpPr>
          <p:nvPr>
            <p:ph type="ftr" sz="quarter" idx="3"/>
          </p:nvPr>
        </p:nvSpPr>
        <p:spPr>
          <a:xfrm>
            <a:off x="1319796" y="7007226"/>
            <a:ext cx="2328378" cy="401638"/>
          </a:xfrm>
          <a:prstGeom prst="rect">
            <a:avLst/>
          </a:prstGeom>
        </p:spPr>
        <p:txBody>
          <a:bodyPr vert="horz" lIns="91440" tIns="45720" rIns="91440" bIns="45720" rtlCol="0" anchor="ctr"/>
          <a:lstStyle>
            <a:lvl1pPr algn="l">
              <a:defRPr sz="1200" b="0" i="0">
                <a:solidFill>
                  <a:srgbClr val="B91023"/>
                </a:solidFill>
              </a:defRPr>
            </a:lvl1pPr>
          </a:lstStyle>
          <a:p>
            <a:r>
              <a:rPr lang="it-IT" dirty="0" smtClean="0"/>
              <a:t>Strettamente confidenziale</a:t>
            </a:r>
            <a:endParaRPr lang="it-IT" dirty="0"/>
          </a:p>
        </p:txBody>
      </p:sp>
    </p:spTree>
    <p:extLst>
      <p:ext uri="{BB962C8B-B14F-4D97-AF65-F5344CB8AC3E}">
        <p14:creationId xmlns:p14="http://schemas.microsoft.com/office/powerpoint/2010/main" val="547504725"/>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7.jpe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image" Target="../media/image6.jpe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theme" Target="../theme/theme2.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17.xml"/><Relationship Id="rId7"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image" Target="../media/image7.jpe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23.xml"/><Relationship Id="rId7"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image" Target="../media/image1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image" Target="../media/image12.jpeg"/><Relationship Id="rId5" Type="http://schemas.openxmlformats.org/officeDocument/2006/relationships/slideLayout" Target="../slideLayouts/slideLayout31.xml"/><Relationship Id="rId10" Type="http://schemas.openxmlformats.org/officeDocument/2006/relationships/image" Target="../media/image11.jpeg"/><Relationship Id="rId4" Type="http://schemas.openxmlformats.org/officeDocument/2006/relationships/slideLayout" Target="../slideLayouts/slideLayout30.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Segnaposto titolo 1"/>
          <p:cNvSpPr>
            <a:spLocks noGrp="1" noChangeAspect="1"/>
          </p:cNvSpPr>
          <p:nvPr>
            <p:ph type="title"/>
          </p:nvPr>
        </p:nvSpPr>
        <p:spPr>
          <a:xfrm>
            <a:off x="4262834" y="2016126"/>
            <a:ext cx="4755755" cy="1914654"/>
          </a:xfrm>
          <a:prstGeom prst="rect">
            <a:avLst/>
          </a:prstGeom>
        </p:spPr>
        <p:txBody>
          <a:bodyPr vert="horz" lIns="0" tIns="0" rIns="0" bIns="0" rtlCol="0" anchor="b" anchorCtr="0">
            <a:noAutofit/>
          </a:bodyPr>
          <a:lstStyle/>
          <a:p>
            <a:r>
              <a:rPr lang="it-IT" dirty="0" smtClean="0"/>
              <a:t>Fare clic per modificare lo stile del titolo</a:t>
            </a:r>
            <a:endParaRPr lang="it-IT" dirty="0"/>
          </a:p>
        </p:txBody>
      </p:sp>
      <p:sp>
        <p:nvSpPr>
          <p:cNvPr id="4" name="Segnaposto testo 2"/>
          <p:cNvSpPr>
            <a:spLocks noGrp="1" noChangeAspect="1"/>
          </p:cNvSpPr>
          <p:nvPr>
            <p:ph type="body" idx="1"/>
          </p:nvPr>
        </p:nvSpPr>
        <p:spPr>
          <a:xfrm>
            <a:off x="4265614" y="4248151"/>
            <a:ext cx="4752975" cy="936625"/>
          </a:xfrm>
          <a:prstGeom prst="rect">
            <a:avLst/>
          </a:prstGeom>
        </p:spPr>
        <p:txBody>
          <a:bodyPr vert="horz" lIns="0" tIns="36000" rIns="0" bIns="0" rtlCol="0">
            <a:noAutofit/>
          </a:bodyPr>
          <a:lstStyle/>
          <a:p>
            <a:pPr lvl="0"/>
            <a:r>
              <a:rPr lang="it-IT" dirty="0" smtClean="0"/>
              <a:t>Fare clic per modificare stili del testo dello schema</a:t>
            </a:r>
          </a:p>
        </p:txBody>
      </p:sp>
      <p:pic>
        <p:nvPicPr>
          <p:cNvPr id="6" name="Picture 5" descr="PPT_MACCAFERRI_Cover.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113715" y="5543685"/>
            <a:ext cx="6578099" cy="2015991"/>
          </a:xfrm>
          <a:prstGeom prst="rect">
            <a:avLst/>
          </a:prstGeom>
        </p:spPr>
      </p:pic>
    </p:spTree>
    <p:extLst>
      <p:ext uri="{BB962C8B-B14F-4D97-AF65-F5344CB8AC3E}">
        <p14:creationId xmlns:p14="http://schemas.microsoft.com/office/powerpoint/2010/main" val="2172799338"/>
      </p:ext>
    </p:extLst>
  </p:cSld>
  <p:clrMap bg1="lt1" tx1="dk1" bg2="lt2" tx2="dk2" accent1="accent1" accent2="accent2" accent3="accent3" accent4="accent4" accent5="accent5" accent6="accent6" hlink="hlink" folHlink="folHlink"/>
  <p:sldLayoutIdLst>
    <p:sldLayoutId id="2147483687" r:id="rId1"/>
    <p:sldLayoutId id="2147483706" r:id="rId2"/>
    <p:sldLayoutId id="2147483727" r:id="rId3"/>
    <p:sldLayoutId id="2147483728" r:id="rId4"/>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3000" kern="1200">
          <a:solidFill>
            <a:schemeClr val="tx1"/>
          </a:solidFill>
          <a:latin typeface="Arial"/>
          <a:ea typeface="+mj-ea"/>
          <a:cs typeface="+mj-cs"/>
        </a:defRPr>
      </a:lvl1pPr>
    </p:titleStyle>
    <p:bodyStyle>
      <a:lvl1pPr marL="0" indent="0" algn="l" defTabSz="914400" rtl="0" eaLnBrk="1" latinLnBrk="0" hangingPunct="1">
        <a:lnSpc>
          <a:spcPct val="50000"/>
        </a:lnSpc>
        <a:spcBef>
          <a:spcPts val="600"/>
        </a:spcBef>
        <a:buFont typeface="Arial" panose="020B0604020202020204" pitchFamily="34" charset="0"/>
        <a:buNone/>
        <a:defRPr sz="1100" kern="1200">
          <a:solidFill>
            <a:schemeClr val="tx2"/>
          </a:solidFill>
          <a:latin typeface="Arial"/>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srcRect/>
          <a:stretch>
            <a:fillRect/>
          </a:stretch>
        </a:blipFill>
        <a:effectLst/>
      </p:bgPr>
    </p:bg>
    <p:spTree>
      <p:nvGrpSpPr>
        <p:cNvPr id="1" name=""/>
        <p:cNvGrpSpPr/>
        <p:nvPr/>
      </p:nvGrpSpPr>
      <p:grpSpPr>
        <a:xfrm>
          <a:off x="0" y="0"/>
          <a:ext cx="0" cy="0"/>
          <a:chOff x="0" y="0"/>
          <a:chExt cx="0" cy="0"/>
        </a:xfrm>
      </p:grpSpPr>
      <p:pic>
        <p:nvPicPr>
          <p:cNvPr id="4" name="Picture 3" descr="PPT_MACCAFERRI_Page.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215629" y="1"/>
            <a:ext cx="2476184" cy="7559675"/>
          </a:xfrm>
          <a:prstGeom prst="rect">
            <a:avLst/>
          </a:prstGeom>
        </p:spPr>
      </p:pic>
      <p:sp>
        <p:nvSpPr>
          <p:cNvPr id="2" name="Segnaposto titolo 1"/>
          <p:cNvSpPr>
            <a:spLocks noGrp="1"/>
          </p:cNvSpPr>
          <p:nvPr>
            <p:ph type="title"/>
          </p:nvPr>
        </p:nvSpPr>
        <p:spPr>
          <a:xfrm>
            <a:off x="622169" y="493670"/>
            <a:ext cx="6881567" cy="464040"/>
          </a:xfrm>
          <a:prstGeom prst="rect">
            <a:avLst/>
          </a:prstGeom>
        </p:spPr>
        <p:txBody>
          <a:bodyPr vert="horz" lIns="108000" tIns="45720" rIns="108000" bIns="45720" rtlCol="0" anchor="b" anchorCtr="0">
            <a:normAutofit/>
          </a:bodyPr>
          <a:lstStyle/>
          <a:p>
            <a:r>
              <a:rPr lang="it-IT" dirty="0" smtClean="0"/>
              <a:t>Fare clic per modificare lo stile del titolo</a:t>
            </a:r>
            <a:endParaRPr lang="it-IT" dirty="0"/>
          </a:p>
        </p:txBody>
      </p:sp>
      <p:sp>
        <p:nvSpPr>
          <p:cNvPr id="3" name="Segnaposto testo 2"/>
          <p:cNvSpPr>
            <a:spLocks noGrp="1"/>
          </p:cNvSpPr>
          <p:nvPr>
            <p:ph type="body" idx="1"/>
          </p:nvPr>
        </p:nvSpPr>
        <p:spPr>
          <a:xfrm>
            <a:off x="628651" y="1403351"/>
            <a:ext cx="9361487" cy="5256213"/>
          </a:xfrm>
          <a:prstGeom prst="rect">
            <a:avLst/>
          </a:prstGeom>
        </p:spPr>
        <p:txBody>
          <a:bodyPr vert="horz" lIns="0" tIns="45720" rIns="0" bIns="45720" rtlCol="0">
            <a:normAutofit/>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6" name="Segnaposto numero diapositiva 5"/>
          <p:cNvSpPr>
            <a:spLocks noGrp="1"/>
          </p:cNvSpPr>
          <p:nvPr>
            <p:ph type="sldNum" sz="quarter" idx="4"/>
          </p:nvPr>
        </p:nvSpPr>
        <p:spPr>
          <a:xfrm>
            <a:off x="619760" y="6999606"/>
            <a:ext cx="390520" cy="401638"/>
          </a:xfrm>
          <a:prstGeom prst="rect">
            <a:avLst/>
          </a:prstGeom>
        </p:spPr>
        <p:txBody>
          <a:bodyPr vert="horz" lIns="91440" tIns="45720" rIns="91440" bIns="45720" rtlCol="0" anchor="ctr"/>
          <a:lstStyle>
            <a:lvl1pPr algn="ctr">
              <a:defRPr sz="1200">
                <a:solidFill>
                  <a:schemeClr val="tx1">
                    <a:tint val="75000"/>
                  </a:schemeClr>
                </a:solidFill>
                <a:latin typeface="Arial"/>
              </a:defRPr>
            </a:lvl1pPr>
          </a:lstStyle>
          <a:p>
            <a:fld id="{272DB7FC-58F0-42AC-AC5B-BE636AB71FBC}" type="slidenum">
              <a:rPr lang="it-IT" smtClean="0"/>
              <a:pPr/>
              <a:t>‹#›</a:t>
            </a:fld>
            <a:endParaRPr lang="it-IT" dirty="0"/>
          </a:p>
        </p:txBody>
      </p:sp>
      <p:sp>
        <p:nvSpPr>
          <p:cNvPr id="7" name="Segnaposto piè di pagina 4"/>
          <p:cNvSpPr>
            <a:spLocks noGrp="1"/>
          </p:cNvSpPr>
          <p:nvPr>
            <p:ph type="ftr" sz="quarter" idx="3"/>
          </p:nvPr>
        </p:nvSpPr>
        <p:spPr>
          <a:xfrm>
            <a:off x="1319796" y="7007226"/>
            <a:ext cx="2328378" cy="401638"/>
          </a:xfrm>
          <a:prstGeom prst="rect">
            <a:avLst/>
          </a:prstGeom>
        </p:spPr>
        <p:txBody>
          <a:bodyPr vert="horz" lIns="91440" tIns="45720" rIns="91440" bIns="45720" rtlCol="0" anchor="ctr"/>
          <a:lstStyle>
            <a:lvl1pPr algn="l">
              <a:defRPr sz="1200" b="0" i="0">
                <a:solidFill>
                  <a:srgbClr val="B91023"/>
                </a:solidFill>
                <a:latin typeface="Arial"/>
              </a:defRPr>
            </a:lvl1pPr>
          </a:lstStyle>
          <a:p>
            <a:r>
              <a:rPr lang="it-IT" dirty="0" smtClean="0"/>
              <a:t>Strettamente confidenziale</a:t>
            </a:r>
            <a:endParaRPr lang="it-IT" dirty="0"/>
          </a:p>
        </p:txBody>
      </p:sp>
    </p:spTree>
    <p:extLst>
      <p:ext uri="{BB962C8B-B14F-4D97-AF65-F5344CB8AC3E}">
        <p14:creationId xmlns:p14="http://schemas.microsoft.com/office/powerpoint/2010/main" val="261207169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2" r:id="rId3"/>
    <p:sldLayoutId id="2147483693" r:id="rId4"/>
    <p:sldLayoutId id="2147483697" r:id="rId5"/>
    <p:sldLayoutId id="2147483707" r:id="rId6"/>
    <p:sldLayoutId id="2147483725" r:id="rId7"/>
    <p:sldLayoutId id="2147483726" r:id="rId8"/>
    <p:sldLayoutId id="2147483730" r:id="rId9"/>
    <p:sldLayoutId id="2147483731" r:id="rId10"/>
  </p:sldLayoutIdLst>
  <p:timing>
    <p:tnLst>
      <p:par>
        <p:cTn id="1" dur="indefinite" restart="never" nodeType="tmRoot"/>
      </p:par>
    </p:tnLst>
  </p:timing>
  <p:hf hdr="0" dt="0"/>
  <p:txStyles>
    <p:titleStyle>
      <a:lvl1pPr marL="514350" indent="-514350" algn="l" defTabSz="914400" rtl="0" eaLnBrk="1" latinLnBrk="0" hangingPunct="1">
        <a:lnSpc>
          <a:spcPct val="90000"/>
        </a:lnSpc>
        <a:spcBef>
          <a:spcPct val="0"/>
        </a:spcBef>
        <a:buClr>
          <a:schemeClr val="bg1"/>
        </a:buClr>
        <a:buFont typeface="+mj-lt"/>
        <a:buAutoNum type="arabicPeriod"/>
        <a:defRPr lang="it-IT" sz="1800" kern="1200" dirty="0">
          <a:solidFill>
            <a:schemeClr val="bg2">
              <a:lumMod val="50000"/>
            </a:schemeClr>
          </a:solidFill>
          <a:latin typeface="Arial"/>
          <a:ea typeface="+mj-ea"/>
          <a:cs typeface="+mj-cs"/>
        </a:defRPr>
      </a:lvl1pPr>
    </p:titleStyle>
    <p:bodyStyle>
      <a:lvl1pPr marL="0" indent="0" algn="l" defTabSz="914400" rtl="0" eaLnBrk="1" latinLnBrk="0" hangingPunct="1">
        <a:lnSpc>
          <a:spcPct val="90000"/>
        </a:lnSpc>
        <a:spcBef>
          <a:spcPts val="1000"/>
        </a:spcBef>
        <a:buFont typeface="Wingdings" panose="05000000000000000000" pitchFamily="2" charset="2"/>
        <a:buNone/>
        <a:defRPr sz="1800" kern="1200">
          <a:solidFill>
            <a:schemeClr val="tx1"/>
          </a:solidFill>
          <a:latin typeface="Arial"/>
          <a:ea typeface="+mn-ea"/>
          <a:cs typeface="+mn-cs"/>
        </a:defRPr>
      </a:lvl1pPr>
      <a:lvl2pPr marL="457200" indent="0" algn="l"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Arial"/>
          <a:ea typeface="+mn-ea"/>
          <a:cs typeface="+mn-cs"/>
        </a:defRPr>
      </a:lvl2pPr>
      <a:lvl3pPr marL="914400" indent="0" algn="l" defTabSz="914400" rtl="0" eaLnBrk="1" latinLnBrk="0" hangingPunct="1">
        <a:lnSpc>
          <a:spcPct val="90000"/>
        </a:lnSpc>
        <a:spcBef>
          <a:spcPts val="500"/>
        </a:spcBef>
        <a:buFont typeface="Wingdings" panose="05000000000000000000" pitchFamily="2" charset="2"/>
        <a:buNone/>
        <a:defRPr sz="1400" kern="1200">
          <a:solidFill>
            <a:schemeClr val="tx1"/>
          </a:solidFill>
          <a:latin typeface="Arial"/>
          <a:ea typeface="+mn-ea"/>
          <a:cs typeface="+mn-cs"/>
        </a:defRPr>
      </a:lvl3pPr>
      <a:lvl4pPr marL="1371600" indent="0" algn="l" defTabSz="914400" rtl="0" eaLnBrk="1" latinLnBrk="0" hangingPunct="1">
        <a:lnSpc>
          <a:spcPct val="90000"/>
        </a:lnSpc>
        <a:spcBef>
          <a:spcPts val="500"/>
        </a:spcBef>
        <a:buFont typeface="Wingdings" panose="05000000000000000000" pitchFamily="2" charset="2"/>
        <a:buNone/>
        <a:defRPr sz="1200" kern="1200">
          <a:solidFill>
            <a:schemeClr val="tx1"/>
          </a:solidFill>
          <a:latin typeface="Arial"/>
          <a:ea typeface="+mn-ea"/>
          <a:cs typeface="+mn-cs"/>
        </a:defRPr>
      </a:lvl4pPr>
      <a:lvl5pPr marL="1828800" indent="0" algn="l" defTabSz="914400" rtl="0" eaLnBrk="1" latinLnBrk="0" hangingPunct="1">
        <a:lnSpc>
          <a:spcPct val="90000"/>
        </a:lnSpc>
        <a:spcBef>
          <a:spcPts val="500"/>
        </a:spcBef>
        <a:buFont typeface="Wingdings" panose="05000000000000000000" pitchFamily="2" charset="2"/>
        <a:buNone/>
        <a:defRPr sz="1100" kern="1200">
          <a:solidFill>
            <a:schemeClr val="tx1"/>
          </a:solidFill>
          <a:latin typeface="Arial"/>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884" userDrawn="1">
          <p15:clr>
            <a:srgbClr val="F26B43"/>
          </p15:clr>
        </p15:guide>
        <p15:guide id="4" pos="374" userDrawn="1">
          <p15:clr>
            <a:srgbClr val="F26B43"/>
          </p15:clr>
        </p15:guide>
        <p15:guide id="5" pos="6293" userDrawn="1">
          <p15:clr>
            <a:srgbClr val="F26B43"/>
          </p15:clr>
        </p15:guide>
        <p15:guide id="7" orient="horz" pos="4195"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srcRect/>
          <a:stretch>
            <a:fillRect/>
          </a:stretch>
        </a:blipFill>
        <a:effectLst/>
      </p:bgPr>
    </p:bg>
    <p:spTree>
      <p:nvGrpSpPr>
        <p:cNvPr id="1" name=""/>
        <p:cNvGrpSpPr/>
        <p:nvPr/>
      </p:nvGrpSpPr>
      <p:grpSpPr>
        <a:xfrm>
          <a:off x="0" y="0"/>
          <a:ext cx="0" cy="0"/>
          <a:chOff x="0" y="0"/>
          <a:chExt cx="0" cy="0"/>
        </a:xfrm>
      </p:grpSpPr>
      <p:pic>
        <p:nvPicPr>
          <p:cNvPr id="9" name="Picture 8" descr="PPT_MACCAFERRI_Page.jp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215629" y="1"/>
            <a:ext cx="2476184" cy="7559675"/>
          </a:xfrm>
          <a:prstGeom prst="rect">
            <a:avLst/>
          </a:prstGeom>
        </p:spPr>
      </p:pic>
      <p:sp>
        <p:nvSpPr>
          <p:cNvPr id="5" name="Segnaposto piè di pagina 4"/>
          <p:cNvSpPr>
            <a:spLocks noGrp="1"/>
          </p:cNvSpPr>
          <p:nvPr>
            <p:ph type="ftr" sz="quarter" idx="3"/>
          </p:nvPr>
        </p:nvSpPr>
        <p:spPr>
          <a:xfrm>
            <a:off x="1319796" y="7007226"/>
            <a:ext cx="2328378" cy="401638"/>
          </a:xfrm>
          <a:prstGeom prst="rect">
            <a:avLst/>
          </a:prstGeom>
        </p:spPr>
        <p:txBody>
          <a:bodyPr vert="horz" lIns="91440" tIns="45720" rIns="91440" bIns="45720" rtlCol="0" anchor="ctr"/>
          <a:lstStyle>
            <a:lvl1pPr algn="l">
              <a:defRPr sz="1200" b="0" i="0">
                <a:solidFill>
                  <a:srgbClr val="B91023"/>
                </a:solidFill>
                <a:latin typeface="Arial"/>
              </a:defRPr>
            </a:lvl1pPr>
          </a:lstStyle>
          <a:p>
            <a:r>
              <a:rPr lang="it-IT" dirty="0" smtClean="0"/>
              <a:t>Strettamente confidenziale</a:t>
            </a:r>
            <a:endParaRPr lang="it-IT" dirty="0"/>
          </a:p>
        </p:txBody>
      </p:sp>
      <p:sp>
        <p:nvSpPr>
          <p:cNvPr id="6" name="Segnaposto numero diapositiva 5"/>
          <p:cNvSpPr>
            <a:spLocks noGrp="1"/>
          </p:cNvSpPr>
          <p:nvPr>
            <p:ph type="sldNum" sz="quarter" idx="4"/>
          </p:nvPr>
        </p:nvSpPr>
        <p:spPr>
          <a:xfrm>
            <a:off x="619760" y="6999606"/>
            <a:ext cx="390520" cy="401638"/>
          </a:xfrm>
          <a:prstGeom prst="rect">
            <a:avLst/>
          </a:prstGeom>
        </p:spPr>
        <p:txBody>
          <a:bodyPr vert="horz" lIns="91440" tIns="45720" rIns="91440" bIns="45720" rtlCol="0" anchor="ctr"/>
          <a:lstStyle>
            <a:lvl1pPr algn="ctr">
              <a:defRPr sz="1200">
                <a:solidFill>
                  <a:schemeClr val="tx1">
                    <a:tint val="75000"/>
                  </a:schemeClr>
                </a:solidFill>
                <a:latin typeface="Arial"/>
              </a:defRPr>
            </a:lvl1pPr>
          </a:lstStyle>
          <a:p>
            <a:fld id="{272DB7FC-58F0-42AC-AC5B-BE636AB71FBC}" type="slidenum">
              <a:rPr lang="it-IT" smtClean="0"/>
              <a:pPr/>
              <a:t>‹#›</a:t>
            </a:fld>
            <a:endParaRPr lang="it-IT" dirty="0"/>
          </a:p>
        </p:txBody>
      </p:sp>
      <p:sp>
        <p:nvSpPr>
          <p:cNvPr id="7" name="Segnaposto testo 2"/>
          <p:cNvSpPr>
            <a:spLocks noGrp="1"/>
          </p:cNvSpPr>
          <p:nvPr>
            <p:ph type="body" idx="1"/>
          </p:nvPr>
        </p:nvSpPr>
        <p:spPr>
          <a:xfrm>
            <a:off x="628651" y="1403351"/>
            <a:ext cx="9361487" cy="5256213"/>
          </a:xfrm>
          <a:prstGeom prst="rect">
            <a:avLst/>
          </a:prstGeom>
        </p:spPr>
        <p:txBody>
          <a:bodyPr vert="horz" lIns="0" tIns="45720" rIns="0" bIns="45720" rtlCol="0">
            <a:normAutofit/>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8" name="Segnaposto titolo 1"/>
          <p:cNvSpPr>
            <a:spLocks noGrp="1"/>
          </p:cNvSpPr>
          <p:nvPr>
            <p:ph type="title"/>
          </p:nvPr>
        </p:nvSpPr>
        <p:spPr>
          <a:xfrm>
            <a:off x="678835" y="493670"/>
            <a:ext cx="6824902" cy="464040"/>
          </a:xfrm>
          <a:prstGeom prst="rect">
            <a:avLst/>
          </a:prstGeom>
        </p:spPr>
        <p:txBody>
          <a:bodyPr vert="horz" lIns="0" tIns="45720" rIns="108000" bIns="45720" rtlCol="0" anchor="b" anchorCtr="0">
            <a:normAutofit/>
          </a:bodyPr>
          <a:lstStyle/>
          <a:p>
            <a:r>
              <a:rPr lang="it-IT" dirty="0" smtClean="0"/>
              <a:t>Fare clic per modificare lo stile del titolo</a:t>
            </a:r>
            <a:endParaRPr lang="it-IT" dirty="0"/>
          </a:p>
        </p:txBody>
      </p:sp>
    </p:spTree>
    <p:extLst>
      <p:ext uri="{BB962C8B-B14F-4D97-AF65-F5344CB8AC3E}">
        <p14:creationId xmlns:p14="http://schemas.microsoft.com/office/powerpoint/2010/main" val="416774504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29" r:id="rId6"/>
  </p:sldLayoutIdLst>
  <p:timing>
    <p:tnLst>
      <p:par>
        <p:cTn id="1" dur="indefinite" restart="never" nodeType="tmRoot"/>
      </p:par>
    </p:tnLst>
  </p:timing>
  <p:hf hdr="0" dt="0"/>
  <p:txStyles>
    <p:titleStyle>
      <a:lvl1pPr marL="0" indent="0" algn="l" defTabSz="914400" rtl="0" eaLnBrk="1" latinLnBrk="0" hangingPunct="1">
        <a:lnSpc>
          <a:spcPct val="90000"/>
        </a:lnSpc>
        <a:spcBef>
          <a:spcPct val="0"/>
        </a:spcBef>
        <a:buClr>
          <a:schemeClr val="tx2"/>
        </a:buClr>
        <a:buFontTx/>
        <a:buNone/>
        <a:defRPr lang="it-IT" sz="1800" kern="1200" dirty="0">
          <a:solidFill>
            <a:schemeClr val="bg2">
              <a:lumMod val="50000"/>
            </a:schemeClr>
          </a:solidFill>
          <a:latin typeface="Arial"/>
          <a:ea typeface="+mj-ea"/>
          <a:cs typeface="+mj-cs"/>
        </a:defRPr>
      </a:lvl1pPr>
    </p:titleStyle>
    <p:bodyStyle>
      <a:lvl1pPr marL="0" indent="0" algn="l" defTabSz="914400" rtl="0" eaLnBrk="1" latinLnBrk="0" hangingPunct="1">
        <a:lnSpc>
          <a:spcPct val="90000"/>
        </a:lnSpc>
        <a:spcBef>
          <a:spcPts val="1000"/>
        </a:spcBef>
        <a:buFont typeface="Wingdings" panose="05000000000000000000" pitchFamily="2" charset="2"/>
        <a:buNone/>
        <a:defRPr sz="1800" kern="1200">
          <a:solidFill>
            <a:schemeClr val="tx1"/>
          </a:solidFill>
          <a:latin typeface="Arial"/>
          <a:ea typeface="+mn-ea"/>
          <a:cs typeface="+mn-cs"/>
        </a:defRPr>
      </a:lvl1pPr>
      <a:lvl2pPr marL="457200" indent="0" algn="l"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Arial"/>
          <a:ea typeface="+mn-ea"/>
          <a:cs typeface="+mn-cs"/>
        </a:defRPr>
      </a:lvl2pPr>
      <a:lvl3pPr marL="914400" indent="0" algn="l" defTabSz="914400" rtl="0" eaLnBrk="1" latinLnBrk="0" hangingPunct="1">
        <a:lnSpc>
          <a:spcPct val="90000"/>
        </a:lnSpc>
        <a:spcBef>
          <a:spcPts val="500"/>
        </a:spcBef>
        <a:buFont typeface="Wingdings" panose="05000000000000000000" pitchFamily="2" charset="2"/>
        <a:buNone/>
        <a:defRPr sz="1400" kern="1200">
          <a:solidFill>
            <a:schemeClr val="tx1"/>
          </a:solidFill>
          <a:latin typeface="Arial"/>
          <a:ea typeface="+mn-ea"/>
          <a:cs typeface="+mn-cs"/>
        </a:defRPr>
      </a:lvl3pPr>
      <a:lvl4pPr marL="1371600" indent="0" algn="l" defTabSz="914400" rtl="0" eaLnBrk="1" latinLnBrk="0" hangingPunct="1">
        <a:lnSpc>
          <a:spcPct val="90000"/>
        </a:lnSpc>
        <a:spcBef>
          <a:spcPts val="500"/>
        </a:spcBef>
        <a:buFont typeface="Wingdings" panose="05000000000000000000" pitchFamily="2" charset="2"/>
        <a:buNone/>
        <a:defRPr sz="1200" kern="1200">
          <a:solidFill>
            <a:schemeClr val="tx1"/>
          </a:solidFill>
          <a:latin typeface="Arial"/>
          <a:ea typeface="+mn-ea"/>
          <a:cs typeface="+mn-cs"/>
        </a:defRPr>
      </a:lvl4pPr>
      <a:lvl5pPr marL="1828800" indent="0" algn="l" defTabSz="914400" rtl="0" eaLnBrk="1" latinLnBrk="0" hangingPunct="1">
        <a:lnSpc>
          <a:spcPct val="90000"/>
        </a:lnSpc>
        <a:spcBef>
          <a:spcPts val="500"/>
        </a:spcBef>
        <a:buFont typeface="Wingdings" panose="05000000000000000000" pitchFamily="2" charset="2"/>
        <a:buNone/>
        <a:defRPr sz="1100" kern="1200">
          <a:solidFill>
            <a:schemeClr val="tx1"/>
          </a:solidFill>
          <a:latin typeface="Arial"/>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884">
          <p15:clr>
            <a:srgbClr val="F26B43"/>
          </p15:clr>
        </p15:guide>
        <p15:guide id="2" pos="396">
          <p15:clr>
            <a:srgbClr val="F26B43"/>
          </p15:clr>
        </p15:guide>
        <p15:guide id="3" pos="6293">
          <p15:clr>
            <a:srgbClr val="F26B43"/>
          </p15:clr>
        </p15:guide>
        <p15:guide id="4" orient="horz" pos="4195"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descr="PPT_MACCAFERRI_Page.jpg"/>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8215629" y="3"/>
            <a:ext cx="2476184" cy="7559675"/>
          </a:xfrm>
          <a:prstGeom prst="rect">
            <a:avLst/>
          </a:prstGeom>
        </p:spPr>
      </p:pic>
      <p:sp>
        <p:nvSpPr>
          <p:cNvPr id="5" name="Segnaposto piè di pagina 4"/>
          <p:cNvSpPr>
            <a:spLocks noGrp="1"/>
          </p:cNvSpPr>
          <p:nvPr>
            <p:ph type="ftr" sz="quarter" idx="3"/>
          </p:nvPr>
        </p:nvSpPr>
        <p:spPr>
          <a:xfrm>
            <a:off x="1319798" y="7007228"/>
            <a:ext cx="2328378" cy="401638"/>
          </a:xfrm>
          <a:prstGeom prst="rect">
            <a:avLst/>
          </a:prstGeom>
        </p:spPr>
        <p:txBody>
          <a:bodyPr vert="horz" lIns="91440" tIns="45720" rIns="91440" bIns="45720" rtlCol="0" anchor="ctr"/>
          <a:lstStyle>
            <a:lvl1pPr algn="l">
              <a:defRPr sz="1200" b="0" i="0">
                <a:solidFill>
                  <a:srgbClr val="B91023"/>
                </a:solidFill>
                <a:latin typeface="Arial"/>
              </a:defRPr>
            </a:lvl1pPr>
          </a:lstStyle>
          <a:p>
            <a:pPr fontAlgn="auto">
              <a:spcBef>
                <a:spcPts val="0"/>
              </a:spcBef>
              <a:spcAft>
                <a:spcPts val="0"/>
              </a:spcAft>
            </a:pPr>
            <a:r>
              <a:rPr lang="it-IT" baseline="0" dirty="0" smtClean="0">
                <a:ea typeface="+mn-ea"/>
                <a:cs typeface="+mn-cs"/>
              </a:rPr>
              <a:t>Strettamente confidenziale</a:t>
            </a:r>
            <a:endParaRPr lang="it-IT" baseline="0" dirty="0">
              <a:ea typeface="+mn-ea"/>
              <a:cs typeface="+mn-cs"/>
            </a:endParaRPr>
          </a:p>
        </p:txBody>
      </p:sp>
      <p:sp>
        <p:nvSpPr>
          <p:cNvPr id="6" name="Segnaposto numero diapositiva 5"/>
          <p:cNvSpPr>
            <a:spLocks noGrp="1"/>
          </p:cNvSpPr>
          <p:nvPr>
            <p:ph type="sldNum" sz="quarter" idx="4"/>
          </p:nvPr>
        </p:nvSpPr>
        <p:spPr>
          <a:xfrm>
            <a:off x="619760" y="6999608"/>
            <a:ext cx="390520" cy="401638"/>
          </a:xfrm>
          <a:prstGeom prst="rect">
            <a:avLst/>
          </a:prstGeom>
        </p:spPr>
        <p:txBody>
          <a:bodyPr vert="horz" lIns="91440" tIns="45720" rIns="91440" bIns="45720" rtlCol="0" anchor="ctr"/>
          <a:lstStyle>
            <a:lvl1pPr algn="ctr">
              <a:defRPr sz="1200">
                <a:solidFill>
                  <a:schemeClr val="tx1">
                    <a:tint val="75000"/>
                  </a:schemeClr>
                </a:solidFill>
                <a:latin typeface="Arial"/>
              </a:defRPr>
            </a:lvl1pPr>
          </a:lstStyle>
          <a:p>
            <a:pPr fontAlgn="auto">
              <a:spcBef>
                <a:spcPts val="0"/>
              </a:spcBef>
              <a:spcAft>
                <a:spcPts val="0"/>
              </a:spcAft>
            </a:pPr>
            <a:fld id="{272DB7FC-58F0-42AC-AC5B-BE636AB71FBC}" type="slidenum">
              <a:rPr lang="it-IT" baseline="0" smtClean="0">
                <a:solidFill>
                  <a:prstClr val="black">
                    <a:tint val="75000"/>
                  </a:prstClr>
                </a:solidFill>
                <a:ea typeface="+mn-ea"/>
                <a:cs typeface="+mn-cs"/>
              </a:rPr>
              <a:pPr fontAlgn="auto">
                <a:spcBef>
                  <a:spcPts val="0"/>
                </a:spcBef>
                <a:spcAft>
                  <a:spcPts val="0"/>
                </a:spcAft>
              </a:pPr>
              <a:t>‹#›</a:t>
            </a:fld>
            <a:endParaRPr lang="it-IT" baseline="0" dirty="0">
              <a:solidFill>
                <a:prstClr val="black">
                  <a:tint val="75000"/>
                </a:prstClr>
              </a:solidFill>
              <a:ea typeface="+mn-ea"/>
              <a:cs typeface="+mn-cs"/>
            </a:endParaRPr>
          </a:p>
        </p:txBody>
      </p:sp>
      <p:sp>
        <p:nvSpPr>
          <p:cNvPr id="7" name="Segnaposto testo 2"/>
          <p:cNvSpPr>
            <a:spLocks noGrp="1"/>
          </p:cNvSpPr>
          <p:nvPr>
            <p:ph type="body" idx="1"/>
          </p:nvPr>
        </p:nvSpPr>
        <p:spPr>
          <a:xfrm>
            <a:off x="628653" y="1403353"/>
            <a:ext cx="9361487" cy="5256213"/>
          </a:xfrm>
          <a:prstGeom prst="rect">
            <a:avLst/>
          </a:prstGeom>
        </p:spPr>
        <p:txBody>
          <a:bodyPr vert="horz" lIns="0" tIns="45720" rIns="0" bIns="45720" rtlCol="0">
            <a:normAutofit/>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8" name="Segnaposto titolo 1"/>
          <p:cNvSpPr>
            <a:spLocks noGrp="1"/>
          </p:cNvSpPr>
          <p:nvPr>
            <p:ph type="title"/>
          </p:nvPr>
        </p:nvSpPr>
        <p:spPr>
          <a:xfrm>
            <a:off x="678837" y="493670"/>
            <a:ext cx="6824902" cy="464040"/>
          </a:xfrm>
          <a:prstGeom prst="rect">
            <a:avLst/>
          </a:prstGeom>
        </p:spPr>
        <p:txBody>
          <a:bodyPr vert="horz" lIns="0" tIns="45720" rIns="108000" bIns="45720" rtlCol="0" anchor="b" anchorCtr="0">
            <a:normAutofit/>
          </a:bodyPr>
          <a:lstStyle/>
          <a:p>
            <a:r>
              <a:rPr lang="it-IT" dirty="0" smtClean="0"/>
              <a:t>Fare clic per modificare lo stile del titolo</a:t>
            </a:r>
            <a:endParaRPr lang="it-IT" dirty="0"/>
          </a:p>
        </p:txBody>
      </p:sp>
    </p:spTree>
    <p:extLst>
      <p:ext uri="{BB962C8B-B14F-4D97-AF65-F5344CB8AC3E}">
        <p14:creationId xmlns:p14="http://schemas.microsoft.com/office/powerpoint/2010/main" val="73676550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Lst>
  <p:timing>
    <p:tnLst>
      <p:par>
        <p:cTn id="1" dur="indefinite" restart="never" nodeType="tmRoot"/>
      </p:par>
    </p:tnLst>
  </p:timing>
  <p:hf hdr="0" dt="0"/>
  <p:txStyles>
    <p:titleStyle>
      <a:lvl1pPr marL="0" indent="0" algn="l" defTabSz="914400" rtl="0" eaLnBrk="1" latinLnBrk="0" hangingPunct="1">
        <a:lnSpc>
          <a:spcPct val="90000"/>
        </a:lnSpc>
        <a:spcBef>
          <a:spcPct val="0"/>
        </a:spcBef>
        <a:buClr>
          <a:schemeClr val="tx2"/>
        </a:buClr>
        <a:buFontTx/>
        <a:buNone/>
        <a:defRPr lang="it-IT" sz="1800" kern="1200" dirty="0">
          <a:solidFill>
            <a:schemeClr val="bg2">
              <a:lumMod val="50000"/>
            </a:schemeClr>
          </a:solidFill>
          <a:latin typeface="Arial"/>
          <a:ea typeface="+mj-ea"/>
          <a:cs typeface="+mj-cs"/>
        </a:defRPr>
      </a:lvl1pPr>
    </p:titleStyle>
    <p:bodyStyle>
      <a:lvl1pPr marL="0" indent="0" algn="l" defTabSz="914400" rtl="0" eaLnBrk="1" latinLnBrk="0" hangingPunct="1">
        <a:lnSpc>
          <a:spcPct val="90000"/>
        </a:lnSpc>
        <a:spcBef>
          <a:spcPts val="1000"/>
        </a:spcBef>
        <a:buFont typeface="Wingdings" panose="05000000000000000000" pitchFamily="2" charset="2"/>
        <a:buNone/>
        <a:defRPr sz="1800" kern="1200">
          <a:solidFill>
            <a:schemeClr val="tx1"/>
          </a:solidFill>
          <a:latin typeface="Arial"/>
          <a:ea typeface="+mn-ea"/>
          <a:cs typeface="+mn-cs"/>
        </a:defRPr>
      </a:lvl1pPr>
      <a:lvl2pPr marL="457200" indent="0" algn="l"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Arial"/>
          <a:ea typeface="+mn-ea"/>
          <a:cs typeface="+mn-cs"/>
        </a:defRPr>
      </a:lvl2pPr>
      <a:lvl3pPr marL="914400" indent="0" algn="l" defTabSz="914400" rtl="0" eaLnBrk="1" latinLnBrk="0" hangingPunct="1">
        <a:lnSpc>
          <a:spcPct val="90000"/>
        </a:lnSpc>
        <a:spcBef>
          <a:spcPts val="500"/>
        </a:spcBef>
        <a:buFont typeface="Wingdings" panose="05000000000000000000" pitchFamily="2" charset="2"/>
        <a:buNone/>
        <a:defRPr sz="1400" kern="1200">
          <a:solidFill>
            <a:schemeClr val="tx1"/>
          </a:solidFill>
          <a:latin typeface="Arial"/>
          <a:ea typeface="+mn-ea"/>
          <a:cs typeface="+mn-cs"/>
        </a:defRPr>
      </a:lvl3pPr>
      <a:lvl4pPr marL="1371600" indent="0" algn="l" defTabSz="914400" rtl="0" eaLnBrk="1" latinLnBrk="0" hangingPunct="1">
        <a:lnSpc>
          <a:spcPct val="90000"/>
        </a:lnSpc>
        <a:spcBef>
          <a:spcPts val="500"/>
        </a:spcBef>
        <a:buFont typeface="Wingdings" panose="05000000000000000000" pitchFamily="2" charset="2"/>
        <a:buNone/>
        <a:defRPr sz="1200" kern="1200">
          <a:solidFill>
            <a:schemeClr val="tx1"/>
          </a:solidFill>
          <a:latin typeface="Arial"/>
          <a:ea typeface="+mn-ea"/>
          <a:cs typeface="+mn-cs"/>
        </a:defRPr>
      </a:lvl4pPr>
      <a:lvl5pPr marL="1828800" indent="0" algn="l" defTabSz="914400" rtl="0" eaLnBrk="1" latinLnBrk="0" hangingPunct="1">
        <a:lnSpc>
          <a:spcPct val="90000"/>
        </a:lnSpc>
        <a:spcBef>
          <a:spcPts val="500"/>
        </a:spcBef>
        <a:buFont typeface="Wingdings" panose="05000000000000000000" pitchFamily="2" charset="2"/>
        <a:buNone/>
        <a:defRPr sz="1100" kern="1200">
          <a:solidFill>
            <a:schemeClr val="tx1"/>
          </a:solidFill>
          <a:latin typeface="Arial"/>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884">
          <p15:clr>
            <a:srgbClr val="F26B43"/>
          </p15:clr>
        </p15:guide>
        <p15:guide id="2" pos="396">
          <p15:clr>
            <a:srgbClr val="F26B43"/>
          </p15:clr>
        </p15:guide>
        <p15:guide id="3" pos="6293">
          <p15:clr>
            <a:srgbClr val="F26B43"/>
          </p15:clr>
        </p15:guide>
        <p15:guide id="4" orient="horz" pos="4195"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descr="PPT_MACCAFERRI_Page.jpg"/>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8215635" y="7"/>
            <a:ext cx="2476185" cy="7559675"/>
          </a:xfrm>
          <a:prstGeom prst="rect">
            <a:avLst/>
          </a:prstGeom>
        </p:spPr>
      </p:pic>
      <p:sp>
        <p:nvSpPr>
          <p:cNvPr id="5" name="Segnaposto piè di pagina 4"/>
          <p:cNvSpPr>
            <a:spLocks noGrp="1"/>
          </p:cNvSpPr>
          <p:nvPr>
            <p:ph type="ftr" sz="quarter" idx="3"/>
          </p:nvPr>
        </p:nvSpPr>
        <p:spPr>
          <a:xfrm>
            <a:off x="1319802" y="7007241"/>
            <a:ext cx="2328378" cy="401638"/>
          </a:xfrm>
          <a:prstGeom prst="rect">
            <a:avLst/>
          </a:prstGeom>
        </p:spPr>
        <p:txBody>
          <a:bodyPr vert="horz" lIns="91348" tIns="45675" rIns="91348" bIns="45675" rtlCol="0" anchor="ctr"/>
          <a:lstStyle>
            <a:lvl1pPr algn="l">
              <a:defRPr sz="1300" b="0" i="0">
                <a:solidFill>
                  <a:srgbClr val="B91023"/>
                </a:solidFill>
                <a:latin typeface="Arial"/>
              </a:defRPr>
            </a:lvl1pPr>
          </a:lstStyle>
          <a:p>
            <a:pPr fontAlgn="auto">
              <a:spcBef>
                <a:spcPts val="0"/>
              </a:spcBef>
              <a:spcAft>
                <a:spcPts val="0"/>
              </a:spcAft>
            </a:pPr>
            <a:r>
              <a:rPr lang="it-IT" baseline="0" smtClean="0">
                <a:ea typeface="+mn-ea"/>
                <a:cs typeface="+mn-cs"/>
              </a:rPr>
              <a:t>Strettamente confidenziale</a:t>
            </a:r>
            <a:endParaRPr lang="it-IT" baseline="0" dirty="0">
              <a:ea typeface="+mn-ea"/>
              <a:cs typeface="+mn-cs"/>
            </a:endParaRPr>
          </a:p>
        </p:txBody>
      </p:sp>
      <p:sp>
        <p:nvSpPr>
          <p:cNvPr id="6" name="Segnaposto numero diapositiva 5"/>
          <p:cNvSpPr>
            <a:spLocks noGrp="1"/>
          </p:cNvSpPr>
          <p:nvPr>
            <p:ph type="sldNum" sz="quarter" idx="4"/>
          </p:nvPr>
        </p:nvSpPr>
        <p:spPr>
          <a:xfrm>
            <a:off x="619760" y="6999621"/>
            <a:ext cx="390520" cy="401638"/>
          </a:xfrm>
          <a:prstGeom prst="rect">
            <a:avLst/>
          </a:prstGeom>
        </p:spPr>
        <p:txBody>
          <a:bodyPr vert="horz" lIns="91348" tIns="45675" rIns="91348" bIns="45675" rtlCol="0" anchor="ctr"/>
          <a:lstStyle>
            <a:lvl1pPr algn="ctr">
              <a:defRPr sz="1300">
                <a:solidFill>
                  <a:schemeClr val="tx1">
                    <a:tint val="75000"/>
                  </a:schemeClr>
                </a:solidFill>
                <a:latin typeface="Arial"/>
              </a:defRPr>
            </a:lvl1pPr>
          </a:lstStyle>
          <a:p>
            <a:pPr fontAlgn="auto">
              <a:spcBef>
                <a:spcPts val="0"/>
              </a:spcBef>
              <a:spcAft>
                <a:spcPts val="0"/>
              </a:spcAft>
            </a:pPr>
            <a:fld id="{272DB7FC-58F0-42AC-AC5B-BE636AB71FBC}" type="slidenum">
              <a:rPr lang="it-IT" baseline="0" smtClean="0">
                <a:solidFill>
                  <a:prstClr val="black">
                    <a:tint val="75000"/>
                  </a:prstClr>
                </a:solidFill>
                <a:ea typeface="+mn-ea"/>
                <a:cs typeface="+mn-cs"/>
              </a:rPr>
              <a:pPr fontAlgn="auto">
                <a:spcBef>
                  <a:spcPts val="0"/>
                </a:spcBef>
                <a:spcAft>
                  <a:spcPts val="0"/>
                </a:spcAft>
              </a:pPr>
              <a:t>‹#›</a:t>
            </a:fld>
            <a:endParaRPr lang="it-IT" baseline="0" dirty="0">
              <a:solidFill>
                <a:prstClr val="black">
                  <a:tint val="75000"/>
                </a:prstClr>
              </a:solidFill>
              <a:ea typeface="+mn-ea"/>
              <a:cs typeface="+mn-cs"/>
            </a:endParaRPr>
          </a:p>
        </p:txBody>
      </p:sp>
      <p:sp>
        <p:nvSpPr>
          <p:cNvPr id="7" name="Segnaposto testo 2"/>
          <p:cNvSpPr>
            <a:spLocks noGrp="1"/>
          </p:cNvSpPr>
          <p:nvPr>
            <p:ph type="body" idx="1"/>
          </p:nvPr>
        </p:nvSpPr>
        <p:spPr>
          <a:xfrm>
            <a:off x="628658" y="1403357"/>
            <a:ext cx="9361487" cy="5256212"/>
          </a:xfrm>
          <a:prstGeom prst="rect">
            <a:avLst/>
          </a:prstGeom>
        </p:spPr>
        <p:txBody>
          <a:bodyPr vert="horz" lIns="0" tIns="45675" rIns="0" bIns="45675" rtlCol="0">
            <a:normAutofit/>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8" name="Segnaposto titolo 1"/>
          <p:cNvSpPr>
            <a:spLocks noGrp="1"/>
          </p:cNvSpPr>
          <p:nvPr>
            <p:ph type="title"/>
          </p:nvPr>
        </p:nvSpPr>
        <p:spPr>
          <a:xfrm>
            <a:off x="678850" y="493678"/>
            <a:ext cx="6824902" cy="464040"/>
          </a:xfrm>
          <a:prstGeom prst="rect">
            <a:avLst/>
          </a:prstGeom>
        </p:spPr>
        <p:txBody>
          <a:bodyPr vert="horz" lIns="0" tIns="45675" rIns="107892" bIns="45675" rtlCol="0" anchor="b" anchorCtr="0">
            <a:normAutofit/>
          </a:bodyPr>
          <a:lstStyle/>
          <a:p>
            <a:r>
              <a:rPr lang="it-IT" dirty="0" smtClean="0"/>
              <a:t>Fare clic per modificare lo stile del titolo</a:t>
            </a:r>
            <a:endParaRPr lang="it-IT" dirty="0"/>
          </a:p>
        </p:txBody>
      </p:sp>
    </p:spTree>
    <p:extLst>
      <p:ext uri="{BB962C8B-B14F-4D97-AF65-F5344CB8AC3E}">
        <p14:creationId xmlns:p14="http://schemas.microsoft.com/office/powerpoint/2010/main" val="73676550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20" r:id="rId4"/>
    <p:sldLayoutId id="2147483721" r:id="rId5"/>
    <p:sldLayoutId id="2147483722" r:id="rId6"/>
    <p:sldLayoutId id="2147483723" r:id="rId7"/>
    <p:sldLayoutId id="2147483724" r:id="rId8"/>
  </p:sldLayoutIdLst>
  <p:timing>
    <p:tnLst>
      <p:par>
        <p:cTn id="1" dur="indefinite" restart="never" nodeType="tmRoot"/>
      </p:par>
    </p:tnLst>
  </p:timing>
  <p:hf hdr="0" dt="0"/>
  <p:txStyles>
    <p:titleStyle>
      <a:lvl1pPr marL="0" indent="0" algn="l" defTabSz="913495" rtl="0" eaLnBrk="1" latinLnBrk="0" hangingPunct="1">
        <a:lnSpc>
          <a:spcPct val="90000"/>
        </a:lnSpc>
        <a:spcBef>
          <a:spcPct val="0"/>
        </a:spcBef>
        <a:buClr>
          <a:schemeClr val="tx2"/>
        </a:buClr>
        <a:buFontTx/>
        <a:buNone/>
        <a:defRPr lang="it-IT" sz="1800" kern="1200" dirty="0">
          <a:solidFill>
            <a:schemeClr val="bg2">
              <a:lumMod val="50000"/>
            </a:schemeClr>
          </a:solidFill>
          <a:latin typeface="Arial"/>
          <a:ea typeface="+mj-ea"/>
          <a:cs typeface="+mj-cs"/>
        </a:defRPr>
      </a:lvl1pPr>
    </p:titleStyle>
    <p:bodyStyle>
      <a:lvl1pPr marL="0" indent="0" algn="l" defTabSz="913495" rtl="0" eaLnBrk="1" latinLnBrk="0" hangingPunct="1">
        <a:lnSpc>
          <a:spcPct val="90000"/>
        </a:lnSpc>
        <a:spcBef>
          <a:spcPts val="1000"/>
        </a:spcBef>
        <a:buFont typeface="Wingdings" panose="05000000000000000000" pitchFamily="2" charset="2"/>
        <a:buNone/>
        <a:defRPr sz="1800" kern="1200">
          <a:solidFill>
            <a:schemeClr val="tx1"/>
          </a:solidFill>
          <a:latin typeface="Arial"/>
          <a:ea typeface="+mn-ea"/>
          <a:cs typeface="+mn-cs"/>
        </a:defRPr>
      </a:lvl1pPr>
      <a:lvl2pPr marL="456744" indent="0" algn="l" defTabSz="913495" rtl="0" eaLnBrk="1" latinLnBrk="0" hangingPunct="1">
        <a:lnSpc>
          <a:spcPct val="90000"/>
        </a:lnSpc>
        <a:spcBef>
          <a:spcPts val="500"/>
        </a:spcBef>
        <a:buFont typeface="Wingdings" panose="05000000000000000000" pitchFamily="2" charset="2"/>
        <a:buNone/>
        <a:defRPr sz="1600" kern="1200">
          <a:solidFill>
            <a:schemeClr val="tx1"/>
          </a:solidFill>
          <a:latin typeface="Arial"/>
          <a:ea typeface="+mn-ea"/>
          <a:cs typeface="+mn-cs"/>
        </a:defRPr>
      </a:lvl2pPr>
      <a:lvl3pPr marL="913495" indent="0" algn="l" defTabSz="913495" rtl="0" eaLnBrk="1" latinLnBrk="0" hangingPunct="1">
        <a:lnSpc>
          <a:spcPct val="90000"/>
        </a:lnSpc>
        <a:spcBef>
          <a:spcPts val="500"/>
        </a:spcBef>
        <a:buFont typeface="Wingdings" panose="05000000000000000000" pitchFamily="2" charset="2"/>
        <a:buNone/>
        <a:defRPr sz="1400" kern="1200">
          <a:solidFill>
            <a:schemeClr val="tx1"/>
          </a:solidFill>
          <a:latin typeface="Arial"/>
          <a:ea typeface="+mn-ea"/>
          <a:cs typeface="+mn-cs"/>
        </a:defRPr>
      </a:lvl3pPr>
      <a:lvl4pPr marL="1370242" indent="0" algn="l" defTabSz="913495" rtl="0" eaLnBrk="1" latinLnBrk="0" hangingPunct="1">
        <a:lnSpc>
          <a:spcPct val="90000"/>
        </a:lnSpc>
        <a:spcBef>
          <a:spcPts val="500"/>
        </a:spcBef>
        <a:buFont typeface="Wingdings" panose="05000000000000000000" pitchFamily="2" charset="2"/>
        <a:buNone/>
        <a:defRPr sz="1300" kern="1200">
          <a:solidFill>
            <a:schemeClr val="tx1"/>
          </a:solidFill>
          <a:latin typeface="Arial"/>
          <a:ea typeface="+mn-ea"/>
          <a:cs typeface="+mn-cs"/>
        </a:defRPr>
      </a:lvl4pPr>
      <a:lvl5pPr marL="1826991" indent="0" algn="l" defTabSz="913495" rtl="0" eaLnBrk="1" latinLnBrk="0" hangingPunct="1">
        <a:lnSpc>
          <a:spcPct val="90000"/>
        </a:lnSpc>
        <a:spcBef>
          <a:spcPts val="500"/>
        </a:spcBef>
        <a:buFont typeface="Wingdings" panose="05000000000000000000" pitchFamily="2" charset="2"/>
        <a:buNone/>
        <a:defRPr sz="1100" kern="1200">
          <a:solidFill>
            <a:schemeClr val="tx1"/>
          </a:solidFill>
          <a:latin typeface="Arial"/>
          <a:ea typeface="+mn-ea"/>
          <a:cs typeface="+mn-cs"/>
        </a:defRPr>
      </a:lvl5pPr>
      <a:lvl6pPr marL="2512114" indent="-228374" algn="l" defTabSz="9134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8861" indent="-228374" algn="l" defTabSz="9134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5612" indent="-228374" algn="l" defTabSz="9134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2359" indent="-228374" algn="l" defTabSz="9134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3495" rtl="0" eaLnBrk="1" latinLnBrk="0" hangingPunct="1">
        <a:defRPr sz="1800" kern="1200">
          <a:solidFill>
            <a:schemeClr val="tx1"/>
          </a:solidFill>
          <a:latin typeface="+mn-lt"/>
          <a:ea typeface="+mn-ea"/>
          <a:cs typeface="+mn-cs"/>
        </a:defRPr>
      </a:lvl1pPr>
      <a:lvl2pPr marL="456744" algn="l" defTabSz="913495" rtl="0" eaLnBrk="1" latinLnBrk="0" hangingPunct="1">
        <a:defRPr sz="1800" kern="1200">
          <a:solidFill>
            <a:schemeClr val="tx1"/>
          </a:solidFill>
          <a:latin typeface="+mn-lt"/>
          <a:ea typeface="+mn-ea"/>
          <a:cs typeface="+mn-cs"/>
        </a:defRPr>
      </a:lvl2pPr>
      <a:lvl3pPr marL="913495" algn="l" defTabSz="913495" rtl="0" eaLnBrk="1" latinLnBrk="0" hangingPunct="1">
        <a:defRPr sz="1800" kern="1200">
          <a:solidFill>
            <a:schemeClr val="tx1"/>
          </a:solidFill>
          <a:latin typeface="+mn-lt"/>
          <a:ea typeface="+mn-ea"/>
          <a:cs typeface="+mn-cs"/>
        </a:defRPr>
      </a:lvl3pPr>
      <a:lvl4pPr marL="1370242" algn="l" defTabSz="913495" rtl="0" eaLnBrk="1" latinLnBrk="0" hangingPunct="1">
        <a:defRPr sz="1800" kern="1200">
          <a:solidFill>
            <a:schemeClr val="tx1"/>
          </a:solidFill>
          <a:latin typeface="+mn-lt"/>
          <a:ea typeface="+mn-ea"/>
          <a:cs typeface="+mn-cs"/>
        </a:defRPr>
      </a:lvl4pPr>
      <a:lvl5pPr marL="1826991" algn="l" defTabSz="913495" rtl="0" eaLnBrk="1" latinLnBrk="0" hangingPunct="1">
        <a:defRPr sz="1800" kern="1200">
          <a:solidFill>
            <a:schemeClr val="tx1"/>
          </a:solidFill>
          <a:latin typeface="+mn-lt"/>
          <a:ea typeface="+mn-ea"/>
          <a:cs typeface="+mn-cs"/>
        </a:defRPr>
      </a:lvl5pPr>
      <a:lvl6pPr marL="2283738" algn="l" defTabSz="913495" rtl="0" eaLnBrk="1" latinLnBrk="0" hangingPunct="1">
        <a:defRPr sz="1800" kern="1200">
          <a:solidFill>
            <a:schemeClr val="tx1"/>
          </a:solidFill>
          <a:latin typeface="+mn-lt"/>
          <a:ea typeface="+mn-ea"/>
          <a:cs typeface="+mn-cs"/>
        </a:defRPr>
      </a:lvl6pPr>
      <a:lvl7pPr marL="2740486" algn="l" defTabSz="913495" rtl="0" eaLnBrk="1" latinLnBrk="0" hangingPunct="1">
        <a:defRPr sz="1800" kern="1200">
          <a:solidFill>
            <a:schemeClr val="tx1"/>
          </a:solidFill>
          <a:latin typeface="+mn-lt"/>
          <a:ea typeface="+mn-ea"/>
          <a:cs typeface="+mn-cs"/>
        </a:defRPr>
      </a:lvl7pPr>
      <a:lvl8pPr marL="3197236" algn="l" defTabSz="913495" rtl="0" eaLnBrk="1" latinLnBrk="0" hangingPunct="1">
        <a:defRPr sz="1800" kern="1200">
          <a:solidFill>
            <a:schemeClr val="tx1"/>
          </a:solidFill>
          <a:latin typeface="+mn-lt"/>
          <a:ea typeface="+mn-ea"/>
          <a:cs typeface="+mn-cs"/>
        </a:defRPr>
      </a:lvl8pPr>
      <a:lvl9pPr marL="3653983" algn="l" defTabSz="913495"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884">
          <p15:clr>
            <a:srgbClr val="F26B43"/>
          </p15:clr>
        </p15:guide>
        <p15:guide id="2" pos="396">
          <p15:clr>
            <a:srgbClr val="F26B43"/>
          </p15:clr>
        </p15:guide>
        <p15:guide id="3" pos="6293">
          <p15:clr>
            <a:srgbClr val="F26B43"/>
          </p15:clr>
        </p15:guide>
        <p15:guide id="4" orient="horz" pos="4195"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slideLayout" Target="../slideLayouts/slideLayout14.xml"/><Relationship Id="rId7" Type="http://schemas.openxmlformats.org/officeDocument/2006/relationships/oleObject" Target="../embeddings/oleObject3.bin"/><Relationship Id="rId2" Type="http://schemas.openxmlformats.org/officeDocument/2006/relationships/audio" Target="file:///\\OMSRV01\spettoli$\LICIA%20080903\PRESENTAZIONI%20MACCAFERRI\NEW%202010\Drake%20-%20Brand%20New.mp3" TargetMode="External"/><Relationship Id="rId1" Type="http://schemas.openxmlformats.org/officeDocument/2006/relationships/vmlDrawing" Target="../drawings/vmlDrawing2.vml"/><Relationship Id="rId6" Type="http://schemas.openxmlformats.org/officeDocument/2006/relationships/image" Target="../media/image156.png"/><Relationship Id="rId5" Type="http://schemas.openxmlformats.org/officeDocument/2006/relationships/image" Target="../media/image155.jpeg"/><Relationship Id="rId4" Type="http://schemas.openxmlformats.org/officeDocument/2006/relationships/notesSlide" Target="../notesSlides/notesSlide17.xml"/><Relationship Id="rId9" Type="http://schemas.openxmlformats.org/officeDocument/2006/relationships/hyperlink" Target="mailto:info@maccaferri-india.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32.png"/><Relationship Id="rId5" Type="http://schemas.openxmlformats.org/officeDocument/2006/relationships/oleObject" Target="../embeddings/oleObject2.bin"/><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 Id="rId5" Type="http://schemas.openxmlformats.org/officeDocument/2006/relationships/image" Target="../media/image42.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3.jpeg"/><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png"/><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3.jpeg"/><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hyperlink" Target="http://www.castelvetro.it/_popup/caratter/flession.jpg" TargetMode="External"/><Relationship Id="rId5" Type="http://schemas.openxmlformats.org/officeDocument/2006/relationships/image" Target="../media/image14.jpeg"/><Relationship Id="rId4" Type="http://schemas.openxmlformats.org/officeDocument/2006/relationships/hyperlink" Target="http://images.google.it/imgres?imgurl=pcsiwa.rett.polimi.it/~ciic/peg/images/taglio.gif&amp;imgrefurl=http://pcsiwa.rett.polimi.it/~ciic/peg/mors.htm&amp;h=145&amp;w=113&amp;prev=/images?q=taglio&amp;svnum=10&amp;hl=it&amp;lr=&amp;ie=UTF-8&amp;oe=UTF-8&amp;sa=N"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 Target="slide39.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 Target="slide30.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1.xml"/><Relationship Id="rId5" Type="http://schemas.openxmlformats.org/officeDocument/2006/relationships/image" Target="../media/image21.jpeg"/><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84.png"/><Relationship Id="rId4" Type="http://schemas.openxmlformats.org/officeDocument/2006/relationships/image" Target="../media/image83.png"/></Relationships>
</file>

<file path=ppt/slides/_rels/slide6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86.jpeg"/><Relationship Id="rId4" Type="http://schemas.openxmlformats.org/officeDocument/2006/relationships/image" Target="../media/image85.jpeg"/></Relationships>
</file>

<file path=ppt/slides/_rels/slide6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86.jpeg"/><Relationship Id="rId4" Type="http://schemas.openxmlformats.org/officeDocument/2006/relationships/image" Target="../media/image85.jpeg"/></Relationships>
</file>

<file path=ppt/slides/_rels/slide6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82.jpeg"/><Relationship Id="rId4" Type="http://schemas.openxmlformats.org/officeDocument/2006/relationships/image" Target="../media/image9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image" Target="../media/image92.wmf"/><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7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2.xml"/><Relationship Id="rId6" Type="http://schemas.openxmlformats.org/officeDocument/2006/relationships/image" Target="../media/image98.jpeg"/><Relationship Id="rId5" Type="http://schemas.openxmlformats.org/officeDocument/2006/relationships/image" Target="../media/image97.png"/><Relationship Id="rId4" Type="http://schemas.openxmlformats.org/officeDocument/2006/relationships/image" Target="../media/image96.png"/></Relationships>
</file>

<file path=ppt/slides/_rels/slide71.xml.rels><?xml version="1.0" encoding="UTF-8" standalone="yes"?>
<Relationships xmlns="http://schemas.openxmlformats.org/package/2006/relationships"><Relationship Id="rId2" Type="http://schemas.openxmlformats.org/officeDocument/2006/relationships/image" Target="../media/image99.wmf"/><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image" Target="../media/image100.wmf"/><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103.png"/><Relationship Id="rId4" Type="http://schemas.openxmlformats.org/officeDocument/2006/relationships/image" Target="../media/image102.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109.jpeg"/><Relationship Id="rId4" Type="http://schemas.openxmlformats.org/officeDocument/2006/relationships/image" Target="../media/image108.png"/></Relationships>
</file>

<file path=ppt/slides/_rels/slide8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112.png"/></Relationships>
</file>

<file path=ppt/slides/_rels/slide8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6.xml"/><Relationship Id="rId4" Type="http://schemas.openxmlformats.org/officeDocument/2006/relationships/image" Target="../media/image11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12.xml"/><Relationship Id="rId4" Type="http://schemas.openxmlformats.org/officeDocument/2006/relationships/image" Target="../media/image123.jpeg"/></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25.png"/><Relationship Id="rId1" Type="http://schemas.openxmlformats.org/officeDocument/2006/relationships/slideLayout" Target="../slideLayouts/slideLayout9.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 Id="rId9" Type="http://schemas.openxmlformats.org/officeDocument/2006/relationships/image" Target="../media/image132.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1.xml"/><Relationship Id="rId5" Type="http://schemas.openxmlformats.org/officeDocument/2006/relationships/image" Target="../media/image137.png"/><Relationship Id="rId4" Type="http://schemas.openxmlformats.org/officeDocument/2006/relationships/image" Target="../media/image136.png"/></Relationships>
</file>

<file path=ppt/slides/_rels/slide96.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image" Target="../media/image140.png"/><Relationship Id="rId1" Type="http://schemas.openxmlformats.org/officeDocument/2006/relationships/slideLayout" Target="../slideLayouts/slideLayout6.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9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004442" y="2016125"/>
            <a:ext cx="6432331" cy="1925637"/>
          </a:xfrm>
        </p:spPr>
        <p:txBody>
          <a:bodyPr/>
          <a:lstStyle/>
          <a:p>
            <a:r>
              <a:rPr lang="en-AU" b="1" dirty="0" smtClean="0"/>
              <a:t>Flexible Pavements Solutions </a:t>
            </a:r>
            <a:endParaRPr lang="en-US" dirty="0"/>
          </a:p>
        </p:txBody>
      </p:sp>
      <p:sp>
        <p:nvSpPr>
          <p:cNvPr id="3" name="Sottotitolo 2"/>
          <p:cNvSpPr>
            <a:spLocks noGrp="1"/>
          </p:cNvSpPr>
          <p:nvPr>
            <p:ph type="subTitle" idx="4294967295"/>
          </p:nvPr>
        </p:nvSpPr>
        <p:spPr>
          <a:xfrm>
            <a:off x="4280179" y="4166551"/>
            <a:ext cx="4755755" cy="588397"/>
          </a:xfrm>
          <a:prstGeom prst="rect">
            <a:avLst/>
          </a:prstGeom>
        </p:spPr>
        <p:txBody>
          <a:bodyPr/>
          <a:lstStyle/>
          <a:p>
            <a:r>
              <a:rPr lang="en-US" b="1" dirty="0"/>
              <a:t>Dr. </a:t>
            </a:r>
            <a:r>
              <a:rPr lang="en-US" b="1" dirty="0" err="1"/>
              <a:t>Ratnakar</a:t>
            </a:r>
            <a:r>
              <a:rPr lang="en-US" b="1" dirty="0"/>
              <a:t> R. </a:t>
            </a:r>
            <a:r>
              <a:rPr lang="en-US" b="1" dirty="0" err="1"/>
              <a:t>Mahajan</a:t>
            </a:r>
            <a:endParaRPr lang="en-US" dirty="0"/>
          </a:p>
          <a:p>
            <a:r>
              <a:rPr lang="en-US" dirty="0"/>
              <a:t>Deputy General Manager</a:t>
            </a:r>
          </a:p>
          <a:p>
            <a:r>
              <a:rPr lang="en-US" dirty="0" err="1"/>
              <a:t>Maccaferri</a:t>
            </a:r>
            <a:r>
              <a:rPr lang="en-US" dirty="0"/>
              <a:t> Environmental Solutions Pvt. Ltd.</a:t>
            </a:r>
          </a:p>
        </p:txBody>
      </p:sp>
    </p:spTree>
    <p:extLst>
      <p:ext uri="{BB962C8B-B14F-4D97-AF65-F5344CB8AC3E}">
        <p14:creationId xmlns:p14="http://schemas.microsoft.com/office/powerpoint/2010/main" val="612037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5"/>
          <p:cNvSpPr>
            <a:spLocks noChangeArrowheads="1"/>
          </p:cNvSpPr>
          <p:nvPr/>
        </p:nvSpPr>
        <p:spPr bwMode="auto">
          <a:xfrm>
            <a:off x="362903" y="895973"/>
            <a:ext cx="9934476" cy="6383948"/>
          </a:xfrm>
          <a:prstGeom prst="rect">
            <a:avLst/>
          </a:prstGeom>
          <a:noFill/>
          <a:ln w="9525">
            <a:noFill/>
            <a:miter lim="800000"/>
            <a:headEnd/>
            <a:tailEnd/>
          </a:ln>
        </p:spPr>
        <p:txBody>
          <a:bodyPr lIns="104287" tIns="52144" rIns="104287" bIns="52144" anchor="ctr">
            <a:spAutoFit/>
          </a:bodyPr>
          <a:lstStyle/>
          <a:p>
            <a:pPr marL="521437" indent="-521437" algn="just" defTabSz="1042873">
              <a:buFontTx/>
              <a:buAutoNum type="arabicPeriod"/>
            </a:pPr>
            <a:endParaRPr lang="it-IT" sz="2400" b="1" dirty="0">
              <a:latin typeface="+mj-lt"/>
            </a:endParaRPr>
          </a:p>
          <a:p>
            <a:pPr marL="521437" indent="-521437" algn="just" defTabSz="1042873">
              <a:buFontTx/>
              <a:buAutoNum type="arabicPeriod"/>
            </a:pPr>
            <a:r>
              <a:rPr lang="en-GB" sz="2400" b="1" dirty="0">
                <a:latin typeface="+mj-lt"/>
              </a:rPr>
              <a:t>SEPARATION: </a:t>
            </a:r>
            <a:r>
              <a:rPr lang="en-GB" sz="2400" dirty="0">
                <a:latin typeface="+mj-lt"/>
              </a:rPr>
              <a:t>to prevent the intrusion of fines from the subgrade into the base layer due to traffic loads</a:t>
            </a:r>
          </a:p>
          <a:p>
            <a:pPr marL="521437" indent="-521437" algn="just" defTabSz="1042873">
              <a:buFontTx/>
              <a:buAutoNum type="arabicPeriod"/>
            </a:pPr>
            <a:endParaRPr lang="en-GB" sz="2400" dirty="0">
              <a:latin typeface="+mj-lt"/>
            </a:endParaRPr>
          </a:p>
          <a:p>
            <a:pPr marL="521437" indent="-521437" algn="just" defTabSz="1042873">
              <a:buFontTx/>
              <a:buAutoNum type="arabicPeriod"/>
            </a:pPr>
            <a:r>
              <a:rPr lang="en-GB" sz="2400" b="1" dirty="0">
                <a:latin typeface="+mj-lt"/>
              </a:rPr>
              <a:t>FILTERING: </a:t>
            </a:r>
            <a:r>
              <a:rPr lang="en-GB" sz="2400" dirty="0">
                <a:latin typeface="+mj-lt"/>
              </a:rPr>
              <a:t>to prevent fine particles being washed from the subgrade into the base layer due to water</a:t>
            </a:r>
          </a:p>
          <a:p>
            <a:pPr marL="521437" indent="-521437" algn="just" defTabSz="1042873">
              <a:buFontTx/>
              <a:buAutoNum type="arabicPeriod"/>
            </a:pPr>
            <a:endParaRPr lang="it-IT" sz="2400" dirty="0">
              <a:latin typeface="+mj-lt"/>
            </a:endParaRPr>
          </a:p>
          <a:p>
            <a:pPr marL="521437" indent="-521437" algn="just" defTabSz="1042873">
              <a:buFontTx/>
              <a:buAutoNum type="arabicPeriod"/>
            </a:pPr>
            <a:r>
              <a:rPr lang="en-GB" sz="2400" b="1" dirty="0">
                <a:latin typeface="+mj-lt"/>
              </a:rPr>
              <a:t>REINFORCEMENT: </a:t>
            </a:r>
            <a:r>
              <a:rPr lang="en-GB" sz="2400" dirty="0">
                <a:latin typeface="+mj-lt"/>
              </a:rPr>
              <a:t>to improve the tensile strength of a pavement layer</a:t>
            </a:r>
          </a:p>
          <a:p>
            <a:pPr marL="521437" indent="-521437" algn="just" defTabSz="1042873">
              <a:buFontTx/>
              <a:buAutoNum type="arabicPeriod"/>
            </a:pPr>
            <a:endParaRPr lang="en-GB" sz="2400" dirty="0">
              <a:latin typeface="+mj-lt"/>
            </a:endParaRPr>
          </a:p>
          <a:p>
            <a:pPr marL="521437" indent="-521437" algn="just" defTabSz="1042873">
              <a:buFontTx/>
              <a:buAutoNum type="arabicPeriod"/>
            </a:pPr>
            <a:r>
              <a:rPr lang="en-GB" sz="2400" b="1" dirty="0">
                <a:latin typeface="+mj-lt"/>
              </a:rPr>
              <a:t>MOISTURE BARRIER: </a:t>
            </a:r>
            <a:r>
              <a:rPr lang="en-GB" sz="2400" dirty="0">
                <a:latin typeface="+mj-lt"/>
              </a:rPr>
              <a:t>to abate water infiltration to the underneath pavement layers</a:t>
            </a:r>
          </a:p>
          <a:p>
            <a:pPr marL="521437" indent="-521437" algn="just" defTabSz="1042873">
              <a:buFontTx/>
              <a:buAutoNum type="arabicPeriod"/>
            </a:pPr>
            <a:endParaRPr lang="en-GB" sz="2400" dirty="0">
              <a:latin typeface="+mj-lt"/>
            </a:endParaRPr>
          </a:p>
          <a:p>
            <a:pPr marL="521437" indent="-521437" algn="just" defTabSz="1042873">
              <a:buFontTx/>
              <a:buAutoNum type="arabicPeriod"/>
            </a:pPr>
            <a:r>
              <a:rPr lang="en-GB" sz="2400" b="1" dirty="0">
                <a:latin typeface="+mj-lt"/>
              </a:rPr>
              <a:t>STRESS RELIEF: </a:t>
            </a:r>
            <a:r>
              <a:rPr lang="en-GB" sz="2400" dirty="0">
                <a:latin typeface="+mj-lt"/>
              </a:rPr>
              <a:t>to allow for larger deformations in the interlayer by dissipating the energy</a:t>
            </a:r>
            <a:r>
              <a:rPr lang="en-GB" sz="2400" b="1" dirty="0">
                <a:latin typeface="+mj-lt"/>
              </a:rPr>
              <a:t> </a:t>
            </a:r>
            <a:endParaRPr lang="en-GB" sz="2400" b="1" dirty="0" smtClean="0">
              <a:latin typeface="+mj-lt"/>
            </a:endParaRPr>
          </a:p>
          <a:p>
            <a:pPr marL="521437" indent="-521437" algn="just" defTabSz="1042873"/>
            <a:endParaRPr lang="en-GB" sz="2400" b="1" dirty="0" smtClean="0">
              <a:latin typeface="+mj-lt"/>
            </a:endParaRPr>
          </a:p>
          <a:p>
            <a:pPr marL="521437" indent="-521437" algn="just" defTabSz="1042873"/>
            <a:r>
              <a:rPr lang="en-GB" sz="2400" b="1" dirty="0" smtClean="0">
                <a:latin typeface="+mj-lt"/>
              </a:rPr>
              <a:t>6.   Drainage: </a:t>
            </a:r>
            <a:r>
              <a:rPr lang="en-GB" sz="2400" dirty="0" smtClean="0">
                <a:latin typeface="+mj-lt"/>
              </a:rPr>
              <a:t>to enhance the drainage of graded aggregate layers</a:t>
            </a:r>
            <a:endParaRPr lang="it-IT" sz="2400" dirty="0">
              <a:latin typeface="+mj-lt"/>
            </a:endParaRPr>
          </a:p>
        </p:txBody>
      </p:sp>
      <p:sp>
        <p:nvSpPr>
          <p:cNvPr id="4" name="Title 3"/>
          <p:cNvSpPr>
            <a:spLocks noGrp="1"/>
          </p:cNvSpPr>
          <p:nvPr>
            <p:ph type="title"/>
          </p:nvPr>
        </p:nvSpPr>
        <p:spPr>
          <a:xfrm>
            <a:off x="1241947" y="493670"/>
            <a:ext cx="6919415" cy="666390"/>
          </a:xfrm>
        </p:spPr>
        <p:txBody>
          <a:bodyPr>
            <a:noAutofit/>
          </a:bodyPr>
          <a:lstStyle/>
          <a:p>
            <a:pPr>
              <a:buNone/>
            </a:pPr>
            <a:r>
              <a:rPr lang="en-GB" sz="2700" b="1" dirty="0" smtClean="0">
                <a:solidFill>
                  <a:schemeClr val="tx1">
                    <a:lumMod val="95000"/>
                    <a:lumOff val="5000"/>
                  </a:schemeClr>
                </a:solidFill>
                <a:latin typeface="+mj-lt"/>
              </a:rPr>
              <a:t>Geosynthetics for pavements</a:t>
            </a:r>
            <a:br>
              <a:rPr lang="en-GB" sz="2700" b="1" dirty="0" smtClean="0">
                <a:solidFill>
                  <a:schemeClr val="tx1">
                    <a:lumMod val="95000"/>
                    <a:lumOff val="5000"/>
                  </a:schemeClr>
                </a:solidFill>
                <a:latin typeface="+mj-lt"/>
              </a:rPr>
            </a:br>
            <a:endParaRPr lang="en-US" sz="2700" dirty="0">
              <a:solidFill>
                <a:schemeClr val="tx1">
                  <a:lumMod val="95000"/>
                  <a:lumOff val="5000"/>
                </a:schemeClr>
              </a:solidFill>
              <a:latin typeface="+mj-lt"/>
            </a:endParaRPr>
          </a:p>
        </p:txBody>
      </p:sp>
      <p:pic>
        <p:nvPicPr>
          <p:cNvPr id="5123" name="Picture 3"/>
          <p:cNvPicPr>
            <a:picLocks noChangeAspect="1" noChangeArrowheads="1"/>
          </p:cNvPicPr>
          <p:nvPr/>
        </p:nvPicPr>
        <p:blipFill>
          <a:blip r:embed="rId2"/>
          <a:srcRect l="2708" t="1853"/>
          <a:stretch>
            <a:fillRect/>
          </a:stretch>
        </p:blipFill>
        <p:spPr bwMode="auto">
          <a:xfrm>
            <a:off x="437985" y="1403132"/>
            <a:ext cx="9973690" cy="5738648"/>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334119" y="1196949"/>
            <a:ext cx="5011787" cy="3543598"/>
          </a:xfrm>
          <a:prstGeom prst="rect">
            <a:avLst/>
          </a:prstGeom>
          <a:noFill/>
          <a:ln w="9525" algn="ctr">
            <a:noFill/>
            <a:miter lim="800000"/>
            <a:headEnd/>
            <a:tailEnd/>
          </a:ln>
        </p:spPr>
      </p:pic>
      <p:pic>
        <p:nvPicPr>
          <p:cNvPr id="7171" name="Picture 3"/>
          <p:cNvPicPr>
            <a:picLocks noChangeAspect="1" noChangeArrowheads="1"/>
          </p:cNvPicPr>
          <p:nvPr/>
        </p:nvPicPr>
        <p:blipFill>
          <a:blip r:embed="rId3"/>
          <a:srcRect/>
          <a:stretch>
            <a:fillRect/>
          </a:stretch>
        </p:blipFill>
        <p:spPr bwMode="auto">
          <a:xfrm>
            <a:off x="5345907" y="1196949"/>
            <a:ext cx="4928258" cy="3527848"/>
          </a:xfrm>
          <a:prstGeom prst="rect">
            <a:avLst/>
          </a:prstGeom>
          <a:noFill/>
          <a:ln w="9525" algn="ctr">
            <a:noFill/>
            <a:miter lim="800000"/>
            <a:headEnd/>
            <a:tailEnd/>
          </a:ln>
        </p:spPr>
      </p:pic>
      <p:sp>
        <p:nvSpPr>
          <p:cNvPr id="4" name="Title 1"/>
          <p:cNvSpPr>
            <a:spLocks noGrp="1"/>
          </p:cNvSpPr>
          <p:nvPr>
            <p:ph type="title"/>
          </p:nvPr>
        </p:nvSpPr>
        <p:spPr>
          <a:xfrm>
            <a:off x="918797" y="4850791"/>
            <a:ext cx="3842362" cy="377984"/>
          </a:xfrm>
          <a:prstGeom prst="rect">
            <a:avLst/>
          </a:prstGeom>
        </p:spPr>
        <p:txBody>
          <a:bodyPr>
            <a:noAutofit/>
          </a:bodyPr>
          <a:lstStyle/>
          <a:p>
            <a:pPr>
              <a:defRPr/>
            </a:pPr>
            <a:r>
              <a:rPr lang="en-US" sz="2100" b="0" dirty="0">
                <a:latin typeface="Arial" pitchFamily="34" charset="0"/>
                <a:cs typeface="Arial" pitchFamily="34" charset="0"/>
              </a:rPr>
              <a:t>Seepage from the weep holes</a:t>
            </a:r>
          </a:p>
        </p:txBody>
      </p:sp>
      <p:sp>
        <p:nvSpPr>
          <p:cNvPr id="5" name="Title 1"/>
          <p:cNvSpPr>
            <a:spLocks noGrp="1"/>
          </p:cNvSpPr>
          <p:nvPr>
            <p:ph type="title" idx="4294967295"/>
          </p:nvPr>
        </p:nvSpPr>
        <p:spPr>
          <a:xfrm>
            <a:off x="6012290" y="4850791"/>
            <a:ext cx="4679524" cy="377984"/>
          </a:xfrm>
          <a:prstGeom prst="rect">
            <a:avLst/>
          </a:prstGeom>
        </p:spPr>
        <p:txBody>
          <a:bodyPr>
            <a:noAutofit/>
          </a:bodyPr>
          <a:lstStyle/>
          <a:p>
            <a:pPr algn="l">
              <a:defRPr/>
            </a:pPr>
            <a:r>
              <a:rPr lang="en-US" sz="2100" dirty="0">
                <a:latin typeface="Arial" pitchFamily="34" charset="0"/>
                <a:cs typeface="Arial" pitchFamily="34" charset="0"/>
              </a:rPr>
              <a:t>MacDrain checked after the test</a:t>
            </a:r>
          </a:p>
        </p:txBody>
      </p:sp>
    </p:spTree>
    <p:extLst>
      <p:ext uri="{BB962C8B-B14F-4D97-AF65-F5344CB8AC3E}">
        <p14:creationId xmlns:p14="http://schemas.microsoft.com/office/powerpoint/2010/main" val="1205553760"/>
      </p:ext>
    </p:extLst>
  </p:cSld>
  <p:clrMapOvr>
    <a:masterClrMapping/>
  </p:clrMapOvr>
  <p:transition spd="med" advTm="5000">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70674" y="425453"/>
            <a:ext cx="6921139" cy="378475"/>
          </a:xfrm>
          <a:prstGeom prst="rect">
            <a:avLst/>
          </a:prstGeom>
        </p:spPr>
        <p:txBody>
          <a:bodyPr>
            <a:noAutofit/>
          </a:bodyPr>
          <a:lstStyle/>
          <a:p>
            <a:pPr algn="l">
              <a:defRPr/>
            </a:pPr>
            <a:r>
              <a:rPr lang="en-US" sz="2100" dirty="0">
                <a:solidFill>
                  <a:srgbClr val="00B050"/>
                </a:solidFill>
                <a:latin typeface="Arial" pitchFamily="34" charset="0"/>
                <a:cs typeface="Arial" pitchFamily="34" charset="0"/>
              </a:rPr>
              <a:t>Four </a:t>
            </a:r>
            <a:r>
              <a:rPr lang="en-US" sz="2100" dirty="0" err="1">
                <a:solidFill>
                  <a:srgbClr val="00B050"/>
                </a:solidFill>
                <a:latin typeface="Arial" pitchFamily="34" charset="0"/>
                <a:cs typeface="Arial" pitchFamily="34" charset="0"/>
              </a:rPr>
              <a:t>laning</a:t>
            </a:r>
            <a:r>
              <a:rPr lang="en-US" sz="2100" dirty="0">
                <a:solidFill>
                  <a:srgbClr val="00B050"/>
                </a:solidFill>
                <a:latin typeface="Arial" pitchFamily="34" charset="0"/>
                <a:cs typeface="Arial" pitchFamily="34" charset="0"/>
              </a:rPr>
              <a:t> of Hyderabad –</a:t>
            </a:r>
            <a:r>
              <a:rPr lang="en-US" sz="2100" dirty="0" err="1">
                <a:solidFill>
                  <a:srgbClr val="00B050"/>
                </a:solidFill>
                <a:latin typeface="Arial" pitchFamily="34" charset="0"/>
                <a:cs typeface="Arial" pitchFamily="34" charset="0"/>
              </a:rPr>
              <a:t>Karimnagar-Ramakundam</a:t>
            </a:r>
            <a:r>
              <a:rPr lang="en-US" sz="2100" dirty="0">
                <a:solidFill>
                  <a:srgbClr val="00B050"/>
                </a:solidFill>
                <a:latin typeface="Arial" pitchFamily="34" charset="0"/>
                <a:cs typeface="Arial" pitchFamily="34" charset="0"/>
              </a:rPr>
              <a:t> Road</a:t>
            </a:r>
          </a:p>
        </p:txBody>
      </p:sp>
      <p:sp>
        <p:nvSpPr>
          <p:cNvPr id="8194" name="Content Placeholder 1"/>
          <p:cNvSpPr>
            <a:spLocks noGrp="1"/>
          </p:cNvSpPr>
          <p:nvPr>
            <p:ph type="body" sz="quarter" idx="10"/>
          </p:nvPr>
        </p:nvSpPr>
        <p:spPr bwMode="auto">
          <a:xfrm>
            <a:off x="751736" y="4921363"/>
            <a:ext cx="9093261" cy="2165856"/>
          </a:xfrm>
          <a:prstGeom prst="rect">
            <a:avLst/>
          </a:prstGeom>
          <a:noFill/>
          <a:ln>
            <a:miter lim="800000"/>
            <a:headEnd/>
            <a:tailEnd/>
          </a:ln>
        </p:spPr>
        <p:txBody>
          <a:bodyPr vert="horz" wrap="square" numCol="1" anchor="t" anchorCtr="0" compatLnSpc="1">
            <a:prstTxWarp prst="textNoShape">
              <a:avLst/>
            </a:prstTxWarp>
            <a:normAutofit/>
          </a:bodyPr>
          <a:lstStyle/>
          <a:p>
            <a:pPr algn="just">
              <a:buFont typeface="Arial" charset="0"/>
              <a:buChar char="•"/>
            </a:pPr>
            <a:r>
              <a:rPr lang="en-US" sz="2100" dirty="0">
                <a:latin typeface="Arial" pitchFamily="34" charset="0"/>
                <a:cs typeface="Arial" pitchFamily="34" charset="0"/>
              </a:rPr>
              <a:t>The backfill material used was fly ash.</a:t>
            </a:r>
          </a:p>
          <a:p>
            <a:pPr algn="just">
              <a:buFont typeface="Arial" charset="0"/>
              <a:buChar char="•"/>
            </a:pPr>
            <a:r>
              <a:rPr lang="en-US" sz="2100" dirty="0">
                <a:latin typeface="Arial" pitchFamily="34" charset="0"/>
                <a:cs typeface="Arial" pitchFamily="34" charset="0"/>
              </a:rPr>
              <a:t>As per MORTH requirement, 600 mm thick graded gravel filter is provided behind the panels.</a:t>
            </a:r>
          </a:p>
          <a:p>
            <a:pPr algn="just">
              <a:buFont typeface="Arial" charset="0"/>
              <a:buChar char="•"/>
            </a:pPr>
            <a:r>
              <a:rPr lang="en-US" sz="2100" dirty="0">
                <a:latin typeface="Arial" pitchFamily="34" charset="0"/>
                <a:cs typeface="Arial" pitchFamily="34" charset="0"/>
              </a:rPr>
              <a:t>This 600 mm thick gravel graded filter is replaced with </a:t>
            </a:r>
            <a:r>
              <a:rPr lang="en-US" sz="2100" dirty="0" err="1">
                <a:latin typeface="Arial" pitchFamily="34" charset="0"/>
                <a:cs typeface="Arial" pitchFamily="34" charset="0"/>
              </a:rPr>
              <a:t>MacDrain</a:t>
            </a:r>
            <a:r>
              <a:rPr lang="en-US" sz="2100" dirty="0">
                <a:latin typeface="Arial" pitchFamily="34" charset="0"/>
                <a:cs typeface="Arial" pitchFamily="34" charset="0"/>
              </a:rPr>
              <a:t> as shown in the figure.</a:t>
            </a:r>
          </a:p>
        </p:txBody>
      </p:sp>
      <p:pic>
        <p:nvPicPr>
          <p:cNvPr id="8196" name="Picture 2"/>
          <p:cNvPicPr>
            <a:picLocks noChangeAspect="1" noChangeArrowheads="1"/>
          </p:cNvPicPr>
          <p:nvPr/>
        </p:nvPicPr>
        <p:blipFill>
          <a:blip r:embed="rId2"/>
          <a:srcRect/>
          <a:stretch>
            <a:fillRect/>
          </a:stretch>
        </p:blipFill>
        <p:spPr bwMode="auto">
          <a:xfrm>
            <a:off x="584675" y="1338675"/>
            <a:ext cx="9622632" cy="3464851"/>
          </a:xfrm>
          <a:prstGeom prst="rect">
            <a:avLst/>
          </a:prstGeom>
          <a:noFill/>
          <a:ln w="9525" algn="ctr">
            <a:noFill/>
            <a:miter lim="800000"/>
            <a:headEnd/>
            <a:tailEnd/>
          </a:ln>
        </p:spPr>
      </p:pic>
    </p:spTree>
    <p:extLst>
      <p:ext uri="{BB962C8B-B14F-4D97-AF65-F5344CB8AC3E}">
        <p14:creationId xmlns:p14="http://schemas.microsoft.com/office/powerpoint/2010/main" val="1965407873"/>
      </p:ext>
    </p:extLst>
  </p:cSld>
  <p:clrMapOvr>
    <a:masterClrMapping/>
  </p:clrMapOvr>
  <p:transition spd="med" advTm="5000">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1"/>
          <p:cNvSpPr>
            <a:spLocks noGrp="1"/>
          </p:cNvSpPr>
          <p:nvPr>
            <p:ph type="body" sz="quarter" idx="10"/>
          </p:nvPr>
        </p:nvSpPr>
        <p:spPr bwMode="auto">
          <a:xfrm>
            <a:off x="1598552" y="6268428"/>
            <a:ext cx="9093261" cy="525405"/>
          </a:xfrm>
          <a:prstGeom prst="rect">
            <a:avLst/>
          </a:prstGeom>
          <a:noFill/>
          <a:ln>
            <a:miter lim="800000"/>
            <a:headEnd/>
            <a:tailEnd/>
          </a:ln>
        </p:spPr>
        <p:txBody>
          <a:bodyPr vert="horz" wrap="square" numCol="1" anchor="t" anchorCtr="0" compatLnSpc="1">
            <a:prstTxWarp prst="textNoShape">
              <a:avLst/>
            </a:prstTxWarp>
            <a:normAutofit/>
          </a:bodyPr>
          <a:lstStyle/>
          <a:p>
            <a:r>
              <a:rPr lang="en-US" sz="2100" dirty="0">
                <a:latin typeface="Arial" pitchFamily="34" charset="0"/>
                <a:cs typeface="Arial" pitchFamily="34" charset="0"/>
              </a:rPr>
              <a:t>Installed </a:t>
            </a:r>
            <a:r>
              <a:rPr lang="en-US" sz="2100" dirty="0" err="1">
                <a:latin typeface="Arial" pitchFamily="34" charset="0"/>
                <a:cs typeface="Arial" pitchFamily="34" charset="0"/>
              </a:rPr>
              <a:t>MacDrain</a:t>
            </a:r>
            <a:r>
              <a:rPr lang="en-US" sz="2100" dirty="0">
                <a:latin typeface="Arial" pitchFamily="34" charset="0"/>
                <a:cs typeface="Arial" pitchFamily="34" charset="0"/>
              </a:rPr>
              <a:t> and simultaneous backfilling process</a:t>
            </a:r>
            <a:endParaRPr lang="en-US" sz="2300" dirty="0">
              <a:latin typeface="Arial" pitchFamily="34" charset="0"/>
              <a:cs typeface="Arial" pitchFamily="34" charset="0"/>
            </a:endParaRPr>
          </a:p>
        </p:txBody>
      </p:sp>
      <p:pic>
        <p:nvPicPr>
          <p:cNvPr id="9220" name="Picture 3"/>
          <p:cNvPicPr>
            <a:picLocks noChangeAspect="1" noChangeArrowheads="1"/>
          </p:cNvPicPr>
          <p:nvPr/>
        </p:nvPicPr>
        <p:blipFill>
          <a:blip r:embed="rId2"/>
          <a:srcRect/>
          <a:stretch>
            <a:fillRect/>
          </a:stretch>
        </p:blipFill>
        <p:spPr bwMode="auto">
          <a:xfrm>
            <a:off x="501146" y="1338676"/>
            <a:ext cx="9893639" cy="4667050"/>
          </a:xfrm>
          <a:prstGeom prst="rect">
            <a:avLst/>
          </a:prstGeom>
          <a:noFill/>
          <a:ln w="9525" algn="ctr">
            <a:noFill/>
            <a:miter lim="800000"/>
            <a:headEnd/>
            <a:tailEnd/>
          </a:ln>
        </p:spPr>
      </p:pic>
    </p:spTree>
    <p:extLst>
      <p:ext uri="{BB962C8B-B14F-4D97-AF65-F5344CB8AC3E}">
        <p14:creationId xmlns:p14="http://schemas.microsoft.com/office/powerpoint/2010/main" val="2060080471"/>
      </p:ext>
    </p:extLst>
  </p:cSld>
  <p:clrMapOvr>
    <a:masterClrMapping/>
  </p:clrMapOvr>
  <p:transition spd="med" advTm="5000">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19759" y="6999605"/>
            <a:ext cx="680403" cy="401638"/>
          </a:xfrm>
        </p:spPr>
        <p:txBody>
          <a:bodyPr/>
          <a:lstStyle/>
          <a:p>
            <a:fld id="{F978DE44-342D-4E2C-ADD3-36DB2C90AEA2}" type="slidenum">
              <a:rPr lang="it-IT" smtClean="0"/>
              <a:pPr/>
              <a:t>103</a:t>
            </a:fld>
            <a:endParaRPr lang="it-IT"/>
          </a:p>
        </p:txBody>
      </p:sp>
      <p:sp>
        <p:nvSpPr>
          <p:cNvPr id="7" name="Text Placeholder 6"/>
          <p:cNvSpPr>
            <a:spLocks noGrp="1"/>
          </p:cNvSpPr>
          <p:nvPr>
            <p:ph type="body" sz="quarter" idx="13"/>
          </p:nvPr>
        </p:nvSpPr>
        <p:spPr>
          <a:xfrm>
            <a:off x="3800474" y="1403349"/>
            <a:ext cx="6189663" cy="5256214"/>
          </a:xfrm>
        </p:spPr>
        <p:txBody>
          <a:bodyPr/>
          <a:lstStyle/>
          <a:p>
            <a:r>
              <a:rPr lang="en-US" sz="4800" dirty="0" smtClean="0"/>
              <a:t>RECAP</a:t>
            </a:r>
            <a:endParaRPr lang="en-US" sz="4800" dirty="0"/>
          </a:p>
        </p:txBody>
      </p:sp>
      <p:pic>
        <p:nvPicPr>
          <p:cNvPr id="9" name="Picture 7" descr="CAP%2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8900" y="1377076"/>
            <a:ext cx="4019550" cy="4143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a:spLocks noChangeArrowheads="1"/>
          </p:cNvSpPr>
          <p:nvPr/>
        </p:nvSpPr>
        <p:spPr bwMode="auto">
          <a:xfrm>
            <a:off x="7184668" y="2374956"/>
            <a:ext cx="2730858" cy="584775"/>
          </a:xfrm>
          <a:prstGeom prst="rect">
            <a:avLst/>
          </a:prstGeom>
          <a:noFill/>
          <a:ln w="9525" algn="ctr">
            <a:noFill/>
            <a:miter lim="800000"/>
            <a:headEnd/>
            <a:tailEnd/>
          </a:ln>
          <a:effectLst/>
        </p:spPr>
        <p:txBody>
          <a:bodyPr wrap="square">
            <a:spAutoFit/>
          </a:bodyPr>
          <a:lstStyle>
            <a:lvl1pPr algn="ctr">
              <a:defRPr>
                <a:solidFill>
                  <a:schemeClr val="tx1"/>
                </a:solidFill>
                <a:latin typeface="Arial" charset="0"/>
              </a:defRPr>
            </a:lvl1pPr>
            <a:lvl2pPr marL="742950" indent="-285750" algn="ctr">
              <a:defRPr>
                <a:solidFill>
                  <a:schemeClr val="tx1"/>
                </a:solidFill>
                <a:latin typeface="Arial" charset="0"/>
              </a:defRPr>
            </a:lvl2pPr>
            <a:lvl3pPr marL="1143000" indent="-228600" algn="ctr">
              <a:defRPr>
                <a:solidFill>
                  <a:schemeClr val="tx1"/>
                </a:solidFill>
                <a:latin typeface="Arial" charset="0"/>
              </a:defRPr>
            </a:lvl3pPr>
            <a:lvl4pPr marL="1600200" indent="-228600" algn="ctr">
              <a:defRPr>
                <a:solidFill>
                  <a:schemeClr val="tx1"/>
                </a:solidFill>
                <a:latin typeface="Arial" charset="0"/>
              </a:defRPr>
            </a:lvl4pPr>
            <a:lvl5pPr marL="2057400" indent="-228600" algn="ctr">
              <a:defRPr>
                <a:solidFill>
                  <a:schemeClr val="tx1"/>
                </a:solidFill>
                <a:latin typeface="Arial" charset="0"/>
              </a:defRPr>
            </a:lvl5pPr>
            <a:lvl6pPr marL="2514600" indent="-228600" algn="ctr" fontAlgn="base">
              <a:spcBef>
                <a:spcPct val="0"/>
              </a:spcBef>
              <a:spcAft>
                <a:spcPct val="0"/>
              </a:spcAft>
              <a:defRPr>
                <a:solidFill>
                  <a:schemeClr val="tx1"/>
                </a:solidFill>
                <a:latin typeface="Arial" charset="0"/>
              </a:defRPr>
            </a:lvl6pPr>
            <a:lvl7pPr marL="2971800" indent="-228600" algn="ctr" fontAlgn="base">
              <a:spcBef>
                <a:spcPct val="0"/>
              </a:spcBef>
              <a:spcAft>
                <a:spcPct val="0"/>
              </a:spcAft>
              <a:defRPr>
                <a:solidFill>
                  <a:schemeClr val="tx1"/>
                </a:solidFill>
                <a:latin typeface="Arial" charset="0"/>
              </a:defRPr>
            </a:lvl7pPr>
            <a:lvl8pPr marL="3429000" indent="-228600" algn="ctr" fontAlgn="base">
              <a:spcBef>
                <a:spcPct val="0"/>
              </a:spcBef>
              <a:spcAft>
                <a:spcPct val="0"/>
              </a:spcAft>
              <a:defRPr>
                <a:solidFill>
                  <a:schemeClr val="tx1"/>
                </a:solidFill>
                <a:latin typeface="Arial" charset="0"/>
              </a:defRPr>
            </a:lvl8pPr>
            <a:lvl9pPr marL="3886200" indent="-228600" algn="ctr" fontAlgn="base">
              <a:spcBef>
                <a:spcPct val="0"/>
              </a:spcBef>
              <a:spcAft>
                <a:spcPct val="0"/>
              </a:spcAft>
              <a:defRPr>
                <a:solidFill>
                  <a:schemeClr val="tx1"/>
                </a:solidFill>
                <a:latin typeface="Arial" charset="0"/>
              </a:defRPr>
            </a:lvl9pPr>
          </a:lstStyle>
          <a:p>
            <a:pPr algn="l" defTabSz="914400" eaLnBrk="0" hangingPunct="0">
              <a:lnSpc>
                <a:spcPct val="80000"/>
              </a:lnSpc>
              <a:spcBef>
                <a:spcPct val="20000"/>
              </a:spcBef>
              <a:buClr>
                <a:schemeClr val="tx1"/>
              </a:buClr>
              <a:buSzPct val="100000"/>
            </a:pPr>
            <a:r>
              <a:rPr lang="en-GB" altLang="en-US" sz="4000" b="1" dirty="0" smtClean="0">
                <a:solidFill>
                  <a:srgbClr val="FFFF00"/>
                </a:solidFill>
                <a:effectLst>
                  <a:outerShdw blurRad="38100" dist="38100" dir="2700000" algn="tl">
                    <a:srgbClr val="C0C0C0"/>
                  </a:outerShdw>
                </a:effectLst>
                <a:latin typeface="Tahoma" pitchFamily="34" charset="0"/>
              </a:rPr>
              <a:t>RE-CAP</a:t>
            </a:r>
            <a:r>
              <a:rPr lang="en-GB" altLang="en-US" sz="4000" b="1" dirty="0">
                <a:solidFill>
                  <a:srgbClr val="FFFF00"/>
                </a:solidFill>
                <a:effectLst>
                  <a:outerShdw blurRad="38100" dist="38100" dir="2700000" algn="tl">
                    <a:srgbClr val="C0C0C0"/>
                  </a:outerShdw>
                </a:effectLst>
                <a:latin typeface="Tahoma" pitchFamily="34" charset="0"/>
              </a:rPr>
              <a:t>…</a:t>
            </a:r>
            <a:endParaRPr lang="it-IT" altLang="en-US" sz="4000" b="1" dirty="0">
              <a:solidFill>
                <a:srgbClr val="FFFF00"/>
              </a:solidFill>
              <a:effectLst>
                <a:outerShdw blurRad="38100" dist="38100" dir="2700000" algn="tl">
                  <a:srgbClr val="C0C0C0"/>
                </a:outerShdw>
              </a:effectLst>
              <a:latin typeface="Tahoma"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9489" y="3145469"/>
            <a:ext cx="2576037" cy="493040"/>
          </a:xfrm>
          <a:prstGeom prst="rect">
            <a:avLst/>
          </a:prstGeom>
        </p:spPr>
      </p:pic>
    </p:spTree>
    <p:extLst>
      <p:ext uri="{BB962C8B-B14F-4D97-AF65-F5344CB8AC3E}">
        <p14:creationId xmlns:p14="http://schemas.microsoft.com/office/powerpoint/2010/main" val="57816376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471488" y="6999606"/>
            <a:ext cx="538792" cy="401638"/>
          </a:xfrm>
        </p:spPr>
        <p:txBody>
          <a:bodyPr/>
          <a:lstStyle/>
          <a:p>
            <a:fld id="{F978DE44-342D-4E2C-ADD3-36DB2C90AEA2}" type="slidenum">
              <a:rPr lang="it-IT" smtClean="0"/>
              <a:pPr/>
              <a:t>104</a:t>
            </a:fld>
            <a:endParaRPr lang="it-IT" dirty="0"/>
          </a:p>
        </p:txBody>
      </p:sp>
      <p:sp>
        <p:nvSpPr>
          <p:cNvPr id="6" name="Title 5"/>
          <p:cNvSpPr>
            <a:spLocks noGrp="1"/>
          </p:cNvSpPr>
          <p:nvPr>
            <p:ph type="title"/>
          </p:nvPr>
        </p:nvSpPr>
        <p:spPr/>
        <p:txBody>
          <a:bodyPr/>
          <a:lstStyle/>
          <a:p>
            <a:pPr marL="0" indent="0">
              <a:buNone/>
            </a:pPr>
            <a:r>
              <a:rPr lang="en-US" dirty="0" smtClean="0"/>
              <a:t>	Recap</a:t>
            </a:r>
            <a:endParaRPr lang="en-US" dirty="0"/>
          </a:p>
        </p:txBody>
      </p:sp>
      <p:sp>
        <p:nvSpPr>
          <p:cNvPr id="8" name="Rectangle 5"/>
          <p:cNvSpPr>
            <a:spLocks noGrp="1" noChangeArrowheads="1"/>
          </p:cNvSpPr>
          <p:nvPr>
            <p:ph type="body" sz="quarter" idx="13"/>
          </p:nvPr>
        </p:nvSpPr>
        <p:spPr bwMode="auto">
          <a:xfrm>
            <a:off x="628650" y="1166453"/>
            <a:ext cx="9361488" cy="5844313"/>
          </a:xfrm>
          <a:prstGeom prst="rect">
            <a:avLst/>
          </a:prstGeom>
          <a:noFill/>
          <a:ln w="9525">
            <a:noFill/>
            <a:miter lim="800000"/>
            <a:headEnd/>
            <a:tailEnd/>
          </a:ln>
        </p:spPr>
        <p:txBody>
          <a:bodyPr wrap="square" lIns="104287" tIns="52144" rIns="104287" bIns="52144" anchor="ctr">
            <a:spAutoFit/>
          </a:bodyPr>
          <a:lstStyle/>
          <a:p>
            <a:pPr marL="521437" indent="-521437" algn="just" defTabSz="1042873"/>
            <a:r>
              <a:rPr lang="en-GB" sz="2100" b="1" dirty="0" smtClean="0"/>
              <a:t>ASPHALT REINFORCEMENT </a:t>
            </a:r>
          </a:p>
          <a:p>
            <a:pPr marL="521437" indent="-521437" algn="just" defTabSz="1042873">
              <a:buFont typeface="Arial" panose="020B0604020202020204" pitchFamily="34" charset="0"/>
              <a:buChar char="•"/>
            </a:pPr>
            <a:r>
              <a:rPr lang="en-GB" sz="2100" dirty="0" smtClean="0"/>
              <a:t>Applicable new roads</a:t>
            </a:r>
          </a:p>
          <a:p>
            <a:pPr marL="521437" indent="-521437" algn="just" defTabSz="1042873">
              <a:buFont typeface="Arial" panose="020B0604020202020204" pitchFamily="34" charset="0"/>
              <a:buChar char="•"/>
            </a:pPr>
            <a:r>
              <a:rPr lang="en-GB" sz="2100" dirty="0" smtClean="0"/>
              <a:t>Resurfacing of roads</a:t>
            </a:r>
          </a:p>
          <a:p>
            <a:pPr marL="521437" indent="-521437" algn="just" defTabSz="1042873">
              <a:buFont typeface="Arial" panose="020B0604020202020204" pitchFamily="34" charset="0"/>
              <a:buChar char="•"/>
            </a:pPr>
            <a:r>
              <a:rPr lang="en-GB" sz="2100" dirty="0" err="1" smtClean="0"/>
              <a:t>RoadMesh</a:t>
            </a:r>
            <a:r>
              <a:rPr lang="en-GB" sz="2100" dirty="0"/>
              <a:t> </a:t>
            </a:r>
            <a:r>
              <a:rPr lang="en-GB" sz="2100" dirty="0" smtClean="0"/>
              <a:t>&amp; </a:t>
            </a:r>
            <a:r>
              <a:rPr lang="en-GB" sz="2100" dirty="0" err="1" smtClean="0"/>
              <a:t>Glassgrid</a:t>
            </a:r>
            <a:r>
              <a:rPr lang="en-GB" sz="2100" dirty="0" smtClean="0"/>
              <a:t> (Better performance)</a:t>
            </a:r>
          </a:p>
          <a:p>
            <a:pPr marL="521437" indent="-521437" algn="just" defTabSz="1042873"/>
            <a:endParaRPr lang="en-GB" sz="2100" b="1" dirty="0" smtClean="0">
              <a:latin typeface="+mj-lt"/>
            </a:endParaRPr>
          </a:p>
          <a:p>
            <a:pPr marL="521437" indent="-521437" algn="just" defTabSz="1042873"/>
            <a:r>
              <a:rPr lang="en-GB" sz="2100" b="1" dirty="0" smtClean="0">
                <a:latin typeface="+mj-lt"/>
              </a:rPr>
              <a:t>BASE AND SUBBASE STABILISATION </a:t>
            </a:r>
          </a:p>
          <a:p>
            <a:pPr marL="521437" indent="-521437" algn="just" defTabSz="1042873">
              <a:buFont typeface="Arial" panose="020B0604020202020204" pitchFamily="34" charset="0"/>
              <a:buChar char="•"/>
            </a:pPr>
            <a:r>
              <a:rPr lang="en-GB" sz="2100" dirty="0"/>
              <a:t>Applicable new roads</a:t>
            </a:r>
          </a:p>
          <a:p>
            <a:pPr marL="521437" indent="-521437" algn="just" defTabSz="1042873">
              <a:buFont typeface="Arial" panose="020B0604020202020204" pitchFamily="34" charset="0"/>
              <a:buChar char="•"/>
            </a:pPr>
            <a:r>
              <a:rPr lang="en-GB" sz="2100" dirty="0" smtClean="0"/>
              <a:t>Repair of road which include base or </a:t>
            </a:r>
            <a:r>
              <a:rPr lang="en-GB" sz="2100" dirty="0" err="1" smtClean="0"/>
              <a:t>subbase</a:t>
            </a:r>
            <a:r>
              <a:rPr lang="en-GB" sz="2100" dirty="0" smtClean="0"/>
              <a:t> stabilization</a:t>
            </a:r>
          </a:p>
          <a:p>
            <a:pPr marL="521437" indent="-521437" algn="just" defTabSz="1042873">
              <a:buFont typeface="Arial" panose="020B0604020202020204" pitchFamily="34" charset="0"/>
              <a:buChar char="•"/>
            </a:pPr>
            <a:r>
              <a:rPr lang="en-GB" sz="2100" dirty="0" smtClean="0"/>
              <a:t>Use of locally available </a:t>
            </a:r>
            <a:r>
              <a:rPr lang="en-GB" sz="2100" dirty="0" err="1" smtClean="0"/>
              <a:t>materail</a:t>
            </a:r>
            <a:endParaRPr lang="en-GB" sz="2100" dirty="0" smtClean="0"/>
          </a:p>
          <a:p>
            <a:pPr marL="521437" indent="-521437" algn="just" defTabSz="1042873">
              <a:buFont typeface="Arial" panose="020B0604020202020204" pitchFamily="34" charset="0"/>
              <a:buChar char="•"/>
            </a:pPr>
            <a:endParaRPr lang="en-GB" sz="2100" dirty="0"/>
          </a:p>
          <a:p>
            <a:pPr algn="just" defTabSz="1042873"/>
            <a:r>
              <a:rPr lang="en-GB" sz="2100" b="1" dirty="0">
                <a:latin typeface="+mj-lt"/>
              </a:rPr>
              <a:t>DRAINAGE</a:t>
            </a:r>
          </a:p>
          <a:p>
            <a:pPr marL="521437" indent="-521437" algn="just" defTabSz="1042873">
              <a:buFont typeface="Arial" panose="020B0604020202020204" pitchFamily="34" charset="0"/>
              <a:buChar char="•"/>
            </a:pPr>
            <a:r>
              <a:rPr lang="en-GB" sz="2100" dirty="0" smtClean="0"/>
              <a:t>Edge Drains</a:t>
            </a:r>
          </a:p>
          <a:p>
            <a:pPr marL="521437" indent="-521437" algn="just" defTabSz="1042873">
              <a:buFont typeface="Arial" panose="020B0604020202020204" pitchFamily="34" charset="0"/>
              <a:buChar char="•"/>
            </a:pPr>
            <a:r>
              <a:rPr lang="en-GB" sz="2100" dirty="0" smtClean="0"/>
              <a:t>Capillary Cut off</a:t>
            </a:r>
            <a:r>
              <a:rPr lang="en-US" sz="2100" b="1" dirty="0" smtClean="0">
                <a:latin typeface="+mj-lt"/>
              </a:rPr>
              <a:t>  </a:t>
            </a:r>
            <a:r>
              <a:rPr lang="en-US" sz="2100" dirty="0" smtClean="0">
                <a:latin typeface="+mj-lt"/>
              </a:rPr>
              <a:t>  </a:t>
            </a:r>
            <a:endParaRPr lang="en-GB" sz="2100" b="1" dirty="0">
              <a:latin typeface="+mj-lt"/>
            </a:endParaRPr>
          </a:p>
          <a:p>
            <a:pPr marL="521437" indent="-521437" algn="just" defTabSz="1042873"/>
            <a:r>
              <a:rPr lang="en-GB" sz="2100" b="1" dirty="0" smtClean="0">
                <a:latin typeface="+mj-lt"/>
              </a:rPr>
              <a:t>       </a:t>
            </a:r>
            <a:endParaRPr lang="it-IT" sz="2100" b="1" dirty="0">
              <a:latin typeface="+mj-lt"/>
            </a:endParaRPr>
          </a:p>
        </p:txBody>
      </p:sp>
    </p:spTree>
    <p:extLst>
      <p:ext uri="{BB962C8B-B14F-4D97-AF65-F5344CB8AC3E}">
        <p14:creationId xmlns:p14="http://schemas.microsoft.com/office/powerpoint/2010/main" val="293219395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8013" y="1009211"/>
            <a:ext cx="10074166" cy="5934514"/>
          </a:xfrm>
        </p:spPr>
        <p:txBody>
          <a:bodyPr>
            <a:noAutofit/>
          </a:bodyPr>
          <a:lstStyle/>
          <a:p>
            <a:pPr marL="0" indent="0" algn="just">
              <a:buNone/>
            </a:pPr>
            <a:r>
              <a:rPr lang="en-US" sz="2300" dirty="0">
                <a:solidFill>
                  <a:srgbClr val="EE7A19"/>
                </a:solidFill>
                <a:latin typeface="+mn-lt"/>
              </a:rPr>
              <a:t>Use of Geosynthetics in pavements provides following benefits</a:t>
            </a:r>
            <a:r>
              <a:rPr lang="en-US" sz="2300" dirty="0" smtClean="0">
                <a:solidFill>
                  <a:srgbClr val="EE7A19"/>
                </a:solidFill>
                <a:latin typeface="+mn-lt"/>
              </a:rPr>
              <a:t>:</a:t>
            </a:r>
            <a:endParaRPr lang="en-US" sz="2000" dirty="0"/>
          </a:p>
          <a:p>
            <a:pPr>
              <a:lnSpc>
                <a:spcPct val="150000"/>
              </a:lnSpc>
              <a:buFont typeface="Wingdings" pitchFamily="2" charset="2"/>
              <a:buChar char="Ø"/>
            </a:pPr>
            <a:r>
              <a:rPr lang="en-US" sz="2100" dirty="0">
                <a:latin typeface="+mn-lt"/>
              </a:rPr>
              <a:t>Separation/Filtration layer</a:t>
            </a:r>
          </a:p>
          <a:p>
            <a:pPr>
              <a:lnSpc>
                <a:spcPct val="150000"/>
              </a:lnSpc>
              <a:buFont typeface="Wingdings" pitchFamily="2" charset="2"/>
              <a:buChar char="Ø"/>
            </a:pPr>
            <a:r>
              <a:rPr lang="en-US" sz="2100" dirty="0">
                <a:latin typeface="+mn-lt"/>
              </a:rPr>
              <a:t>Reduce vertical and lateral </a:t>
            </a:r>
            <a:r>
              <a:rPr lang="en-US" sz="2100" dirty="0" smtClean="0">
                <a:latin typeface="+mn-lt"/>
              </a:rPr>
              <a:t>deformation</a:t>
            </a:r>
          </a:p>
          <a:p>
            <a:pPr>
              <a:lnSpc>
                <a:spcPct val="150000"/>
              </a:lnSpc>
              <a:buFont typeface="Wingdings" pitchFamily="2" charset="2"/>
              <a:buChar char="Ø"/>
            </a:pPr>
            <a:r>
              <a:rPr lang="en-US" sz="2100" dirty="0"/>
              <a:t>Increase the bearing capacity of soft soil </a:t>
            </a:r>
            <a:endParaRPr lang="en-US" sz="2100" dirty="0" smtClean="0"/>
          </a:p>
          <a:p>
            <a:pPr>
              <a:lnSpc>
                <a:spcPct val="150000"/>
              </a:lnSpc>
              <a:buFont typeface="Wingdings" pitchFamily="2" charset="2"/>
              <a:buChar char="Ø"/>
            </a:pPr>
            <a:r>
              <a:rPr lang="en-US" sz="2100" b="1" dirty="0" smtClean="0">
                <a:solidFill>
                  <a:srgbClr val="006600"/>
                </a:solidFill>
                <a:latin typeface="+mn-lt"/>
              </a:rPr>
              <a:t>Allows the use of Marginal/ Recycled/ locally available materials effectively</a:t>
            </a:r>
          </a:p>
          <a:p>
            <a:pPr>
              <a:lnSpc>
                <a:spcPct val="150000"/>
              </a:lnSpc>
              <a:buFont typeface="Wingdings" pitchFamily="2" charset="2"/>
              <a:buChar char="Ø"/>
            </a:pPr>
            <a:r>
              <a:rPr lang="en-US" sz="2100" dirty="0"/>
              <a:t>Better </a:t>
            </a:r>
            <a:r>
              <a:rPr lang="en-US" sz="2100" dirty="0" smtClean="0"/>
              <a:t>drainage</a:t>
            </a:r>
            <a:endParaRPr lang="en-US" sz="2100" dirty="0">
              <a:latin typeface="+mn-lt"/>
            </a:endParaRPr>
          </a:p>
          <a:p>
            <a:pPr>
              <a:lnSpc>
                <a:spcPct val="150000"/>
              </a:lnSpc>
              <a:buFont typeface="Wingdings" pitchFamily="2" charset="2"/>
              <a:buChar char="Ø"/>
            </a:pPr>
            <a:r>
              <a:rPr lang="en-US" sz="2100" b="1" dirty="0" smtClean="0">
                <a:solidFill>
                  <a:srgbClr val="006600"/>
                </a:solidFill>
                <a:latin typeface="+mn-lt"/>
              </a:rPr>
              <a:t>Extended </a:t>
            </a:r>
            <a:r>
              <a:rPr lang="en-US" sz="2100" b="1" dirty="0">
                <a:solidFill>
                  <a:srgbClr val="006600"/>
                </a:solidFill>
                <a:latin typeface="+mn-lt"/>
              </a:rPr>
              <a:t>Serviceability of the road i.e. Traffic benefit Ratio (TBR</a:t>
            </a:r>
            <a:r>
              <a:rPr lang="en-US" sz="2100" b="1" dirty="0" smtClean="0">
                <a:solidFill>
                  <a:srgbClr val="006600"/>
                </a:solidFill>
                <a:latin typeface="+mn-lt"/>
              </a:rPr>
              <a:t>)</a:t>
            </a:r>
          </a:p>
          <a:p>
            <a:pPr>
              <a:lnSpc>
                <a:spcPct val="150000"/>
              </a:lnSpc>
              <a:buFont typeface="Wingdings" pitchFamily="2" charset="2"/>
              <a:buChar char="Ø"/>
            </a:pPr>
            <a:r>
              <a:rPr lang="en-US" sz="2100" b="1" dirty="0" smtClean="0">
                <a:solidFill>
                  <a:srgbClr val="006600"/>
                </a:solidFill>
                <a:latin typeface="+mn-lt"/>
              </a:rPr>
              <a:t>Reduction in Crust thickness i.e. Base Course Reduction ( BCR)</a:t>
            </a:r>
            <a:endParaRPr lang="en-US" sz="2100" b="1" dirty="0">
              <a:solidFill>
                <a:srgbClr val="006600"/>
              </a:solidFill>
              <a:latin typeface="+mn-lt"/>
            </a:endParaRPr>
          </a:p>
          <a:p>
            <a:pPr>
              <a:lnSpc>
                <a:spcPct val="150000"/>
              </a:lnSpc>
              <a:buFont typeface="Wingdings" pitchFamily="2" charset="2"/>
              <a:buChar char="Ø"/>
            </a:pPr>
            <a:r>
              <a:rPr lang="en-US" sz="2100" dirty="0" smtClean="0">
                <a:latin typeface="+mn-lt"/>
              </a:rPr>
              <a:t>Less </a:t>
            </a:r>
            <a:r>
              <a:rPr lang="en-US" sz="2100" dirty="0">
                <a:latin typeface="+mn-lt"/>
              </a:rPr>
              <a:t>periodical maintenance </a:t>
            </a:r>
            <a:endParaRPr lang="en-US" sz="2100" dirty="0" smtClean="0">
              <a:latin typeface="+mn-lt"/>
            </a:endParaRPr>
          </a:p>
          <a:p>
            <a:pPr>
              <a:lnSpc>
                <a:spcPct val="150000"/>
              </a:lnSpc>
              <a:buFont typeface="Wingdings" pitchFamily="2" charset="2"/>
              <a:buChar char="Ø"/>
            </a:pPr>
            <a:r>
              <a:rPr lang="en-US" sz="2100" dirty="0"/>
              <a:t>Reduce construction and operational </a:t>
            </a:r>
            <a:r>
              <a:rPr lang="en-US" sz="2100" dirty="0" smtClean="0"/>
              <a:t>costs</a:t>
            </a:r>
          </a:p>
          <a:p>
            <a:pPr>
              <a:lnSpc>
                <a:spcPct val="150000"/>
              </a:lnSpc>
              <a:buFont typeface="Wingdings" pitchFamily="2" charset="2"/>
              <a:buChar char="Ø"/>
            </a:pPr>
            <a:r>
              <a:rPr lang="en-US" sz="2100" b="1" dirty="0" smtClean="0">
                <a:solidFill>
                  <a:srgbClr val="006600"/>
                </a:solidFill>
              </a:rPr>
              <a:t>Lower Carbon Footprint</a:t>
            </a:r>
            <a:endParaRPr lang="en-US" sz="2100" b="1" dirty="0">
              <a:solidFill>
                <a:srgbClr val="006600"/>
              </a:solidFill>
            </a:endParaRPr>
          </a:p>
          <a:p>
            <a:pPr marL="0" indent="0">
              <a:lnSpc>
                <a:spcPct val="150000"/>
              </a:lnSpc>
              <a:buNone/>
            </a:pPr>
            <a:endParaRPr lang="en-US" sz="2100" dirty="0">
              <a:latin typeface="+mn-lt"/>
            </a:endParaRPr>
          </a:p>
          <a:p>
            <a:pPr marL="0" indent="0">
              <a:buNone/>
            </a:pPr>
            <a:endParaRPr lang="en-US" sz="2000" dirty="0" smtClean="0"/>
          </a:p>
          <a:p>
            <a:endParaRPr lang="en-US" sz="2000" dirty="0" smtClean="0"/>
          </a:p>
          <a:p>
            <a:endParaRPr lang="en-US" sz="2000" dirty="0"/>
          </a:p>
        </p:txBody>
      </p:sp>
      <p:sp>
        <p:nvSpPr>
          <p:cNvPr id="4" name="Title 3"/>
          <p:cNvSpPr>
            <a:spLocks noGrp="1"/>
          </p:cNvSpPr>
          <p:nvPr>
            <p:ph type="title"/>
          </p:nvPr>
        </p:nvSpPr>
        <p:spPr/>
        <p:txBody>
          <a:bodyPr>
            <a:normAutofit/>
          </a:bodyPr>
          <a:lstStyle/>
          <a:p>
            <a:pPr>
              <a:buClr>
                <a:srgbClr val="002060"/>
              </a:buClr>
              <a:buNone/>
            </a:pPr>
            <a:r>
              <a:rPr lang="en-US" altLang="en-US" sz="2700" b="1" dirty="0" smtClean="0">
                <a:solidFill>
                  <a:srgbClr val="002060"/>
                </a:solidFill>
                <a:cs typeface="Arial" pitchFamily="34" charset="0"/>
              </a:rPr>
              <a:t>	</a:t>
            </a:r>
            <a:r>
              <a:rPr lang="en-US" altLang="en-US" sz="2700" b="1" dirty="0" smtClean="0">
                <a:solidFill>
                  <a:schemeClr val="tx1"/>
                </a:solidFill>
                <a:cs typeface="Arial" pitchFamily="34" charset="0"/>
              </a:rPr>
              <a:t>Summary</a:t>
            </a:r>
            <a:endParaRPr lang="en-US" altLang="en-US" sz="2700" b="1" dirty="0">
              <a:solidFill>
                <a:schemeClr val="tx1"/>
              </a:solidFill>
              <a:cs typeface="Arial" pitchFamily="34" charset="0"/>
            </a:endParaRPr>
          </a:p>
        </p:txBody>
      </p:sp>
    </p:spTree>
    <p:extLst>
      <p:ext uri="{BB962C8B-B14F-4D97-AF65-F5344CB8AC3E}">
        <p14:creationId xmlns:p14="http://schemas.microsoft.com/office/powerpoint/2010/main" val="412845080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accaferri_logo.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88511" y="446232"/>
            <a:ext cx="4822453" cy="8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Drake - Brand New.mp3">
            <a:hlinkClick r:id="" action="ppaction://media"/>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135504" y="7200941"/>
            <a:ext cx="356394" cy="335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50" name="Object 14"/>
          <p:cNvGraphicFramePr>
            <a:graphicFrameLocks noChangeAspect="1"/>
          </p:cNvGraphicFramePr>
          <p:nvPr/>
        </p:nvGraphicFramePr>
        <p:xfrm>
          <a:off x="2567149" y="1319444"/>
          <a:ext cx="5769124" cy="425232"/>
        </p:xfrm>
        <a:graphic>
          <a:graphicData uri="http://schemas.openxmlformats.org/presentationml/2006/ole">
            <mc:AlternateContent xmlns:mc="http://schemas.openxmlformats.org/markup-compatibility/2006">
              <mc:Choice xmlns:v="urn:schemas-microsoft-com:vml" Requires="v">
                <p:oleObj spid="_x0000_s110609" name="Image" r:id="rId7" imgW="9046482" imgH="709945" progId="">
                  <p:embed/>
                </p:oleObj>
              </mc:Choice>
              <mc:Fallback>
                <p:oleObj name="Image" r:id="rId7" imgW="9046482" imgH="709945"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67149" y="1319444"/>
                        <a:ext cx="5769124" cy="425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4" name="Text Box 15"/>
          <p:cNvSpPr txBox="1">
            <a:spLocks noChangeArrowheads="1"/>
          </p:cNvSpPr>
          <p:nvPr/>
        </p:nvSpPr>
        <p:spPr bwMode="auto">
          <a:xfrm>
            <a:off x="313701" y="1694727"/>
            <a:ext cx="10378111" cy="563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04287" tIns="52144" rIns="104287" bIns="521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defTabSz="1042873" eaLnBrk="1" hangingPunct="1">
              <a:spcBef>
                <a:spcPct val="50000"/>
              </a:spcBef>
            </a:pPr>
            <a:r>
              <a:rPr lang="it-IT" altLang="en-US" sz="2700" b="1" dirty="0">
                <a:latin typeface="Arial" panose="020B0604020202020204" pitchFamily="34" charset="0"/>
                <a:cs typeface="Arial" panose="020B0604020202020204" pitchFamily="34" charset="0"/>
              </a:rPr>
              <a:t>THANK YOU</a:t>
            </a:r>
          </a:p>
          <a:p>
            <a:pPr defTabSz="1042873" eaLnBrk="1" hangingPunct="1">
              <a:spcBef>
                <a:spcPct val="50000"/>
              </a:spcBef>
            </a:pPr>
            <a:r>
              <a:rPr lang="it-IT" altLang="en-US" sz="2700" b="1" dirty="0" smtClean="0">
                <a:latin typeface="Arial" panose="020B0604020202020204" pitchFamily="34" charset="0"/>
                <a:cs typeface="Arial" panose="020B0604020202020204" pitchFamily="34" charset="0"/>
              </a:rPr>
              <a:t>Questions are Welcome</a:t>
            </a:r>
          </a:p>
          <a:p>
            <a:pPr defTabSz="1042873" eaLnBrk="1" hangingPunct="1">
              <a:spcBef>
                <a:spcPct val="50000"/>
              </a:spcBef>
            </a:pPr>
            <a:endParaRPr lang="it-IT" altLang="en-US" sz="2700" b="1" dirty="0" smtClean="0">
              <a:latin typeface="Arial" panose="020B0604020202020204" pitchFamily="34" charset="0"/>
              <a:cs typeface="Arial" panose="020B0604020202020204" pitchFamily="34" charset="0"/>
            </a:endParaRPr>
          </a:p>
          <a:p>
            <a:pPr defTabSz="1042873" eaLnBrk="1" hangingPunct="1">
              <a:spcBef>
                <a:spcPct val="50000"/>
              </a:spcBef>
            </a:pPr>
            <a:r>
              <a:rPr lang="it-IT" altLang="en-US" sz="2700" b="1" dirty="0" smtClean="0">
                <a:latin typeface="Arial" panose="020B0604020202020204" pitchFamily="34" charset="0"/>
                <a:cs typeface="Arial" panose="020B0604020202020204" pitchFamily="34" charset="0"/>
              </a:rPr>
              <a:t>Please contact us on </a:t>
            </a:r>
          </a:p>
          <a:p>
            <a:pPr defTabSz="1042873" eaLnBrk="1" hangingPunct="1">
              <a:spcBef>
                <a:spcPct val="50000"/>
              </a:spcBef>
            </a:pPr>
            <a:r>
              <a:rPr lang="it-IT" altLang="en-US" sz="2700" b="1" dirty="0" smtClean="0">
                <a:solidFill>
                  <a:srgbClr val="000099"/>
                </a:solidFill>
                <a:latin typeface="Arial" panose="020B0604020202020204" pitchFamily="34" charset="0"/>
                <a:cs typeface="Arial" panose="020B0604020202020204" pitchFamily="34" charset="0"/>
                <a:hlinkClick r:id="rId9"/>
              </a:rPr>
              <a:t>info@maccaferri-india.com</a:t>
            </a:r>
            <a:endParaRPr lang="it-IT" altLang="en-US" sz="2700" b="1" dirty="0" smtClean="0">
              <a:solidFill>
                <a:srgbClr val="000099"/>
              </a:solidFill>
              <a:latin typeface="Arial" panose="020B0604020202020204" pitchFamily="34" charset="0"/>
              <a:cs typeface="Arial" panose="020B0604020202020204" pitchFamily="34" charset="0"/>
            </a:endParaRPr>
          </a:p>
          <a:p>
            <a:pPr defTabSz="1042873" eaLnBrk="1" hangingPunct="1">
              <a:spcBef>
                <a:spcPct val="50000"/>
              </a:spcBef>
            </a:pPr>
            <a:r>
              <a:rPr lang="it-IT" altLang="en-US" sz="2700" b="1" dirty="0">
                <a:solidFill>
                  <a:srgbClr val="000099"/>
                </a:solidFill>
                <a:latin typeface="Arial" panose="020B0604020202020204" pitchFamily="34" charset="0"/>
                <a:cs typeface="Arial" panose="020B0604020202020204" pitchFamily="34" charset="0"/>
              </a:rPr>
              <a:t>info@in.maccaferri.com</a:t>
            </a:r>
            <a:endParaRPr lang="it-IT" altLang="en-US" sz="2700" b="1" dirty="0" smtClean="0">
              <a:solidFill>
                <a:srgbClr val="000099"/>
              </a:solidFill>
              <a:latin typeface="Arial" panose="020B0604020202020204" pitchFamily="34" charset="0"/>
              <a:cs typeface="Arial" panose="020B0604020202020204" pitchFamily="34" charset="0"/>
            </a:endParaRPr>
          </a:p>
          <a:p>
            <a:pPr defTabSz="1042873" eaLnBrk="1" hangingPunct="1">
              <a:spcBef>
                <a:spcPct val="50000"/>
              </a:spcBef>
            </a:pPr>
            <a:endParaRPr lang="it-IT" altLang="en-US" sz="2000" b="1" dirty="0">
              <a:latin typeface="Arial" panose="020B0604020202020204" pitchFamily="34" charset="0"/>
              <a:cs typeface="Arial" panose="020B0604020202020204" pitchFamily="34" charset="0"/>
            </a:endParaRPr>
          </a:p>
          <a:p>
            <a:r>
              <a:rPr lang="en-US" sz="2000" b="1" dirty="0"/>
              <a:t>Dr. </a:t>
            </a:r>
            <a:r>
              <a:rPr lang="en-US" sz="2000" b="1" dirty="0" err="1"/>
              <a:t>Ratnakar</a:t>
            </a:r>
            <a:r>
              <a:rPr lang="en-US" sz="2000" b="1" dirty="0"/>
              <a:t> R. </a:t>
            </a:r>
            <a:r>
              <a:rPr lang="en-US" sz="2000" b="1" dirty="0" err="1"/>
              <a:t>Mahajan</a:t>
            </a:r>
            <a:endParaRPr lang="en-US" sz="2000" dirty="0"/>
          </a:p>
          <a:p>
            <a:r>
              <a:rPr lang="en-US" sz="2000" dirty="0"/>
              <a:t>Deputy General Manager</a:t>
            </a:r>
          </a:p>
          <a:p>
            <a:r>
              <a:rPr lang="en-US" sz="2000" dirty="0" err="1"/>
              <a:t>Maccaferri</a:t>
            </a:r>
            <a:r>
              <a:rPr lang="en-US" sz="2000" dirty="0"/>
              <a:t> Environmental Solutions Pvt. Ltd.</a:t>
            </a:r>
          </a:p>
          <a:p>
            <a:r>
              <a:rPr lang="en-US" sz="2000" dirty="0"/>
              <a:t>Mob:+</a:t>
            </a:r>
            <a:r>
              <a:rPr lang="en-US" sz="2000" dirty="0" smtClean="0"/>
              <a:t>91-9987050096</a:t>
            </a:r>
          </a:p>
          <a:p>
            <a:r>
              <a:rPr lang="en-US" altLang="en-US" sz="2000" b="1" dirty="0" smtClean="0">
                <a:latin typeface="Arial" panose="020B0604020202020204" pitchFamily="34" charset="0"/>
                <a:cs typeface="Arial" panose="020B0604020202020204" pitchFamily="34" charset="0"/>
              </a:rPr>
              <a:t>ratnwdc@maccaferri-india.com</a:t>
            </a:r>
            <a:endParaRPr lang="it-IT" alt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898353"/>
      </p:ext>
    </p:extLst>
  </p:cSld>
  <p:clrMapOvr>
    <a:masterClrMapping/>
  </p:clrMapOvr>
  <p:transition spd="med">
    <p:fade/>
  </p:transition>
  <p:timing>
    <p:tnLst>
      <p:par>
        <p:cTn id="1" dur="indefinite" restart="never" nodeType="tmRoot">
          <p:childTnLst>
            <p:audio>
              <p:cMediaNode vol="100000" numSld="39" showWhenStopped="0">
                <p:cTn id="2" fill="remove" display="0">
                  <p:stCondLst>
                    <p:cond delay="indefinite"/>
                  </p:stCondLst>
                  <p:endCondLst>
                    <p:cond evt="onPrev" delay="0">
                      <p:tgtEl>
                        <p:sldTgt/>
                      </p:tgtEl>
                    </p:cond>
                    <p:cond evt="onStopAudio" delay="0">
                      <p:tgtEl>
                        <p:sldTgt/>
                      </p:tgtEl>
                    </p:cond>
                  </p:endCondLst>
                </p:cTn>
                <p:tgtEl>
                  <p:spTgt spid="1537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Text Box 13"/>
          <p:cNvSpPr txBox="1">
            <a:spLocks noChangeArrowheads="1"/>
          </p:cNvSpPr>
          <p:nvPr/>
        </p:nvSpPr>
        <p:spPr bwMode="auto">
          <a:xfrm>
            <a:off x="110036" y="939046"/>
            <a:ext cx="10388879" cy="6186309"/>
          </a:xfrm>
          <a:prstGeom prst="rect">
            <a:avLst/>
          </a:prstGeom>
          <a:noFill/>
          <a:ln w="9525">
            <a:noFill/>
            <a:miter lim="800000"/>
            <a:headEnd/>
            <a:tailEnd/>
          </a:ln>
        </p:spPr>
        <p:txBody>
          <a:bodyPr wrap="square">
            <a:spAutoFit/>
          </a:bodyPr>
          <a:lstStyle/>
          <a:p>
            <a:pPr marL="285750" indent="-285750" eaLnBrk="0" hangingPunct="0">
              <a:lnSpc>
                <a:spcPct val="150000"/>
              </a:lnSpc>
              <a:buFont typeface="Arial" pitchFamily="34" charset="0"/>
              <a:buChar char="•"/>
            </a:pPr>
            <a:r>
              <a:rPr lang="en-US" sz="2400" b="1" baseline="0" dirty="0" smtClean="0"/>
              <a:t>RoadMesh / Paving </a:t>
            </a:r>
            <a:r>
              <a:rPr lang="en-US" sz="2400" b="1" dirty="0" smtClean="0"/>
              <a:t>F</a:t>
            </a:r>
            <a:r>
              <a:rPr lang="en-US" sz="2400" b="1" baseline="0" dirty="0" smtClean="0"/>
              <a:t>abric / </a:t>
            </a:r>
            <a:r>
              <a:rPr lang="en-US" sz="2400" b="1" baseline="0" dirty="0" err="1" smtClean="0"/>
              <a:t>Glassgrid</a:t>
            </a:r>
            <a:r>
              <a:rPr lang="en-US" sz="2400" b="1" baseline="0" dirty="0" smtClean="0"/>
              <a:t>:  </a:t>
            </a:r>
            <a:r>
              <a:rPr lang="en-US" sz="2400" baseline="0" dirty="0"/>
              <a:t>Reinforcement of surface  course (asphalt layer) / bearing  course</a:t>
            </a:r>
          </a:p>
          <a:p>
            <a:pPr marL="285750" indent="-285750" eaLnBrk="0" hangingPunct="0">
              <a:lnSpc>
                <a:spcPct val="150000"/>
              </a:lnSpc>
              <a:buFont typeface="Arial" pitchFamily="34" charset="0"/>
              <a:buChar char="•"/>
            </a:pPr>
            <a:r>
              <a:rPr lang="en-US" sz="2400" b="1" baseline="0" dirty="0" smtClean="0"/>
              <a:t>Biaxial Extruded </a:t>
            </a:r>
            <a:r>
              <a:rPr lang="en-US" sz="2400" b="1" baseline="0" dirty="0" err="1" smtClean="0"/>
              <a:t>geogrid</a:t>
            </a:r>
            <a:r>
              <a:rPr lang="en-US" sz="2400" b="1" baseline="0" dirty="0" smtClean="0"/>
              <a:t> / Woven </a:t>
            </a:r>
            <a:r>
              <a:rPr lang="en-US" sz="2400" b="1" baseline="0" dirty="0" err="1" smtClean="0"/>
              <a:t>Geogrid</a:t>
            </a:r>
            <a:r>
              <a:rPr lang="en-US" sz="2400" b="1" baseline="0" dirty="0" smtClean="0"/>
              <a:t> : </a:t>
            </a:r>
            <a:r>
              <a:rPr lang="en-US" sz="2400" baseline="0" dirty="0" smtClean="0"/>
              <a:t>reinforcement  of granular layer </a:t>
            </a:r>
            <a:r>
              <a:rPr lang="en-US" sz="2400" baseline="0" dirty="0"/>
              <a:t>(i.e.  Base  course  and  </a:t>
            </a:r>
            <a:r>
              <a:rPr lang="en-US" sz="2400" baseline="0" dirty="0" smtClean="0"/>
              <a:t>Sub-base  </a:t>
            </a:r>
            <a:r>
              <a:rPr lang="en-US" sz="2400" baseline="0" dirty="0"/>
              <a:t>course) </a:t>
            </a:r>
            <a:endParaRPr lang="en-US" sz="2400" baseline="0" dirty="0" smtClean="0"/>
          </a:p>
          <a:p>
            <a:pPr marL="285750" indent="-285750" eaLnBrk="0" hangingPunct="0">
              <a:lnSpc>
                <a:spcPct val="150000"/>
              </a:lnSpc>
              <a:buFont typeface="Arial" pitchFamily="34" charset="0"/>
              <a:buChar char="•"/>
            </a:pPr>
            <a:r>
              <a:rPr lang="en-US" sz="2400" b="1" baseline="0" dirty="0" smtClean="0"/>
              <a:t>Drainage </a:t>
            </a:r>
            <a:r>
              <a:rPr lang="en-US" sz="2400" b="1" baseline="0" dirty="0"/>
              <a:t>Composite </a:t>
            </a:r>
            <a:r>
              <a:rPr lang="en-US" sz="2400" b="1" baseline="0" dirty="0" smtClean="0"/>
              <a:t>: </a:t>
            </a:r>
            <a:r>
              <a:rPr lang="en-US" sz="2400" baseline="0" dirty="0"/>
              <a:t>For </a:t>
            </a:r>
            <a:r>
              <a:rPr lang="en-US" sz="2400" baseline="0" dirty="0" smtClean="0"/>
              <a:t>drainage and / or filter/separator</a:t>
            </a:r>
            <a:endParaRPr lang="en-US" sz="2400" baseline="0" dirty="0"/>
          </a:p>
          <a:p>
            <a:pPr marL="285750" indent="-285750" eaLnBrk="0" hangingPunct="0">
              <a:lnSpc>
                <a:spcPct val="150000"/>
              </a:lnSpc>
              <a:buFont typeface="Arial" pitchFamily="34" charset="0"/>
              <a:buChar char="•"/>
            </a:pPr>
            <a:endParaRPr lang="en-US" sz="2400" baseline="0" dirty="0" smtClean="0"/>
          </a:p>
          <a:p>
            <a:pPr marL="285750" indent="-285750" eaLnBrk="0" hangingPunct="0">
              <a:lnSpc>
                <a:spcPct val="150000"/>
              </a:lnSpc>
              <a:buFont typeface="Arial" pitchFamily="34" charset="0"/>
              <a:buChar char="•"/>
            </a:pPr>
            <a:endParaRPr lang="en-US" sz="2400" baseline="0" dirty="0"/>
          </a:p>
          <a:p>
            <a:pPr marL="285750" indent="-285750" eaLnBrk="0" hangingPunct="0">
              <a:lnSpc>
                <a:spcPct val="150000"/>
              </a:lnSpc>
              <a:buFont typeface="Arial" pitchFamily="34" charset="0"/>
              <a:buChar char="•"/>
            </a:pPr>
            <a:endParaRPr lang="en-US" sz="2400" baseline="0" dirty="0" smtClean="0"/>
          </a:p>
          <a:p>
            <a:pPr marL="285750" indent="-285750" eaLnBrk="0" hangingPunct="0">
              <a:lnSpc>
                <a:spcPct val="150000"/>
              </a:lnSpc>
              <a:buFont typeface="Arial" pitchFamily="34" charset="0"/>
              <a:buChar char="•"/>
            </a:pPr>
            <a:endParaRPr lang="en-US" sz="2400" baseline="0" dirty="0" smtClean="0"/>
          </a:p>
          <a:p>
            <a:pPr marL="285750" indent="-285750" eaLnBrk="0" hangingPunct="0">
              <a:lnSpc>
                <a:spcPct val="150000"/>
              </a:lnSpc>
              <a:buFont typeface="Arial" pitchFamily="34" charset="0"/>
              <a:buChar char="•"/>
            </a:pPr>
            <a:endParaRPr lang="en-US" sz="2400" baseline="0" dirty="0" smtClean="0"/>
          </a:p>
          <a:p>
            <a:pPr marL="285750" indent="-285750" eaLnBrk="0" hangingPunct="0">
              <a:lnSpc>
                <a:spcPct val="150000"/>
              </a:lnSpc>
              <a:buFont typeface="Arial" pitchFamily="34" charset="0"/>
              <a:buChar char="•"/>
            </a:pPr>
            <a:endParaRPr lang="en-US" sz="2400" b="1" baseline="0" dirty="0" smtClean="0"/>
          </a:p>
        </p:txBody>
      </p:sp>
      <p:grpSp>
        <p:nvGrpSpPr>
          <p:cNvPr id="3" name="Group 2"/>
          <p:cNvGrpSpPr/>
          <p:nvPr/>
        </p:nvGrpSpPr>
        <p:grpSpPr>
          <a:xfrm>
            <a:off x="367170" y="4554849"/>
            <a:ext cx="10244410" cy="2467843"/>
            <a:chOff x="367061" y="4556759"/>
            <a:chExt cx="10241368" cy="2468879"/>
          </a:xfrm>
        </p:grpSpPr>
        <p:pic>
          <p:nvPicPr>
            <p:cNvPr id="67" name="Picture 4"/>
            <p:cNvPicPr>
              <a:picLocks noChangeAspect="1" noChangeArrowheads="1"/>
            </p:cNvPicPr>
            <p:nvPr/>
          </p:nvPicPr>
          <p:blipFill rotWithShape="1">
            <a:blip r:embed="rId3"/>
            <a:srcRect t="55817"/>
            <a:stretch/>
          </p:blipFill>
          <p:spPr bwMode="auto">
            <a:xfrm>
              <a:off x="367061" y="4556759"/>
              <a:ext cx="9871671" cy="2468879"/>
            </a:xfrm>
            <a:prstGeom prst="rect">
              <a:avLst/>
            </a:prstGeom>
            <a:noFill/>
            <a:ln w="12700">
              <a:noFill/>
              <a:miter lim="800000"/>
              <a:headEnd/>
              <a:tailEnd/>
            </a:ln>
          </p:spPr>
        </p:pic>
        <p:sp>
          <p:nvSpPr>
            <p:cNvPr id="2" name="TextBox 1"/>
            <p:cNvSpPr txBox="1"/>
            <p:nvPr/>
          </p:nvSpPr>
          <p:spPr>
            <a:xfrm>
              <a:off x="7287065" y="5411607"/>
              <a:ext cx="3130848" cy="369487"/>
            </a:xfrm>
            <a:prstGeom prst="rect">
              <a:avLst/>
            </a:prstGeom>
            <a:solidFill>
              <a:schemeClr val="bg1"/>
            </a:solidFill>
            <a:ln>
              <a:solidFill>
                <a:schemeClr val="bg1"/>
              </a:solidFill>
            </a:ln>
          </p:spPr>
          <p:txBody>
            <a:bodyPr wrap="square" rtlCol="0">
              <a:spAutoFit/>
            </a:bodyPr>
            <a:lstStyle/>
            <a:p>
              <a:r>
                <a:rPr lang="en-US" b="1" dirty="0" smtClean="0"/>
                <a:t>GLASSGRID/ROADMESH</a:t>
              </a:r>
              <a:endParaRPr lang="en-US" b="1" dirty="0"/>
            </a:p>
          </p:txBody>
        </p:sp>
        <p:sp>
          <p:nvSpPr>
            <p:cNvPr id="11" name="TextBox 10"/>
            <p:cNvSpPr txBox="1"/>
            <p:nvPr/>
          </p:nvSpPr>
          <p:spPr>
            <a:xfrm>
              <a:off x="6657475" y="5676662"/>
              <a:ext cx="3950954" cy="369487"/>
            </a:xfrm>
            <a:prstGeom prst="rect">
              <a:avLst/>
            </a:prstGeom>
            <a:solidFill>
              <a:schemeClr val="bg1"/>
            </a:solidFill>
            <a:ln>
              <a:solidFill>
                <a:schemeClr val="bg1"/>
              </a:solidFill>
            </a:ln>
          </p:spPr>
          <p:txBody>
            <a:bodyPr wrap="square" rtlCol="0">
              <a:spAutoFit/>
            </a:bodyPr>
            <a:lstStyle/>
            <a:p>
              <a:r>
                <a:rPr lang="en-US" b="1" cap="all" dirty="0">
                  <a:solidFill>
                    <a:srgbClr val="0000CC"/>
                  </a:solidFill>
                </a:rPr>
                <a:t>Extruded </a:t>
              </a:r>
              <a:r>
                <a:rPr lang="en-US" b="1" cap="all" dirty="0" smtClean="0">
                  <a:solidFill>
                    <a:srgbClr val="0000CC"/>
                  </a:solidFill>
                </a:rPr>
                <a:t>/Woven </a:t>
              </a:r>
              <a:r>
                <a:rPr lang="en-US" b="1" cap="all" dirty="0" err="1" smtClean="0">
                  <a:solidFill>
                    <a:srgbClr val="0000CC"/>
                  </a:solidFill>
                </a:rPr>
                <a:t>Geogrid</a:t>
              </a:r>
              <a:endParaRPr lang="en-US" b="1" cap="all" dirty="0">
                <a:solidFill>
                  <a:srgbClr val="0000CC"/>
                </a:solidFill>
              </a:endParaRPr>
            </a:p>
          </p:txBody>
        </p:sp>
        <p:sp>
          <p:nvSpPr>
            <p:cNvPr id="12" name="TextBox 11"/>
            <p:cNvSpPr txBox="1"/>
            <p:nvPr/>
          </p:nvSpPr>
          <p:spPr>
            <a:xfrm>
              <a:off x="6356300" y="5964934"/>
              <a:ext cx="3195662" cy="369487"/>
            </a:xfrm>
            <a:prstGeom prst="rect">
              <a:avLst/>
            </a:prstGeom>
            <a:solidFill>
              <a:schemeClr val="bg1"/>
            </a:solidFill>
            <a:ln>
              <a:solidFill>
                <a:schemeClr val="bg1"/>
              </a:solidFill>
            </a:ln>
          </p:spPr>
          <p:txBody>
            <a:bodyPr wrap="square" rtlCol="0">
              <a:spAutoFit/>
            </a:bodyPr>
            <a:lstStyle/>
            <a:p>
              <a:r>
                <a:rPr lang="en-US" b="1" cap="all" dirty="0">
                  <a:solidFill>
                    <a:srgbClr val="FB1525"/>
                  </a:solidFill>
                </a:rPr>
                <a:t>Drainage Composite </a:t>
              </a:r>
            </a:p>
          </p:txBody>
        </p:sp>
      </p:grpSp>
      <p:sp>
        <p:nvSpPr>
          <p:cNvPr id="9" name="Title 3"/>
          <p:cNvSpPr txBox="1">
            <a:spLocks/>
          </p:cNvSpPr>
          <p:nvPr/>
        </p:nvSpPr>
        <p:spPr>
          <a:xfrm>
            <a:off x="1163118" y="241422"/>
            <a:ext cx="6919415" cy="666390"/>
          </a:xfrm>
          <a:prstGeom prst="rect">
            <a:avLst/>
          </a:prstGeom>
        </p:spPr>
        <p:txBody>
          <a:bodyPr>
            <a:noAutofit/>
          </a:bodyPr>
          <a:lstStyle/>
          <a:p>
            <a:pPr marL="514350" marR="0" lvl="0" indent="-514350" algn="l" defTabSz="914400" rtl="0" eaLnBrk="1" fontAlgn="auto" latinLnBrk="0" hangingPunct="1">
              <a:lnSpc>
                <a:spcPct val="90000"/>
              </a:lnSpc>
              <a:spcBef>
                <a:spcPct val="0"/>
              </a:spcBef>
              <a:spcAft>
                <a:spcPts val="0"/>
              </a:spcAft>
              <a:buClr>
                <a:schemeClr val="bg1"/>
              </a:buClr>
              <a:buSzTx/>
              <a:buFont typeface="+mj-lt"/>
              <a:buNone/>
              <a:tabLst/>
              <a:defRPr/>
            </a:pPr>
            <a:r>
              <a:rPr kumimoji="0" lang="en-GB" sz="2700" b="1" i="0" u="none" strike="noStrike" kern="1200" cap="none" spc="0" normalizeH="0" baseline="0" noProof="0" dirty="0" err="1" smtClean="0">
                <a:ln>
                  <a:noFill/>
                </a:ln>
                <a:solidFill>
                  <a:schemeClr val="tx1">
                    <a:lumMod val="95000"/>
                    <a:lumOff val="5000"/>
                  </a:schemeClr>
                </a:solidFill>
                <a:effectLst/>
                <a:uLnTx/>
                <a:uFillTx/>
                <a:latin typeface="+mj-lt"/>
                <a:ea typeface="+mj-ea"/>
                <a:cs typeface="+mj-cs"/>
              </a:rPr>
              <a:t>Geosynthetics</a:t>
            </a:r>
            <a:r>
              <a:rPr kumimoji="0" lang="en-GB" sz="2700" b="1" i="0" u="none" strike="noStrike" kern="1200" cap="none" spc="0" normalizeH="0" baseline="0" noProof="0" dirty="0" smtClean="0">
                <a:ln>
                  <a:noFill/>
                </a:ln>
                <a:solidFill>
                  <a:schemeClr val="tx1">
                    <a:lumMod val="95000"/>
                    <a:lumOff val="5000"/>
                  </a:schemeClr>
                </a:solidFill>
                <a:effectLst/>
                <a:uLnTx/>
                <a:uFillTx/>
                <a:latin typeface="+mj-lt"/>
                <a:ea typeface="+mj-ea"/>
                <a:cs typeface="+mj-cs"/>
              </a:rPr>
              <a:t> For Pavements</a:t>
            </a:r>
            <a:br>
              <a:rPr kumimoji="0" lang="en-GB" sz="2700" b="1" i="0" u="none" strike="noStrike" kern="1200" cap="none" spc="0" normalizeH="0" baseline="0" noProof="0" dirty="0" smtClean="0">
                <a:ln>
                  <a:noFill/>
                </a:ln>
                <a:solidFill>
                  <a:schemeClr val="tx1">
                    <a:lumMod val="95000"/>
                    <a:lumOff val="5000"/>
                  </a:schemeClr>
                </a:solidFill>
                <a:effectLst/>
                <a:uLnTx/>
                <a:uFillTx/>
                <a:latin typeface="+mj-lt"/>
                <a:ea typeface="+mj-ea"/>
                <a:cs typeface="+mj-cs"/>
              </a:rPr>
            </a:br>
            <a:endParaRPr kumimoji="0" lang="en-US" sz="2700" b="0" i="0" u="none" strike="noStrike" kern="1200" cap="none" spc="0" normalizeH="0" baseline="0" noProof="0" dirty="0">
              <a:ln>
                <a:noFill/>
              </a:ln>
              <a:solidFill>
                <a:schemeClr val="tx1">
                  <a:lumMod val="95000"/>
                  <a:lumOff val="5000"/>
                </a:schemeClr>
              </a:solidFill>
              <a:effectLst/>
              <a:uLnTx/>
              <a:uFillTx/>
              <a:latin typeface="+mj-lt"/>
              <a:ea typeface="+mj-ea"/>
              <a:cs typeface="+mj-cs"/>
            </a:endParaRPr>
          </a:p>
        </p:txBody>
      </p:sp>
    </p:spTree>
    <p:extLst>
      <p:ext uri="{BB962C8B-B14F-4D97-AF65-F5344CB8AC3E}">
        <p14:creationId xmlns:p14="http://schemas.microsoft.com/office/powerpoint/2010/main" val="34552978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5"/>
          <p:cNvSpPr>
            <a:spLocks noChangeArrowheads="1"/>
          </p:cNvSpPr>
          <p:nvPr/>
        </p:nvSpPr>
        <p:spPr bwMode="auto">
          <a:xfrm>
            <a:off x="255839" y="1307990"/>
            <a:ext cx="9934476" cy="5922283"/>
          </a:xfrm>
          <a:prstGeom prst="rect">
            <a:avLst/>
          </a:prstGeom>
          <a:noFill/>
          <a:ln w="9525">
            <a:noFill/>
            <a:miter lim="800000"/>
            <a:headEnd/>
            <a:tailEnd/>
          </a:ln>
        </p:spPr>
        <p:txBody>
          <a:bodyPr wrap="square" lIns="104287" tIns="52144" rIns="104287" bIns="52144" anchor="ctr">
            <a:spAutoFit/>
          </a:bodyPr>
          <a:lstStyle/>
          <a:p>
            <a:pPr marL="521437" indent="-521437" algn="ctr" defTabSz="1042873"/>
            <a:r>
              <a:rPr lang="en-GB" sz="2100" b="1" i="1" dirty="0" smtClean="0"/>
              <a:t>ASPHALT REINFORCEMENT</a:t>
            </a:r>
          </a:p>
          <a:p>
            <a:pPr marL="521437" indent="-521437" algn="just" defTabSz="1042873"/>
            <a:r>
              <a:rPr lang="en-US" sz="2100" b="1" dirty="0" smtClean="0"/>
              <a:t>       </a:t>
            </a:r>
            <a:r>
              <a:rPr lang="en-US" sz="2100" dirty="0" smtClean="0"/>
              <a:t>When a </a:t>
            </a:r>
            <a:r>
              <a:rPr lang="en-US" sz="2100" dirty="0" err="1" smtClean="0"/>
              <a:t>geosynthetic</a:t>
            </a:r>
            <a:r>
              <a:rPr lang="en-US" sz="2100" dirty="0" smtClean="0"/>
              <a:t> is placed as a tensile element </a:t>
            </a:r>
            <a:r>
              <a:rPr lang="en-GB" sz="2100" dirty="0" smtClean="0"/>
              <a:t>within the BOUND layer, to increase the service life of the pavement by preventing fatigue and reflective cracks</a:t>
            </a:r>
          </a:p>
          <a:p>
            <a:pPr marL="521437" indent="-521437" algn="ctr" defTabSz="1042873"/>
            <a:endParaRPr lang="en-GB" sz="2100" b="1" i="1" dirty="0" smtClean="0">
              <a:latin typeface="+mj-lt"/>
            </a:endParaRPr>
          </a:p>
          <a:p>
            <a:pPr marL="521437" indent="-521437" algn="ctr" defTabSz="1042873"/>
            <a:r>
              <a:rPr lang="en-GB" sz="2100" b="1" i="1" dirty="0" smtClean="0">
                <a:latin typeface="+mj-lt"/>
              </a:rPr>
              <a:t>BASE AND SUBBASE STABILISATION</a:t>
            </a:r>
            <a:endParaRPr lang="en-GB" sz="2100" b="1" i="1" dirty="0">
              <a:latin typeface="+mj-lt"/>
            </a:endParaRPr>
          </a:p>
          <a:p>
            <a:pPr marL="521437" indent="-521437" algn="just" defTabSz="1042873"/>
            <a:r>
              <a:rPr lang="en-US" sz="2100" b="1" dirty="0" smtClean="0">
                <a:latin typeface="+mj-lt"/>
              </a:rPr>
              <a:t>     </a:t>
            </a:r>
            <a:r>
              <a:rPr lang="en-US" sz="2100" dirty="0" smtClean="0">
                <a:latin typeface="+mj-lt"/>
              </a:rPr>
              <a:t>  When </a:t>
            </a:r>
            <a:r>
              <a:rPr lang="en-US" sz="2100" dirty="0">
                <a:latin typeface="+mj-lt"/>
              </a:rPr>
              <a:t>a </a:t>
            </a:r>
            <a:r>
              <a:rPr lang="en-US" sz="2100" dirty="0" err="1">
                <a:latin typeface="+mj-lt"/>
              </a:rPr>
              <a:t>geosynthetic</a:t>
            </a:r>
            <a:r>
              <a:rPr lang="en-US" sz="2100" dirty="0">
                <a:latin typeface="+mj-lt"/>
              </a:rPr>
              <a:t> is placed as a tensile element at the bottom or within a flexible UNBOUND base (or sub-base) course to eventually increase </a:t>
            </a:r>
            <a:r>
              <a:rPr lang="en-US" sz="2100" dirty="0" smtClean="0">
                <a:latin typeface="+mj-lt"/>
              </a:rPr>
              <a:t>resilient modulus of unbound layer &amp;  </a:t>
            </a:r>
            <a:r>
              <a:rPr lang="en-US" sz="2100" dirty="0">
                <a:latin typeface="+mj-lt"/>
              </a:rPr>
              <a:t>bearing capacity of the subgrade thus having: </a:t>
            </a:r>
          </a:p>
          <a:p>
            <a:pPr marL="521437" indent="-521437" algn="just" defTabSz="1042873"/>
            <a:r>
              <a:rPr lang="en-US" sz="2100" dirty="0">
                <a:latin typeface="+mj-lt"/>
              </a:rPr>
              <a:t>	(</a:t>
            </a:r>
            <a:r>
              <a:rPr lang="en-US" sz="2100" dirty="0" err="1">
                <a:latin typeface="+mj-lt"/>
              </a:rPr>
              <a:t>i</a:t>
            </a:r>
            <a:r>
              <a:rPr lang="en-US" sz="2100" dirty="0">
                <a:latin typeface="+mj-lt"/>
              </a:rPr>
              <a:t>)	improvement of the service life;</a:t>
            </a:r>
          </a:p>
          <a:p>
            <a:pPr marL="521437" indent="-521437" algn="just" defTabSz="1042873"/>
            <a:r>
              <a:rPr lang="en-US" sz="2100" dirty="0">
                <a:latin typeface="+mj-lt"/>
              </a:rPr>
              <a:t>	(ii)	an equivalent performance with a reduced structural section;</a:t>
            </a:r>
          </a:p>
          <a:p>
            <a:pPr marL="521437" indent="-521437" algn="ctr" defTabSz="1042873"/>
            <a:endParaRPr lang="en-GB" sz="2100" b="1" dirty="0">
              <a:latin typeface="+mj-lt"/>
            </a:endParaRPr>
          </a:p>
          <a:p>
            <a:pPr marL="521437" indent="-521437" algn="ctr" defTabSz="1042873"/>
            <a:r>
              <a:rPr lang="en-GB" sz="2100" b="1" i="1" dirty="0">
                <a:latin typeface="+mj-lt"/>
              </a:rPr>
              <a:t>BASAL REINFORCEMENT</a:t>
            </a:r>
          </a:p>
          <a:p>
            <a:pPr marL="521437" indent="-521437" algn="just" defTabSz="1042873"/>
            <a:r>
              <a:rPr lang="en-GB" sz="2100" b="1" dirty="0" smtClean="0">
                <a:latin typeface="+mj-lt"/>
              </a:rPr>
              <a:t>       </a:t>
            </a:r>
            <a:r>
              <a:rPr lang="en-GB" sz="2100" dirty="0" smtClean="0">
                <a:latin typeface="+mj-lt"/>
              </a:rPr>
              <a:t>The </a:t>
            </a:r>
            <a:r>
              <a:rPr lang="en-GB" sz="2100" dirty="0">
                <a:latin typeface="+mj-lt"/>
              </a:rPr>
              <a:t>reinforcement is used at the embankment-subgrade interface to enhance the resistance of the embankment to avoid failure through excessive deformation or shear in the foundation</a:t>
            </a:r>
          </a:p>
          <a:p>
            <a:pPr marL="521437" indent="-521437" algn="ctr" defTabSz="1042873"/>
            <a:endParaRPr lang="en-GB" sz="2100" b="1" dirty="0">
              <a:latin typeface="+mj-lt"/>
            </a:endParaRPr>
          </a:p>
          <a:p>
            <a:pPr marL="521437" indent="-521437" algn="ctr" defTabSz="1042873"/>
            <a:endParaRPr lang="it-IT" sz="2100" b="1" dirty="0">
              <a:latin typeface="+mj-lt"/>
            </a:endParaRPr>
          </a:p>
        </p:txBody>
      </p:sp>
      <p:sp>
        <p:nvSpPr>
          <p:cNvPr id="4" name="TextBox 3"/>
          <p:cNvSpPr txBox="1"/>
          <p:nvPr/>
        </p:nvSpPr>
        <p:spPr>
          <a:xfrm>
            <a:off x="1160061" y="232013"/>
            <a:ext cx="7956644" cy="507831"/>
          </a:xfrm>
          <a:prstGeom prst="rect">
            <a:avLst/>
          </a:prstGeom>
          <a:noFill/>
        </p:spPr>
        <p:txBody>
          <a:bodyPr wrap="square" rtlCol="0">
            <a:spAutoFit/>
          </a:bodyPr>
          <a:lstStyle/>
          <a:p>
            <a:r>
              <a:rPr lang="en-US" sz="2700" b="1" dirty="0" smtClean="0"/>
              <a:t>Geogrids in Pavement</a:t>
            </a:r>
            <a:endParaRPr lang="en-US" sz="2700" b="1" dirty="0"/>
          </a:p>
        </p:txBody>
      </p:sp>
    </p:spTree>
    <p:extLst>
      <p:ext uri="{BB962C8B-B14F-4D97-AF65-F5344CB8AC3E}">
        <p14:creationId xmlns:p14="http://schemas.microsoft.com/office/powerpoint/2010/main" val="8018413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Freeform 2"/>
          <p:cNvSpPr>
            <a:spLocks/>
          </p:cNvSpPr>
          <p:nvPr/>
        </p:nvSpPr>
        <p:spPr bwMode="auto">
          <a:xfrm>
            <a:off x="1169418" y="3291610"/>
            <a:ext cx="7445289" cy="1529434"/>
          </a:xfrm>
          <a:custGeom>
            <a:avLst/>
            <a:gdLst>
              <a:gd name="T0" fmla="*/ 0 w 4900"/>
              <a:gd name="T1" fmla="*/ 1135 h 1197"/>
              <a:gd name="T2" fmla="*/ 0 w 4900"/>
              <a:gd name="T3" fmla="*/ 895 h 1197"/>
              <a:gd name="T4" fmla="*/ 1347 w 4900"/>
              <a:gd name="T5" fmla="*/ 0 h 1197"/>
              <a:gd name="T6" fmla="*/ 3535 w 4900"/>
              <a:gd name="T7" fmla="*/ 0 h 1197"/>
              <a:gd name="T8" fmla="*/ 4900 w 4900"/>
              <a:gd name="T9" fmla="*/ 904 h 1197"/>
              <a:gd name="T10" fmla="*/ 4900 w 4900"/>
              <a:gd name="T11" fmla="*/ 1197 h 1197"/>
              <a:gd name="T12" fmla="*/ 9 w 4900"/>
              <a:gd name="T13" fmla="*/ 1188 h 1197"/>
              <a:gd name="T14" fmla="*/ 0 w 4900"/>
              <a:gd name="T15" fmla="*/ 1135 h 11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00" h="1197">
                <a:moveTo>
                  <a:pt x="0" y="1135"/>
                </a:moveTo>
                <a:lnTo>
                  <a:pt x="0" y="895"/>
                </a:lnTo>
                <a:lnTo>
                  <a:pt x="1347" y="0"/>
                </a:lnTo>
                <a:lnTo>
                  <a:pt x="3535" y="0"/>
                </a:lnTo>
                <a:lnTo>
                  <a:pt x="4900" y="904"/>
                </a:lnTo>
                <a:lnTo>
                  <a:pt x="4900" y="1197"/>
                </a:lnTo>
                <a:lnTo>
                  <a:pt x="9" y="1188"/>
                </a:lnTo>
                <a:lnTo>
                  <a:pt x="0" y="1135"/>
                </a:lnTo>
                <a:close/>
              </a:path>
            </a:pathLst>
          </a:cu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04287" tIns="52144" rIns="104287" bIns="52144"/>
          <a:lstStyle/>
          <a:p>
            <a:endParaRPr lang="en-US"/>
          </a:p>
        </p:txBody>
      </p:sp>
      <p:sp>
        <p:nvSpPr>
          <p:cNvPr id="313347" name="Rectangle 3"/>
          <p:cNvSpPr>
            <a:spLocks noChangeArrowheads="1"/>
          </p:cNvSpPr>
          <p:nvPr/>
        </p:nvSpPr>
        <p:spPr bwMode="auto">
          <a:xfrm>
            <a:off x="462199" y="4378312"/>
            <a:ext cx="9682031" cy="162393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7" tIns="52144" rIns="104287" bIns="52144" anchor="ctr"/>
          <a:lstStyle/>
          <a:p>
            <a:endParaRPr lang="en-US"/>
          </a:p>
        </p:txBody>
      </p:sp>
      <p:sp>
        <p:nvSpPr>
          <p:cNvPr id="313348" name="Rectangle 4"/>
          <p:cNvSpPr>
            <a:spLocks noChangeArrowheads="1"/>
          </p:cNvSpPr>
          <p:nvPr/>
        </p:nvSpPr>
        <p:spPr bwMode="auto">
          <a:xfrm>
            <a:off x="3229819" y="3289858"/>
            <a:ext cx="3294787" cy="97996"/>
          </a:xfrm>
          <a:prstGeom prst="rect">
            <a:avLst/>
          </a:prstGeom>
          <a:solidFill>
            <a:srgbClr val="96969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7" tIns="52144" rIns="104287" bIns="52144" anchor="ctr"/>
          <a:lstStyle/>
          <a:p>
            <a:endParaRPr lang="en-US"/>
          </a:p>
        </p:txBody>
      </p:sp>
      <p:grpSp>
        <p:nvGrpSpPr>
          <p:cNvPr id="313349" name="Group 5"/>
          <p:cNvGrpSpPr>
            <a:grpSpLocks noChangeAspect="1"/>
          </p:cNvGrpSpPr>
          <p:nvPr/>
        </p:nvGrpSpPr>
        <p:grpSpPr bwMode="auto">
          <a:xfrm>
            <a:off x="3378316" y="2397397"/>
            <a:ext cx="2845582" cy="925711"/>
            <a:chOff x="2306" y="1615"/>
            <a:chExt cx="1380" cy="449"/>
          </a:xfrm>
        </p:grpSpPr>
        <p:sp>
          <p:nvSpPr>
            <p:cNvPr id="313350" name="AutoShape 6"/>
            <p:cNvSpPr>
              <a:spLocks noChangeAspect="1" noChangeArrowheads="1" noTextEdit="1"/>
            </p:cNvSpPr>
            <p:nvPr/>
          </p:nvSpPr>
          <p:spPr bwMode="auto">
            <a:xfrm>
              <a:off x="2306" y="1615"/>
              <a:ext cx="1380"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13351" name="Line 7"/>
            <p:cNvSpPr>
              <a:spLocks noChangeShapeType="1"/>
            </p:cNvSpPr>
            <p:nvPr/>
          </p:nvSpPr>
          <p:spPr bwMode="auto">
            <a:xfrm flipV="1">
              <a:off x="2652" y="1901"/>
              <a:ext cx="5"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352" name="Line 8"/>
            <p:cNvSpPr>
              <a:spLocks noChangeShapeType="1"/>
            </p:cNvSpPr>
            <p:nvPr/>
          </p:nvSpPr>
          <p:spPr bwMode="auto">
            <a:xfrm flipV="1">
              <a:off x="2648" y="1901"/>
              <a:ext cx="4"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353" name="Line 9"/>
            <p:cNvSpPr>
              <a:spLocks noChangeShapeType="1"/>
            </p:cNvSpPr>
            <p:nvPr/>
          </p:nvSpPr>
          <p:spPr bwMode="auto">
            <a:xfrm flipV="1">
              <a:off x="2643" y="1901"/>
              <a:ext cx="5"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354" name="Line 10"/>
            <p:cNvSpPr>
              <a:spLocks noChangeShapeType="1"/>
            </p:cNvSpPr>
            <p:nvPr/>
          </p:nvSpPr>
          <p:spPr bwMode="auto">
            <a:xfrm flipV="1">
              <a:off x="2638" y="1901"/>
              <a:ext cx="5"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355" name="Line 11"/>
            <p:cNvSpPr>
              <a:spLocks noChangeShapeType="1"/>
            </p:cNvSpPr>
            <p:nvPr/>
          </p:nvSpPr>
          <p:spPr bwMode="auto">
            <a:xfrm flipH="1">
              <a:off x="2804" y="1843"/>
              <a:ext cx="1" cy="8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356" name="Line 12"/>
            <p:cNvSpPr>
              <a:spLocks noChangeShapeType="1"/>
            </p:cNvSpPr>
            <p:nvPr/>
          </p:nvSpPr>
          <p:spPr bwMode="auto">
            <a:xfrm flipH="1" flipV="1">
              <a:off x="2746" y="1905"/>
              <a:ext cx="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357" name="Line 13"/>
            <p:cNvSpPr>
              <a:spLocks noChangeShapeType="1"/>
            </p:cNvSpPr>
            <p:nvPr/>
          </p:nvSpPr>
          <p:spPr bwMode="auto">
            <a:xfrm flipH="1" flipV="1">
              <a:off x="2770" y="1883"/>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358" name="Line 14"/>
            <p:cNvSpPr>
              <a:spLocks noChangeShapeType="1"/>
            </p:cNvSpPr>
            <p:nvPr/>
          </p:nvSpPr>
          <p:spPr bwMode="auto">
            <a:xfrm flipH="1" flipV="1">
              <a:off x="2648" y="1841"/>
              <a:ext cx="13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359" name="Line 15"/>
            <p:cNvSpPr>
              <a:spLocks noChangeShapeType="1"/>
            </p:cNvSpPr>
            <p:nvPr/>
          </p:nvSpPr>
          <p:spPr bwMode="auto">
            <a:xfrm flipH="1" flipV="1">
              <a:off x="2649" y="1705"/>
              <a:ext cx="13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360" name="Line 16"/>
            <p:cNvSpPr>
              <a:spLocks noChangeShapeType="1"/>
            </p:cNvSpPr>
            <p:nvPr/>
          </p:nvSpPr>
          <p:spPr bwMode="auto">
            <a:xfrm flipH="1" flipV="1">
              <a:off x="2650" y="1663"/>
              <a:ext cx="1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361" name="Line 17"/>
            <p:cNvSpPr>
              <a:spLocks noChangeShapeType="1"/>
            </p:cNvSpPr>
            <p:nvPr/>
          </p:nvSpPr>
          <p:spPr bwMode="auto">
            <a:xfrm flipH="1">
              <a:off x="2745" y="1891"/>
              <a:ext cx="9" cy="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362" name="Freeform 18"/>
            <p:cNvSpPr>
              <a:spLocks/>
            </p:cNvSpPr>
            <p:nvPr/>
          </p:nvSpPr>
          <p:spPr bwMode="auto">
            <a:xfrm>
              <a:off x="2754" y="1883"/>
              <a:ext cx="16" cy="8"/>
            </a:xfrm>
            <a:custGeom>
              <a:avLst/>
              <a:gdLst>
                <a:gd name="T0" fmla="*/ 215 w 215"/>
                <a:gd name="T1" fmla="*/ 0 h 109"/>
                <a:gd name="T2" fmla="*/ 173 w 215"/>
                <a:gd name="T3" fmla="*/ 3 h 109"/>
                <a:gd name="T4" fmla="*/ 132 w 215"/>
                <a:gd name="T5" fmla="*/ 13 h 109"/>
                <a:gd name="T6" fmla="*/ 94 w 215"/>
                <a:gd name="T7" fmla="*/ 28 h 109"/>
                <a:gd name="T8" fmla="*/ 58 w 215"/>
                <a:gd name="T9" fmla="*/ 50 h 109"/>
                <a:gd name="T10" fmla="*/ 27 w 215"/>
                <a:gd name="T11" fmla="*/ 77 h 109"/>
                <a:gd name="T12" fmla="*/ 0 w 215"/>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215" h="109">
                  <a:moveTo>
                    <a:pt x="215" y="0"/>
                  </a:moveTo>
                  <a:lnTo>
                    <a:pt x="173" y="3"/>
                  </a:lnTo>
                  <a:lnTo>
                    <a:pt x="132" y="13"/>
                  </a:lnTo>
                  <a:lnTo>
                    <a:pt x="94" y="28"/>
                  </a:lnTo>
                  <a:lnTo>
                    <a:pt x="58" y="50"/>
                  </a:lnTo>
                  <a:lnTo>
                    <a:pt x="27" y="77"/>
                  </a:lnTo>
                  <a:lnTo>
                    <a:pt x="0" y="10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363" name="Freeform 19"/>
            <p:cNvSpPr>
              <a:spLocks/>
            </p:cNvSpPr>
            <p:nvPr/>
          </p:nvSpPr>
          <p:spPr bwMode="auto">
            <a:xfrm>
              <a:off x="2800" y="1901"/>
              <a:ext cx="5" cy="5"/>
            </a:xfrm>
            <a:custGeom>
              <a:avLst/>
              <a:gdLst>
                <a:gd name="T0" fmla="*/ 0 w 66"/>
                <a:gd name="T1" fmla="*/ 63 h 63"/>
                <a:gd name="T2" fmla="*/ 21 w 66"/>
                <a:gd name="T3" fmla="*/ 60 h 63"/>
                <a:gd name="T4" fmla="*/ 39 w 66"/>
                <a:gd name="T5" fmla="*/ 51 h 63"/>
                <a:gd name="T6" fmla="*/ 53 w 66"/>
                <a:gd name="T7" fmla="*/ 36 h 63"/>
                <a:gd name="T8" fmla="*/ 63 w 66"/>
                <a:gd name="T9" fmla="*/ 19 h 63"/>
                <a:gd name="T10" fmla="*/ 66 w 66"/>
                <a:gd name="T11" fmla="*/ 0 h 63"/>
              </a:gdLst>
              <a:ahLst/>
              <a:cxnLst>
                <a:cxn ang="0">
                  <a:pos x="T0" y="T1"/>
                </a:cxn>
                <a:cxn ang="0">
                  <a:pos x="T2" y="T3"/>
                </a:cxn>
                <a:cxn ang="0">
                  <a:pos x="T4" y="T5"/>
                </a:cxn>
                <a:cxn ang="0">
                  <a:pos x="T6" y="T7"/>
                </a:cxn>
                <a:cxn ang="0">
                  <a:pos x="T8" y="T9"/>
                </a:cxn>
                <a:cxn ang="0">
                  <a:pos x="T10" y="T11"/>
                </a:cxn>
              </a:cxnLst>
              <a:rect l="0" t="0" r="r" b="b"/>
              <a:pathLst>
                <a:path w="66" h="63">
                  <a:moveTo>
                    <a:pt x="0" y="63"/>
                  </a:moveTo>
                  <a:lnTo>
                    <a:pt x="21" y="60"/>
                  </a:lnTo>
                  <a:lnTo>
                    <a:pt x="39" y="51"/>
                  </a:lnTo>
                  <a:lnTo>
                    <a:pt x="53" y="36"/>
                  </a:lnTo>
                  <a:lnTo>
                    <a:pt x="63" y="19"/>
                  </a:lnTo>
                  <a:lnTo>
                    <a:pt x="6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364" name="Freeform 20"/>
            <p:cNvSpPr>
              <a:spLocks/>
            </p:cNvSpPr>
            <p:nvPr/>
          </p:nvSpPr>
          <p:spPr bwMode="auto">
            <a:xfrm>
              <a:off x="2800" y="1883"/>
              <a:ext cx="5" cy="5"/>
            </a:xfrm>
            <a:custGeom>
              <a:avLst/>
              <a:gdLst>
                <a:gd name="T0" fmla="*/ 64 w 64"/>
                <a:gd name="T1" fmla="*/ 64 h 64"/>
                <a:gd name="T2" fmla="*/ 61 w 64"/>
                <a:gd name="T3" fmla="*/ 44 h 64"/>
                <a:gd name="T4" fmla="*/ 52 w 64"/>
                <a:gd name="T5" fmla="*/ 27 h 64"/>
                <a:gd name="T6" fmla="*/ 38 w 64"/>
                <a:gd name="T7" fmla="*/ 13 h 64"/>
                <a:gd name="T8" fmla="*/ 20 w 64"/>
                <a:gd name="T9" fmla="*/ 3 h 64"/>
                <a:gd name="T10" fmla="*/ 0 w 64"/>
                <a:gd name="T11" fmla="*/ 0 h 64"/>
              </a:gdLst>
              <a:ahLst/>
              <a:cxnLst>
                <a:cxn ang="0">
                  <a:pos x="T0" y="T1"/>
                </a:cxn>
                <a:cxn ang="0">
                  <a:pos x="T2" y="T3"/>
                </a:cxn>
                <a:cxn ang="0">
                  <a:pos x="T4" y="T5"/>
                </a:cxn>
                <a:cxn ang="0">
                  <a:pos x="T6" y="T7"/>
                </a:cxn>
                <a:cxn ang="0">
                  <a:pos x="T8" y="T9"/>
                </a:cxn>
                <a:cxn ang="0">
                  <a:pos x="T10" y="T11"/>
                </a:cxn>
              </a:cxnLst>
              <a:rect l="0" t="0" r="r" b="b"/>
              <a:pathLst>
                <a:path w="64" h="64">
                  <a:moveTo>
                    <a:pt x="64" y="64"/>
                  </a:moveTo>
                  <a:lnTo>
                    <a:pt x="61" y="44"/>
                  </a:lnTo>
                  <a:lnTo>
                    <a:pt x="52" y="27"/>
                  </a:lnTo>
                  <a:lnTo>
                    <a:pt x="38" y="13"/>
                  </a:lnTo>
                  <a:lnTo>
                    <a:pt x="20"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365" name="Freeform 21"/>
            <p:cNvSpPr>
              <a:spLocks/>
            </p:cNvSpPr>
            <p:nvPr/>
          </p:nvSpPr>
          <p:spPr bwMode="auto">
            <a:xfrm>
              <a:off x="2745" y="1904"/>
              <a:ext cx="1" cy="1"/>
            </a:xfrm>
            <a:custGeom>
              <a:avLst/>
              <a:gdLst>
                <a:gd name="T0" fmla="*/ 2 w 13"/>
                <a:gd name="T1" fmla="*/ 0 h 21"/>
                <a:gd name="T2" fmla="*/ 0 w 13"/>
                <a:gd name="T3" fmla="*/ 10 h 21"/>
                <a:gd name="T4" fmla="*/ 4 w 13"/>
                <a:gd name="T5" fmla="*/ 18 h 21"/>
                <a:gd name="T6" fmla="*/ 13 w 13"/>
                <a:gd name="T7" fmla="*/ 21 h 21"/>
              </a:gdLst>
              <a:ahLst/>
              <a:cxnLst>
                <a:cxn ang="0">
                  <a:pos x="T0" y="T1"/>
                </a:cxn>
                <a:cxn ang="0">
                  <a:pos x="T2" y="T3"/>
                </a:cxn>
                <a:cxn ang="0">
                  <a:pos x="T4" y="T5"/>
                </a:cxn>
                <a:cxn ang="0">
                  <a:pos x="T6" y="T7"/>
                </a:cxn>
              </a:cxnLst>
              <a:rect l="0" t="0" r="r" b="b"/>
              <a:pathLst>
                <a:path w="13" h="21">
                  <a:moveTo>
                    <a:pt x="2" y="0"/>
                  </a:moveTo>
                  <a:lnTo>
                    <a:pt x="0" y="10"/>
                  </a:lnTo>
                  <a:lnTo>
                    <a:pt x="4" y="18"/>
                  </a:lnTo>
                  <a:lnTo>
                    <a:pt x="13" y="2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366" name="Freeform 22"/>
            <p:cNvSpPr>
              <a:spLocks/>
            </p:cNvSpPr>
            <p:nvPr/>
          </p:nvSpPr>
          <p:spPr bwMode="auto">
            <a:xfrm>
              <a:off x="2751" y="1879"/>
              <a:ext cx="19" cy="9"/>
            </a:xfrm>
            <a:custGeom>
              <a:avLst/>
              <a:gdLst>
                <a:gd name="T0" fmla="*/ 269 w 269"/>
                <a:gd name="T1" fmla="*/ 0 h 136"/>
                <a:gd name="T2" fmla="*/ 217 w 269"/>
                <a:gd name="T3" fmla="*/ 4 h 136"/>
                <a:gd name="T4" fmla="*/ 166 w 269"/>
                <a:gd name="T5" fmla="*/ 16 h 136"/>
                <a:gd name="T6" fmla="*/ 118 w 269"/>
                <a:gd name="T7" fmla="*/ 36 h 136"/>
                <a:gd name="T8" fmla="*/ 73 w 269"/>
                <a:gd name="T9" fmla="*/ 63 h 136"/>
                <a:gd name="T10" fmla="*/ 34 w 269"/>
                <a:gd name="T11" fmla="*/ 96 h 136"/>
                <a:gd name="T12" fmla="*/ 0 w 269"/>
                <a:gd name="T13" fmla="*/ 136 h 136"/>
              </a:gdLst>
              <a:ahLst/>
              <a:cxnLst>
                <a:cxn ang="0">
                  <a:pos x="T0" y="T1"/>
                </a:cxn>
                <a:cxn ang="0">
                  <a:pos x="T2" y="T3"/>
                </a:cxn>
                <a:cxn ang="0">
                  <a:pos x="T4" y="T5"/>
                </a:cxn>
                <a:cxn ang="0">
                  <a:pos x="T6" y="T7"/>
                </a:cxn>
                <a:cxn ang="0">
                  <a:pos x="T8" y="T9"/>
                </a:cxn>
                <a:cxn ang="0">
                  <a:pos x="T10" y="T11"/>
                </a:cxn>
                <a:cxn ang="0">
                  <a:pos x="T12" y="T13"/>
                </a:cxn>
              </a:cxnLst>
              <a:rect l="0" t="0" r="r" b="b"/>
              <a:pathLst>
                <a:path w="269" h="136">
                  <a:moveTo>
                    <a:pt x="269" y="0"/>
                  </a:moveTo>
                  <a:lnTo>
                    <a:pt x="217" y="4"/>
                  </a:lnTo>
                  <a:lnTo>
                    <a:pt x="166" y="16"/>
                  </a:lnTo>
                  <a:lnTo>
                    <a:pt x="118" y="36"/>
                  </a:lnTo>
                  <a:lnTo>
                    <a:pt x="73" y="63"/>
                  </a:lnTo>
                  <a:lnTo>
                    <a:pt x="34" y="96"/>
                  </a:lnTo>
                  <a:lnTo>
                    <a:pt x="0" y="13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367" name="Line 23"/>
            <p:cNvSpPr>
              <a:spLocks noChangeShapeType="1"/>
            </p:cNvSpPr>
            <p:nvPr/>
          </p:nvSpPr>
          <p:spPr bwMode="auto">
            <a:xfrm flipH="1">
              <a:off x="2741" y="1888"/>
              <a:ext cx="10" cy="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368" name="Line 24"/>
            <p:cNvSpPr>
              <a:spLocks noChangeShapeType="1"/>
            </p:cNvSpPr>
            <p:nvPr/>
          </p:nvSpPr>
          <p:spPr bwMode="auto">
            <a:xfrm flipH="1" flipV="1">
              <a:off x="2770" y="1879"/>
              <a:ext cx="17"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369" name="Line 25"/>
            <p:cNvSpPr>
              <a:spLocks noChangeShapeType="1"/>
            </p:cNvSpPr>
            <p:nvPr/>
          </p:nvSpPr>
          <p:spPr bwMode="auto">
            <a:xfrm flipH="1" flipV="1">
              <a:off x="2648" y="1901"/>
              <a:ext cx="93"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370" name="Line 26"/>
            <p:cNvSpPr>
              <a:spLocks noChangeShapeType="1"/>
            </p:cNvSpPr>
            <p:nvPr/>
          </p:nvSpPr>
          <p:spPr bwMode="auto">
            <a:xfrm flipH="1">
              <a:off x="2787" y="1843"/>
              <a:ext cx="18" cy="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371" name="Freeform 27"/>
            <p:cNvSpPr>
              <a:spLocks/>
            </p:cNvSpPr>
            <p:nvPr/>
          </p:nvSpPr>
          <p:spPr bwMode="auto">
            <a:xfrm>
              <a:off x="2795" y="1670"/>
              <a:ext cx="10" cy="173"/>
            </a:xfrm>
            <a:custGeom>
              <a:avLst/>
              <a:gdLst>
                <a:gd name="T0" fmla="*/ 146 w 146"/>
                <a:gd name="T1" fmla="*/ 2418 h 2418"/>
                <a:gd name="T2" fmla="*/ 129 w 146"/>
                <a:gd name="T3" fmla="*/ 1714 h 2418"/>
                <a:gd name="T4" fmla="*/ 116 w 146"/>
                <a:gd name="T5" fmla="*/ 1180 h 2418"/>
                <a:gd name="T6" fmla="*/ 103 w 146"/>
                <a:gd name="T7" fmla="*/ 787 h 2418"/>
                <a:gd name="T8" fmla="*/ 88 w 146"/>
                <a:gd name="T9" fmla="*/ 506 h 2418"/>
                <a:gd name="T10" fmla="*/ 69 w 146"/>
                <a:gd name="T11" fmla="*/ 307 h 2418"/>
                <a:gd name="T12" fmla="*/ 45 w 146"/>
                <a:gd name="T13" fmla="*/ 162 h 2418"/>
                <a:gd name="T14" fmla="*/ 12 w 146"/>
                <a:gd name="T15" fmla="*/ 40 h 2418"/>
                <a:gd name="T16" fmla="*/ 0 w 146"/>
                <a:gd name="T17" fmla="*/ 0 h 2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2418">
                  <a:moveTo>
                    <a:pt x="146" y="2418"/>
                  </a:moveTo>
                  <a:lnTo>
                    <a:pt x="129" y="1714"/>
                  </a:lnTo>
                  <a:lnTo>
                    <a:pt x="116" y="1180"/>
                  </a:lnTo>
                  <a:lnTo>
                    <a:pt x="103" y="787"/>
                  </a:lnTo>
                  <a:lnTo>
                    <a:pt x="88" y="506"/>
                  </a:lnTo>
                  <a:lnTo>
                    <a:pt x="69" y="307"/>
                  </a:lnTo>
                  <a:lnTo>
                    <a:pt x="45" y="162"/>
                  </a:lnTo>
                  <a:lnTo>
                    <a:pt x="12" y="4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372" name="Freeform 28"/>
            <p:cNvSpPr>
              <a:spLocks/>
            </p:cNvSpPr>
            <p:nvPr/>
          </p:nvSpPr>
          <p:spPr bwMode="auto">
            <a:xfrm>
              <a:off x="2786" y="1664"/>
              <a:ext cx="9" cy="6"/>
            </a:xfrm>
            <a:custGeom>
              <a:avLst/>
              <a:gdLst>
                <a:gd name="T0" fmla="*/ 123 w 123"/>
                <a:gd name="T1" fmla="*/ 88 h 88"/>
                <a:gd name="T2" fmla="*/ 108 w 123"/>
                <a:gd name="T3" fmla="*/ 60 h 88"/>
                <a:gd name="T4" fmla="*/ 88 w 123"/>
                <a:gd name="T5" fmla="*/ 35 h 88"/>
                <a:gd name="T6" fmla="*/ 62 w 123"/>
                <a:gd name="T7" fmla="*/ 17 h 88"/>
                <a:gd name="T8" fmla="*/ 32 w 123"/>
                <a:gd name="T9" fmla="*/ 5 h 88"/>
                <a:gd name="T10" fmla="*/ 0 w 123"/>
                <a:gd name="T11" fmla="*/ 0 h 88"/>
              </a:gdLst>
              <a:ahLst/>
              <a:cxnLst>
                <a:cxn ang="0">
                  <a:pos x="T0" y="T1"/>
                </a:cxn>
                <a:cxn ang="0">
                  <a:pos x="T2" y="T3"/>
                </a:cxn>
                <a:cxn ang="0">
                  <a:pos x="T4" y="T5"/>
                </a:cxn>
                <a:cxn ang="0">
                  <a:pos x="T6" y="T7"/>
                </a:cxn>
                <a:cxn ang="0">
                  <a:pos x="T8" y="T9"/>
                </a:cxn>
                <a:cxn ang="0">
                  <a:pos x="T10" y="T11"/>
                </a:cxn>
              </a:cxnLst>
              <a:rect l="0" t="0" r="r" b="b"/>
              <a:pathLst>
                <a:path w="123" h="88">
                  <a:moveTo>
                    <a:pt x="123" y="88"/>
                  </a:moveTo>
                  <a:lnTo>
                    <a:pt x="108" y="60"/>
                  </a:lnTo>
                  <a:lnTo>
                    <a:pt x="88" y="35"/>
                  </a:lnTo>
                  <a:lnTo>
                    <a:pt x="62" y="17"/>
                  </a:lnTo>
                  <a:lnTo>
                    <a:pt x="32" y="5"/>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373" name="Line 29"/>
            <p:cNvSpPr>
              <a:spLocks noChangeShapeType="1"/>
            </p:cNvSpPr>
            <p:nvPr/>
          </p:nvSpPr>
          <p:spPr bwMode="auto">
            <a:xfrm>
              <a:off x="2797" y="1719"/>
              <a:ext cx="3" cy="10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374" name="Freeform 30"/>
            <p:cNvSpPr>
              <a:spLocks/>
            </p:cNvSpPr>
            <p:nvPr/>
          </p:nvSpPr>
          <p:spPr bwMode="auto">
            <a:xfrm>
              <a:off x="2783" y="1706"/>
              <a:ext cx="14" cy="13"/>
            </a:xfrm>
            <a:custGeom>
              <a:avLst/>
              <a:gdLst>
                <a:gd name="T0" fmla="*/ 194 w 194"/>
                <a:gd name="T1" fmla="*/ 185 h 185"/>
                <a:gd name="T2" fmla="*/ 189 w 194"/>
                <a:gd name="T3" fmla="*/ 148 h 185"/>
                <a:gd name="T4" fmla="*/ 177 w 194"/>
                <a:gd name="T5" fmla="*/ 113 h 185"/>
                <a:gd name="T6" fmla="*/ 159 w 194"/>
                <a:gd name="T7" fmla="*/ 82 h 185"/>
                <a:gd name="T8" fmla="*/ 135 w 194"/>
                <a:gd name="T9" fmla="*/ 54 h 185"/>
                <a:gd name="T10" fmla="*/ 106 w 194"/>
                <a:gd name="T11" fmla="*/ 32 h 185"/>
                <a:gd name="T12" fmla="*/ 73 w 194"/>
                <a:gd name="T13" fmla="*/ 14 h 185"/>
                <a:gd name="T14" fmla="*/ 37 w 194"/>
                <a:gd name="T15" fmla="*/ 3 h 185"/>
                <a:gd name="T16" fmla="*/ 0 w 194"/>
                <a:gd name="T17"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185">
                  <a:moveTo>
                    <a:pt x="194" y="185"/>
                  </a:moveTo>
                  <a:lnTo>
                    <a:pt x="189" y="148"/>
                  </a:lnTo>
                  <a:lnTo>
                    <a:pt x="177" y="113"/>
                  </a:lnTo>
                  <a:lnTo>
                    <a:pt x="159" y="82"/>
                  </a:lnTo>
                  <a:lnTo>
                    <a:pt x="135" y="54"/>
                  </a:lnTo>
                  <a:lnTo>
                    <a:pt x="106" y="32"/>
                  </a:lnTo>
                  <a:lnTo>
                    <a:pt x="73" y="14"/>
                  </a:lnTo>
                  <a:lnTo>
                    <a:pt x="37"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375" name="Freeform 31"/>
            <p:cNvSpPr>
              <a:spLocks/>
            </p:cNvSpPr>
            <p:nvPr/>
          </p:nvSpPr>
          <p:spPr bwMode="auto">
            <a:xfrm>
              <a:off x="2786" y="1828"/>
              <a:ext cx="14" cy="14"/>
            </a:xfrm>
            <a:custGeom>
              <a:avLst/>
              <a:gdLst>
                <a:gd name="T0" fmla="*/ 0 w 196"/>
                <a:gd name="T1" fmla="*/ 196 h 196"/>
                <a:gd name="T2" fmla="*/ 38 w 196"/>
                <a:gd name="T3" fmla="*/ 193 h 196"/>
                <a:gd name="T4" fmla="*/ 76 w 196"/>
                <a:gd name="T5" fmla="*/ 182 h 196"/>
                <a:gd name="T6" fmla="*/ 110 w 196"/>
                <a:gd name="T7" fmla="*/ 164 h 196"/>
                <a:gd name="T8" fmla="*/ 141 w 196"/>
                <a:gd name="T9" fmla="*/ 139 h 196"/>
                <a:gd name="T10" fmla="*/ 165 w 196"/>
                <a:gd name="T11" fmla="*/ 110 h 196"/>
                <a:gd name="T12" fmla="*/ 182 w 196"/>
                <a:gd name="T13" fmla="*/ 75 h 196"/>
                <a:gd name="T14" fmla="*/ 193 w 196"/>
                <a:gd name="T15" fmla="*/ 38 h 196"/>
                <a:gd name="T16" fmla="*/ 196 w 196"/>
                <a:gd name="T17"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196">
                  <a:moveTo>
                    <a:pt x="0" y="196"/>
                  </a:moveTo>
                  <a:lnTo>
                    <a:pt x="38" y="193"/>
                  </a:lnTo>
                  <a:lnTo>
                    <a:pt x="76" y="182"/>
                  </a:lnTo>
                  <a:lnTo>
                    <a:pt x="110" y="164"/>
                  </a:lnTo>
                  <a:lnTo>
                    <a:pt x="141" y="139"/>
                  </a:lnTo>
                  <a:lnTo>
                    <a:pt x="165" y="110"/>
                  </a:lnTo>
                  <a:lnTo>
                    <a:pt x="182" y="75"/>
                  </a:lnTo>
                  <a:lnTo>
                    <a:pt x="193" y="38"/>
                  </a:lnTo>
                  <a:lnTo>
                    <a:pt x="19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376" name="Freeform 32"/>
            <p:cNvSpPr>
              <a:spLocks/>
            </p:cNvSpPr>
            <p:nvPr/>
          </p:nvSpPr>
          <p:spPr bwMode="auto">
            <a:xfrm>
              <a:off x="2497" y="1826"/>
              <a:ext cx="13" cy="14"/>
            </a:xfrm>
            <a:custGeom>
              <a:avLst/>
              <a:gdLst>
                <a:gd name="T0" fmla="*/ 0 w 194"/>
                <a:gd name="T1" fmla="*/ 0 h 199"/>
                <a:gd name="T2" fmla="*/ 2 w 194"/>
                <a:gd name="T3" fmla="*/ 39 h 199"/>
                <a:gd name="T4" fmla="*/ 13 w 194"/>
                <a:gd name="T5" fmla="*/ 75 h 199"/>
                <a:gd name="T6" fmla="*/ 29 w 194"/>
                <a:gd name="T7" fmla="*/ 110 h 199"/>
                <a:gd name="T8" fmla="*/ 53 w 194"/>
                <a:gd name="T9" fmla="*/ 140 h 199"/>
                <a:gd name="T10" fmla="*/ 83 w 194"/>
                <a:gd name="T11" fmla="*/ 165 h 199"/>
                <a:gd name="T12" fmla="*/ 117 w 194"/>
                <a:gd name="T13" fmla="*/ 184 h 199"/>
                <a:gd name="T14" fmla="*/ 155 w 194"/>
                <a:gd name="T15" fmla="*/ 195 h 199"/>
                <a:gd name="T16" fmla="*/ 194 w 194"/>
                <a:gd name="T17" fmla="*/ 1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199">
                  <a:moveTo>
                    <a:pt x="0" y="0"/>
                  </a:moveTo>
                  <a:lnTo>
                    <a:pt x="2" y="39"/>
                  </a:lnTo>
                  <a:lnTo>
                    <a:pt x="13" y="75"/>
                  </a:lnTo>
                  <a:lnTo>
                    <a:pt x="29" y="110"/>
                  </a:lnTo>
                  <a:lnTo>
                    <a:pt x="53" y="140"/>
                  </a:lnTo>
                  <a:lnTo>
                    <a:pt x="83" y="165"/>
                  </a:lnTo>
                  <a:lnTo>
                    <a:pt x="117" y="184"/>
                  </a:lnTo>
                  <a:lnTo>
                    <a:pt x="155" y="195"/>
                  </a:lnTo>
                  <a:lnTo>
                    <a:pt x="194" y="19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377" name="Freeform 33"/>
            <p:cNvSpPr>
              <a:spLocks/>
            </p:cNvSpPr>
            <p:nvPr/>
          </p:nvSpPr>
          <p:spPr bwMode="auto">
            <a:xfrm>
              <a:off x="2502" y="1704"/>
              <a:ext cx="14" cy="13"/>
            </a:xfrm>
            <a:custGeom>
              <a:avLst/>
              <a:gdLst>
                <a:gd name="T0" fmla="*/ 197 w 197"/>
                <a:gd name="T1" fmla="*/ 0 h 182"/>
                <a:gd name="T2" fmla="*/ 159 w 197"/>
                <a:gd name="T3" fmla="*/ 3 h 182"/>
                <a:gd name="T4" fmla="*/ 124 w 197"/>
                <a:gd name="T5" fmla="*/ 14 h 182"/>
                <a:gd name="T6" fmla="*/ 90 w 197"/>
                <a:gd name="T7" fmla="*/ 30 h 182"/>
                <a:gd name="T8" fmla="*/ 61 w 197"/>
                <a:gd name="T9" fmla="*/ 52 h 182"/>
                <a:gd name="T10" fmla="*/ 37 w 197"/>
                <a:gd name="T11" fmla="*/ 80 h 182"/>
                <a:gd name="T12" fmla="*/ 18 w 197"/>
                <a:gd name="T13" fmla="*/ 112 h 182"/>
                <a:gd name="T14" fmla="*/ 5 w 197"/>
                <a:gd name="T15" fmla="*/ 146 h 182"/>
                <a:gd name="T16" fmla="*/ 0 w 197"/>
                <a:gd name="T17"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182">
                  <a:moveTo>
                    <a:pt x="197" y="0"/>
                  </a:moveTo>
                  <a:lnTo>
                    <a:pt x="159" y="3"/>
                  </a:lnTo>
                  <a:lnTo>
                    <a:pt x="124" y="14"/>
                  </a:lnTo>
                  <a:lnTo>
                    <a:pt x="90" y="30"/>
                  </a:lnTo>
                  <a:lnTo>
                    <a:pt x="61" y="52"/>
                  </a:lnTo>
                  <a:lnTo>
                    <a:pt x="37" y="80"/>
                  </a:lnTo>
                  <a:lnTo>
                    <a:pt x="18" y="112"/>
                  </a:lnTo>
                  <a:lnTo>
                    <a:pt x="5" y="146"/>
                  </a:lnTo>
                  <a:lnTo>
                    <a:pt x="0" y="18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378" name="Line 34"/>
            <p:cNvSpPr>
              <a:spLocks noChangeShapeType="1"/>
            </p:cNvSpPr>
            <p:nvPr/>
          </p:nvSpPr>
          <p:spPr bwMode="auto">
            <a:xfrm flipH="1">
              <a:off x="2497" y="1717"/>
              <a:ext cx="5" cy="10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379" name="Freeform 35"/>
            <p:cNvSpPr>
              <a:spLocks/>
            </p:cNvSpPr>
            <p:nvPr/>
          </p:nvSpPr>
          <p:spPr bwMode="auto">
            <a:xfrm>
              <a:off x="2504" y="1662"/>
              <a:ext cx="9" cy="6"/>
            </a:xfrm>
            <a:custGeom>
              <a:avLst/>
              <a:gdLst>
                <a:gd name="T0" fmla="*/ 124 w 124"/>
                <a:gd name="T1" fmla="*/ 0 h 86"/>
                <a:gd name="T2" fmla="*/ 92 w 124"/>
                <a:gd name="T3" fmla="*/ 3 h 86"/>
                <a:gd name="T4" fmla="*/ 62 w 124"/>
                <a:gd name="T5" fmla="*/ 14 h 86"/>
                <a:gd name="T6" fmla="*/ 35 w 124"/>
                <a:gd name="T7" fmla="*/ 33 h 86"/>
                <a:gd name="T8" fmla="*/ 15 w 124"/>
                <a:gd name="T9" fmla="*/ 57 h 86"/>
                <a:gd name="T10" fmla="*/ 0 w 124"/>
                <a:gd name="T11" fmla="*/ 86 h 86"/>
              </a:gdLst>
              <a:ahLst/>
              <a:cxnLst>
                <a:cxn ang="0">
                  <a:pos x="T0" y="T1"/>
                </a:cxn>
                <a:cxn ang="0">
                  <a:pos x="T2" y="T3"/>
                </a:cxn>
                <a:cxn ang="0">
                  <a:pos x="T4" y="T5"/>
                </a:cxn>
                <a:cxn ang="0">
                  <a:pos x="T6" y="T7"/>
                </a:cxn>
                <a:cxn ang="0">
                  <a:pos x="T8" y="T9"/>
                </a:cxn>
                <a:cxn ang="0">
                  <a:pos x="T10" y="T11"/>
                </a:cxn>
              </a:cxnLst>
              <a:rect l="0" t="0" r="r" b="b"/>
              <a:pathLst>
                <a:path w="124" h="86">
                  <a:moveTo>
                    <a:pt x="124" y="0"/>
                  </a:moveTo>
                  <a:lnTo>
                    <a:pt x="92" y="3"/>
                  </a:lnTo>
                  <a:lnTo>
                    <a:pt x="62" y="14"/>
                  </a:lnTo>
                  <a:lnTo>
                    <a:pt x="35" y="33"/>
                  </a:lnTo>
                  <a:lnTo>
                    <a:pt x="15" y="57"/>
                  </a:lnTo>
                  <a:lnTo>
                    <a:pt x="0" y="8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380" name="Line 36"/>
            <p:cNvSpPr>
              <a:spLocks noChangeShapeType="1"/>
            </p:cNvSpPr>
            <p:nvPr/>
          </p:nvSpPr>
          <p:spPr bwMode="auto">
            <a:xfrm flipV="1">
              <a:off x="2503" y="1668"/>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381" name="Line 37"/>
            <p:cNvSpPr>
              <a:spLocks noChangeShapeType="1"/>
            </p:cNvSpPr>
            <p:nvPr/>
          </p:nvSpPr>
          <p:spPr bwMode="auto">
            <a:xfrm flipV="1">
              <a:off x="2501" y="1671"/>
              <a:ext cx="2"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382" name="Line 38"/>
            <p:cNvSpPr>
              <a:spLocks noChangeShapeType="1"/>
            </p:cNvSpPr>
            <p:nvPr/>
          </p:nvSpPr>
          <p:spPr bwMode="auto">
            <a:xfrm flipV="1">
              <a:off x="2499" y="1679"/>
              <a:ext cx="2" cy="1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383" name="Line 39"/>
            <p:cNvSpPr>
              <a:spLocks noChangeShapeType="1"/>
            </p:cNvSpPr>
            <p:nvPr/>
          </p:nvSpPr>
          <p:spPr bwMode="auto">
            <a:xfrm flipV="1">
              <a:off x="2497" y="1690"/>
              <a:ext cx="2"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384" name="Line 40"/>
            <p:cNvSpPr>
              <a:spLocks noChangeShapeType="1"/>
            </p:cNvSpPr>
            <p:nvPr/>
          </p:nvSpPr>
          <p:spPr bwMode="auto">
            <a:xfrm flipV="1">
              <a:off x="2496" y="1704"/>
              <a:ext cx="1" cy="2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385" name="Line 41"/>
            <p:cNvSpPr>
              <a:spLocks noChangeShapeType="1"/>
            </p:cNvSpPr>
            <p:nvPr/>
          </p:nvSpPr>
          <p:spPr bwMode="auto">
            <a:xfrm flipV="1">
              <a:off x="2495" y="1724"/>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386" name="Line 42"/>
            <p:cNvSpPr>
              <a:spLocks noChangeShapeType="1"/>
            </p:cNvSpPr>
            <p:nvPr/>
          </p:nvSpPr>
          <p:spPr bwMode="auto">
            <a:xfrm flipV="1">
              <a:off x="2493" y="1752"/>
              <a:ext cx="2" cy="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387" name="Line 43"/>
            <p:cNvSpPr>
              <a:spLocks noChangeShapeType="1"/>
            </p:cNvSpPr>
            <p:nvPr/>
          </p:nvSpPr>
          <p:spPr bwMode="auto">
            <a:xfrm flipV="1">
              <a:off x="2491" y="1790"/>
              <a:ext cx="2" cy="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388" name="Line 44"/>
            <p:cNvSpPr>
              <a:spLocks noChangeShapeType="1"/>
            </p:cNvSpPr>
            <p:nvPr/>
          </p:nvSpPr>
          <p:spPr bwMode="auto">
            <a:xfrm>
              <a:off x="2491" y="1840"/>
              <a:ext cx="17" cy="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389" name="Line 45"/>
            <p:cNvSpPr>
              <a:spLocks noChangeShapeType="1"/>
            </p:cNvSpPr>
            <p:nvPr/>
          </p:nvSpPr>
          <p:spPr bwMode="auto">
            <a:xfrm>
              <a:off x="2554" y="1900"/>
              <a:ext cx="9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390" name="Line 46"/>
            <p:cNvSpPr>
              <a:spLocks noChangeShapeType="1"/>
            </p:cNvSpPr>
            <p:nvPr/>
          </p:nvSpPr>
          <p:spPr bwMode="auto">
            <a:xfrm>
              <a:off x="2508" y="1877"/>
              <a:ext cx="1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391" name="Line 47"/>
            <p:cNvSpPr>
              <a:spLocks noChangeShapeType="1"/>
            </p:cNvSpPr>
            <p:nvPr/>
          </p:nvSpPr>
          <p:spPr bwMode="auto">
            <a:xfrm>
              <a:off x="2545" y="1887"/>
              <a:ext cx="9" cy="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392" name="Freeform 48"/>
            <p:cNvSpPr>
              <a:spLocks/>
            </p:cNvSpPr>
            <p:nvPr/>
          </p:nvSpPr>
          <p:spPr bwMode="auto">
            <a:xfrm>
              <a:off x="2526" y="1877"/>
              <a:ext cx="19" cy="10"/>
            </a:xfrm>
            <a:custGeom>
              <a:avLst/>
              <a:gdLst>
                <a:gd name="T0" fmla="*/ 266 w 266"/>
                <a:gd name="T1" fmla="*/ 139 h 139"/>
                <a:gd name="T2" fmla="*/ 234 w 266"/>
                <a:gd name="T3" fmla="*/ 99 h 139"/>
                <a:gd name="T4" fmla="*/ 195 w 266"/>
                <a:gd name="T5" fmla="*/ 66 h 139"/>
                <a:gd name="T6" fmla="*/ 151 w 266"/>
                <a:gd name="T7" fmla="*/ 38 h 139"/>
                <a:gd name="T8" fmla="*/ 103 w 266"/>
                <a:gd name="T9" fmla="*/ 18 h 139"/>
                <a:gd name="T10" fmla="*/ 52 w 266"/>
                <a:gd name="T11" fmla="*/ 5 h 139"/>
                <a:gd name="T12" fmla="*/ 0 w 266"/>
                <a:gd name="T13" fmla="*/ 0 h 139"/>
              </a:gdLst>
              <a:ahLst/>
              <a:cxnLst>
                <a:cxn ang="0">
                  <a:pos x="T0" y="T1"/>
                </a:cxn>
                <a:cxn ang="0">
                  <a:pos x="T2" y="T3"/>
                </a:cxn>
                <a:cxn ang="0">
                  <a:pos x="T4" y="T5"/>
                </a:cxn>
                <a:cxn ang="0">
                  <a:pos x="T6" y="T7"/>
                </a:cxn>
                <a:cxn ang="0">
                  <a:pos x="T8" y="T9"/>
                </a:cxn>
                <a:cxn ang="0">
                  <a:pos x="T10" y="T11"/>
                </a:cxn>
                <a:cxn ang="0">
                  <a:pos x="T12" y="T13"/>
                </a:cxn>
              </a:cxnLst>
              <a:rect l="0" t="0" r="r" b="b"/>
              <a:pathLst>
                <a:path w="266" h="139">
                  <a:moveTo>
                    <a:pt x="266" y="139"/>
                  </a:moveTo>
                  <a:lnTo>
                    <a:pt x="234" y="99"/>
                  </a:lnTo>
                  <a:lnTo>
                    <a:pt x="195" y="66"/>
                  </a:lnTo>
                  <a:lnTo>
                    <a:pt x="151" y="38"/>
                  </a:lnTo>
                  <a:lnTo>
                    <a:pt x="103" y="18"/>
                  </a:lnTo>
                  <a:lnTo>
                    <a:pt x="52" y="5"/>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393" name="Freeform 49"/>
            <p:cNvSpPr>
              <a:spLocks/>
            </p:cNvSpPr>
            <p:nvPr/>
          </p:nvSpPr>
          <p:spPr bwMode="auto">
            <a:xfrm>
              <a:off x="2550" y="1903"/>
              <a:ext cx="0" cy="1"/>
            </a:xfrm>
            <a:custGeom>
              <a:avLst/>
              <a:gdLst>
                <a:gd name="T0" fmla="*/ 0 w 13"/>
                <a:gd name="T1" fmla="*/ 19 h 19"/>
                <a:gd name="T2" fmla="*/ 9 w 13"/>
                <a:gd name="T3" fmla="*/ 16 h 19"/>
                <a:gd name="T4" fmla="*/ 13 w 13"/>
                <a:gd name="T5" fmla="*/ 8 h 19"/>
                <a:gd name="T6" fmla="*/ 11 w 13"/>
                <a:gd name="T7" fmla="*/ 0 h 19"/>
              </a:gdLst>
              <a:ahLst/>
              <a:cxnLst>
                <a:cxn ang="0">
                  <a:pos x="T0" y="T1"/>
                </a:cxn>
                <a:cxn ang="0">
                  <a:pos x="T2" y="T3"/>
                </a:cxn>
                <a:cxn ang="0">
                  <a:pos x="T4" y="T5"/>
                </a:cxn>
                <a:cxn ang="0">
                  <a:pos x="T6" y="T7"/>
                </a:cxn>
              </a:cxnLst>
              <a:rect l="0" t="0" r="r" b="b"/>
              <a:pathLst>
                <a:path w="13" h="19">
                  <a:moveTo>
                    <a:pt x="0" y="19"/>
                  </a:moveTo>
                  <a:lnTo>
                    <a:pt x="9" y="16"/>
                  </a:lnTo>
                  <a:lnTo>
                    <a:pt x="13" y="8"/>
                  </a:lnTo>
                  <a:lnTo>
                    <a:pt x="1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394" name="Freeform 50"/>
            <p:cNvSpPr>
              <a:spLocks/>
            </p:cNvSpPr>
            <p:nvPr/>
          </p:nvSpPr>
          <p:spPr bwMode="auto">
            <a:xfrm>
              <a:off x="2491" y="1881"/>
              <a:ext cx="5" cy="5"/>
            </a:xfrm>
            <a:custGeom>
              <a:avLst/>
              <a:gdLst>
                <a:gd name="T0" fmla="*/ 66 w 66"/>
                <a:gd name="T1" fmla="*/ 0 h 63"/>
                <a:gd name="T2" fmla="*/ 46 w 66"/>
                <a:gd name="T3" fmla="*/ 3 h 63"/>
                <a:gd name="T4" fmla="*/ 27 w 66"/>
                <a:gd name="T5" fmla="*/ 12 h 63"/>
                <a:gd name="T6" fmla="*/ 13 w 66"/>
                <a:gd name="T7" fmla="*/ 25 h 63"/>
                <a:gd name="T8" fmla="*/ 4 w 66"/>
                <a:gd name="T9" fmla="*/ 44 h 63"/>
                <a:gd name="T10" fmla="*/ 0 w 66"/>
                <a:gd name="T11" fmla="*/ 63 h 63"/>
              </a:gdLst>
              <a:ahLst/>
              <a:cxnLst>
                <a:cxn ang="0">
                  <a:pos x="T0" y="T1"/>
                </a:cxn>
                <a:cxn ang="0">
                  <a:pos x="T2" y="T3"/>
                </a:cxn>
                <a:cxn ang="0">
                  <a:pos x="T4" y="T5"/>
                </a:cxn>
                <a:cxn ang="0">
                  <a:pos x="T6" y="T7"/>
                </a:cxn>
                <a:cxn ang="0">
                  <a:pos x="T8" y="T9"/>
                </a:cxn>
                <a:cxn ang="0">
                  <a:pos x="T10" y="T11"/>
                </a:cxn>
              </a:cxnLst>
              <a:rect l="0" t="0" r="r" b="b"/>
              <a:pathLst>
                <a:path w="66" h="63">
                  <a:moveTo>
                    <a:pt x="66" y="0"/>
                  </a:moveTo>
                  <a:lnTo>
                    <a:pt x="46" y="3"/>
                  </a:lnTo>
                  <a:lnTo>
                    <a:pt x="27" y="12"/>
                  </a:lnTo>
                  <a:lnTo>
                    <a:pt x="13" y="25"/>
                  </a:lnTo>
                  <a:lnTo>
                    <a:pt x="4" y="44"/>
                  </a:lnTo>
                  <a:lnTo>
                    <a:pt x="0" y="6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395" name="Line 51"/>
            <p:cNvSpPr>
              <a:spLocks noChangeShapeType="1"/>
            </p:cNvSpPr>
            <p:nvPr/>
          </p:nvSpPr>
          <p:spPr bwMode="auto">
            <a:xfrm flipH="1">
              <a:off x="2491" y="1840"/>
              <a:ext cx="0" cy="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396" name="Freeform 52"/>
            <p:cNvSpPr>
              <a:spLocks/>
            </p:cNvSpPr>
            <p:nvPr/>
          </p:nvSpPr>
          <p:spPr bwMode="auto">
            <a:xfrm>
              <a:off x="2491" y="1899"/>
              <a:ext cx="4" cy="5"/>
            </a:xfrm>
            <a:custGeom>
              <a:avLst/>
              <a:gdLst>
                <a:gd name="T0" fmla="*/ 0 w 65"/>
                <a:gd name="T1" fmla="*/ 0 h 64"/>
                <a:gd name="T2" fmla="*/ 3 w 65"/>
                <a:gd name="T3" fmla="*/ 19 h 64"/>
                <a:gd name="T4" fmla="*/ 12 w 65"/>
                <a:gd name="T5" fmla="*/ 38 h 64"/>
                <a:gd name="T6" fmla="*/ 26 w 65"/>
                <a:gd name="T7" fmla="*/ 52 h 64"/>
                <a:gd name="T8" fmla="*/ 45 w 65"/>
                <a:gd name="T9" fmla="*/ 61 h 64"/>
                <a:gd name="T10" fmla="*/ 65 w 65"/>
                <a:gd name="T11" fmla="*/ 64 h 64"/>
              </a:gdLst>
              <a:ahLst/>
              <a:cxnLst>
                <a:cxn ang="0">
                  <a:pos x="T0" y="T1"/>
                </a:cxn>
                <a:cxn ang="0">
                  <a:pos x="T2" y="T3"/>
                </a:cxn>
                <a:cxn ang="0">
                  <a:pos x="T4" y="T5"/>
                </a:cxn>
                <a:cxn ang="0">
                  <a:pos x="T6" y="T7"/>
                </a:cxn>
                <a:cxn ang="0">
                  <a:pos x="T8" y="T9"/>
                </a:cxn>
                <a:cxn ang="0">
                  <a:pos x="T10" y="T11"/>
                </a:cxn>
              </a:cxnLst>
              <a:rect l="0" t="0" r="r" b="b"/>
              <a:pathLst>
                <a:path w="65" h="64">
                  <a:moveTo>
                    <a:pt x="0" y="0"/>
                  </a:moveTo>
                  <a:lnTo>
                    <a:pt x="3" y="19"/>
                  </a:lnTo>
                  <a:lnTo>
                    <a:pt x="12" y="38"/>
                  </a:lnTo>
                  <a:lnTo>
                    <a:pt x="26" y="52"/>
                  </a:lnTo>
                  <a:lnTo>
                    <a:pt x="45" y="61"/>
                  </a:lnTo>
                  <a:lnTo>
                    <a:pt x="65" y="6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397" name="Freeform 53"/>
            <p:cNvSpPr>
              <a:spLocks/>
            </p:cNvSpPr>
            <p:nvPr/>
          </p:nvSpPr>
          <p:spPr bwMode="auto">
            <a:xfrm>
              <a:off x="2526" y="1881"/>
              <a:ext cx="15" cy="8"/>
            </a:xfrm>
            <a:custGeom>
              <a:avLst/>
              <a:gdLst>
                <a:gd name="T0" fmla="*/ 213 w 213"/>
                <a:gd name="T1" fmla="*/ 111 h 111"/>
                <a:gd name="T2" fmla="*/ 187 w 213"/>
                <a:gd name="T3" fmla="*/ 79 h 111"/>
                <a:gd name="T4" fmla="*/ 156 w 213"/>
                <a:gd name="T5" fmla="*/ 52 h 111"/>
                <a:gd name="T6" fmla="*/ 120 w 213"/>
                <a:gd name="T7" fmla="*/ 29 h 111"/>
                <a:gd name="T8" fmla="*/ 81 w 213"/>
                <a:gd name="T9" fmla="*/ 13 h 111"/>
                <a:gd name="T10" fmla="*/ 42 w 213"/>
                <a:gd name="T11" fmla="*/ 4 h 111"/>
                <a:gd name="T12" fmla="*/ 0 w 213"/>
                <a:gd name="T13" fmla="*/ 0 h 111"/>
              </a:gdLst>
              <a:ahLst/>
              <a:cxnLst>
                <a:cxn ang="0">
                  <a:pos x="T0" y="T1"/>
                </a:cxn>
                <a:cxn ang="0">
                  <a:pos x="T2" y="T3"/>
                </a:cxn>
                <a:cxn ang="0">
                  <a:pos x="T4" y="T5"/>
                </a:cxn>
                <a:cxn ang="0">
                  <a:pos x="T6" y="T7"/>
                </a:cxn>
                <a:cxn ang="0">
                  <a:pos x="T8" y="T9"/>
                </a:cxn>
                <a:cxn ang="0">
                  <a:pos x="T10" y="T11"/>
                </a:cxn>
                <a:cxn ang="0">
                  <a:pos x="T12" y="T13"/>
                </a:cxn>
              </a:cxnLst>
              <a:rect l="0" t="0" r="r" b="b"/>
              <a:pathLst>
                <a:path w="213" h="111">
                  <a:moveTo>
                    <a:pt x="213" y="111"/>
                  </a:moveTo>
                  <a:lnTo>
                    <a:pt x="187" y="79"/>
                  </a:lnTo>
                  <a:lnTo>
                    <a:pt x="156" y="52"/>
                  </a:lnTo>
                  <a:lnTo>
                    <a:pt x="120" y="29"/>
                  </a:lnTo>
                  <a:lnTo>
                    <a:pt x="81" y="13"/>
                  </a:lnTo>
                  <a:lnTo>
                    <a:pt x="42" y="4"/>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398" name="Line 54"/>
            <p:cNvSpPr>
              <a:spLocks noChangeShapeType="1"/>
            </p:cNvSpPr>
            <p:nvPr/>
          </p:nvSpPr>
          <p:spPr bwMode="auto">
            <a:xfrm>
              <a:off x="2541" y="1889"/>
              <a:ext cx="9"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399" name="Line 55"/>
            <p:cNvSpPr>
              <a:spLocks noChangeShapeType="1"/>
            </p:cNvSpPr>
            <p:nvPr/>
          </p:nvSpPr>
          <p:spPr bwMode="auto">
            <a:xfrm flipH="1" flipV="1">
              <a:off x="2647" y="1969"/>
              <a:ext cx="37"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00" name="Line 56"/>
            <p:cNvSpPr>
              <a:spLocks noChangeShapeType="1"/>
            </p:cNvSpPr>
            <p:nvPr/>
          </p:nvSpPr>
          <p:spPr bwMode="auto">
            <a:xfrm flipH="1">
              <a:off x="2684" y="1969"/>
              <a:ext cx="0" cy="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01" name="Line 57"/>
            <p:cNvSpPr>
              <a:spLocks noChangeShapeType="1"/>
            </p:cNvSpPr>
            <p:nvPr/>
          </p:nvSpPr>
          <p:spPr bwMode="auto">
            <a:xfrm>
              <a:off x="2759" y="1969"/>
              <a:ext cx="0"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02" name="Line 58"/>
            <p:cNvSpPr>
              <a:spLocks noChangeShapeType="1"/>
            </p:cNvSpPr>
            <p:nvPr/>
          </p:nvSpPr>
          <p:spPr bwMode="auto">
            <a:xfrm flipH="1">
              <a:off x="2772" y="1969"/>
              <a:ext cx="0"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03" name="Line 59"/>
            <p:cNvSpPr>
              <a:spLocks noChangeShapeType="1"/>
            </p:cNvSpPr>
            <p:nvPr/>
          </p:nvSpPr>
          <p:spPr bwMode="auto">
            <a:xfrm flipH="1" flipV="1">
              <a:off x="2759" y="1978"/>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04" name="Line 60"/>
            <p:cNvSpPr>
              <a:spLocks noChangeShapeType="1"/>
            </p:cNvSpPr>
            <p:nvPr/>
          </p:nvSpPr>
          <p:spPr bwMode="auto">
            <a:xfrm flipH="1">
              <a:off x="2786" y="1970"/>
              <a:ext cx="0"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05" name="Line 61"/>
            <p:cNvSpPr>
              <a:spLocks noChangeShapeType="1"/>
            </p:cNvSpPr>
            <p:nvPr/>
          </p:nvSpPr>
          <p:spPr bwMode="auto">
            <a:xfrm flipH="1" flipV="1">
              <a:off x="2759" y="1969"/>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06" name="Freeform 62"/>
            <p:cNvSpPr>
              <a:spLocks/>
            </p:cNvSpPr>
            <p:nvPr/>
          </p:nvSpPr>
          <p:spPr bwMode="auto">
            <a:xfrm>
              <a:off x="2647" y="1942"/>
              <a:ext cx="140" cy="14"/>
            </a:xfrm>
            <a:custGeom>
              <a:avLst/>
              <a:gdLst>
                <a:gd name="T0" fmla="*/ 1951 w 1951"/>
                <a:gd name="T1" fmla="*/ 0 h 191"/>
                <a:gd name="T2" fmla="*/ 1950 w 1951"/>
                <a:gd name="T3" fmla="*/ 191 h 191"/>
                <a:gd name="T4" fmla="*/ 0 w 1951"/>
                <a:gd name="T5" fmla="*/ 177 h 191"/>
              </a:gdLst>
              <a:ahLst/>
              <a:cxnLst>
                <a:cxn ang="0">
                  <a:pos x="T0" y="T1"/>
                </a:cxn>
                <a:cxn ang="0">
                  <a:pos x="T2" y="T3"/>
                </a:cxn>
                <a:cxn ang="0">
                  <a:pos x="T4" y="T5"/>
                </a:cxn>
              </a:cxnLst>
              <a:rect l="0" t="0" r="r" b="b"/>
              <a:pathLst>
                <a:path w="1951" h="191">
                  <a:moveTo>
                    <a:pt x="1951" y="0"/>
                  </a:moveTo>
                  <a:lnTo>
                    <a:pt x="1950" y="191"/>
                  </a:lnTo>
                  <a:lnTo>
                    <a:pt x="0" y="17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407" name="Line 63"/>
            <p:cNvSpPr>
              <a:spLocks noChangeShapeType="1"/>
            </p:cNvSpPr>
            <p:nvPr/>
          </p:nvSpPr>
          <p:spPr bwMode="auto">
            <a:xfrm flipH="1" flipV="1">
              <a:off x="2647" y="1952"/>
              <a:ext cx="13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08" name="Line 64"/>
            <p:cNvSpPr>
              <a:spLocks noChangeShapeType="1"/>
            </p:cNvSpPr>
            <p:nvPr/>
          </p:nvSpPr>
          <p:spPr bwMode="auto">
            <a:xfrm flipH="1" flipV="1">
              <a:off x="2647" y="1949"/>
              <a:ext cx="14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09" name="Line 65"/>
            <p:cNvSpPr>
              <a:spLocks noChangeShapeType="1"/>
            </p:cNvSpPr>
            <p:nvPr/>
          </p:nvSpPr>
          <p:spPr bwMode="auto">
            <a:xfrm flipH="1" flipV="1">
              <a:off x="2647" y="1947"/>
              <a:ext cx="14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10" name="Line 66"/>
            <p:cNvSpPr>
              <a:spLocks noChangeShapeType="1"/>
            </p:cNvSpPr>
            <p:nvPr/>
          </p:nvSpPr>
          <p:spPr bwMode="auto">
            <a:xfrm flipH="1" flipV="1">
              <a:off x="2647" y="1944"/>
              <a:ext cx="14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11" name="Line 67"/>
            <p:cNvSpPr>
              <a:spLocks noChangeShapeType="1"/>
            </p:cNvSpPr>
            <p:nvPr/>
          </p:nvSpPr>
          <p:spPr bwMode="auto">
            <a:xfrm flipH="1" flipV="1">
              <a:off x="2647" y="1941"/>
              <a:ext cx="14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12" name="Line 68"/>
            <p:cNvSpPr>
              <a:spLocks noChangeShapeType="1"/>
            </p:cNvSpPr>
            <p:nvPr/>
          </p:nvSpPr>
          <p:spPr bwMode="auto">
            <a:xfrm flipH="1" flipV="1">
              <a:off x="2647" y="1928"/>
              <a:ext cx="1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13" name="Line 69"/>
            <p:cNvSpPr>
              <a:spLocks noChangeShapeType="1"/>
            </p:cNvSpPr>
            <p:nvPr/>
          </p:nvSpPr>
          <p:spPr bwMode="auto">
            <a:xfrm>
              <a:off x="2508" y="1943"/>
              <a:ext cx="13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14" name="Line 70"/>
            <p:cNvSpPr>
              <a:spLocks noChangeShapeType="1"/>
            </p:cNvSpPr>
            <p:nvPr/>
          </p:nvSpPr>
          <p:spPr bwMode="auto">
            <a:xfrm>
              <a:off x="2508" y="1946"/>
              <a:ext cx="13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15" name="Line 71"/>
            <p:cNvSpPr>
              <a:spLocks noChangeShapeType="1"/>
            </p:cNvSpPr>
            <p:nvPr/>
          </p:nvSpPr>
          <p:spPr bwMode="auto">
            <a:xfrm>
              <a:off x="2508" y="1948"/>
              <a:ext cx="13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16" name="Line 72"/>
            <p:cNvSpPr>
              <a:spLocks noChangeShapeType="1"/>
            </p:cNvSpPr>
            <p:nvPr/>
          </p:nvSpPr>
          <p:spPr bwMode="auto">
            <a:xfrm>
              <a:off x="2508" y="1951"/>
              <a:ext cx="13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17" name="Line 73"/>
            <p:cNvSpPr>
              <a:spLocks noChangeShapeType="1"/>
            </p:cNvSpPr>
            <p:nvPr/>
          </p:nvSpPr>
          <p:spPr bwMode="auto">
            <a:xfrm flipH="1">
              <a:off x="2536" y="1968"/>
              <a:ext cx="0"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18" name="Line 74"/>
            <p:cNvSpPr>
              <a:spLocks noChangeShapeType="1"/>
            </p:cNvSpPr>
            <p:nvPr/>
          </p:nvSpPr>
          <p:spPr bwMode="auto">
            <a:xfrm flipH="1">
              <a:off x="2522" y="1968"/>
              <a:ext cx="0"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19" name="Line 75"/>
            <p:cNvSpPr>
              <a:spLocks noChangeShapeType="1"/>
            </p:cNvSpPr>
            <p:nvPr/>
          </p:nvSpPr>
          <p:spPr bwMode="auto">
            <a:xfrm flipH="1">
              <a:off x="2610" y="1968"/>
              <a:ext cx="0"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20" name="Line 76"/>
            <p:cNvSpPr>
              <a:spLocks noChangeShapeType="1"/>
            </p:cNvSpPr>
            <p:nvPr/>
          </p:nvSpPr>
          <p:spPr bwMode="auto">
            <a:xfrm flipH="1">
              <a:off x="2508" y="1968"/>
              <a:ext cx="0"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21" name="Line 77"/>
            <p:cNvSpPr>
              <a:spLocks noChangeShapeType="1"/>
            </p:cNvSpPr>
            <p:nvPr/>
          </p:nvSpPr>
          <p:spPr bwMode="auto">
            <a:xfrm>
              <a:off x="2508" y="1968"/>
              <a:ext cx="2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22" name="Line 78"/>
            <p:cNvSpPr>
              <a:spLocks noChangeShapeType="1"/>
            </p:cNvSpPr>
            <p:nvPr/>
          </p:nvSpPr>
          <p:spPr bwMode="auto">
            <a:xfrm>
              <a:off x="2508" y="1977"/>
              <a:ext cx="2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23" name="Line 79"/>
            <p:cNvSpPr>
              <a:spLocks noChangeShapeType="1"/>
            </p:cNvSpPr>
            <p:nvPr/>
          </p:nvSpPr>
          <p:spPr bwMode="auto">
            <a:xfrm flipH="1">
              <a:off x="2508" y="1940"/>
              <a:ext cx="0"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24" name="Line 80"/>
            <p:cNvSpPr>
              <a:spLocks noChangeShapeType="1"/>
            </p:cNvSpPr>
            <p:nvPr/>
          </p:nvSpPr>
          <p:spPr bwMode="auto">
            <a:xfrm>
              <a:off x="2491" y="1927"/>
              <a:ext cx="15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25" name="Line 81"/>
            <p:cNvSpPr>
              <a:spLocks noChangeShapeType="1"/>
            </p:cNvSpPr>
            <p:nvPr/>
          </p:nvSpPr>
          <p:spPr bwMode="auto">
            <a:xfrm>
              <a:off x="2508" y="1940"/>
              <a:ext cx="13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26" name="Line 82"/>
            <p:cNvSpPr>
              <a:spLocks noChangeShapeType="1"/>
            </p:cNvSpPr>
            <p:nvPr/>
          </p:nvSpPr>
          <p:spPr bwMode="auto">
            <a:xfrm>
              <a:off x="2508" y="1954"/>
              <a:ext cx="13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27" name="Line 83"/>
            <p:cNvSpPr>
              <a:spLocks noChangeShapeType="1"/>
            </p:cNvSpPr>
            <p:nvPr/>
          </p:nvSpPr>
          <p:spPr bwMode="auto">
            <a:xfrm>
              <a:off x="2610" y="1968"/>
              <a:ext cx="3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28" name="Freeform 84"/>
            <p:cNvSpPr>
              <a:spLocks/>
            </p:cNvSpPr>
            <p:nvPr/>
          </p:nvSpPr>
          <p:spPr bwMode="auto">
            <a:xfrm>
              <a:off x="2491" y="1918"/>
              <a:ext cx="9" cy="9"/>
            </a:xfrm>
            <a:custGeom>
              <a:avLst/>
              <a:gdLst>
                <a:gd name="T0" fmla="*/ 131 w 131"/>
                <a:gd name="T1" fmla="*/ 0 h 127"/>
                <a:gd name="T2" fmla="*/ 97 w 131"/>
                <a:gd name="T3" fmla="*/ 4 h 127"/>
                <a:gd name="T4" fmla="*/ 65 w 131"/>
                <a:gd name="T5" fmla="*/ 18 h 127"/>
                <a:gd name="T6" fmla="*/ 38 w 131"/>
                <a:gd name="T7" fmla="*/ 37 h 127"/>
                <a:gd name="T8" fmla="*/ 17 w 131"/>
                <a:gd name="T9" fmla="*/ 64 h 127"/>
                <a:gd name="T10" fmla="*/ 5 w 131"/>
                <a:gd name="T11" fmla="*/ 94 h 127"/>
                <a:gd name="T12" fmla="*/ 0 w 131"/>
                <a:gd name="T13" fmla="*/ 127 h 127"/>
              </a:gdLst>
              <a:ahLst/>
              <a:cxnLst>
                <a:cxn ang="0">
                  <a:pos x="T0" y="T1"/>
                </a:cxn>
                <a:cxn ang="0">
                  <a:pos x="T2" y="T3"/>
                </a:cxn>
                <a:cxn ang="0">
                  <a:pos x="T4" y="T5"/>
                </a:cxn>
                <a:cxn ang="0">
                  <a:pos x="T6" y="T7"/>
                </a:cxn>
                <a:cxn ang="0">
                  <a:pos x="T8" y="T9"/>
                </a:cxn>
                <a:cxn ang="0">
                  <a:pos x="T10" y="T11"/>
                </a:cxn>
                <a:cxn ang="0">
                  <a:pos x="T12" y="T13"/>
                </a:cxn>
              </a:cxnLst>
              <a:rect l="0" t="0" r="r" b="b"/>
              <a:pathLst>
                <a:path w="131" h="127">
                  <a:moveTo>
                    <a:pt x="131" y="0"/>
                  </a:moveTo>
                  <a:lnTo>
                    <a:pt x="97" y="4"/>
                  </a:lnTo>
                  <a:lnTo>
                    <a:pt x="65" y="18"/>
                  </a:lnTo>
                  <a:lnTo>
                    <a:pt x="38" y="37"/>
                  </a:lnTo>
                  <a:lnTo>
                    <a:pt x="17" y="64"/>
                  </a:lnTo>
                  <a:lnTo>
                    <a:pt x="5" y="94"/>
                  </a:lnTo>
                  <a:lnTo>
                    <a:pt x="0"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429" name="Freeform 85"/>
            <p:cNvSpPr>
              <a:spLocks/>
            </p:cNvSpPr>
            <p:nvPr/>
          </p:nvSpPr>
          <p:spPr bwMode="auto">
            <a:xfrm>
              <a:off x="2795" y="1920"/>
              <a:ext cx="9" cy="9"/>
            </a:xfrm>
            <a:custGeom>
              <a:avLst/>
              <a:gdLst>
                <a:gd name="T0" fmla="*/ 129 w 129"/>
                <a:gd name="T1" fmla="*/ 129 h 129"/>
                <a:gd name="T2" fmla="*/ 125 w 129"/>
                <a:gd name="T3" fmla="*/ 95 h 129"/>
                <a:gd name="T4" fmla="*/ 112 w 129"/>
                <a:gd name="T5" fmla="*/ 64 h 129"/>
                <a:gd name="T6" fmla="*/ 91 w 129"/>
                <a:gd name="T7" fmla="*/ 38 h 129"/>
                <a:gd name="T8" fmla="*/ 65 w 129"/>
                <a:gd name="T9" fmla="*/ 17 h 129"/>
                <a:gd name="T10" fmla="*/ 34 w 129"/>
                <a:gd name="T11" fmla="*/ 5 h 129"/>
                <a:gd name="T12" fmla="*/ 0 w 129"/>
                <a:gd name="T13" fmla="*/ 0 h 129"/>
              </a:gdLst>
              <a:ahLst/>
              <a:cxnLst>
                <a:cxn ang="0">
                  <a:pos x="T0" y="T1"/>
                </a:cxn>
                <a:cxn ang="0">
                  <a:pos x="T2" y="T3"/>
                </a:cxn>
                <a:cxn ang="0">
                  <a:pos x="T4" y="T5"/>
                </a:cxn>
                <a:cxn ang="0">
                  <a:pos x="T6" y="T7"/>
                </a:cxn>
                <a:cxn ang="0">
                  <a:pos x="T8" y="T9"/>
                </a:cxn>
                <a:cxn ang="0">
                  <a:pos x="T10" y="T11"/>
                </a:cxn>
                <a:cxn ang="0">
                  <a:pos x="T12" y="T13"/>
                </a:cxn>
              </a:cxnLst>
              <a:rect l="0" t="0" r="r" b="b"/>
              <a:pathLst>
                <a:path w="129" h="129">
                  <a:moveTo>
                    <a:pt x="129" y="129"/>
                  </a:moveTo>
                  <a:lnTo>
                    <a:pt x="125" y="95"/>
                  </a:lnTo>
                  <a:lnTo>
                    <a:pt x="112" y="64"/>
                  </a:lnTo>
                  <a:lnTo>
                    <a:pt x="91" y="38"/>
                  </a:lnTo>
                  <a:lnTo>
                    <a:pt x="65" y="17"/>
                  </a:lnTo>
                  <a:lnTo>
                    <a:pt x="34" y="5"/>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430" name="Line 86"/>
            <p:cNvSpPr>
              <a:spLocks noChangeShapeType="1"/>
            </p:cNvSpPr>
            <p:nvPr/>
          </p:nvSpPr>
          <p:spPr bwMode="auto">
            <a:xfrm flipH="1">
              <a:off x="2804" y="1929"/>
              <a:ext cx="0" cy="4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31" name="Line 87"/>
            <p:cNvSpPr>
              <a:spLocks noChangeShapeType="1"/>
            </p:cNvSpPr>
            <p:nvPr/>
          </p:nvSpPr>
          <p:spPr bwMode="auto">
            <a:xfrm flipH="1">
              <a:off x="2490" y="1927"/>
              <a:ext cx="1" cy="4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32" name="Freeform 88"/>
            <p:cNvSpPr>
              <a:spLocks/>
            </p:cNvSpPr>
            <p:nvPr/>
          </p:nvSpPr>
          <p:spPr bwMode="auto">
            <a:xfrm>
              <a:off x="2765" y="2033"/>
              <a:ext cx="5" cy="5"/>
            </a:xfrm>
            <a:custGeom>
              <a:avLst/>
              <a:gdLst>
                <a:gd name="T0" fmla="*/ 0 w 65"/>
                <a:gd name="T1" fmla="*/ 0 h 64"/>
                <a:gd name="T2" fmla="*/ 3 w 65"/>
                <a:gd name="T3" fmla="*/ 19 h 64"/>
                <a:gd name="T4" fmla="*/ 13 w 65"/>
                <a:gd name="T5" fmla="*/ 38 h 64"/>
                <a:gd name="T6" fmla="*/ 26 w 65"/>
                <a:gd name="T7" fmla="*/ 52 h 64"/>
                <a:gd name="T8" fmla="*/ 45 w 65"/>
                <a:gd name="T9" fmla="*/ 61 h 64"/>
                <a:gd name="T10" fmla="*/ 65 w 65"/>
                <a:gd name="T11" fmla="*/ 64 h 64"/>
              </a:gdLst>
              <a:ahLst/>
              <a:cxnLst>
                <a:cxn ang="0">
                  <a:pos x="T0" y="T1"/>
                </a:cxn>
                <a:cxn ang="0">
                  <a:pos x="T2" y="T3"/>
                </a:cxn>
                <a:cxn ang="0">
                  <a:pos x="T4" y="T5"/>
                </a:cxn>
                <a:cxn ang="0">
                  <a:pos x="T6" y="T7"/>
                </a:cxn>
                <a:cxn ang="0">
                  <a:pos x="T8" y="T9"/>
                </a:cxn>
                <a:cxn ang="0">
                  <a:pos x="T10" y="T11"/>
                </a:cxn>
              </a:cxnLst>
              <a:rect l="0" t="0" r="r" b="b"/>
              <a:pathLst>
                <a:path w="65" h="64">
                  <a:moveTo>
                    <a:pt x="0" y="0"/>
                  </a:moveTo>
                  <a:lnTo>
                    <a:pt x="3" y="19"/>
                  </a:lnTo>
                  <a:lnTo>
                    <a:pt x="13" y="38"/>
                  </a:lnTo>
                  <a:lnTo>
                    <a:pt x="26" y="52"/>
                  </a:lnTo>
                  <a:lnTo>
                    <a:pt x="45" y="61"/>
                  </a:lnTo>
                  <a:lnTo>
                    <a:pt x="65" y="6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433" name="Freeform 89"/>
            <p:cNvSpPr>
              <a:spLocks/>
            </p:cNvSpPr>
            <p:nvPr/>
          </p:nvSpPr>
          <p:spPr bwMode="auto">
            <a:xfrm>
              <a:off x="2524" y="2031"/>
              <a:ext cx="4" cy="5"/>
            </a:xfrm>
            <a:custGeom>
              <a:avLst/>
              <a:gdLst>
                <a:gd name="T0" fmla="*/ 0 w 65"/>
                <a:gd name="T1" fmla="*/ 64 h 64"/>
                <a:gd name="T2" fmla="*/ 19 w 65"/>
                <a:gd name="T3" fmla="*/ 61 h 64"/>
                <a:gd name="T4" fmla="*/ 38 w 65"/>
                <a:gd name="T5" fmla="*/ 51 h 64"/>
                <a:gd name="T6" fmla="*/ 52 w 65"/>
                <a:gd name="T7" fmla="*/ 38 h 64"/>
                <a:gd name="T8" fmla="*/ 61 w 65"/>
                <a:gd name="T9" fmla="*/ 20 h 64"/>
                <a:gd name="T10" fmla="*/ 65 w 65"/>
                <a:gd name="T11" fmla="*/ 0 h 64"/>
              </a:gdLst>
              <a:ahLst/>
              <a:cxnLst>
                <a:cxn ang="0">
                  <a:pos x="T0" y="T1"/>
                </a:cxn>
                <a:cxn ang="0">
                  <a:pos x="T2" y="T3"/>
                </a:cxn>
                <a:cxn ang="0">
                  <a:pos x="T4" y="T5"/>
                </a:cxn>
                <a:cxn ang="0">
                  <a:pos x="T6" y="T7"/>
                </a:cxn>
                <a:cxn ang="0">
                  <a:pos x="T8" y="T9"/>
                </a:cxn>
                <a:cxn ang="0">
                  <a:pos x="T10" y="T11"/>
                </a:cxn>
              </a:cxnLst>
              <a:rect l="0" t="0" r="r" b="b"/>
              <a:pathLst>
                <a:path w="65" h="64">
                  <a:moveTo>
                    <a:pt x="0" y="64"/>
                  </a:moveTo>
                  <a:lnTo>
                    <a:pt x="19" y="61"/>
                  </a:lnTo>
                  <a:lnTo>
                    <a:pt x="38" y="51"/>
                  </a:lnTo>
                  <a:lnTo>
                    <a:pt x="52" y="38"/>
                  </a:lnTo>
                  <a:lnTo>
                    <a:pt x="61" y="20"/>
                  </a:lnTo>
                  <a:lnTo>
                    <a:pt x="6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434" name="Line 90"/>
            <p:cNvSpPr>
              <a:spLocks noChangeShapeType="1"/>
            </p:cNvSpPr>
            <p:nvPr/>
          </p:nvSpPr>
          <p:spPr bwMode="auto">
            <a:xfrm>
              <a:off x="2770" y="2038"/>
              <a:ext cx="2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35" name="Freeform 91"/>
            <p:cNvSpPr>
              <a:spLocks/>
            </p:cNvSpPr>
            <p:nvPr/>
          </p:nvSpPr>
          <p:spPr bwMode="auto">
            <a:xfrm>
              <a:off x="2790" y="2033"/>
              <a:ext cx="4" cy="5"/>
            </a:xfrm>
            <a:custGeom>
              <a:avLst/>
              <a:gdLst>
                <a:gd name="T0" fmla="*/ 0 w 66"/>
                <a:gd name="T1" fmla="*/ 63 h 63"/>
                <a:gd name="T2" fmla="*/ 21 w 66"/>
                <a:gd name="T3" fmla="*/ 60 h 63"/>
                <a:gd name="T4" fmla="*/ 38 w 66"/>
                <a:gd name="T5" fmla="*/ 51 h 63"/>
                <a:gd name="T6" fmla="*/ 53 w 66"/>
                <a:gd name="T7" fmla="*/ 37 h 63"/>
                <a:gd name="T8" fmla="*/ 63 w 66"/>
                <a:gd name="T9" fmla="*/ 19 h 63"/>
                <a:gd name="T10" fmla="*/ 66 w 66"/>
                <a:gd name="T11" fmla="*/ 0 h 63"/>
              </a:gdLst>
              <a:ahLst/>
              <a:cxnLst>
                <a:cxn ang="0">
                  <a:pos x="T0" y="T1"/>
                </a:cxn>
                <a:cxn ang="0">
                  <a:pos x="T2" y="T3"/>
                </a:cxn>
                <a:cxn ang="0">
                  <a:pos x="T4" y="T5"/>
                </a:cxn>
                <a:cxn ang="0">
                  <a:pos x="T6" y="T7"/>
                </a:cxn>
                <a:cxn ang="0">
                  <a:pos x="T8" y="T9"/>
                </a:cxn>
                <a:cxn ang="0">
                  <a:pos x="T10" y="T11"/>
                </a:cxn>
              </a:cxnLst>
              <a:rect l="0" t="0" r="r" b="b"/>
              <a:pathLst>
                <a:path w="66" h="63">
                  <a:moveTo>
                    <a:pt x="0" y="63"/>
                  </a:moveTo>
                  <a:lnTo>
                    <a:pt x="21" y="60"/>
                  </a:lnTo>
                  <a:lnTo>
                    <a:pt x="38" y="51"/>
                  </a:lnTo>
                  <a:lnTo>
                    <a:pt x="53" y="37"/>
                  </a:lnTo>
                  <a:lnTo>
                    <a:pt x="63" y="19"/>
                  </a:lnTo>
                  <a:lnTo>
                    <a:pt x="6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436" name="Freeform 92"/>
            <p:cNvSpPr>
              <a:spLocks/>
            </p:cNvSpPr>
            <p:nvPr/>
          </p:nvSpPr>
          <p:spPr bwMode="auto">
            <a:xfrm>
              <a:off x="2499" y="2031"/>
              <a:ext cx="5" cy="5"/>
            </a:xfrm>
            <a:custGeom>
              <a:avLst/>
              <a:gdLst>
                <a:gd name="T0" fmla="*/ 0 w 63"/>
                <a:gd name="T1" fmla="*/ 0 h 65"/>
                <a:gd name="T2" fmla="*/ 3 w 63"/>
                <a:gd name="T3" fmla="*/ 20 h 65"/>
                <a:gd name="T4" fmla="*/ 11 w 63"/>
                <a:gd name="T5" fmla="*/ 38 h 65"/>
                <a:gd name="T6" fmla="*/ 26 w 63"/>
                <a:gd name="T7" fmla="*/ 52 h 65"/>
                <a:gd name="T8" fmla="*/ 44 w 63"/>
                <a:gd name="T9" fmla="*/ 61 h 65"/>
                <a:gd name="T10" fmla="*/ 63 w 63"/>
                <a:gd name="T11" fmla="*/ 65 h 65"/>
              </a:gdLst>
              <a:ahLst/>
              <a:cxnLst>
                <a:cxn ang="0">
                  <a:pos x="T0" y="T1"/>
                </a:cxn>
                <a:cxn ang="0">
                  <a:pos x="T2" y="T3"/>
                </a:cxn>
                <a:cxn ang="0">
                  <a:pos x="T4" y="T5"/>
                </a:cxn>
                <a:cxn ang="0">
                  <a:pos x="T6" y="T7"/>
                </a:cxn>
                <a:cxn ang="0">
                  <a:pos x="T8" y="T9"/>
                </a:cxn>
                <a:cxn ang="0">
                  <a:pos x="T10" y="T11"/>
                </a:cxn>
              </a:cxnLst>
              <a:rect l="0" t="0" r="r" b="b"/>
              <a:pathLst>
                <a:path w="63" h="65">
                  <a:moveTo>
                    <a:pt x="0" y="0"/>
                  </a:moveTo>
                  <a:lnTo>
                    <a:pt x="3" y="20"/>
                  </a:lnTo>
                  <a:lnTo>
                    <a:pt x="11" y="38"/>
                  </a:lnTo>
                  <a:lnTo>
                    <a:pt x="26" y="52"/>
                  </a:lnTo>
                  <a:lnTo>
                    <a:pt x="44" y="61"/>
                  </a:lnTo>
                  <a:lnTo>
                    <a:pt x="63" y="6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437" name="Line 93"/>
            <p:cNvSpPr>
              <a:spLocks noChangeShapeType="1"/>
            </p:cNvSpPr>
            <p:nvPr/>
          </p:nvSpPr>
          <p:spPr bwMode="auto">
            <a:xfrm flipH="1">
              <a:off x="2528" y="1981"/>
              <a:ext cx="1" cy="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38" name="Line 94"/>
            <p:cNvSpPr>
              <a:spLocks noChangeShapeType="1"/>
            </p:cNvSpPr>
            <p:nvPr/>
          </p:nvSpPr>
          <p:spPr bwMode="auto">
            <a:xfrm flipH="1">
              <a:off x="2765" y="1983"/>
              <a:ext cx="0" cy="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39" name="Line 95"/>
            <p:cNvSpPr>
              <a:spLocks noChangeShapeType="1"/>
            </p:cNvSpPr>
            <p:nvPr/>
          </p:nvSpPr>
          <p:spPr bwMode="auto">
            <a:xfrm flipH="1">
              <a:off x="2794" y="1983"/>
              <a:ext cx="1" cy="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40" name="Line 96"/>
            <p:cNvSpPr>
              <a:spLocks noChangeShapeType="1"/>
            </p:cNvSpPr>
            <p:nvPr/>
          </p:nvSpPr>
          <p:spPr bwMode="auto">
            <a:xfrm flipH="1">
              <a:off x="2499" y="1981"/>
              <a:ext cx="0" cy="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41" name="Freeform 97"/>
            <p:cNvSpPr>
              <a:spLocks/>
            </p:cNvSpPr>
            <p:nvPr/>
          </p:nvSpPr>
          <p:spPr bwMode="auto">
            <a:xfrm>
              <a:off x="2795" y="1974"/>
              <a:ext cx="9" cy="9"/>
            </a:xfrm>
            <a:custGeom>
              <a:avLst/>
              <a:gdLst>
                <a:gd name="T0" fmla="*/ 0 w 131"/>
                <a:gd name="T1" fmla="*/ 125 h 125"/>
                <a:gd name="T2" fmla="*/ 33 w 131"/>
                <a:gd name="T3" fmla="*/ 121 h 125"/>
                <a:gd name="T4" fmla="*/ 65 w 131"/>
                <a:gd name="T5" fmla="*/ 109 h 125"/>
                <a:gd name="T6" fmla="*/ 92 w 131"/>
                <a:gd name="T7" fmla="*/ 90 h 125"/>
                <a:gd name="T8" fmla="*/ 113 w 131"/>
                <a:gd name="T9" fmla="*/ 63 h 125"/>
                <a:gd name="T10" fmla="*/ 126 w 131"/>
                <a:gd name="T11" fmla="*/ 32 h 125"/>
                <a:gd name="T12" fmla="*/ 131 w 131"/>
                <a:gd name="T13" fmla="*/ 0 h 125"/>
              </a:gdLst>
              <a:ahLst/>
              <a:cxnLst>
                <a:cxn ang="0">
                  <a:pos x="T0" y="T1"/>
                </a:cxn>
                <a:cxn ang="0">
                  <a:pos x="T2" y="T3"/>
                </a:cxn>
                <a:cxn ang="0">
                  <a:pos x="T4" y="T5"/>
                </a:cxn>
                <a:cxn ang="0">
                  <a:pos x="T6" y="T7"/>
                </a:cxn>
                <a:cxn ang="0">
                  <a:pos x="T8" y="T9"/>
                </a:cxn>
                <a:cxn ang="0">
                  <a:pos x="T10" y="T11"/>
                </a:cxn>
                <a:cxn ang="0">
                  <a:pos x="T12" y="T13"/>
                </a:cxn>
              </a:cxnLst>
              <a:rect l="0" t="0" r="r" b="b"/>
              <a:pathLst>
                <a:path w="131" h="125">
                  <a:moveTo>
                    <a:pt x="0" y="125"/>
                  </a:moveTo>
                  <a:lnTo>
                    <a:pt x="33" y="121"/>
                  </a:lnTo>
                  <a:lnTo>
                    <a:pt x="65" y="109"/>
                  </a:lnTo>
                  <a:lnTo>
                    <a:pt x="92" y="90"/>
                  </a:lnTo>
                  <a:lnTo>
                    <a:pt x="113" y="63"/>
                  </a:lnTo>
                  <a:lnTo>
                    <a:pt x="126" y="32"/>
                  </a:lnTo>
                  <a:lnTo>
                    <a:pt x="13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442" name="Freeform 98"/>
            <p:cNvSpPr>
              <a:spLocks/>
            </p:cNvSpPr>
            <p:nvPr/>
          </p:nvSpPr>
          <p:spPr bwMode="auto">
            <a:xfrm>
              <a:off x="2490" y="1972"/>
              <a:ext cx="9" cy="9"/>
            </a:xfrm>
            <a:custGeom>
              <a:avLst/>
              <a:gdLst>
                <a:gd name="T0" fmla="*/ 0 w 130"/>
                <a:gd name="T1" fmla="*/ 0 h 129"/>
                <a:gd name="T2" fmla="*/ 5 w 130"/>
                <a:gd name="T3" fmla="*/ 33 h 129"/>
                <a:gd name="T4" fmla="*/ 18 w 130"/>
                <a:gd name="T5" fmla="*/ 64 h 129"/>
                <a:gd name="T6" fmla="*/ 38 w 130"/>
                <a:gd name="T7" fmla="*/ 90 h 129"/>
                <a:gd name="T8" fmla="*/ 65 w 130"/>
                <a:gd name="T9" fmla="*/ 110 h 129"/>
                <a:gd name="T10" fmla="*/ 97 w 130"/>
                <a:gd name="T11" fmla="*/ 124 h 129"/>
                <a:gd name="T12" fmla="*/ 130 w 130"/>
                <a:gd name="T13" fmla="*/ 129 h 129"/>
              </a:gdLst>
              <a:ahLst/>
              <a:cxnLst>
                <a:cxn ang="0">
                  <a:pos x="T0" y="T1"/>
                </a:cxn>
                <a:cxn ang="0">
                  <a:pos x="T2" y="T3"/>
                </a:cxn>
                <a:cxn ang="0">
                  <a:pos x="T4" y="T5"/>
                </a:cxn>
                <a:cxn ang="0">
                  <a:pos x="T6" y="T7"/>
                </a:cxn>
                <a:cxn ang="0">
                  <a:pos x="T8" y="T9"/>
                </a:cxn>
                <a:cxn ang="0">
                  <a:pos x="T10" y="T11"/>
                </a:cxn>
                <a:cxn ang="0">
                  <a:pos x="T12" y="T13"/>
                </a:cxn>
              </a:cxnLst>
              <a:rect l="0" t="0" r="r" b="b"/>
              <a:pathLst>
                <a:path w="130" h="129">
                  <a:moveTo>
                    <a:pt x="0" y="0"/>
                  </a:moveTo>
                  <a:lnTo>
                    <a:pt x="5" y="33"/>
                  </a:lnTo>
                  <a:lnTo>
                    <a:pt x="18" y="64"/>
                  </a:lnTo>
                  <a:lnTo>
                    <a:pt x="38" y="90"/>
                  </a:lnTo>
                  <a:lnTo>
                    <a:pt x="65" y="110"/>
                  </a:lnTo>
                  <a:lnTo>
                    <a:pt x="97" y="124"/>
                  </a:lnTo>
                  <a:lnTo>
                    <a:pt x="130" y="12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443" name="Line 99"/>
            <p:cNvSpPr>
              <a:spLocks noChangeShapeType="1"/>
            </p:cNvSpPr>
            <p:nvPr/>
          </p:nvSpPr>
          <p:spPr bwMode="auto">
            <a:xfrm>
              <a:off x="2504" y="2036"/>
              <a:ext cx="2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44" name="Line 100"/>
            <p:cNvSpPr>
              <a:spLocks noChangeShapeType="1"/>
            </p:cNvSpPr>
            <p:nvPr/>
          </p:nvSpPr>
          <p:spPr bwMode="auto">
            <a:xfrm>
              <a:off x="2513" y="1662"/>
              <a:ext cx="13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45" name="Line 101"/>
            <p:cNvSpPr>
              <a:spLocks noChangeShapeType="1"/>
            </p:cNvSpPr>
            <p:nvPr/>
          </p:nvSpPr>
          <p:spPr bwMode="auto">
            <a:xfrm>
              <a:off x="2516" y="1704"/>
              <a:ext cx="13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46" name="Line 102"/>
            <p:cNvSpPr>
              <a:spLocks noChangeShapeType="1"/>
            </p:cNvSpPr>
            <p:nvPr/>
          </p:nvSpPr>
          <p:spPr bwMode="auto">
            <a:xfrm>
              <a:off x="2510" y="1840"/>
              <a:ext cx="13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47" name="Line 103"/>
            <p:cNvSpPr>
              <a:spLocks noChangeShapeType="1"/>
            </p:cNvSpPr>
            <p:nvPr/>
          </p:nvSpPr>
          <p:spPr bwMode="auto">
            <a:xfrm>
              <a:off x="2496" y="1881"/>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48" name="Line 104"/>
            <p:cNvSpPr>
              <a:spLocks noChangeShapeType="1"/>
            </p:cNvSpPr>
            <p:nvPr/>
          </p:nvSpPr>
          <p:spPr bwMode="auto">
            <a:xfrm>
              <a:off x="2495" y="1904"/>
              <a:ext cx="5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49" name="Line 105"/>
            <p:cNvSpPr>
              <a:spLocks noChangeShapeType="1"/>
            </p:cNvSpPr>
            <p:nvPr/>
          </p:nvSpPr>
          <p:spPr bwMode="auto">
            <a:xfrm>
              <a:off x="2500" y="1918"/>
              <a:ext cx="29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50" name="Line 106"/>
            <p:cNvSpPr>
              <a:spLocks noChangeShapeType="1"/>
            </p:cNvSpPr>
            <p:nvPr/>
          </p:nvSpPr>
          <p:spPr bwMode="auto">
            <a:xfrm>
              <a:off x="2499" y="1981"/>
              <a:ext cx="29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51" name="Line 107"/>
            <p:cNvSpPr>
              <a:spLocks noChangeShapeType="1"/>
            </p:cNvSpPr>
            <p:nvPr/>
          </p:nvSpPr>
          <p:spPr bwMode="auto">
            <a:xfrm>
              <a:off x="2473" y="1800"/>
              <a:ext cx="2"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52" name="Freeform 108"/>
            <p:cNvSpPr>
              <a:spLocks/>
            </p:cNvSpPr>
            <p:nvPr/>
          </p:nvSpPr>
          <p:spPr bwMode="auto">
            <a:xfrm>
              <a:off x="2475" y="1808"/>
              <a:ext cx="7" cy="5"/>
            </a:xfrm>
            <a:custGeom>
              <a:avLst/>
              <a:gdLst>
                <a:gd name="T0" fmla="*/ 0 w 97"/>
                <a:gd name="T1" fmla="*/ 0 h 71"/>
                <a:gd name="T2" fmla="*/ 11 w 97"/>
                <a:gd name="T3" fmla="*/ 23 h 71"/>
                <a:gd name="T4" fmla="*/ 27 w 97"/>
                <a:gd name="T5" fmla="*/ 42 h 71"/>
                <a:gd name="T6" fmla="*/ 47 w 97"/>
                <a:gd name="T7" fmla="*/ 58 h 71"/>
                <a:gd name="T8" fmla="*/ 72 w 97"/>
                <a:gd name="T9" fmla="*/ 67 h 71"/>
                <a:gd name="T10" fmla="*/ 97 w 97"/>
                <a:gd name="T11" fmla="*/ 71 h 71"/>
              </a:gdLst>
              <a:ahLst/>
              <a:cxnLst>
                <a:cxn ang="0">
                  <a:pos x="T0" y="T1"/>
                </a:cxn>
                <a:cxn ang="0">
                  <a:pos x="T2" y="T3"/>
                </a:cxn>
                <a:cxn ang="0">
                  <a:pos x="T4" y="T5"/>
                </a:cxn>
                <a:cxn ang="0">
                  <a:pos x="T6" y="T7"/>
                </a:cxn>
                <a:cxn ang="0">
                  <a:pos x="T8" y="T9"/>
                </a:cxn>
                <a:cxn ang="0">
                  <a:pos x="T10" y="T11"/>
                </a:cxn>
              </a:cxnLst>
              <a:rect l="0" t="0" r="r" b="b"/>
              <a:pathLst>
                <a:path w="97" h="71">
                  <a:moveTo>
                    <a:pt x="0" y="0"/>
                  </a:moveTo>
                  <a:lnTo>
                    <a:pt x="11" y="23"/>
                  </a:lnTo>
                  <a:lnTo>
                    <a:pt x="27" y="42"/>
                  </a:lnTo>
                  <a:lnTo>
                    <a:pt x="47" y="58"/>
                  </a:lnTo>
                  <a:lnTo>
                    <a:pt x="72" y="67"/>
                  </a:lnTo>
                  <a:lnTo>
                    <a:pt x="97" y="7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453" name="Freeform 109"/>
            <p:cNvSpPr>
              <a:spLocks/>
            </p:cNvSpPr>
            <p:nvPr/>
          </p:nvSpPr>
          <p:spPr bwMode="auto">
            <a:xfrm>
              <a:off x="2476" y="1734"/>
              <a:ext cx="7" cy="5"/>
            </a:xfrm>
            <a:custGeom>
              <a:avLst/>
              <a:gdLst>
                <a:gd name="T0" fmla="*/ 98 w 98"/>
                <a:gd name="T1" fmla="*/ 0 h 68"/>
                <a:gd name="T2" fmla="*/ 72 w 98"/>
                <a:gd name="T3" fmla="*/ 3 h 68"/>
                <a:gd name="T4" fmla="*/ 48 w 98"/>
                <a:gd name="T5" fmla="*/ 12 h 68"/>
                <a:gd name="T6" fmla="*/ 27 w 98"/>
                <a:gd name="T7" fmla="*/ 27 h 68"/>
                <a:gd name="T8" fmla="*/ 10 w 98"/>
                <a:gd name="T9" fmla="*/ 46 h 68"/>
                <a:gd name="T10" fmla="*/ 0 w 98"/>
                <a:gd name="T11" fmla="*/ 68 h 68"/>
              </a:gdLst>
              <a:ahLst/>
              <a:cxnLst>
                <a:cxn ang="0">
                  <a:pos x="T0" y="T1"/>
                </a:cxn>
                <a:cxn ang="0">
                  <a:pos x="T2" y="T3"/>
                </a:cxn>
                <a:cxn ang="0">
                  <a:pos x="T4" y="T5"/>
                </a:cxn>
                <a:cxn ang="0">
                  <a:pos x="T6" y="T7"/>
                </a:cxn>
                <a:cxn ang="0">
                  <a:pos x="T8" y="T9"/>
                </a:cxn>
                <a:cxn ang="0">
                  <a:pos x="T10" y="T11"/>
                </a:cxn>
              </a:cxnLst>
              <a:rect l="0" t="0" r="r" b="b"/>
              <a:pathLst>
                <a:path w="98" h="68">
                  <a:moveTo>
                    <a:pt x="98" y="0"/>
                  </a:moveTo>
                  <a:lnTo>
                    <a:pt x="72" y="3"/>
                  </a:lnTo>
                  <a:lnTo>
                    <a:pt x="48" y="12"/>
                  </a:lnTo>
                  <a:lnTo>
                    <a:pt x="27" y="27"/>
                  </a:lnTo>
                  <a:lnTo>
                    <a:pt x="10" y="46"/>
                  </a:lnTo>
                  <a:lnTo>
                    <a:pt x="0" y="6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454" name="Line 110"/>
            <p:cNvSpPr>
              <a:spLocks noChangeShapeType="1"/>
            </p:cNvSpPr>
            <p:nvPr/>
          </p:nvSpPr>
          <p:spPr bwMode="auto">
            <a:xfrm flipV="1">
              <a:off x="2473" y="1739"/>
              <a:ext cx="3"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55" name="Line 111"/>
            <p:cNvSpPr>
              <a:spLocks noChangeShapeType="1"/>
            </p:cNvSpPr>
            <p:nvPr/>
          </p:nvSpPr>
          <p:spPr bwMode="auto">
            <a:xfrm flipH="1">
              <a:off x="2473" y="1746"/>
              <a:ext cx="0" cy="5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56" name="Freeform 112"/>
            <p:cNvSpPr>
              <a:spLocks/>
            </p:cNvSpPr>
            <p:nvPr/>
          </p:nvSpPr>
          <p:spPr bwMode="auto">
            <a:xfrm>
              <a:off x="2458" y="1793"/>
              <a:ext cx="7" cy="7"/>
            </a:xfrm>
            <a:custGeom>
              <a:avLst/>
              <a:gdLst>
                <a:gd name="T0" fmla="*/ 0 w 101"/>
                <a:gd name="T1" fmla="*/ 0 h 101"/>
                <a:gd name="T2" fmla="*/ 3 w 101"/>
                <a:gd name="T3" fmla="*/ 27 h 101"/>
                <a:gd name="T4" fmla="*/ 14 w 101"/>
                <a:gd name="T5" fmla="*/ 51 h 101"/>
                <a:gd name="T6" fmla="*/ 29 w 101"/>
                <a:gd name="T7" fmla="*/ 72 h 101"/>
                <a:gd name="T8" fmla="*/ 50 w 101"/>
                <a:gd name="T9" fmla="*/ 88 h 101"/>
                <a:gd name="T10" fmla="*/ 75 w 101"/>
                <a:gd name="T11" fmla="*/ 98 h 101"/>
                <a:gd name="T12" fmla="*/ 101 w 101"/>
                <a:gd name="T13" fmla="*/ 101 h 101"/>
              </a:gdLst>
              <a:ahLst/>
              <a:cxnLst>
                <a:cxn ang="0">
                  <a:pos x="T0" y="T1"/>
                </a:cxn>
                <a:cxn ang="0">
                  <a:pos x="T2" y="T3"/>
                </a:cxn>
                <a:cxn ang="0">
                  <a:pos x="T4" y="T5"/>
                </a:cxn>
                <a:cxn ang="0">
                  <a:pos x="T6" y="T7"/>
                </a:cxn>
                <a:cxn ang="0">
                  <a:pos x="T8" y="T9"/>
                </a:cxn>
                <a:cxn ang="0">
                  <a:pos x="T10" y="T11"/>
                </a:cxn>
                <a:cxn ang="0">
                  <a:pos x="T12" y="T13"/>
                </a:cxn>
              </a:cxnLst>
              <a:rect l="0" t="0" r="r" b="b"/>
              <a:pathLst>
                <a:path w="101" h="101">
                  <a:moveTo>
                    <a:pt x="0" y="0"/>
                  </a:moveTo>
                  <a:lnTo>
                    <a:pt x="3" y="27"/>
                  </a:lnTo>
                  <a:lnTo>
                    <a:pt x="14" y="51"/>
                  </a:lnTo>
                  <a:lnTo>
                    <a:pt x="29" y="72"/>
                  </a:lnTo>
                  <a:lnTo>
                    <a:pt x="50" y="88"/>
                  </a:lnTo>
                  <a:lnTo>
                    <a:pt x="75" y="98"/>
                  </a:lnTo>
                  <a:lnTo>
                    <a:pt x="101" y="10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457" name="Freeform 113"/>
            <p:cNvSpPr>
              <a:spLocks/>
            </p:cNvSpPr>
            <p:nvPr/>
          </p:nvSpPr>
          <p:spPr bwMode="auto">
            <a:xfrm>
              <a:off x="2480" y="1793"/>
              <a:ext cx="8" cy="7"/>
            </a:xfrm>
            <a:custGeom>
              <a:avLst/>
              <a:gdLst>
                <a:gd name="T0" fmla="*/ 0 w 104"/>
                <a:gd name="T1" fmla="*/ 100 h 100"/>
                <a:gd name="T2" fmla="*/ 26 w 104"/>
                <a:gd name="T3" fmla="*/ 97 h 100"/>
                <a:gd name="T4" fmla="*/ 52 w 104"/>
                <a:gd name="T5" fmla="*/ 87 h 100"/>
                <a:gd name="T6" fmla="*/ 72 w 104"/>
                <a:gd name="T7" fmla="*/ 72 h 100"/>
                <a:gd name="T8" fmla="*/ 89 w 104"/>
                <a:gd name="T9" fmla="*/ 50 h 100"/>
                <a:gd name="T10" fmla="*/ 100 w 104"/>
                <a:gd name="T11" fmla="*/ 27 h 100"/>
                <a:gd name="T12" fmla="*/ 104 w 104"/>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104" h="100">
                  <a:moveTo>
                    <a:pt x="0" y="100"/>
                  </a:moveTo>
                  <a:lnTo>
                    <a:pt x="26" y="97"/>
                  </a:lnTo>
                  <a:lnTo>
                    <a:pt x="52" y="87"/>
                  </a:lnTo>
                  <a:lnTo>
                    <a:pt x="72" y="72"/>
                  </a:lnTo>
                  <a:lnTo>
                    <a:pt x="89" y="50"/>
                  </a:lnTo>
                  <a:lnTo>
                    <a:pt x="100" y="27"/>
                  </a:lnTo>
                  <a:lnTo>
                    <a:pt x="10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458" name="Freeform 114"/>
            <p:cNvSpPr>
              <a:spLocks/>
            </p:cNvSpPr>
            <p:nvPr/>
          </p:nvSpPr>
          <p:spPr bwMode="auto">
            <a:xfrm>
              <a:off x="2459" y="1746"/>
              <a:ext cx="7" cy="7"/>
            </a:xfrm>
            <a:custGeom>
              <a:avLst/>
              <a:gdLst>
                <a:gd name="T0" fmla="*/ 104 w 104"/>
                <a:gd name="T1" fmla="*/ 0 h 100"/>
                <a:gd name="T2" fmla="*/ 77 w 104"/>
                <a:gd name="T3" fmla="*/ 3 h 100"/>
                <a:gd name="T4" fmla="*/ 53 w 104"/>
                <a:gd name="T5" fmla="*/ 13 h 100"/>
                <a:gd name="T6" fmla="*/ 31 w 104"/>
                <a:gd name="T7" fmla="*/ 28 h 100"/>
                <a:gd name="T8" fmla="*/ 14 w 104"/>
                <a:gd name="T9" fmla="*/ 50 h 100"/>
                <a:gd name="T10" fmla="*/ 3 w 104"/>
                <a:gd name="T11" fmla="*/ 73 h 100"/>
                <a:gd name="T12" fmla="*/ 0 w 104"/>
                <a:gd name="T13" fmla="*/ 100 h 100"/>
              </a:gdLst>
              <a:ahLst/>
              <a:cxnLst>
                <a:cxn ang="0">
                  <a:pos x="T0" y="T1"/>
                </a:cxn>
                <a:cxn ang="0">
                  <a:pos x="T2" y="T3"/>
                </a:cxn>
                <a:cxn ang="0">
                  <a:pos x="T4" y="T5"/>
                </a:cxn>
                <a:cxn ang="0">
                  <a:pos x="T6" y="T7"/>
                </a:cxn>
                <a:cxn ang="0">
                  <a:pos x="T8" y="T9"/>
                </a:cxn>
                <a:cxn ang="0">
                  <a:pos x="T10" y="T11"/>
                </a:cxn>
                <a:cxn ang="0">
                  <a:pos x="T12" y="T13"/>
                </a:cxn>
              </a:cxnLst>
              <a:rect l="0" t="0" r="r" b="b"/>
              <a:pathLst>
                <a:path w="104" h="100">
                  <a:moveTo>
                    <a:pt x="104" y="0"/>
                  </a:moveTo>
                  <a:lnTo>
                    <a:pt x="77" y="3"/>
                  </a:lnTo>
                  <a:lnTo>
                    <a:pt x="53" y="13"/>
                  </a:lnTo>
                  <a:lnTo>
                    <a:pt x="31" y="28"/>
                  </a:lnTo>
                  <a:lnTo>
                    <a:pt x="14" y="50"/>
                  </a:lnTo>
                  <a:lnTo>
                    <a:pt x="3" y="73"/>
                  </a:lnTo>
                  <a:lnTo>
                    <a:pt x="0" y="10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459" name="Freeform 115"/>
            <p:cNvSpPr>
              <a:spLocks/>
            </p:cNvSpPr>
            <p:nvPr/>
          </p:nvSpPr>
          <p:spPr bwMode="auto">
            <a:xfrm>
              <a:off x="2481" y="1746"/>
              <a:ext cx="7" cy="8"/>
            </a:xfrm>
            <a:custGeom>
              <a:avLst/>
              <a:gdLst>
                <a:gd name="T0" fmla="*/ 102 w 102"/>
                <a:gd name="T1" fmla="*/ 101 h 101"/>
                <a:gd name="T2" fmla="*/ 99 w 102"/>
                <a:gd name="T3" fmla="*/ 74 h 101"/>
                <a:gd name="T4" fmla="*/ 88 w 102"/>
                <a:gd name="T5" fmla="*/ 50 h 101"/>
                <a:gd name="T6" fmla="*/ 73 w 102"/>
                <a:gd name="T7" fmla="*/ 29 h 101"/>
                <a:gd name="T8" fmla="*/ 51 w 102"/>
                <a:gd name="T9" fmla="*/ 13 h 101"/>
                <a:gd name="T10" fmla="*/ 27 w 102"/>
                <a:gd name="T11" fmla="*/ 3 h 101"/>
                <a:gd name="T12" fmla="*/ 0 w 102"/>
                <a:gd name="T13" fmla="*/ 0 h 101"/>
              </a:gdLst>
              <a:ahLst/>
              <a:cxnLst>
                <a:cxn ang="0">
                  <a:pos x="T0" y="T1"/>
                </a:cxn>
                <a:cxn ang="0">
                  <a:pos x="T2" y="T3"/>
                </a:cxn>
                <a:cxn ang="0">
                  <a:pos x="T4" y="T5"/>
                </a:cxn>
                <a:cxn ang="0">
                  <a:pos x="T6" y="T7"/>
                </a:cxn>
                <a:cxn ang="0">
                  <a:pos x="T8" y="T9"/>
                </a:cxn>
                <a:cxn ang="0">
                  <a:pos x="T10" y="T11"/>
                </a:cxn>
                <a:cxn ang="0">
                  <a:pos x="T12" y="T13"/>
                </a:cxn>
              </a:cxnLst>
              <a:rect l="0" t="0" r="r" b="b"/>
              <a:pathLst>
                <a:path w="102" h="101">
                  <a:moveTo>
                    <a:pt x="102" y="101"/>
                  </a:moveTo>
                  <a:lnTo>
                    <a:pt x="99" y="74"/>
                  </a:lnTo>
                  <a:lnTo>
                    <a:pt x="88" y="50"/>
                  </a:lnTo>
                  <a:lnTo>
                    <a:pt x="73" y="29"/>
                  </a:lnTo>
                  <a:lnTo>
                    <a:pt x="51" y="13"/>
                  </a:lnTo>
                  <a:lnTo>
                    <a:pt x="27"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460" name="Line 116"/>
            <p:cNvSpPr>
              <a:spLocks noChangeShapeType="1"/>
            </p:cNvSpPr>
            <p:nvPr/>
          </p:nvSpPr>
          <p:spPr bwMode="auto">
            <a:xfrm>
              <a:off x="2466" y="1746"/>
              <a:ext cx="1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61" name="Line 117"/>
            <p:cNvSpPr>
              <a:spLocks noChangeShapeType="1"/>
            </p:cNvSpPr>
            <p:nvPr/>
          </p:nvSpPr>
          <p:spPr bwMode="auto">
            <a:xfrm flipV="1">
              <a:off x="2458" y="1753"/>
              <a:ext cx="1"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62" name="Line 118"/>
            <p:cNvSpPr>
              <a:spLocks noChangeShapeType="1"/>
            </p:cNvSpPr>
            <p:nvPr/>
          </p:nvSpPr>
          <p:spPr bwMode="auto">
            <a:xfrm flipH="1" flipV="1">
              <a:off x="2465" y="1800"/>
              <a:ext cx="1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63" name="Line 119"/>
            <p:cNvSpPr>
              <a:spLocks noChangeShapeType="1"/>
            </p:cNvSpPr>
            <p:nvPr/>
          </p:nvSpPr>
          <p:spPr bwMode="auto">
            <a:xfrm flipH="1">
              <a:off x="2488" y="1754"/>
              <a:ext cx="0" cy="3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64" name="Line 120"/>
            <p:cNvSpPr>
              <a:spLocks noChangeShapeType="1"/>
            </p:cNvSpPr>
            <p:nvPr/>
          </p:nvSpPr>
          <p:spPr bwMode="auto">
            <a:xfrm>
              <a:off x="2483" y="1734"/>
              <a:ext cx="13"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65" name="Line 121"/>
            <p:cNvSpPr>
              <a:spLocks noChangeShapeType="1"/>
            </p:cNvSpPr>
            <p:nvPr/>
          </p:nvSpPr>
          <p:spPr bwMode="auto">
            <a:xfrm>
              <a:off x="2482" y="1813"/>
              <a:ext cx="1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66" name="Line 122"/>
            <p:cNvSpPr>
              <a:spLocks noChangeShapeType="1"/>
            </p:cNvSpPr>
            <p:nvPr/>
          </p:nvSpPr>
          <p:spPr bwMode="auto">
            <a:xfrm flipH="1">
              <a:off x="2821" y="1803"/>
              <a:ext cx="3"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67" name="Line 123"/>
            <p:cNvSpPr>
              <a:spLocks noChangeShapeType="1"/>
            </p:cNvSpPr>
            <p:nvPr/>
          </p:nvSpPr>
          <p:spPr bwMode="auto">
            <a:xfrm flipH="1" flipV="1">
              <a:off x="2804" y="1815"/>
              <a:ext cx="1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68" name="Freeform 124"/>
            <p:cNvSpPr>
              <a:spLocks/>
            </p:cNvSpPr>
            <p:nvPr/>
          </p:nvSpPr>
          <p:spPr bwMode="auto">
            <a:xfrm>
              <a:off x="2814" y="1811"/>
              <a:ext cx="7" cy="4"/>
            </a:xfrm>
            <a:custGeom>
              <a:avLst/>
              <a:gdLst>
                <a:gd name="T0" fmla="*/ 0 w 98"/>
                <a:gd name="T1" fmla="*/ 69 h 69"/>
                <a:gd name="T2" fmla="*/ 26 w 98"/>
                <a:gd name="T3" fmla="*/ 66 h 69"/>
                <a:gd name="T4" fmla="*/ 50 w 98"/>
                <a:gd name="T5" fmla="*/ 56 h 69"/>
                <a:gd name="T6" fmla="*/ 71 w 98"/>
                <a:gd name="T7" fmla="*/ 42 h 69"/>
                <a:gd name="T8" fmla="*/ 88 w 98"/>
                <a:gd name="T9" fmla="*/ 23 h 69"/>
                <a:gd name="T10" fmla="*/ 98 w 98"/>
                <a:gd name="T11" fmla="*/ 0 h 69"/>
              </a:gdLst>
              <a:ahLst/>
              <a:cxnLst>
                <a:cxn ang="0">
                  <a:pos x="T0" y="T1"/>
                </a:cxn>
                <a:cxn ang="0">
                  <a:pos x="T2" y="T3"/>
                </a:cxn>
                <a:cxn ang="0">
                  <a:pos x="T4" y="T5"/>
                </a:cxn>
                <a:cxn ang="0">
                  <a:pos x="T6" y="T7"/>
                </a:cxn>
                <a:cxn ang="0">
                  <a:pos x="T8" y="T9"/>
                </a:cxn>
                <a:cxn ang="0">
                  <a:pos x="T10" y="T11"/>
                </a:cxn>
              </a:cxnLst>
              <a:rect l="0" t="0" r="r" b="b"/>
              <a:pathLst>
                <a:path w="98" h="69">
                  <a:moveTo>
                    <a:pt x="0" y="69"/>
                  </a:moveTo>
                  <a:lnTo>
                    <a:pt x="26" y="66"/>
                  </a:lnTo>
                  <a:lnTo>
                    <a:pt x="50" y="56"/>
                  </a:lnTo>
                  <a:lnTo>
                    <a:pt x="71" y="42"/>
                  </a:lnTo>
                  <a:lnTo>
                    <a:pt x="88" y="23"/>
                  </a:lnTo>
                  <a:lnTo>
                    <a:pt x="9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469" name="Freeform 125"/>
            <p:cNvSpPr>
              <a:spLocks/>
            </p:cNvSpPr>
            <p:nvPr/>
          </p:nvSpPr>
          <p:spPr bwMode="auto">
            <a:xfrm>
              <a:off x="2815" y="1736"/>
              <a:ext cx="7" cy="5"/>
            </a:xfrm>
            <a:custGeom>
              <a:avLst/>
              <a:gdLst>
                <a:gd name="T0" fmla="*/ 96 w 96"/>
                <a:gd name="T1" fmla="*/ 69 h 69"/>
                <a:gd name="T2" fmla="*/ 86 w 96"/>
                <a:gd name="T3" fmla="*/ 47 h 69"/>
                <a:gd name="T4" fmla="*/ 69 w 96"/>
                <a:gd name="T5" fmla="*/ 27 h 69"/>
                <a:gd name="T6" fmla="*/ 49 w 96"/>
                <a:gd name="T7" fmla="*/ 12 h 69"/>
                <a:gd name="T8" fmla="*/ 25 w 96"/>
                <a:gd name="T9" fmla="*/ 3 h 69"/>
                <a:gd name="T10" fmla="*/ 0 w 96"/>
                <a:gd name="T11" fmla="*/ 0 h 69"/>
              </a:gdLst>
              <a:ahLst/>
              <a:cxnLst>
                <a:cxn ang="0">
                  <a:pos x="T0" y="T1"/>
                </a:cxn>
                <a:cxn ang="0">
                  <a:pos x="T2" y="T3"/>
                </a:cxn>
                <a:cxn ang="0">
                  <a:pos x="T4" y="T5"/>
                </a:cxn>
                <a:cxn ang="0">
                  <a:pos x="T6" y="T7"/>
                </a:cxn>
                <a:cxn ang="0">
                  <a:pos x="T8" y="T9"/>
                </a:cxn>
                <a:cxn ang="0">
                  <a:pos x="T10" y="T11"/>
                </a:cxn>
              </a:cxnLst>
              <a:rect l="0" t="0" r="r" b="b"/>
              <a:pathLst>
                <a:path w="96" h="69">
                  <a:moveTo>
                    <a:pt x="96" y="69"/>
                  </a:moveTo>
                  <a:lnTo>
                    <a:pt x="86" y="47"/>
                  </a:lnTo>
                  <a:lnTo>
                    <a:pt x="69" y="27"/>
                  </a:lnTo>
                  <a:lnTo>
                    <a:pt x="49" y="12"/>
                  </a:lnTo>
                  <a:lnTo>
                    <a:pt x="25"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470" name="Line 126"/>
            <p:cNvSpPr>
              <a:spLocks noChangeShapeType="1"/>
            </p:cNvSpPr>
            <p:nvPr/>
          </p:nvSpPr>
          <p:spPr bwMode="auto">
            <a:xfrm flipH="1" flipV="1">
              <a:off x="2802" y="1736"/>
              <a:ext cx="13"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71" name="Line 127"/>
            <p:cNvSpPr>
              <a:spLocks noChangeShapeType="1"/>
            </p:cNvSpPr>
            <p:nvPr/>
          </p:nvSpPr>
          <p:spPr bwMode="auto">
            <a:xfrm flipH="1" flipV="1">
              <a:off x="2822" y="1741"/>
              <a:ext cx="2"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72" name="Line 128"/>
            <p:cNvSpPr>
              <a:spLocks noChangeShapeType="1"/>
            </p:cNvSpPr>
            <p:nvPr/>
          </p:nvSpPr>
          <p:spPr bwMode="auto">
            <a:xfrm flipH="1">
              <a:off x="2824" y="1749"/>
              <a:ext cx="0" cy="5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73" name="Freeform 129"/>
            <p:cNvSpPr>
              <a:spLocks/>
            </p:cNvSpPr>
            <p:nvPr/>
          </p:nvSpPr>
          <p:spPr bwMode="auto">
            <a:xfrm>
              <a:off x="2831" y="1796"/>
              <a:ext cx="8" cy="7"/>
            </a:xfrm>
            <a:custGeom>
              <a:avLst/>
              <a:gdLst>
                <a:gd name="T0" fmla="*/ 0 w 103"/>
                <a:gd name="T1" fmla="*/ 100 h 100"/>
                <a:gd name="T2" fmla="*/ 27 w 103"/>
                <a:gd name="T3" fmla="*/ 97 h 100"/>
                <a:gd name="T4" fmla="*/ 51 w 103"/>
                <a:gd name="T5" fmla="*/ 87 h 100"/>
                <a:gd name="T6" fmla="*/ 73 w 103"/>
                <a:gd name="T7" fmla="*/ 71 h 100"/>
                <a:gd name="T8" fmla="*/ 90 w 103"/>
                <a:gd name="T9" fmla="*/ 50 h 100"/>
                <a:gd name="T10" fmla="*/ 100 w 103"/>
                <a:gd name="T11" fmla="*/ 26 h 100"/>
                <a:gd name="T12" fmla="*/ 103 w 103"/>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103" h="100">
                  <a:moveTo>
                    <a:pt x="0" y="100"/>
                  </a:moveTo>
                  <a:lnTo>
                    <a:pt x="27" y="97"/>
                  </a:lnTo>
                  <a:lnTo>
                    <a:pt x="51" y="87"/>
                  </a:lnTo>
                  <a:lnTo>
                    <a:pt x="73" y="71"/>
                  </a:lnTo>
                  <a:lnTo>
                    <a:pt x="90" y="50"/>
                  </a:lnTo>
                  <a:lnTo>
                    <a:pt x="100" y="26"/>
                  </a:lnTo>
                  <a:lnTo>
                    <a:pt x="10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474" name="Freeform 130"/>
            <p:cNvSpPr>
              <a:spLocks/>
            </p:cNvSpPr>
            <p:nvPr/>
          </p:nvSpPr>
          <p:spPr bwMode="auto">
            <a:xfrm>
              <a:off x="2809" y="1795"/>
              <a:ext cx="8" cy="8"/>
            </a:xfrm>
            <a:custGeom>
              <a:avLst/>
              <a:gdLst>
                <a:gd name="T0" fmla="*/ 0 w 102"/>
                <a:gd name="T1" fmla="*/ 0 h 102"/>
                <a:gd name="T2" fmla="*/ 3 w 102"/>
                <a:gd name="T3" fmla="*/ 26 h 102"/>
                <a:gd name="T4" fmla="*/ 13 w 102"/>
                <a:gd name="T5" fmla="*/ 51 h 102"/>
                <a:gd name="T6" fmla="*/ 29 w 102"/>
                <a:gd name="T7" fmla="*/ 71 h 102"/>
                <a:gd name="T8" fmla="*/ 51 w 102"/>
                <a:gd name="T9" fmla="*/ 88 h 102"/>
                <a:gd name="T10" fmla="*/ 75 w 102"/>
                <a:gd name="T11" fmla="*/ 98 h 102"/>
                <a:gd name="T12" fmla="*/ 102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0" y="0"/>
                  </a:moveTo>
                  <a:lnTo>
                    <a:pt x="3" y="26"/>
                  </a:lnTo>
                  <a:lnTo>
                    <a:pt x="13" y="51"/>
                  </a:lnTo>
                  <a:lnTo>
                    <a:pt x="29" y="71"/>
                  </a:lnTo>
                  <a:lnTo>
                    <a:pt x="51" y="88"/>
                  </a:lnTo>
                  <a:lnTo>
                    <a:pt x="75" y="98"/>
                  </a:lnTo>
                  <a:lnTo>
                    <a:pt x="102" y="10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475" name="Freeform 131"/>
            <p:cNvSpPr>
              <a:spLocks/>
            </p:cNvSpPr>
            <p:nvPr/>
          </p:nvSpPr>
          <p:spPr bwMode="auto">
            <a:xfrm>
              <a:off x="2832" y="1749"/>
              <a:ext cx="7" cy="7"/>
            </a:xfrm>
            <a:custGeom>
              <a:avLst/>
              <a:gdLst>
                <a:gd name="T0" fmla="*/ 102 w 102"/>
                <a:gd name="T1" fmla="*/ 101 h 101"/>
                <a:gd name="T2" fmla="*/ 99 w 102"/>
                <a:gd name="T3" fmla="*/ 75 h 101"/>
                <a:gd name="T4" fmla="*/ 88 w 102"/>
                <a:gd name="T5" fmla="*/ 51 h 101"/>
                <a:gd name="T6" fmla="*/ 72 w 102"/>
                <a:gd name="T7" fmla="*/ 30 h 101"/>
                <a:gd name="T8" fmla="*/ 51 w 102"/>
                <a:gd name="T9" fmla="*/ 14 h 101"/>
                <a:gd name="T10" fmla="*/ 26 w 102"/>
                <a:gd name="T11" fmla="*/ 3 h 101"/>
                <a:gd name="T12" fmla="*/ 0 w 102"/>
                <a:gd name="T13" fmla="*/ 0 h 101"/>
              </a:gdLst>
              <a:ahLst/>
              <a:cxnLst>
                <a:cxn ang="0">
                  <a:pos x="T0" y="T1"/>
                </a:cxn>
                <a:cxn ang="0">
                  <a:pos x="T2" y="T3"/>
                </a:cxn>
                <a:cxn ang="0">
                  <a:pos x="T4" y="T5"/>
                </a:cxn>
                <a:cxn ang="0">
                  <a:pos x="T6" y="T7"/>
                </a:cxn>
                <a:cxn ang="0">
                  <a:pos x="T8" y="T9"/>
                </a:cxn>
                <a:cxn ang="0">
                  <a:pos x="T10" y="T11"/>
                </a:cxn>
                <a:cxn ang="0">
                  <a:pos x="T12" y="T13"/>
                </a:cxn>
              </a:cxnLst>
              <a:rect l="0" t="0" r="r" b="b"/>
              <a:pathLst>
                <a:path w="102" h="101">
                  <a:moveTo>
                    <a:pt x="102" y="101"/>
                  </a:moveTo>
                  <a:lnTo>
                    <a:pt x="99" y="75"/>
                  </a:lnTo>
                  <a:lnTo>
                    <a:pt x="88" y="51"/>
                  </a:lnTo>
                  <a:lnTo>
                    <a:pt x="72" y="30"/>
                  </a:lnTo>
                  <a:lnTo>
                    <a:pt x="51" y="14"/>
                  </a:lnTo>
                  <a:lnTo>
                    <a:pt x="26"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476" name="Freeform 132"/>
            <p:cNvSpPr>
              <a:spLocks/>
            </p:cNvSpPr>
            <p:nvPr/>
          </p:nvSpPr>
          <p:spPr bwMode="auto">
            <a:xfrm>
              <a:off x="2810" y="1749"/>
              <a:ext cx="7" cy="7"/>
            </a:xfrm>
            <a:custGeom>
              <a:avLst/>
              <a:gdLst>
                <a:gd name="T0" fmla="*/ 103 w 103"/>
                <a:gd name="T1" fmla="*/ 0 h 100"/>
                <a:gd name="T2" fmla="*/ 77 w 103"/>
                <a:gd name="T3" fmla="*/ 3 h 100"/>
                <a:gd name="T4" fmla="*/ 52 w 103"/>
                <a:gd name="T5" fmla="*/ 14 h 100"/>
                <a:gd name="T6" fmla="*/ 31 w 103"/>
                <a:gd name="T7" fmla="*/ 30 h 100"/>
                <a:gd name="T8" fmla="*/ 15 w 103"/>
                <a:gd name="T9" fmla="*/ 50 h 100"/>
                <a:gd name="T10" fmla="*/ 4 w 103"/>
                <a:gd name="T11" fmla="*/ 74 h 100"/>
                <a:gd name="T12" fmla="*/ 0 w 103"/>
                <a:gd name="T13" fmla="*/ 100 h 100"/>
              </a:gdLst>
              <a:ahLst/>
              <a:cxnLst>
                <a:cxn ang="0">
                  <a:pos x="T0" y="T1"/>
                </a:cxn>
                <a:cxn ang="0">
                  <a:pos x="T2" y="T3"/>
                </a:cxn>
                <a:cxn ang="0">
                  <a:pos x="T4" y="T5"/>
                </a:cxn>
                <a:cxn ang="0">
                  <a:pos x="T6" y="T7"/>
                </a:cxn>
                <a:cxn ang="0">
                  <a:pos x="T8" y="T9"/>
                </a:cxn>
                <a:cxn ang="0">
                  <a:pos x="T10" y="T11"/>
                </a:cxn>
                <a:cxn ang="0">
                  <a:pos x="T12" y="T13"/>
                </a:cxn>
              </a:cxnLst>
              <a:rect l="0" t="0" r="r" b="b"/>
              <a:pathLst>
                <a:path w="103" h="100">
                  <a:moveTo>
                    <a:pt x="103" y="0"/>
                  </a:moveTo>
                  <a:lnTo>
                    <a:pt x="77" y="3"/>
                  </a:lnTo>
                  <a:lnTo>
                    <a:pt x="52" y="14"/>
                  </a:lnTo>
                  <a:lnTo>
                    <a:pt x="31" y="30"/>
                  </a:lnTo>
                  <a:lnTo>
                    <a:pt x="15" y="50"/>
                  </a:lnTo>
                  <a:lnTo>
                    <a:pt x="4" y="74"/>
                  </a:lnTo>
                  <a:lnTo>
                    <a:pt x="0" y="10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477" name="Line 133"/>
            <p:cNvSpPr>
              <a:spLocks noChangeShapeType="1"/>
            </p:cNvSpPr>
            <p:nvPr/>
          </p:nvSpPr>
          <p:spPr bwMode="auto">
            <a:xfrm flipH="1" flipV="1">
              <a:off x="2817" y="1749"/>
              <a:ext cx="1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78" name="Line 134"/>
            <p:cNvSpPr>
              <a:spLocks noChangeShapeType="1"/>
            </p:cNvSpPr>
            <p:nvPr/>
          </p:nvSpPr>
          <p:spPr bwMode="auto">
            <a:xfrm flipV="1">
              <a:off x="2839" y="1756"/>
              <a:ext cx="0" cy="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79" name="Line 135"/>
            <p:cNvSpPr>
              <a:spLocks noChangeShapeType="1"/>
            </p:cNvSpPr>
            <p:nvPr/>
          </p:nvSpPr>
          <p:spPr bwMode="auto">
            <a:xfrm>
              <a:off x="2817" y="1803"/>
              <a:ext cx="14"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80" name="Line 136"/>
            <p:cNvSpPr>
              <a:spLocks noChangeShapeType="1"/>
            </p:cNvSpPr>
            <p:nvPr/>
          </p:nvSpPr>
          <p:spPr bwMode="auto">
            <a:xfrm flipH="1">
              <a:off x="2809" y="1756"/>
              <a:ext cx="1" cy="3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81" name="Freeform 137"/>
            <p:cNvSpPr>
              <a:spLocks/>
            </p:cNvSpPr>
            <p:nvPr/>
          </p:nvSpPr>
          <p:spPr bwMode="auto">
            <a:xfrm>
              <a:off x="3486" y="2004"/>
              <a:ext cx="81" cy="15"/>
            </a:xfrm>
            <a:custGeom>
              <a:avLst/>
              <a:gdLst>
                <a:gd name="T0" fmla="*/ 0 w 1136"/>
                <a:gd name="T1" fmla="*/ 124 h 210"/>
                <a:gd name="T2" fmla="*/ 176 w 1136"/>
                <a:gd name="T3" fmla="*/ 174 h 210"/>
                <a:gd name="T4" fmla="*/ 395 w 1136"/>
                <a:gd name="T5" fmla="*/ 209 h 210"/>
                <a:gd name="T6" fmla="*/ 531 w 1136"/>
                <a:gd name="T7" fmla="*/ 210 h 210"/>
                <a:gd name="T8" fmla="*/ 648 w 1136"/>
                <a:gd name="T9" fmla="*/ 186 h 210"/>
                <a:gd name="T10" fmla="*/ 917 w 1136"/>
                <a:gd name="T11" fmla="*/ 147 h 210"/>
                <a:gd name="T12" fmla="*/ 1035 w 1136"/>
                <a:gd name="T13" fmla="*/ 131 h 210"/>
                <a:gd name="T14" fmla="*/ 1103 w 1136"/>
                <a:gd name="T15" fmla="*/ 82 h 210"/>
                <a:gd name="T16" fmla="*/ 1136 w 1136"/>
                <a:gd name="T17"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6" h="210">
                  <a:moveTo>
                    <a:pt x="0" y="124"/>
                  </a:moveTo>
                  <a:lnTo>
                    <a:pt x="176" y="174"/>
                  </a:lnTo>
                  <a:lnTo>
                    <a:pt x="395" y="209"/>
                  </a:lnTo>
                  <a:lnTo>
                    <a:pt x="531" y="210"/>
                  </a:lnTo>
                  <a:lnTo>
                    <a:pt x="648" y="186"/>
                  </a:lnTo>
                  <a:lnTo>
                    <a:pt x="917" y="147"/>
                  </a:lnTo>
                  <a:lnTo>
                    <a:pt x="1035" y="131"/>
                  </a:lnTo>
                  <a:lnTo>
                    <a:pt x="1103" y="82"/>
                  </a:lnTo>
                  <a:lnTo>
                    <a:pt x="113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482" name="Freeform 138"/>
            <p:cNvSpPr>
              <a:spLocks/>
            </p:cNvSpPr>
            <p:nvPr/>
          </p:nvSpPr>
          <p:spPr bwMode="auto">
            <a:xfrm>
              <a:off x="3567" y="1946"/>
              <a:ext cx="3" cy="58"/>
            </a:xfrm>
            <a:custGeom>
              <a:avLst/>
              <a:gdLst>
                <a:gd name="T0" fmla="*/ 0 w 31"/>
                <a:gd name="T1" fmla="*/ 821 h 821"/>
                <a:gd name="T2" fmla="*/ 18 w 31"/>
                <a:gd name="T3" fmla="*/ 703 h 821"/>
                <a:gd name="T4" fmla="*/ 31 w 31"/>
                <a:gd name="T5" fmla="*/ 176 h 821"/>
                <a:gd name="T6" fmla="*/ 27 w 31"/>
                <a:gd name="T7" fmla="*/ 0 h 821"/>
              </a:gdLst>
              <a:ahLst/>
              <a:cxnLst>
                <a:cxn ang="0">
                  <a:pos x="T0" y="T1"/>
                </a:cxn>
                <a:cxn ang="0">
                  <a:pos x="T2" y="T3"/>
                </a:cxn>
                <a:cxn ang="0">
                  <a:pos x="T4" y="T5"/>
                </a:cxn>
                <a:cxn ang="0">
                  <a:pos x="T6" y="T7"/>
                </a:cxn>
              </a:cxnLst>
              <a:rect l="0" t="0" r="r" b="b"/>
              <a:pathLst>
                <a:path w="31" h="821">
                  <a:moveTo>
                    <a:pt x="0" y="821"/>
                  </a:moveTo>
                  <a:lnTo>
                    <a:pt x="18" y="703"/>
                  </a:lnTo>
                  <a:lnTo>
                    <a:pt x="31" y="176"/>
                  </a:lnTo>
                  <a:lnTo>
                    <a:pt x="2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483" name="Freeform 139"/>
            <p:cNvSpPr>
              <a:spLocks/>
            </p:cNvSpPr>
            <p:nvPr/>
          </p:nvSpPr>
          <p:spPr bwMode="auto">
            <a:xfrm>
              <a:off x="3348" y="1912"/>
              <a:ext cx="187" cy="63"/>
            </a:xfrm>
            <a:custGeom>
              <a:avLst/>
              <a:gdLst>
                <a:gd name="T0" fmla="*/ 2136 w 2611"/>
                <a:gd name="T1" fmla="*/ 877 h 877"/>
                <a:gd name="T2" fmla="*/ 2168 w 2611"/>
                <a:gd name="T3" fmla="*/ 731 h 877"/>
                <a:gd name="T4" fmla="*/ 2273 w 2611"/>
                <a:gd name="T5" fmla="*/ 471 h 877"/>
                <a:gd name="T6" fmla="*/ 2459 w 2611"/>
                <a:gd name="T7" fmla="*/ 208 h 877"/>
                <a:gd name="T8" fmla="*/ 2611 w 2611"/>
                <a:gd name="T9" fmla="*/ 98 h 877"/>
                <a:gd name="T10" fmla="*/ 2089 w 2611"/>
                <a:gd name="T11" fmla="*/ 42 h 877"/>
                <a:gd name="T12" fmla="*/ 1695 w 2611"/>
                <a:gd name="T13" fmla="*/ 13 h 877"/>
                <a:gd name="T14" fmla="*/ 1307 w 2611"/>
                <a:gd name="T15" fmla="*/ 0 h 877"/>
                <a:gd name="T16" fmla="*/ 917 w 2611"/>
                <a:gd name="T17" fmla="*/ 8 h 877"/>
                <a:gd name="T18" fmla="*/ 523 w 2611"/>
                <a:gd name="T19" fmla="*/ 29 h 877"/>
                <a:gd name="T20" fmla="*/ 0 w 2611"/>
                <a:gd name="T21" fmla="*/ 78 h 877"/>
                <a:gd name="T22" fmla="*/ 151 w 2611"/>
                <a:gd name="T23" fmla="*/ 192 h 877"/>
                <a:gd name="T24" fmla="*/ 332 w 2611"/>
                <a:gd name="T25" fmla="*/ 457 h 877"/>
                <a:gd name="T26" fmla="*/ 432 w 2611"/>
                <a:gd name="T27" fmla="*/ 718 h 877"/>
                <a:gd name="T28" fmla="*/ 464 w 2611"/>
                <a:gd name="T29" fmla="*/ 865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11" h="877">
                  <a:moveTo>
                    <a:pt x="2136" y="877"/>
                  </a:moveTo>
                  <a:lnTo>
                    <a:pt x="2168" y="731"/>
                  </a:lnTo>
                  <a:lnTo>
                    <a:pt x="2273" y="471"/>
                  </a:lnTo>
                  <a:lnTo>
                    <a:pt x="2459" y="208"/>
                  </a:lnTo>
                  <a:lnTo>
                    <a:pt x="2611" y="98"/>
                  </a:lnTo>
                  <a:lnTo>
                    <a:pt x="2089" y="42"/>
                  </a:lnTo>
                  <a:lnTo>
                    <a:pt x="1695" y="13"/>
                  </a:lnTo>
                  <a:lnTo>
                    <a:pt x="1307" y="0"/>
                  </a:lnTo>
                  <a:lnTo>
                    <a:pt x="917" y="8"/>
                  </a:lnTo>
                  <a:lnTo>
                    <a:pt x="523" y="29"/>
                  </a:lnTo>
                  <a:lnTo>
                    <a:pt x="0" y="78"/>
                  </a:lnTo>
                  <a:lnTo>
                    <a:pt x="151" y="192"/>
                  </a:lnTo>
                  <a:lnTo>
                    <a:pt x="332" y="457"/>
                  </a:lnTo>
                  <a:lnTo>
                    <a:pt x="432" y="718"/>
                  </a:lnTo>
                  <a:lnTo>
                    <a:pt x="464" y="86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484" name="Freeform 140"/>
            <p:cNvSpPr>
              <a:spLocks/>
            </p:cNvSpPr>
            <p:nvPr/>
          </p:nvSpPr>
          <p:spPr bwMode="auto">
            <a:xfrm>
              <a:off x="3410" y="1919"/>
              <a:ext cx="63" cy="20"/>
            </a:xfrm>
            <a:custGeom>
              <a:avLst/>
              <a:gdLst>
                <a:gd name="T0" fmla="*/ 0 w 871"/>
                <a:gd name="T1" fmla="*/ 278 h 285"/>
                <a:gd name="T2" fmla="*/ 13 w 871"/>
                <a:gd name="T3" fmla="*/ 7 h 285"/>
                <a:gd name="T4" fmla="*/ 437 w 871"/>
                <a:gd name="T5" fmla="*/ 0 h 285"/>
                <a:gd name="T6" fmla="*/ 861 w 871"/>
                <a:gd name="T7" fmla="*/ 13 h 285"/>
                <a:gd name="T8" fmla="*/ 871 w 871"/>
                <a:gd name="T9" fmla="*/ 285 h 285"/>
              </a:gdLst>
              <a:ahLst/>
              <a:cxnLst>
                <a:cxn ang="0">
                  <a:pos x="T0" y="T1"/>
                </a:cxn>
                <a:cxn ang="0">
                  <a:pos x="T2" y="T3"/>
                </a:cxn>
                <a:cxn ang="0">
                  <a:pos x="T4" y="T5"/>
                </a:cxn>
                <a:cxn ang="0">
                  <a:pos x="T6" y="T7"/>
                </a:cxn>
                <a:cxn ang="0">
                  <a:pos x="T8" y="T9"/>
                </a:cxn>
              </a:cxnLst>
              <a:rect l="0" t="0" r="r" b="b"/>
              <a:pathLst>
                <a:path w="871" h="285">
                  <a:moveTo>
                    <a:pt x="0" y="278"/>
                  </a:moveTo>
                  <a:lnTo>
                    <a:pt x="13" y="7"/>
                  </a:lnTo>
                  <a:lnTo>
                    <a:pt x="437" y="0"/>
                  </a:lnTo>
                  <a:lnTo>
                    <a:pt x="861" y="13"/>
                  </a:lnTo>
                  <a:lnTo>
                    <a:pt x="871" y="28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485" name="Line 141"/>
            <p:cNvSpPr>
              <a:spLocks noChangeShapeType="1"/>
            </p:cNvSpPr>
            <p:nvPr/>
          </p:nvSpPr>
          <p:spPr bwMode="auto">
            <a:xfrm flipH="1">
              <a:off x="3567" y="1981"/>
              <a:ext cx="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86" name="Line 142"/>
            <p:cNvSpPr>
              <a:spLocks noChangeShapeType="1"/>
            </p:cNvSpPr>
            <p:nvPr/>
          </p:nvSpPr>
          <p:spPr bwMode="auto">
            <a:xfrm flipH="1">
              <a:off x="3527" y="1980"/>
              <a:ext cx="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87" name="Line 143"/>
            <p:cNvSpPr>
              <a:spLocks noChangeShapeType="1"/>
            </p:cNvSpPr>
            <p:nvPr/>
          </p:nvSpPr>
          <p:spPr bwMode="auto">
            <a:xfrm flipH="1">
              <a:off x="3562" y="1978"/>
              <a:ext cx="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88" name="Freeform 144"/>
            <p:cNvSpPr>
              <a:spLocks/>
            </p:cNvSpPr>
            <p:nvPr/>
          </p:nvSpPr>
          <p:spPr bwMode="auto">
            <a:xfrm>
              <a:off x="3496" y="1990"/>
              <a:ext cx="31" cy="17"/>
            </a:xfrm>
            <a:custGeom>
              <a:avLst/>
              <a:gdLst>
                <a:gd name="T0" fmla="*/ 437 w 437"/>
                <a:gd name="T1" fmla="*/ 3 h 233"/>
                <a:gd name="T2" fmla="*/ 1 w 437"/>
                <a:gd name="T3" fmla="*/ 0 h 233"/>
                <a:gd name="T4" fmla="*/ 0 w 437"/>
                <a:gd name="T5" fmla="*/ 230 h 233"/>
                <a:gd name="T6" fmla="*/ 435 w 437"/>
                <a:gd name="T7" fmla="*/ 233 h 233"/>
                <a:gd name="T8" fmla="*/ 437 w 437"/>
                <a:gd name="T9" fmla="*/ 3 h 233"/>
              </a:gdLst>
              <a:ahLst/>
              <a:cxnLst>
                <a:cxn ang="0">
                  <a:pos x="T0" y="T1"/>
                </a:cxn>
                <a:cxn ang="0">
                  <a:pos x="T2" y="T3"/>
                </a:cxn>
                <a:cxn ang="0">
                  <a:pos x="T4" y="T5"/>
                </a:cxn>
                <a:cxn ang="0">
                  <a:pos x="T6" y="T7"/>
                </a:cxn>
                <a:cxn ang="0">
                  <a:pos x="T8" y="T9"/>
                </a:cxn>
              </a:cxnLst>
              <a:rect l="0" t="0" r="r" b="b"/>
              <a:pathLst>
                <a:path w="437" h="233">
                  <a:moveTo>
                    <a:pt x="437" y="3"/>
                  </a:moveTo>
                  <a:lnTo>
                    <a:pt x="1" y="0"/>
                  </a:lnTo>
                  <a:lnTo>
                    <a:pt x="0" y="230"/>
                  </a:lnTo>
                  <a:lnTo>
                    <a:pt x="435" y="233"/>
                  </a:lnTo>
                  <a:lnTo>
                    <a:pt x="437" y="3"/>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489" name="Freeform 145"/>
            <p:cNvSpPr>
              <a:spLocks/>
            </p:cNvSpPr>
            <p:nvPr/>
          </p:nvSpPr>
          <p:spPr bwMode="auto">
            <a:xfrm>
              <a:off x="3542" y="2003"/>
              <a:ext cx="26" cy="39"/>
            </a:xfrm>
            <a:custGeom>
              <a:avLst/>
              <a:gdLst>
                <a:gd name="T0" fmla="*/ 3 w 368"/>
                <a:gd name="T1" fmla="*/ 180 h 537"/>
                <a:gd name="T2" fmla="*/ 0 w 368"/>
                <a:gd name="T3" fmla="*/ 534 h 537"/>
                <a:gd name="T4" fmla="*/ 364 w 368"/>
                <a:gd name="T5" fmla="*/ 537 h 537"/>
                <a:gd name="T6" fmla="*/ 368 w 368"/>
                <a:gd name="T7" fmla="*/ 0 h 537"/>
              </a:gdLst>
              <a:ahLst/>
              <a:cxnLst>
                <a:cxn ang="0">
                  <a:pos x="T0" y="T1"/>
                </a:cxn>
                <a:cxn ang="0">
                  <a:pos x="T2" y="T3"/>
                </a:cxn>
                <a:cxn ang="0">
                  <a:pos x="T4" y="T5"/>
                </a:cxn>
                <a:cxn ang="0">
                  <a:pos x="T6" y="T7"/>
                </a:cxn>
              </a:cxnLst>
              <a:rect l="0" t="0" r="r" b="b"/>
              <a:pathLst>
                <a:path w="368" h="537">
                  <a:moveTo>
                    <a:pt x="3" y="180"/>
                  </a:moveTo>
                  <a:lnTo>
                    <a:pt x="0" y="534"/>
                  </a:lnTo>
                  <a:lnTo>
                    <a:pt x="364" y="537"/>
                  </a:lnTo>
                  <a:lnTo>
                    <a:pt x="36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490" name="Line 146"/>
            <p:cNvSpPr>
              <a:spLocks noChangeShapeType="1"/>
            </p:cNvSpPr>
            <p:nvPr/>
          </p:nvSpPr>
          <p:spPr bwMode="auto">
            <a:xfrm flipV="1">
              <a:off x="3564" y="2011"/>
              <a:ext cx="0"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91" name="Line 147"/>
            <p:cNvSpPr>
              <a:spLocks noChangeShapeType="1"/>
            </p:cNvSpPr>
            <p:nvPr/>
          </p:nvSpPr>
          <p:spPr bwMode="auto">
            <a:xfrm flipV="1">
              <a:off x="3554" y="2014"/>
              <a:ext cx="0"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92" name="Line 148"/>
            <p:cNvSpPr>
              <a:spLocks noChangeShapeType="1"/>
            </p:cNvSpPr>
            <p:nvPr/>
          </p:nvSpPr>
          <p:spPr bwMode="auto">
            <a:xfrm flipV="1">
              <a:off x="3545" y="2016"/>
              <a:ext cx="0"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93" name="Line 149"/>
            <p:cNvSpPr>
              <a:spLocks noChangeShapeType="1"/>
            </p:cNvSpPr>
            <p:nvPr/>
          </p:nvSpPr>
          <p:spPr bwMode="auto">
            <a:xfrm flipH="1">
              <a:off x="3559" y="2014"/>
              <a:ext cx="0"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94" name="Line 150"/>
            <p:cNvSpPr>
              <a:spLocks noChangeShapeType="1"/>
            </p:cNvSpPr>
            <p:nvPr/>
          </p:nvSpPr>
          <p:spPr bwMode="auto">
            <a:xfrm flipH="1">
              <a:off x="3550" y="2015"/>
              <a:ext cx="0" cy="2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495" name="Freeform 151"/>
            <p:cNvSpPr>
              <a:spLocks/>
            </p:cNvSpPr>
            <p:nvPr/>
          </p:nvSpPr>
          <p:spPr bwMode="auto">
            <a:xfrm>
              <a:off x="3521" y="1923"/>
              <a:ext cx="41" cy="40"/>
            </a:xfrm>
            <a:custGeom>
              <a:avLst/>
              <a:gdLst>
                <a:gd name="T0" fmla="*/ 571 w 571"/>
                <a:gd name="T1" fmla="*/ 282 h 561"/>
                <a:gd name="T2" fmla="*/ 565 w 571"/>
                <a:gd name="T3" fmla="*/ 219 h 561"/>
                <a:gd name="T4" fmla="*/ 544 w 571"/>
                <a:gd name="T5" fmla="*/ 160 h 561"/>
                <a:gd name="T6" fmla="*/ 511 w 571"/>
                <a:gd name="T7" fmla="*/ 107 h 561"/>
                <a:gd name="T8" fmla="*/ 466 w 571"/>
                <a:gd name="T9" fmla="*/ 62 h 561"/>
                <a:gd name="T10" fmla="*/ 412 w 571"/>
                <a:gd name="T11" fmla="*/ 28 h 561"/>
                <a:gd name="T12" fmla="*/ 352 w 571"/>
                <a:gd name="T13" fmla="*/ 8 h 561"/>
                <a:gd name="T14" fmla="*/ 288 w 571"/>
                <a:gd name="T15" fmla="*/ 0 h 561"/>
                <a:gd name="T16" fmla="*/ 225 w 571"/>
                <a:gd name="T17" fmla="*/ 7 h 561"/>
                <a:gd name="T18" fmla="*/ 164 w 571"/>
                <a:gd name="T19" fmla="*/ 27 h 561"/>
                <a:gd name="T20" fmla="*/ 109 w 571"/>
                <a:gd name="T21" fmla="*/ 60 h 561"/>
                <a:gd name="T22" fmla="*/ 64 w 571"/>
                <a:gd name="T23" fmla="*/ 104 h 561"/>
                <a:gd name="T24" fmla="*/ 29 w 571"/>
                <a:gd name="T25" fmla="*/ 157 h 561"/>
                <a:gd name="T26" fmla="*/ 7 w 571"/>
                <a:gd name="T27" fmla="*/ 215 h 561"/>
                <a:gd name="T28" fmla="*/ 0 w 571"/>
                <a:gd name="T29" fmla="*/ 278 h 561"/>
                <a:gd name="T30" fmla="*/ 6 w 571"/>
                <a:gd name="T31" fmla="*/ 340 h 561"/>
                <a:gd name="T32" fmla="*/ 27 w 571"/>
                <a:gd name="T33" fmla="*/ 399 h 561"/>
                <a:gd name="T34" fmla="*/ 60 w 571"/>
                <a:gd name="T35" fmla="*/ 453 h 561"/>
                <a:gd name="T36" fmla="*/ 105 w 571"/>
                <a:gd name="T37" fmla="*/ 497 h 561"/>
                <a:gd name="T38" fmla="*/ 160 w 571"/>
                <a:gd name="T39" fmla="*/ 531 h 561"/>
                <a:gd name="T40" fmla="*/ 220 w 571"/>
                <a:gd name="T41" fmla="*/ 552 h 561"/>
                <a:gd name="T42" fmla="*/ 283 w 571"/>
                <a:gd name="T43" fmla="*/ 561 h 561"/>
                <a:gd name="T44" fmla="*/ 347 w 571"/>
                <a:gd name="T45" fmla="*/ 553 h 561"/>
                <a:gd name="T46" fmla="*/ 408 w 571"/>
                <a:gd name="T47" fmla="*/ 533 h 561"/>
                <a:gd name="T48" fmla="*/ 463 w 571"/>
                <a:gd name="T49" fmla="*/ 500 h 561"/>
                <a:gd name="T50" fmla="*/ 508 w 571"/>
                <a:gd name="T51" fmla="*/ 456 h 561"/>
                <a:gd name="T52" fmla="*/ 542 w 571"/>
                <a:gd name="T53" fmla="*/ 403 h 561"/>
                <a:gd name="T54" fmla="*/ 564 w 571"/>
                <a:gd name="T55" fmla="*/ 344 h 561"/>
                <a:gd name="T56" fmla="*/ 571 w 571"/>
                <a:gd name="T57" fmla="*/ 282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71" h="561">
                  <a:moveTo>
                    <a:pt x="571" y="282"/>
                  </a:moveTo>
                  <a:lnTo>
                    <a:pt x="565" y="219"/>
                  </a:lnTo>
                  <a:lnTo>
                    <a:pt x="544" y="160"/>
                  </a:lnTo>
                  <a:lnTo>
                    <a:pt x="511" y="107"/>
                  </a:lnTo>
                  <a:lnTo>
                    <a:pt x="466" y="62"/>
                  </a:lnTo>
                  <a:lnTo>
                    <a:pt x="412" y="28"/>
                  </a:lnTo>
                  <a:lnTo>
                    <a:pt x="352" y="8"/>
                  </a:lnTo>
                  <a:lnTo>
                    <a:pt x="288" y="0"/>
                  </a:lnTo>
                  <a:lnTo>
                    <a:pt x="225" y="7"/>
                  </a:lnTo>
                  <a:lnTo>
                    <a:pt x="164" y="27"/>
                  </a:lnTo>
                  <a:lnTo>
                    <a:pt x="109" y="60"/>
                  </a:lnTo>
                  <a:lnTo>
                    <a:pt x="64" y="104"/>
                  </a:lnTo>
                  <a:lnTo>
                    <a:pt x="29" y="157"/>
                  </a:lnTo>
                  <a:lnTo>
                    <a:pt x="7" y="215"/>
                  </a:lnTo>
                  <a:lnTo>
                    <a:pt x="0" y="278"/>
                  </a:lnTo>
                  <a:lnTo>
                    <a:pt x="6" y="340"/>
                  </a:lnTo>
                  <a:lnTo>
                    <a:pt x="27" y="399"/>
                  </a:lnTo>
                  <a:lnTo>
                    <a:pt x="60" y="453"/>
                  </a:lnTo>
                  <a:lnTo>
                    <a:pt x="105" y="497"/>
                  </a:lnTo>
                  <a:lnTo>
                    <a:pt x="160" y="531"/>
                  </a:lnTo>
                  <a:lnTo>
                    <a:pt x="220" y="552"/>
                  </a:lnTo>
                  <a:lnTo>
                    <a:pt x="283" y="561"/>
                  </a:lnTo>
                  <a:lnTo>
                    <a:pt x="347" y="553"/>
                  </a:lnTo>
                  <a:lnTo>
                    <a:pt x="408" y="533"/>
                  </a:lnTo>
                  <a:lnTo>
                    <a:pt x="463" y="500"/>
                  </a:lnTo>
                  <a:lnTo>
                    <a:pt x="508" y="456"/>
                  </a:lnTo>
                  <a:lnTo>
                    <a:pt x="542" y="403"/>
                  </a:lnTo>
                  <a:lnTo>
                    <a:pt x="564" y="344"/>
                  </a:lnTo>
                  <a:lnTo>
                    <a:pt x="571" y="282"/>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496" name="Freeform 152"/>
            <p:cNvSpPr>
              <a:spLocks/>
            </p:cNvSpPr>
            <p:nvPr/>
          </p:nvSpPr>
          <p:spPr bwMode="auto">
            <a:xfrm>
              <a:off x="3442" y="1864"/>
              <a:ext cx="15" cy="7"/>
            </a:xfrm>
            <a:custGeom>
              <a:avLst/>
              <a:gdLst>
                <a:gd name="T0" fmla="*/ 0 w 201"/>
                <a:gd name="T1" fmla="*/ 97 h 99"/>
                <a:gd name="T2" fmla="*/ 200 w 201"/>
                <a:gd name="T3" fmla="*/ 99 h 99"/>
                <a:gd name="T4" fmla="*/ 201 w 201"/>
                <a:gd name="T5" fmla="*/ 1 h 99"/>
                <a:gd name="T6" fmla="*/ 1 w 201"/>
                <a:gd name="T7" fmla="*/ 0 h 99"/>
              </a:gdLst>
              <a:ahLst/>
              <a:cxnLst>
                <a:cxn ang="0">
                  <a:pos x="T0" y="T1"/>
                </a:cxn>
                <a:cxn ang="0">
                  <a:pos x="T2" y="T3"/>
                </a:cxn>
                <a:cxn ang="0">
                  <a:pos x="T4" y="T5"/>
                </a:cxn>
                <a:cxn ang="0">
                  <a:pos x="T6" y="T7"/>
                </a:cxn>
              </a:cxnLst>
              <a:rect l="0" t="0" r="r" b="b"/>
              <a:pathLst>
                <a:path w="201" h="99">
                  <a:moveTo>
                    <a:pt x="0" y="97"/>
                  </a:moveTo>
                  <a:lnTo>
                    <a:pt x="200" y="99"/>
                  </a:lnTo>
                  <a:lnTo>
                    <a:pt x="201" y="1"/>
                  </a:lnTo>
                  <a:lnTo>
                    <a:pt x="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497" name="Freeform 153"/>
            <p:cNvSpPr>
              <a:spLocks/>
            </p:cNvSpPr>
            <p:nvPr/>
          </p:nvSpPr>
          <p:spPr bwMode="auto">
            <a:xfrm>
              <a:off x="3568" y="1936"/>
              <a:ext cx="5" cy="46"/>
            </a:xfrm>
            <a:custGeom>
              <a:avLst/>
              <a:gdLst>
                <a:gd name="T0" fmla="*/ 0 w 70"/>
                <a:gd name="T1" fmla="*/ 0 h 645"/>
                <a:gd name="T2" fmla="*/ 47 w 70"/>
                <a:gd name="T3" fmla="*/ 61 h 645"/>
                <a:gd name="T4" fmla="*/ 70 w 70"/>
                <a:gd name="T5" fmla="*/ 390 h 645"/>
                <a:gd name="T6" fmla="*/ 68 w 70"/>
                <a:gd name="T7" fmla="*/ 585 h 645"/>
                <a:gd name="T8" fmla="*/ 11 w 70"/>
                <a:gd name="T9" fmla="*/ 645 h 645"/>
              </a:gdLst>
              <a:ahLst/>
              <a:cxnLst>
                <a:cxn ang="0">
                  <a:pos x="T0" y="T1"/>
                </a:cxn>
                <a:cxn ang="0">
                  <a:pos x="T2" y="T3"/>
                </a:cxn>
                <a:cxn ang="0">
                  <a:pos x="T4" y="T5"/>
                </a:cxn>
                <a:cxn ang="0">
                  <a:pos x="T6" y="T7"/>
                </a:cxn>
                <a:cxn ang="0">
                  <a:pos x="T8" y="T9"/>
                </a:cxn>
              </a:cxnLst>
              <a:rect l="0" t="0" r="r" b="b"/>
              <a:pathLst>
                <a:path w="70" h="645">
                  <a:moveTo>
                    <a:pt x="0" y="0"/>
                  </a:moveTo>
                  <a:lnTo>
                    <a:pt x="47" y="61"/>
                  </a:lnTo>
                  <a:lnTo>
                    <a:pt x="70" y="390"/>
                  </a:lnTo>
                  <a:lnTo>
                    <a:pt x="68" y="585"/>
                  </a:lnTo>
                  <a:lnTo>
                    <a:pt x="11" y="64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498" name="Freeform 154"/>
            <p:cNvSpPr>
              <a:spLocks/>
            </p:cNvSpPr>
            <p:nvPr/>
          </p:nvSpPr>
          <p:spPr bwMode="auto">
            <a:xfrm>
              <a:off x="3568" y="1978"/>
              <a:ext cx="4" cy="64"/>
            </a:xfrm>
            <a:custGeom>
              <a:avLst/>
              <a:gdLst>
                <a:gd name="T0" fmla="*/ 0 w 66"/>
                <a:gd name="T1" fmla="*/ 885 h 885"/>
                <a:gd name="T2" fmla="*/ 59 w 66"/>
                <a:gd name="T3" fmla="*/ 885 h 885"/>
                <a:gd name="T4" fmla="*/ 66 w 66"/>
                <a:gd name="T5" fmla="*/ 0 h 885"/>
              </a:gdLst>
              <a:ahLst/>
              <a:cxnLst>
                <a:cxn ang="0">
                  <a:pos x="T0" y="T1"/>
                </a:cxn>
                <a:cxn ang="0">
                  <a:pos x="T2" y="T3"/>
                </a:cxn>
                <a:cxn ang="0">
                  <a:pos x="T4" y="T5"/>
                </a:cxn>
              </a:cxnLst>
              <a:rect l="0" t="0" r="r" b="b"/>
              <a:pathLst>
                <a:path w="66" h="885">
                  <a:moveTo>
                    <a:pt x="0" y="885"/>
                  </a:moveTo>
                  <a:lnTo>
                    <a:pt x="59" y="885"/>
                  </a:lnTo>
                  <a:lnTo>
                    <a:pt x="6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499" name="Line 155"/>
            <p:cNvSpPr>
              <a:spLocks noChangeShapeType="1"/>
            </p:cNvSpPr>
            <p:nvPr/>
          </p:nvSpPr>
          <p:spPr bwMode="auto">
            <a:xfrm>
              <a:off x="3526" y="1862"/>
              <a:ext cx="5" cy="5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500" name="Freeform 156"/>
            <p:cNvSpPr>
              <a:spLocks/>
            </p:cNvSpPr>
            <p:nvPr/>
          </p:nvSpPr>
          <p:spPr bwMode="auto">
            <a:xfrm>
              <a:off x="3315" y="2002"/>
              <a:ext cx="81" cy="16"/>
            </a:xfrm>
            <a:custGeom>
              <a:avLst/>
              <a:gdLst>
                <a:gd name="T0" fmla="*/ 1134 w 1134"/>
                <a:gd name="T1" fmla="*/ 141 h 219"/>
                <a:gd name="T2" fmla="*/ 956 w 1134"/>
                <a:gd name="T3" fmla="*/ 189 h 219"/>
                <a:gd name="T4" fmla="*/ 738 w 1134"/>
                <a:gd name="T5" fmla="*/ 219 h 219"/>
                <a:gd name="T6" fmla="*/ 602 w 1134"/>
                <a:gd name="T7" fmla="*/ 218 h 219"/>
                <a:gd name="T8" fmla="*/ 486 w 1134"/>
                <a:gd name="T9" fmla="*/ 193 h 219"/>
                <a:gd name="T10" fmla="*/ 217 w 1134"/>
                <a:gd name="T11" fmla="*/ 150 h 219"/>
                <a:gd name="T12" fmla="*/ 100 w 1134"/>
                <a:gd name="T13" fmla="*/ 133 h 219"/>
                <a:gd name="T14" fmla="*/ 32 w 1134"/>
                <a:gd name="T15" fmla="*/ 83 h 219"/>
                <a:gd name="T16" fmla="*/ 0 w 1134"/>
                <a:gd name="T17"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4" h="219">
                  <a:moveTo>
                    <a:pt x="1134" y="141"/>
                  </a:moveTo>
                  <a:lnTo>
                    <a:pt x="956" y="189"/>
                  </a:lnTo>
                  <a:lnTo>
                    <a:pt x="738" y="219"/>
                  </a:lnTo>
                  <a:lnTo>
                    <a:pt x="602" y="218"/>
                  </a:lnTo>
                  <a:lnTo>
                    <a:pt x="486" y="193"/>
                  </a:lnTo>
                  <a:lnTo>
                    <a:pt x="217" y="150"/>
                  </a:lnTo>
                  <a:lnTo>
                    <a:pt x="100" y="133"/>
                  </a:lnTo>
                  <a:lnTo>
                    <a:pt x="32" y="8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501" name="Freeform 157"/>
            <p:cNvSpPr>
              <a:spLocks/>
            </p:cNvSpPr>
            <p:nvPr/>
          </p:nvSpPr>
          <p:spPr bwMode="auto">
            <a:xfrm>
              <a:off x="3408" y="1917"/>
              <a:ext cx="67" cy="21"/>
            </a:xfrm>
            <a:custGeom>
              <a:avLst/>
              <a:gdLst>
                <a:gd name="T0" fmla="*/ 31 w 935"/>
                <a:gd name="T1" fmla="*/ 294 h 300"/>
                <a:gd name="T2" fmla="*/ 0 w 935"/>
                <a:gd name="T3" fmla="*/ 8 h 300"/>
                <a:gd name="T4" fmla="*/ 468 w 935"/>
                <a:gd name="T5" fmla="*/ 0 h 300"/>
                <a:gd name="T6" fmla="*/ 935 w 935"/>
                <a:gd name="T7" fmla="*/ 15 h 300"/>
                <a:gd name="T8" fmla="*/ 899 w 935"/>
                <a:gd name="T9" fmla="*/ 300 h 300"/>
              </a:gdLst>
              <a:ahLst/>
              <a:cxnLst>
                <a:cxn ang="0">
                  <a:pos x="T0" y="T1"/>
                </a:cxn>
                <a:cxn ang="0">
                  <a:pos x="T2" y="T3"/>
                </a:cxn>
                <a:cxn ang="0">
                  <a:pos x="T4" y="T5"/>
                </a:cxn>
                <a:cxn ang="0">
                  <a:pos x="T6" y="T7"/>
                </a:cxn>
                <a:cxn ang="0">
                  <a:pos x="T8" y="T9"/>
                </a:cxn>
              </a:cxnLst>
              <a:rect l="0" t="0" r="r" b="b"/>
              <a:pathLst>
                <a:path w="935" h="300">
                  <a:moveTo>
                    <a:pt x="31" y="294"/>
                  </a:moveTo>
                  <a:lnTo>
                    <a:pt x="0" y="8"/>
                  </a:lnTo>
                  <a:lnTo>
                    <a:pt x="468" y="0"/>
                  </a:lnTo>
                  <a:lnTo>
                    <a:pt x="935" y="15"/>
                  </a:lnTo>
                  <a:lnTo>
                    <a:pt x="899" y="30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502" name="Freeform 158"/>
            <p:cNvSpPr>
              <a:spLocks/>
            </p:cNvSpPr>
            <p:nvPr/>
          </p:nvSpPr>
          <p:spPr bwMode="auto">
            <a:xfrm>
              <a:off x="3315" y="1970"/>
              <a:ext cx="252" cy="8"/>
            </a:xfrm>
            <a:custGeom>
              <a:avLst/>
              <a:gdLst>
                <a:gd name="T0" fmla="*/ 1764 w 3529"/>
                <a:gd name="T1" fmla="*/ 96 h 109"/>
                <a:gd name="T2" fmla="*/ 3529 w 3529"/>
                <a:gd name="T3" fmla="*/ 109 h 109"/>
                <a:gd name="T4" fmla="*/ 3487 w 3529"/>
                <a:gd name="T5" fmla="*/ 46 h 109"/>
                <a:gd name="T6" fmla="*/ 3444 w 3529"/>
                <a:gd name="T7" fmla="*/ 24 h 109"/>
                <a:gd name="T8" fmla="*/ 1765 w 3529"/>
                <a:gd name="T9" fmla="*/ 12 h 109"/>
                <a:gd name="T10" fmla="*/ 85 w 3529"/>
                <a:gd name="T11" fmla="*/ 0 h 109"/>
                <a:gd name="T12" fmla="*/ 42 w 3529"/>
                <a:gd name="T13" fmla="*/ 20 h 109"/>
                <a:gd name="T14" fmla="*/ 0 w 3529"/>
                <a:gd name="T15" fmla="*/ 82 h 109"/>
                <a:gd name="T16" fmla="*/ 1764 w 3529"/>
                <a:gd name="T17" fmla="*/ 9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9" h="109">
                  <a:moveTo>
                    <a:pt x="1764" y="96"/>
                  </a:moveTo>
                  <a:lnTo>
                    <a:pt x="3529" y="109"/>
                  </a:lnTo>
                  <a:lnTo>
                    <a:pt x="3487" y="46"/>
                  </a:lnTo>
                  <a:lnTo>
                    <a:pt x="3444" y="24"/>
                  </a:lnTo>
                  <a:lnTo>
                    <a:pt x="1765" y="12"/>
                  </a:lnTo>
                  <a:lnTo>
                    <a:pt x="85" y="0"/>
                  </a:lnTo>
                  <a:lnTo>
                    <a:pt x="42" y="20"/>
                  </a:lnTo>
                  <a:lnTo>
                    <a:pt x="0" y="82"/>
                  </a:lnTo>
                  <a:lnTo>
                    <a:pt x="1764" y="96"/>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503" name="Freeform 159"/>
            <p:cNvSpPr>
              <a:spLocks/>
            </p:cNvSpPr>
            <p:nvPr/>
          </p:nvSpPr>
          <p:spPr bwMode="auto">
            <a:xfrm>
              <a:off x="3315" y="1983"/>
              <a:ext cx="252" cy="8"/>
            </a:xfrm>
            <a:custGeom>
              <a:avLst/>
              <a:gdLst>
                <a:gd name="T0" fmla="*/ 1765 w 3529"/>
                <a:gd name="T1" fmla="*/ 14 h 110"/>
                <a:gd name="T2" fmla="*/ 0 w 3529"/>
                <a:gd name="T3" fmla="*/ 0 h 110"/>
                <a:gd name="T4" fmla="*/ 10 w 3529"/>
                <a:gd name="T5" fmla="*/ 84 h 110"/>
                <a:gd name="T6" fmla="*/ 52 w 3529"/>
                <a:gd name="T7" fmla="*/ 84 h 110"/>
                <a:gd name="T8" fmla="*/ 1764 w 3529"/>
                <a:gd name="T9" fmla="*/ 97 h 110"/>
                <a:gd name="T10" fmla="*/ 3475 w 3529"/>
                <a:gd name="T11" fmla="*/ 110 h 110"/>
                <a:gd name="T12" fmla="*/ 3517 w 3529"/>
                <a:gd name="T13" fmla="*/ 110 h 110"/>
                <a:gd name="T14" fmla="*/ 3529 w 3529"/>
                <a:gd name="T15" fmla="*/ 27 h 110"/>
                <a:gd name="T16" fmla="*/ 1765 w 3529"/>
                <a:gd name="T17" fmla="*/ 1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9" h="110">
                  <a:moveTo>
                    <a:pt x="1765" y="14"/>
                  </a:moveTo>
                  <a:lnTo>
                    <a:pt x="0" y="0"/>
                  </a:lnTo>
                  <a:lnTo>
                    <a:pt x="10" y="84"/>
                  </a:lnTo>
                  <a:lnTo>
                    <a:pt x="52" y="84"/>
                  </a:lnTo>
                  <a:lnTo>
                    <a:pt x="1764" y="97"/>
                  </a:lnTo>
                  <a:lnTo>
                    <a:pt x="3475" y="110"/>
                  </a:lnTo>
                  <a:lnTo>
                    <a:pt x="3517" y="110"/>
                  </a:lnTo>
                  <a:lnTo>
                    <a:pt x="3529" y="27"/>
                  </a:lnTo>
                  <a:lnTo>
                    <a:pt x="1765" y="14"/>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504" name="Line 160"/>
            <p:cNvSpPr>
              <a:spLocks noChangeShapeType="1"/>
            </p:cNvSpPr>
            <p:nvPr/>
          </p:nvSpPr>
          <p:spPr bwMode="auto">
            <a:xfrm>
              <a:off x="3315" y="1979"/>
              <a:ext cx="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505" name="Line 161"/>
            <p:cNvSpPr>
              <a:spLocks noChangeShapeType="1"/>
            </p:cNvSpPr>
            <p:nvPr/>
          </p:nvSpPr>
          <p:spPr bwMode="auto">
            <a:xfrm flipH="1">
              <a:off x="3355" y="1978"/>
              <a:ext cx="0"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506" name="Line 162"/>
            <p:cNvSpPr>
              <a:spLocks noChangeShapeType="1"/>
            </p:cNvSpPr>
            <p:nvPr/>
          </p:nvSpPr>
          <p:spPr bwMode="auto">
            <a:xfrm flipH="1">
              <a:off x="3320" y="1976"/>
              <a:ext cx="0"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507" name="Freeform 163"/>
            <p:cNvSpPr>
              <a:spLocks/>
            </p:cNvSpPr>
            <p:nvPr/>
          </p:nvSpPr>
          <p:spPr bwMode="auto">
            <a:xfrm>
              <a:off x="3355" y="1989"/>
              <a:ext cx="32" cy="17"/>
            </a:xfrm>
            <a:custGeom>
              <a:avLst/>
              <a:gdLst>
                <a:gd name="T0" fmla="*/ 2 w 438"/>
                <a:gd name="T1" fmla="*/ 0 h 233"/>
                <a:gd name="T2" fmla="*/ 438 w 438"/>
                <a:gd name="T3" fmla="*/ 3 h 233"/>
                <a:gd name="T4" fmla="*/ 436 w 438"/>
                <a:gd name="T5" fmla="*/ 233 h 233"/>
                <a:gd name="T6" fmla="*/ 0 w 438"/>
                <a:gd name="T7" fmla="*/ 230 h 233"/>
                <a:gd name="T8" fmla="*/ 2 w 438"/>
                <a:gd name="T9" fmla="*/ 0 h 233"/>
              </a:gdLst>
              <a:ahLst/>
              <a:cxnLst>
                <a:cxn ang="0">
                  <a:pos x="T0" y="T1"/>
                </a:cxn>
                <a:cxn ang="0">
                  <a:pos x="T2" y="T3"/>
                </a:cxn>
                <a:cxn ang="0">
                  <a:pos x="T4" y="T5"/>
                </a:cxn>
                <a:cxn ang="0">
                  <a:pos x="T6" y="T7"/>
                </a:cxn>
                <a:cxn ang="0">
                  <a:pos x="T8" y="T9"/>
                </a:cxn>
              </a:cxnLst>
              <a:rect l="0" t="0" r="r" b="b"/>
              <a:pathLst>
                <a:path w="438" h="233">
                  <a:moveTo>
                    <a:pt x="2" y="0"/>
                  </a:moveTo>
                  <a:lnTo>
                    <a:pt x="438" y="3"/>
                  </a:lnTo>
                  <a:lnTo>
                    <a:pt x="436" y="233"/>
                  </a:lnTo>
                  <a:lnTo>
                    <a:pt x="0" y="230"/>
                  </a:lnTo>
                  <a:lnTo>
                    <a:pt x="2"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508" name="Freeform 164"/>
            <p:cNvSpPr>
              <a:spLocks/>
            </p:cNvSpPr>
            <p:nvPr/>
          </p:nvSpPr>
          <p:spPr bwMode="auto">
            <a:xfrm>
              <a:off x="3314" y="2001"/>
              <a:ext cx="26" cy="39"/>
            </a:xfrm>
            <a:custGeom>
              <a:avLst/>
              <a:gdLst>
                <a:gd name="T0" fmla="*/ 366 w 366"/>
                <a:gd name="T1" fmla="*/ 184 h 540"/>
                <a:gd name="T2" fmla="*/ 362 w 366"/>
                <a:gd name="T3" fmla="*/ 540 h 540"/>
                <a:gd name="T4" fmla="*/ 0 w 366"/>
                <a:gd name="T5" fmla="*/ 537 h 540"/>
                <a:gd name="T6" fmla="*/ 4 w 366"/>
                <a:gd name="T7" fmla="*/ 0 h 540"/>
              </a:gdLst>
              <a:ahLst/>
              <a:cxnLst>
                <a:cxn ang="0">
                  <a:pos x="T0" y="T1"/>
                </a:cxn>
                <a:cxn ang="0">
                  <a:pos x="T2" y="T3"/>
                </a:cxn>
                <a:cxn ang="0">
                  <a:pos x="T4" y="T5"/>
                </a:cxn>
                <a:cxn ang="0">
                  <a:pos x="T6" y="T7"/>
                </a:cxn>
              </a:cxnLst>
              <a:rect l="0" t="0" r="r" b="b"/>
              <a:pathLst>
                <a:path w="366" h="540">
                  <a:moveTo>
                    <a:pt x="366" y="184"/>
                  </a:moveTo>
                  <a:lnTo>
                    <a:pt x="362" y="540"/>
                  </a:lnTo>
                  <a:lnTo>
                    <a:pt x="0" y="537"/>
                  </a:lnTo>
                  <a:lnTo>
                    <a:pt x="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509" name="Line 165"/>
            <p:cNvSpPr>
              <a:spLocks noChangeShapeType="1"/>
            </p:cNvSpPr>
            <p:nvPr/>
          </p:nvSpPr>
          <p:spPr bwMode="auto">
            <a:xfrm flipV="1">
              <a:off x="3318" y="2009"/>
              <a:ext cx="0"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510" name="Line 166"/>
            <p:cNvSpPr>
              <a:spLocks noChangeShapeType="1"/>
            </p:cNvSpPr>
            <p:nvPr/>
          </p:nvSpPr>
          <p:spPr bwMode="auto">
            <a:xfrm flipV="1">
              <a:off x="3327" y="2013"/>
              <a:ext cx="0" cy="2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511" name="Line 167"/>
            <p:cNvSpPr>
              <a:spLocks noChangeShapeType="1"/>
            </p:cNvSpPr>
            <p:nvPr/>
          </p:nvSpPr>
          <p:spPr bwMode="auto">
            <a:xfrm flipV="1">
              <a:off x="3337" y="2015"/>
              <a:ext cx="0"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512" name="Line 168"/>
            <p:cNvSpPr>
              <a:spLocks noChangeShapeType="1"/>
            </p:cNvSpPr>
            <p:nvPr/>
          </p:nvSpPr>
          <p:spPr bwMode="auto">
            <a:xfrm flipH="1">
              <a:off x="3322" y="2012"/>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513" name="Line 169"/>
            <p:cNvSpPr>
              <a:spLocks noChangeShapeType="1"/>
            </p:cNvSpPr>
            <p:nvPr/>
          </p:nvSpPr>
          <p:spPr bwMode="auto">
            <a:xfrm flipH="1">
              <a:off x="3332" y="2013"/>
              <a:ext cx="0" cy="2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514" name="Freeform 170"/>
            <p:cNvSpPr>
              <a:spLocks/>
            </p:cNvSpPr>
            <p:nvPr/>
          </p:nvSpPr>
          <p:spPr bwMode="auto">
            <a:xfrm>
              <a:off x="3321" y="1922"/>
              <a:ext cx="41" cy="40"/>
            </a:xfrm>
            <a:custGeom>
              <a:avLst/>
              <a:gdLst>
                <a:gd name="T0" fmla="*/ 573 w 573"/>
                <a:gd name="T1" fmla="*/ 282 h 560"/>
                <a:gd name="T2" fmla="*/ 566 w 573"/>
                <a:gd name="T3" fmla="*/ 220 h 560"/>
                <a:gd name="T4" fmla="*/ 546 w 573"/>
                <a:gd name="T5" fmla="*/ 161 h 560"/>
                <a:gd name="T6" fmla="*/ 512 w 573"/>
                <a:gd name="T7" fmla="*/ 108 h 560"/>
                <a:gd name="T8" fmla="*/ 467 w 573"/>
                <a:gd name="T9" fmla="*/ 63 h 560"/>
                <a:gd name="T10" fmla="*/ 413 w 573"/>
                <a:gd name="T11" fmla="*/ 29 h 560"/>
                <a:gd name="T12" fmla="*/ 352 w 573"/>
                <a:gd name="T13" fmla="*/ 8 h 560"/>
                <a:gd name="T14" fmla="*/ 288 w 573"/>
                <a:gd name="T15" fmla="*/ 0 h 560"/>
                <a:gd name="T16" fmla="*/ 225 w 573"/>
                <a:gd name="T17" fmla="*/ 7 h 560"/>
                <a:gd name="T18" fmla="*/ 164 w 573"/>
                <a:gd name="T19" fmla="*/ 27 h 560"/>
                <a:gd name="T20" fmla="*/ 110 w 573"/>
                <a:gd name="T21" fmla="*/ 61 h 560"/>
                <a:gd name="T22" fmla="*/ 64 w 573"/>
                <a:gd name="T23" fmla="*/ 105 h 560"/>
                <a:gd name="T24" fmla="*/ 29 w 573"/>
                <a:gd name="T25" fmla="*/ 157 h 560"/>
                <a:gd name="T26" fmla="*/ 8 w 573"/>
                <a:gd name="T27" fmla="*/ 216 h 560"/>
                <a:gd name="T28" fmla="*/ 0 w 573"/>
                <a:gd name="T29" fmla="*/ 278 h 560"/>
                <a:gd name="T30" fmla="*/ 7 w 573"/>
                <a:gd name="T31" fmla="*/ 341 h 560"/>
                <a:gd name="T32" fmla="*/ 28 w 573"/>
                <a:gd name="T33" fmla="*/ 400 h 560"/>
                <a:gd name="T34" fmla="*/ 62 w 573"/>
                <a:gd name="T35" fmla="*/ 453 h 560"/>
                <a:gd name="T36" fmla="*/ 107 w 573"/>
                <a:gd name="T37" fmla="*/ 498 h 560"/>
                <a:gd name="T38" fmla="*/ 161 w 573"/>
                <a:gd name="T39" fmla="*/ 531 h 560"/>
                <a:gd name="T40" fmla="*/ 221 w 573"/>
                <a:gd name="T41" fmla="*/ 553 h 560"/>
                <a:gd name="T42" fmla="*/ 284 w 573"/>
                <a:gd name="T43" fmla="*/ 560 h 560"/>
                <a:gd name="T44" fmla="*/ 348 w 573"/>
                <a:gd name="T45" fmla="*/ 554 h 560"/>
                <a:gd name="T46" fmla="*/ 409 w 573"/>
                <a:gd name="T47" fmla="*/ 534 h 560"/>
                <a:gd name="T48" fmla="*/ 463 w 573"/>
                <a:gd name="T49" fmla="*/ 501 h 560"/>
                <a:gd name="T50" fmla="*/ 509 w 573"/>
                <a:gd name="T51" fmla="*/ 457 h 560"/>
                <a:gd name="T52" fmla="*/ 543 w 573"/>
                <a:gd name="T53" fmla="*/ 404 h 560"/>
                <a:gd name="T54" fmla="*/ 565 w 573"/>
                <a:gd name="T55" fmla="*/ 345 h 560"/>
                <a:gd name="T56" fmla="*/ 573 w 573"/>
                <a:gd name="T57" fmla="*/ 282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73" h="560">
                  <a:moveTo>
                    <a:pt x="573" y="282"/>
                  </a:moveTo>
                  <a:lnTo>
                    <a:pt x="566" y="220"/>
                  </a:lnTo>
                  <a:lnTo>
                    <a:pt x="546" y="161"/>
                  </a:lnTo>
                  <a:lnTo>
                    <a:pt x="512" y="108"/>
                  </a:lnTo>
                  <a:lnTo>
                    <a:pt x="467" y="63"/>
                  </a:lnTo>
                  <a:lnTo>
                    <a:pt x="413" y="29"/>
                  </a:lnTo>
                  <a:lnTo>
                    <a:pt x="352" y="8"/>
                  </a:lnTo>
                  <a:lnTo>
                    <a:pt x="288" y="0"/>
                  </a:lnTo>
                  <a:lnTo>
                    <a:pt x="225" y="7"/>
                  </a:lnTo>
                  <a:lnTo>
                    <a:pt x="164" y="27"/>
                  </a:lnTo>
                  <a:lnTo>
                    <a:pt x="110" y="61"/>
                  </a:lnTo>
                  <a:lnTo>
                    <a:pt x="64" y="105"/>
                  </a:lnTo>
                  <a:lnTo>
                    <a:pt x="29" y="157"/>
                  </a:lnTo>
                  <a:lnTo>
                    <a:pt x="8" y="216"/>
                  </a:lnTo>
                  <a:lnTo>
                    <a:pt x="0" y="278"/>
                  </a:lnTo>
                  <a:lnTo>
                    <a:pt x="7" y="341"/>
                  </a:lnTo>
                  <a:lnTo>
                    <a:pt x="28" y="400"/>
                  </a:lnTo>
                  <a:lnTo>
                    <a:pt x="62" y="453"/>
                  </a:lnTo>
                  <a:lnTo>
                    <a:pt x="107" y="498"/>
                  </a:lnTo>
                  <a:lnTo>
                    <a:pt x="161" y="531"/>
                  </a:lnTo>
                  <a:lnTo>
                    <a:pt x="221" y="553"/>
                  </a:lnTo>
                  <a:lnTo>
                    <a:pt x="284" y="560"/>
                  </a:lnTo>
                  <a:lnTo>
                    <a:pt x="348" y="554"/>
                  </a:lnTo>
                  <a:lnTo>
                    <a:pt x="409" y="534"/>
                  </a:lnTo>
                  <a:lnTo>
                    <a:pt x="463" y="501"/>
                  </a:lnTo>
                  <a:lnTo>
                    <a:pt x="509" y="457"/>
                  </a:lnTo>
                  <a:lnTo>
                    <a:pt x="543" y="404"/>
                  </a:lnTo>
                  <a:lnTo>
                    <a:pt x="565" y="345"/>
                  </a:lnTo>
                  <a:lnTo>
                    <a:pt x="573" y="282"/>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515" name="Freeform 171"/>
            <p:cNvSpPr>
              <a:spLocks/>
            </p:cNvSpPr>
            <p:nvPr/>
          </p:nvSpPr>
          <p:spPr bwMode="auto">
            <a:xfrm>
              <a:off x="3332" y="1917"/>
              <a:ext cx="10" cy="2"/>
            </a:xfrm>
            <a:custGeom>
              <a:avLst/>
              <a:gdLst>
                <a:gd name="T0" fmla="*/ 0 w 131"/>
                <a:gd name="T1" fmla="*/ 0 h 36"/>
                <a:gd name="T2" fmla="*/ 78 w 131"/>
                <a:gd name="T3" fmla="*/ 18 h 36"/>
                <a:gd name="T4" fmla="*/ 131 w 131"/>
                <a:gd name="T5" fmla="*/ 36 h 36"/>
              </a:gdLst>
              <a:ahLst/>
              <a:cxnLst>
                <a:cxn ang="0">
                  <a:pos x="T0" y="T1"/>
                </a:cxn>
                <a:cxn ang="0">
                  <a:pos x="T2" y="T3"/>
                </a:cxn>
                <a:cxn ang="0">
                  <a:pos x="T4" y="T5"/>
                </a:cxn>
              </a:cxnLst>
              <a:rect l="0" t="0" r="r" b="b"/>
              <a:pathLst>
                <a:path w="131" h="36">
                  <a:moveTo>
                    <a:pt x="0" y="0"/>
                  </a:moveTo>
                  <a:lnTo>
                    <a:pt x="78" y="18"/>
                  </a:lnTo>
                  <a:lnTo>
                    <a:pt x="131" y="3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516" name="Freeform 172"/>
            <p:cNvSpPr>
              <a:spLocks/>
            </p:cNvSpPr>
            <p:nvPr/>
          </p:nvSpPr>
          <p:spPr bwMode="auto">
            <a:xfrm>
              <a:off x="3428" y="1864"/>
              <a:ext cx="14" cy="7"/>
            </a:xfrm>
            <a:custGeom>
              <a:avLst/>
              <a:gdLst>
                <a:gd name="T0" fmla="*/ 199 w 200"/>
                <a:gd name="T1" fmla="*/ 99 h 99"/>
                <a:gd name="T2" fmla="*/ 0 w 200"/>
                <a:gd name="T3" fmla="*/ 98 h 99"/>
                <a:gd name="T4" fmla="*/ 0 w 200"/>
                <a:gd name="T5" fmla="*/ 0 h 99"/>
                <a:gd name="T6" fmla="*/ 200 w 200"/>
                <a:gd name="T7" fmla="*/ 2 h 99"/>
              </a:gdLst>
              <a:ahLst/>
              <a:cxnLst>
                <a:cxn ang="0">
                  <a:pos x="T0" y="T1"/>
                </a:cxn>
                <a:cxn ang="0">
                  <a:pos x="T2" y="T3"/>
                </a:cxn>
                <a:cxn ang="0">
                  <a:pos x="T4" y="T5"/>
                </a:cxn>
                <a:cxn ang="0">
                  <a:pos x="T6" y="T7"/>
                </a:cxn>
              </a:cxnLst>
              <a:rect l="0" t="0" r="r" b="b"/>
              <a:pathLst>
                <a:path w="200" h="99">
                  <a:moveTo>
                    <a:pt x="199" y="99"/>
                  </a:moveTo>
                  <a:lnTo>
                    <a:pt x="0" y="98"/>
                  </a:lnTo>
                  <a:lnTo>
                    <a:pt x="0" y="0"/>
                  </a:lnTo>
                  <a:lnTo>
                    <a:pt x="200" y="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517" name="Freeform 173"/>
            <p:cNvSpPr>
              <a:spLocks/>
            </p:cNvSpPr>
            <p:nvPr/>
          </p:nvSpPr>
          <p:spPr bwMode="auto">
            <a:xfrm>
              <a:off x="3309" y="1934"/>
              <a:ext cx="6" cy="46"/>
            </a:xfrm>
            <a:custGeom>
              <a:avLst/>
              <a:gdLst>
                <a:gd name="T0" fmla="*/ 77 w 77"/>
                <a:gd name="T1" fmla="*/ 0 h 645"/>
                <a:gd name="T2" fmla="*/ 29 w 77"/>
                <a:gd name="T3" fmla="*/ 60 h 645"/>
                <a:gd name="T4" fmla="*/ 2 w 77"/>
                <a:gd name="T5" fmla="*/ 389 h 645"/>
                <a:gd name="T6" fmla="*/ 0 w 77"/>
                <a:gd name="T7" fmla="*/ 584 h 645"/>
                <a:gd name="T8" fmla="*/ 58 w 77"/>
                <a:gd name="T9" fmla="*/ 645 h 645"/>
              </a:gdLst>
              <a:ahLst/>
              <a:cxnLst>
                <a:cxn ang="0">
                  <a:pos x="T0" y="T1"/>
                </a:cxn>
                <a:cxn ang="0">
                  <a:pos x="T2" y="T3"/>
                </a:cxn>
                <a:cxn ang="0">
                  <a:pos x="T4" y="T5"/>
                </a:cxn>
                <a:cxn ang="0">
                  <a:pos x="T6" y="T7"/>
                </a:cxn>
                <a:cxn ang="0">
                  <a:pos x="T8" y="T9"/>
                </a:cxn>
              </a:cxnLst>
              <a:rect l="0" t="0" r="r" b="b"/>
              <a:pathLst>
                <a:path w="77" h="645">
                  <a:moveTo>
                    <a:pt x="77" y="0"/>
                  </a:moveTo>
                  <a:lnTo>
                    <a:pt x="29" y="60"/>
                  </a:lnTo>
                  <a:lnTo>
                    <a:pt x="2" y="389"/>
                  </a:lnTo>
                  <a:lnTo>
                    <a:pt x="0" y="584"/>
                  </a:lnTo>
                  <a:lnTo>
                    <a:pt x="58" y="64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518" name="Freeform 174"/>
            <p:cNvSpPr>
              <a:spLocks/>
            </p:cNvSpPr>
            <p:nvPr/>
          </p:nvSpPr>
          <p:spPr bwMode="auto">
            <a:xfrm>
              <a:off x="3310" y="1976"/>
              <a:ext cx="4" cy="64"/>
            </a:xfrm>
            <a:custGeom>
              <a:avLst/>
              <a:gdLst>
                <a:gd name="T0" fmla="*/ 60 w 60"/>
                <a:gd name="T1" fmla="*/ 887 h 887"/>
                <a:gd name="T2" fmla="*/ 0 w 60"/>
                <a:gd name="T3" fmla="*/ 887 h 887"/>
                <a:gd name="T4" fmla="*/ 7 w 60"/>
                <a:gd name="T5" fmla="*/ 0 h 887"/>
              </a:gdLst>
              <a:ahLst/>
              <a:cxnLst>
                <a:cxn ang="0">
                  <a:pos x="T0" y="T1"/>
                </a:cxn>
                <a:cxn ang="0">
                  <a:pos x="T2" y="T3"/>
                </a:cxn>
                <a:cxn ang="0">
                  <a:pos x="T4" y="T5"/>
                </a:cxn>
              </a:cxnLst>
              <a:rect l="0" t="0" r="r" b="b"/>
              <a:pathLst>
                <a:path w="60" h="887">
                  <a:moveTo>
                    <a:pt x="60" y="887"/>
                  </a:moveTo>
                  <a:lnTo>
                    <a:pt x="0" y="887"/>
                  </a:lnTo>
                  <a:lnTo>
                    <a:pt x="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519" name="Line 175"/>
            <p:cNvSpPr>
              <a:spLocks noChangeShapeType="1"/>
            </p:cNvSpPr>
            <p:nvPr/>
          </p:nvSpPr>
          <p:spPr bwMode="auto">
            <a:xfrm flipH="1">
              <a:off x="3353" y="1861"/>
              <a:ext cx="5" cy="5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520" name="Freeform 176"/>
            <p:cNvSpPr>
              <a:spLocks/>
            </p:cNvSpPr>
            <p:nvPr/>
          </p:nvSpPr>
          <p:spPr bwMode="auto">
            <a:xfrm>
              <a:off x="3353" y="1976"/>
              <a:ext cx="174" cy="9"/>
            </a:xfrm>
            <a:custGeom>
              <a:avLst/>
              <a:gdLst>
                <a:gd name="T0" fmla="*/ 1 w 2429"/>
                <a:gd name="T1" fmla="*/ 0 h 114"/>
                <a:gd name="T2" fmla="*/ 0 w 2429"/>
                <a:gd name="T3" fmla="*/ 96 h 114"/>
                <a:gd name="T4" fmla="*/ 2429 w 2429"/>
                <a:gd name="T5" fmla="*/ 114 h 114"/>
                <a:gd name="T6" fmla="*/ 2429 w 2429"/>
                <a:gd name="T7" fmla="*/ 18 h 114"/>
                <a:gd name="T8" fmla="*/ 1 w 2429"/>
                <a:gd name="T9" fmla="*/ 0 h 114"/>
              </a:gdLst>
              <a:ahLst/>
              <a:cxnLst>
                <a:cxn ang="0">
                  <a:pos x="T0" y="T1"/>
                </a:cxn>
                <a:cxn ang="0">
                  <a:pos x="T2" y="T3"/>
                </a:cxn>
                <a:cxn ang="0">
                  <a:pos x="T4" y="T5"/>
                </a:cxn>
                <a:cxn ang="0">
                  <a:pos x="T6" y="T7"/>
                </a:cxn>
                <a:cxn ang="0">
                  <a:pos x="T8" y="T9"/>
                </a:cxn>
              </a:cxnLst>
              <a:rect l="0" t="0" r="r" b="b"/>
              <a:pathLst>
                <a:path w="2429" h="114">
                  <a:moveTo>
                    <a:pt x="1" y="0"/>
                  </a:moveTo>
                  <a:lnTo>
                    <a:pt x="0" y="96"/>
                  </a:lnTo>
                  <a:lnTo>
                    <a:pt x="2429" y="114"/>
                  </a:lnTo>
                  <a:lnTo>
                    <a:pt x="2429" y="18"/>
                  </a:lnTo>
                  <a:lnTo>
                    <a:pt x="1"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521" name="Line 177"/>
            <p:cNvSpPr>
              <a:spLocks noChangeShapeType="1"/>
            </p:cNvSpPr>
            <p:nvPr/>
          </p:nvSpPr>
          <p:spPr bwMode="auto">
            <a:xfrm flipH="1" flipV="1">
              <a:off x="3362" y="2018"/>
              <a:ext cx="15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522" name="Line 178"/>
            <p:cNvSpPr>
              <a:spLocks noChangeShapeType="1"/>
            </p:cNvSpPr>
            <p:nvPr/>
          </p:nvSpPr>
          <p:spPr bwMode="auto">
            <a:xfrm>
              <a:off x="3353" y="1981"/>
              <a:ext cx="17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523" name="Freeform 179"/>
            <p:cNvSpPr>
              <a:spLocks/>
            </p:cNvSpPr>
            <p:nvPr/>
          </p:nvSpPr>
          <p:spPr bwMode="auto">
            <a:xfrm>
              <a:off x="3396" y="2012"/>
              <a:ext cx="90" cy="7"/>
            </a:xfrm>
            <a:custGeom>
              <a:avLst/>
              <a:gdLst>
                <a:gd name="T0" fmla="*/ 1 w 1260"/>
                <a:gd name="T1" fmla="*/ 0 h 92"/>
                <a:gd name="T2" fmla="*/ 0 w 1260"/>
                <a:gd name="T3" fmla="*/ 82 h 92"/>
                <a:gd name="T4" fmla="*/ 1260 w 1260"/>
                <a:gd name="T5" fmla="*/ 92 h 92"/>
                <a:gd name="T6" fmla="*/ 1260 w 1260"/>
                <a:gd name="T7" fmla="*/ 9 h 92"/>
                <a:gd name="T8" fmla="*/ 1 w 1260"/>
                <a:gd name="T9" fmla="*/ 0 h 92"/>
              </a:gdLst>
              <a:ahLst/>
              <a:cxnLst>
                <a:cxn ang="0">
                  <a:pos x="T0" y="T1"/>
                </a:cxn>
                <a:cxn ang="0">
                  <a:pos x="T2" y="T3"/>
                </a:cxn>
                <a:cxn ang="0">
                  <a:pos x="T4" y="T5"/>
                </a:cxn>
                <a:cxn ang="0">
                  <a:pos x="T6" y="T7"/>
                </a:cxn>
                <a:cxn ang="0">
                  <a:pos x="T8" y="T9"/>
                </a:cxn>
              </a:cxnLst>
              <a:rect l="0" t="0" r="r" b="b"/>
              <a:pathLst>
                <a:path w="1260" h="92">
                  <a:moveTo>
                    <a:pt x="1" y="0"/>
                  </a:moveTo>
                  <a:lnTo>
                    <a:pt x="0" y="82"/>
                  </a:lnTo>
                  <a:lnTo>
                    <a:pt x="1260" y="92"/>
                  </a:lnTo>
                  <a:lnTo>
                    <a:pt x="1260" y="9"/>
                  </a:lnTo>
                  <a:lnTo>
                    <a:pt x="1"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524" name="Line 180"/>
            <p:cNvSpPr>
              <a:spLocks noChangeShapeType="1"/>
            </p:cNvSpPr>
            <p:nvPr/>
          </p:nvSpPr>
          <p:spPr bwMode="auto">
            <a:xfrm>
              <a:off x="3396" y="2015"/>
              <a:ext cx="9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525" name="Line 181"/>
            <p:cNvSpPr>
              <a:spLocks noChangeShapeType="1"/>
            </p:cNvSpPr>
            <p:nvPr/>
          </p:nvSpPr>
          <p:spPr bwMode="auto">
            <a:xfrm flipH="1" flipV="1">
              <a:off x="3396" y="2017"/>
              <a:ext cx="9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526" name="Line 182"/>
            <p:cNvSpPr>
              <a:spLocks noChangeShapeType="1"/>
            </p:cNvSpPr>
            <p:nvPr/>
          </p:nvSpPr>
          <p:spPr bwMode="auto">
            <a:xfrm flipH="1" flipV="1">
              <a:off x="3353" y="1978"/>
              <a:ext cx="17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527" name="Freeform 183"/>
            <p:cNvSpPr>
              <a:spLocks/>
            </p:cNvSpPr>
            <p:nvPr/>
          </p:nvSpPr>
          <p:spPr bwMode="auto">
            <a:xfrm>
              <a:off x="3526" y="1862"/>
              <a:ext cx="8" cy="3"/>
            </a:xfrm>
            <a:custGeom>
              <a:avLst/>
              <a:gdLst>
                <a:gd name="T0" fmla="*/ 107 w 107"/>
                <a:gd name="T1" fmla="*/ 43 h 43"/>
                <a:gd name="T2" fmla="*/ 78 w 107"/>
                <a:gd name="T3" fmla="*/ 14 h 43"/>
                <a:gd name="T4" fmla="*/ 41 w 107"/>
                <a:gd name="T5" fmla="*/ 0 h 43"/>
                <a:gd name="T6" fmla="*/ 0 w 107"/>
                <a:gd name="T7" fmla="*/ 3 h 43"/>
              </a:gdLst>
              <a:ahLst/>
              <a:cxnLst>
                <a:cxn ang="0">
                  <a:pos x="T0" y="T1"/>
                </a:cxn>
                <a:cxn ang="0">
                  <a:pos x="T2" y="T3"/>
                </a:cxn>
                <a:cxn ang="0">
                  <a:pos x="T4" y="T5"/>
                </a:cxn>
                <a:cxn ang="0">
                  <a:pos x="T6" y="T7"/>
                </a:cxn>
              </a:cxnLst>
              <a:rect l="0" t="0" r="r" b="b"/>
              <a:pathLst>
                <a:path w="107" h="43">
                  <a:moveTo>
                    <a:pt x="107" y="43"/>
                  </a:moveTo>
                  <a:lnTo>
                    <a:pt x="78" y="14"/>
                  </a:lnTo>
                  <a:lnTo>
                    <a:pt x="41" y="0"/>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528" name="Freeform 184"/>
            <p:cNvSpPr>
              <a:spLocks/>
            </p:cNvSpPr>
            <p:nvPr/>
          </p:nvSpPr>
          <p:spPr bwMode="auto">
            <a:xfrm>
              <a:off x="3545" y="1918"/>
              <a:ext cx="24" cy="28"/>
            </a:xfrm>
            <a:custGeom>
              <a:avLst/>
              <a:gdLst>
                <a:gd name="T0" fmla="*/ 347 w 347"/>
                <a:gd name="T1" fmla="*/ 378 h 378"/>
                <a:gd name="T2" fmla="*/ 332 w 347"/>
                <a:gd name="T3" fmla="*/ 244 h 378"/>
                <a:gd name="T4" fmla="*/ 302 w 347"/>
                <a:gd name="T5" fmla="*/ 128 h 378"/>
                <a:gd name="T6" fmla="*/ 270 w 347"/>
                <a:gd name="T7" fmla="*/ 76 h 378"/>
                <a:gd name="T8" fmla="*/ 194 w 347"/>
                <a:gd name="T9" fmla="*/ 6 h 378"/>
                <a:gd name="T10" fmla="*/ 89 w 347"/>
                <a:gd name="T11" fmla="*/ 0 h 378"/>
                <a:gd name="T12" fmla="*/ 0 w 347"/>
                <a:gd name="T13" fmla="*/ 15 h 378"/>
                <a:gd name="T14" fmla="*/ 89 w 347"/>
                <a:gd name="T15" fmla="*/ 0 h 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7" h="378">
                  <a:moveTo>
                    <a:pt x="347" y="378"/>
                  </a:moveTo>
                  <a:lnTo>
                    <a:pt x="332" y="244"/>
                  </a:lnTo>
                  <a:lnTo>
                    <a:pt x="302" y="128"/>
                  </a:lnTo>
                  <a:lnTo>
                    <a:pt x="270" y="76"/>
                  </a:lnTo>
                  <a:lnTo>
                    <a:pt x="194" y="6"/>
                  </a:lnTo>
                  <a:lnTo>
                    <a:pt x="89" y="0"/>
                  </a:lnTo>
                  <a:lnTo>
                    <a:pt x="0" y="15"/>
                  </a:lnTo>
                  <a:lnTo>
                    <a:pt x="8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529" name="Line 185"/>
            <p:cNvSpPr>
              <a:spLocks noChangeShapeType="1"/>
            </p:cNvSpPr>
            <p:nvPr/>
          </p:nvSpPr>
          <p:spPr bwMode="auto">
            <a:xfrm flipH="1">
              <a:off x="3345" y="1861"/>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530" name="Freeform 186"/>
            <p:cNvSpPr>
              <a:spLocks/>
            </p:cNvSpPr>
            <p:nvPr/>
          </p:nvSpPr>
          <p:spPr bwMode="auto">
            <a:xfrm>
              <a:off x="3313" y="1917"/>
              <a:ext cx="19" cy="85"/>
            </a:xfrm>
            <a:custGeom>
              <a:avLst/>
              <a:gdLst>
                <a:gd name="T0" fmla="*/ 271 w 271"/>
                <a:gd name="T1" fmla="*/ 0 h 1200"/>
                <a:gd name="T2" fmla="*/ 165 w 271"/>
                <a:gd name="T3" fmla="*/ 8 h 1200"/>
                <a:gd name="T4" fmla="*/ 88 w 271"/>
                <a:gd name="T5" fmla="*/ 78 h 1200"/>
                <a:gd name="T6" fmla="*/ 56 w 271"/>
                <a:gd name="T7" fmla="*/ 130 h 1200"/>
                <a:gd name="T8" fmla="*/ 23 w 271"/>
                <a:gd name="T9" fmla="*/ 244 h 1200"/>
                <a:gd name="T10" fmla="*/ 7 w 271"/>
                <a:gd name="T11" fmla="*/ 380 h 1200"/>
                <a:gd name="T12" fmla="*/ 0 w 271"/>
                <a:gd name="T13" fmla="*/ 554 h 1200"/>
                <a:gd name="T14" fmla="*/ 5 w 271"/>
                <a:gd name="T15" fmla="*/ 1081 h 1200"/>
                <a:gd name="T16" fmla="*/ 21 w 271"/>
                <a:gd name="T17"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1" h="1200">
                  <a:moveTo>
                    <a:pt x="271" y="0"/>
                  </a:moveTo>
                  <a:lnTo>
                    <a:pt x="165" y="8"/>
                  </a:lnTo>
                  <a:lnTo>
                    <a:pt x="88" y="78"/>
                  </a:lnTo>
                  <a:lnTo>
                    <a:pt x="56" y="130"/>
                  </a:lnTo>
                  <a:lnTo>
                    <a:pt x="23" y="244"/>
                  </a:lnTo>
                  <a:lnTo>
                    <a:pt x="7" y="380"/>
                  </a:lnTo>
                  <a:lnTo>
                    <a:pt x="0" y="554"/>
                  </a:lnTo>
                  <a:lnTo>
                    <a:pt x="5" y="1081"/>
                  </a:lnTo>
                  <a:lnTo>
                    <a:pt x="21" y="120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531" name="Freeform 187"/>
            <p:cNvSpPr>
              <a:spLocks/>
            </p:cNvSpPr>
            <p:nvPr/>
          </p:nvSpPr>
          <p:spPr bwMode="auto">
            <a:xfrm>
              <a:off x="3438" y="1953"/>
              <a:ext cx="6" cy="4"/>
            </a:xfrm>
            <a:custGeom>
              <a:avLst/>
              <a:gdLst>
                <a:gd name="T0" fmla="*/ 0 w 90"/>
                <a:gd name="T1" fmla="*/ 66 h 67"/>
                <a:gd name="T2" fmla="*/ 90 w 90"/>
                <a:gd name="T3" fmla="*/ 67 h 67"/>
                <a:gd name="T4" fmla="*/ 46 w 90"/>
                <a:gd name="T5" fmla="*/ 0 h 67"/>
                <a:gd name="T6" fmla="*/ 0 w 90"/>
                <a:gd name="T7" fmla="*/ 66 h 67"/>
              </a:gdLst>
              <a:ahLst/>
              <a:cxnLst>
                <a:cxn ang="0">
                  <a:pos x="T0" y="T1"/>
                </a:cxn>
                <a:cxn ang="0">
                  <a:pos x="T2" y="T3"/>
                </a:cxn>
                <a:cxn ang="0">
                  <a:pos x="T4" y="T5"/>
                </a:cxn>
                <a:cxn ang="0">
                  <a:pos x="T6" y="T7"/>
                </a:cxn>
              </a:cxnLst>
              <a:rect l="0" t="0" r="r" b="b"/>
              <a:pathLst>
                <a:path w="90" h="67">
                  <a:moveTo>
                    <a:pt x="0" y="66"/>
                  </a:moveTo>
                  <a:lnTo>
                    <a:pt x="90" y="67"/>
                  </a:lnTo>
                  <a:lnTo>
                    <a:pt x="46" y="0"/>
                  </a:lnTo>
                  <a:lnTo>
                    <a:pt x="0" y="66"/>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532" name="Freeform 188"/>
            <p:cNvSpPr>
              <a:spLocks/>
            </p:cNvSpPr>
            <p:nvPr/>
          </p:nvSpPr>
          <p:spPr bwMode="auto">
            <a:xfrm>
              <a:off x="3338" y="1858"/>
              <a:ext cx="208" cy="58"/>
            </a:xfrm>
            <a:custGeom>
              <a:avLst/>
              <a:gdLst>
                <a:gd name="T0" fmla="*/ 2637 w 2911"/>
                <a:gd name="T1" fmla="*/ 49 h 810"/>
                <a:gd name="T2" fmla="*/ 1476 w 2911"/>
                <a:gd name="T3" fmla="*/ 0 h 810"/>
                <a:gd name="T4" fmla="*/ 286 w 2911"/>
                <a:gd name="T5" fmla="*/ 37 h 810"/>
                <a:gd name="T6" fmla="*/ 176 w 2911"/>
                <a:gd name="T7" fmla="*/ 71 h 810"/>
                <a:gd name="T8" fmla="*/ 0 w 2911"/>
                <a:gd name="T9" fmla="*/ 726 h 810"/>
                <a:gd name="T10" fmla="*/ 21 w 2911"/>
                <a:gd name="T11" fmla="*/ 769 h 810"/>
                <a:gd name="T12" fmla="*/ 74 w 2911"/>
                <a:gd name="T13" fmla="*/ 789 h 810"/>
                <a:gd name="T14" fmla="*/ 351 w 2911"/>
                <a:gd name="T15" fmla="*/ 771 h 810"/>
                <a:gd name="T16" fmla="*/ 651 w 2911"/>
                <a:gd name="T17" fmla="*/ 731 h 810"/>
                <a:gd name="T18" fmla="*/ 1455 w 2911"/>
                <a:gd name="T19" fmla="*/ 706 h 810"/>
                <a:gd name="T20" fmla="*/ 2260 w 2911"/>
                <a:gd name="T21" fmla="*/ 743 h 810"/>
                <a:gd name="T22" fmla="*/ 2557 w 2911"/>
                <a:gd name="T23" fmla="*/ 787 h 810"/>
                <a:gd name="T24" fmla="*/ 2835 w 2911"/>
                <a:gd name="T25" fmla="*/ 810 h 810"/>
                <a:gd name="T26" fmla="*/ 2889 w 2911"/>
                <a:gd name="T27" fmla="*/ 789 h 810"/>
                <a:gd name="T28" fmla="*/ 2911 w 2911"/>
                <a:gd name="T29" fmla="*/ 749 h 810"/>
                <a:gd name="T30" fmla="*/ 2744 w 2911"/>
                <a:gd name="T31" fmla="*/ 89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11" h="810">
                  <a:moveTo>
                    <a:pt x="2637" y="49"/>
                  </a:moveTo>
                  <a:lnTo>
                    <a:pt x="1476" y="0"/>
                  </a:lnTo>
                  <a:lnTo>
                    <a:pt x="286" y="37"/>
                  </a:lnTo>
                  <a:lnTo>
                    <a:pt x="176" y="71"/>
                  </a:lnTo>
                  <a:lnTo>
                    <a:pt x="0" y="726"/>
                  </a:lnTo>
                  <a:lnTo>
                    <a:pt x="21" y="769"/>
                  </a:lnTo>
                  <a:lnTo>
                    <a:pt x="74" y="789"/>
                  </a:lnTo>
                  <a:lnTo>
                    <a:pt x="351" y="771"/>
                  </a:lnTo>
                  <a:lnTo>
                    <a:pt x="651" y="731"/>
                  </a:lnTo>
                  <a:lnTo>
                    <a:pt x="1455" y="706"/>
                  </a:lnTo>
                  <a:lnTo>
                    <a:pt x="2260" y="743"/>
                  </a:lnTo>
                  <a:lnTo>
                    <a:pt x="2557" y="787"/>
                  </a:lnTo>
                  <a:lnTo>
                    <a:pt x="2835" y="810"/>
                  </a:lnTo>
                  <a:lnTo>
                    <a:pt x="2889" y="789"/>
                  </a:lnTo>
                  <a:lnTo>
                    <a:pt x="2911" y="749"/>
                  </a:lnTo>
                  <a:lnTo>
                    <a:pt x="2744" y="8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533" name="Freeform 189"/>
            <p:cNvSpPr>
              <a:spLocks/>
            </p:cNvSpPr>
            <p:nvPr/>
          </p:nvSpPr>
          <p:spPr bwMode="auto">
            <a:xfrm>
              <a:off x="3326" y="1861"/>
              <a:ext cx="21" cy="56"/>
            </a:xfrm>
            <a:custGeom>
              <a:avLst/>
              <a:gdLst>
                <a:gd name="T0" fmla="*/ 0 w 293"/>
                <a:gd name="T1" fmla="*/ 791 h 791"/>
                <a:gd name="T2" fmla="*/ 275 w 293"/>
                <a:gd name="T3" fmla="*/ 33 h 791"/>
                <a:gd name="T4" fmla="*/ 293 w 293"/>
                <a:gd name="T5" fmla="*/ 0 h 791"/>
              </a:gdLst>
              <a:ahLst/>
              <a:cxnLst>
                <a:cxn ang="0">
                  <a:pos x="T0" y="T1"/>
                </a:cxn>
                <a:cxn ang="0">
                  <a:pos x="T2" y="T3"/>
                </a:cxn>
                <a:cxn ang="0">
                  <a:pos x="T4" y="T5"/>
                </a:cxn>
              </a:cxnLst>
              <a:rect l="0" t="0" r="r" b="b"/>
              <a:pathLst>
                <a:path w="293" h="791">
                  <a:moveTo>
                    <a:pt x="0" y="791"/>
                  </a:moveTo>
                  <a:lnTo>
                    <a:pt x="275" y="33"/>
                  </a:lnTo>
                  <a:lnTo>
                    <a:pt x="29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534" name="Freeform 190"/>
            <p:cNvSpPr>
              <a:spLocks/>
            </p:cNvSpPr>
            <p:nvPr/>
          </p:nvSpPr>
          <p:spPr bwMode="auto">
            <a:xfrm>
              <a:off x="3347" y="1856"/>
              <a:ext cx="11" cy="5"/>
            </a:xfrm>
            <a:custGeom>
              <a:avLst/>
              <a:gdLst>
                <a:gd name="T0" fmla="*/ 159 w 159"/>
                <a:gd name="T1" fmla="*/ 4 h 68"/>
                <a:gd name="T2" fmla="*/ 113 w 159"/>
                <a:gd name="T3" fmla="*/ 0 h 68"/>
                <a:gd name="T4" fmla="*/ 69 w 159"/>
                <a:gd name="T5" fmla="*/ 9 h 68"/>
                <a:gd name="T6" fmla="*/ 29 w 159"/>
                <a:gd name="T7" fmla="*/ 33 h 68"/>
                <a:gd name="T8" fmla="*/ 0 w 159"/>
                <a:gd name="T9" fmla="*/ 68 h 68"/>
              </a:gdLst>
              <a:ahLst/>
              <a:cxnLst>
                <a:cxn ang="0">
                  <a:pos x="T0" y="T1"/>
                </a:cxn>
                <a:cxn ang="0">
                  <a:pos x="T2" y="T3"/>
                </a:cxn>
                <a:cxn ang="0">
                  <a:pos x="T4" y="T5"/>
                </a:cxn>
                <a:cxn ang="0">
                  <a:pos x="T6" y="T7"/>
                </a:cxn>
                <a:cxn ang="0">
                  <a:pos x="T8" y="T9"/>
                </a:cxn>
              </a:cxnLst>
              <a:rect l="0" t="0" r="r" b="b"/>
              <a:pathLst>
                <a:path w="159" h="68">
                  <a:moveTo>
                    <a:pt x="159" y="4"/>
                  </a:moveTo>
                  <a:lnTo>
                    <a:pt x="113" y="0"/>
                  </a:lnTo>
                  <a:lnTo>
                    <a:pt x="69" y="9"/>
                  </a:lnTo>
                  <a:lnTo>
                    <a:pt x="29" y="33"/>
                  </a:lnTo>
                  <a:lnTo>
                    <a:pt x="0" y="6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535" name="Freeform 191"/>
            <p:cNvSpPr>
              <a:spLocks/>
            </p:cNvSpPr>
            <p:nvPr/>
          </p:nvSpPr>
          <p:spPr bwMode="auto">
            <a:xfrm>
              <a:off x="3358" y="1852"/>
              <a:ext cx="168" cy="5"/>
            </a:xfrm>
            <a:custGeom>
              <a:avLst/>
              <a:gdLst>
                <a:gd name="T0" fmla="*/ 0 w 2356"/>
                <a:gd name="T1" fmla="*/ 55 h 73"/>
                <a:gd name="T2" fmla="*/ 526 w 2356"/>
                <a:gd name="T3" fmla="*/ 32 h 73"/>
                <a:gd name="T4" fmla="*/ 1182 w 2356"/>
                <a:gd name="T5" fmla="*/ 0 h 73"/>
                <a:gd name="T6" fmla="*/ 1830 w 2356"/>
                <a:gd name="T7" fmla="*/ 41 h 73"/>
                <a:gd name="T8" fmla="*/ 2356 w 2356"/>
                <a:gd name="T9" fmla="*/ 73 h 73"/>
              </a:gdLst>
              <a:ahLst/>
              <a:cxnLst>
                <a:cxn ang="0">
                  <a:pos x="T0" y="T1"/>
                </a:cxn>
                <a:cxn ang="0">
                  <a:pos x="T2" y="T3"/>
                </a:cxn>
                <a:cxn ang="0">
                  <a:pos x="T4" y="T5"/>
                </a:cxn>
                <a:cxn ang="0">
                  <a:pos x="T6" y="T7"/>
                </a:cxn>
                <a:cxn ang="0">
                  <a:pos x="T8" y="T9"/>
                </a:cxn>
              </a:cxnLst>
              <a:rect l="0" t="0" r="r" b="b"/>
              <a:pathLst>
                <a:path w="2356" h="73">
                  <a:moveTo>
                    <a:pt x="0" y="55"/>
                  </a:moveTo>
                  <a:lnTo>
                    <a:pt x="526" y="32"/>
                  </a:lnTo>
                  <a:lnTo>
                    <a:pt x="1182" y="0"/>
                  </a:lnTo>
                  <a:lnTo>
                    <a:pt x="1830" y="41"/>
                  </a:lnTo>
                  <a:lnTo>
                    <a:pt x="2356" y="7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536" name="Freeform 192"/>
            <p:cNvSpPr>
              <a:spLocks/>
            </p:cNvSpPr>
            <p:nvPr/>
          </p:nvSpPr>
          <p:spPr bwMode="auto">
            <a:xfrm>
              <a:off x="3526" y="1857"/>
              <a:ext cx="13" cy="7"/>
            </a:xfrm>
            <a:custGeom>
              <a:avLst/>
              <a:gdLst>
                <a:gd name="T0" fmla="*/ 175 w 175"/>
                <a:gd name="T1" fmla="*/ 100 h 100"/>
                <a:gd name="T2" fmla="*/ 125 w 175"/>
                <a:gd name="T3" fmla="*/ 53 h 100"/>
                <a:gd name="T4" fmla="*/ 66 w 175"/>
                <a:gd name="T5" fmla="*/ 19 h 100"/>
                <a:gd name="T6" fmla="*/ 0 w 175"/>
                <a:gd name="T7" fmla="*/ 0 h 100"/>
              </a:gdLst>
              <a:ahLst/>
              <a:cxnLst>
                <a:cxn ang="0">
                  <a:pos x="T0" y="T1"/>
                </a:cxn>
                <a:cxn ang="0">
                  <a:pos x="T2" y="T3"/>
                </a:cxn>
                <a:cxn ang="0">
                  <a:pos x="T4" y="T5"/>
                </a:cxn>
                <a:cxn ang="0">
                  <a:pos x="T6" y="T7"/>
                </a:cxn>
              </a:cxnLst>
              <a:rect l="0" t="0" r="r" b="b"/>
              <a:pathLst>
                <a:path w="175" h="100">
                  <a:moveTo>
                    <a:pt x="175" y="100"/>
                  </a:moveTo>
                  <a:lnTo>
                    <a:pt x="125" y="53"/>
                  </a:lnTo>
                  <a:lnTo>
                    <a:pt x="66" y="19"/>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537" name="Line 193"/>
            <p:cNvSpPr>
              <a:spLocks noChangeShapeType="1"/>
            </p:cNvSpPr>
            <p:nvPr/>
          </p:nvSpPr>
          <p:spPr bwMode="auto">
            <a:xfrm>
              <a:off x="3539" y="1864"/>
              <a:ext cx="19" cy="5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13538" name="Rectangle 194"/>
          <p:cNvSpPr>
            <a:spLocks noChangeArrowheads="1"/>
          </p:cNvSpPr>
          <p:nvPr/>
        </p:nvSpPr>
        <p:spPr bwMode="auto">
          <a:xfrm>
            <a:off x="3229819" y="3382605"/>
            <a:ext cx="3294787" cy="23799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7" tIns="52144" rIns="104287" bIns="52144" anchor="ctr"/>
          <a:lstStyle/>
          <a:p>
            <a:endParaRPr lang="en-US"/>
          </a:p>
        </p:txBody>
      </p:sp>
      <p:grpSp>
        <p:nvGrpSpPr>
          <p:cNvPr id="313539" name="Group 195"/>
          <p:cNvGrpSpPr>
            <a:grpSpLocks/>
          </p:cNvGrpSpPr>
          <p:nvPr/>
        </p:nvGrpSpPr>
        <p:grpSpPr bwMode="auto">
          <a:xfrm>
            <a:off x="462199" y="1795423"/>
            <a:ext cx="6060550" cy="1548684"/>
            <a:chOff x="249" y="1026"/>
            <a:chExt cx="3265" cy="885"/>
          </a:xfrm>
        </p:grpSpPr>
        <p:sp>
          <p:nvSpPr>
            <p:cNvPr id="313540" name="Text Box 196"/>
            <p:cNvSpPr txBox="1">
              <a:spLocks noChangeArrowheads="1"/>
            </p:cNvSpPr>
            <p:nvPr/>
          </p:nvSpPr>
          <p:spPr bwMode="auto">
            <a:xfrm>
              <a:off x="249" y="1026"/>
              <a:ext cx="2903" cy="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80000"/>
                </a:lnSpc>
                <a:spcBef>
                  <a:spcPct val="50000"/>
                </a:spcBef>
                <a:buClr>
                  <a:schemeClr val="tx1"/>
                </a:buClr>
                <a:buSzPct val="100000"/>
              </a:pPr>
              <a:r>
                <a:rPr lang="it-IT" altLang="en-US" sz="2300" b="1">
                  <a:latin typeface="Tahoma" pitchFamily="34" charset="0"/>
                </a:rPr>
                <a:t>ASPHALT REINFORCEMENT</a:t>
              </a:r>
            </a:p>
          </p:txBody>
        </p:sp>
        <p:sp>
          <p:nvSpPr>
            <p:cNvPr id="313541" name="Line 197"/>
            <p:cNvSpPr>
              <a:spLocks noChangeShapeType="1"/>
            </p:cNvSpPr>
            <p:nvPr/>
          </p:nvSpPr>
          <p:spPr bwMode="auto">
            <a:xfrm>
              <a:off x="1734" y="1911"/>
              <a:ext cx="1780" cy="0"/>
            </a:xfrm>
            <a:prstGeom prst="line">
              <a:avLst/>
            </a:prstGeom>
            <a:noFill/>
            <a:ln w="254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542" name="Line 198"/>
            <p:cNvSpPr>
              <a:spLocks noChangeShapeType="1"/>
            </p:cNvSpPr>
            <p:nvPr/>
          </p:nvSpPr>
          <p:spPr bwMode="auto">
            <a:xfrm>
              <a:off x="748" y="1253"/>
              <a:ext cx="1089" cy="635"/>
            </a:xfrm>
            <a:prstGeom prst="line">
              <a:avLst/>
            </a:prstGeom>
            <a:noFill/>
            <a:ln w="222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13543" name="Group 199"/>
          <p:cNvGrpSpPr>
            <a:grpSpLocks/>
          </p:cNvGrpSpPr>
          <p:nvPr/>
        </p:nvGrpSpPr>
        <p:grpSpPr bwMode="auto">
          <a:xfrm>
            <a:off x="3220538" y="2614388"/>
            <a:ext cx="7009077" cy="927460"/>
            <a:chOff x="1735" y="1494"/>
            <a:chExt cx="3776" cy="530"/>
          </a:xfrm>
        </p:grpSpPr>
        <p:sp>
          <p:nvSpPr>
            <p:cNvPr id="313544" name="Text Box 200"/>
            <p:cNvSpPr txBox="1">
              <a:spLocks noChangeArrowheads="1"/>
            </p:cNvSpPr>
            <p:nvPr/>
          </p:nvSpPr>
          <p:spPr bwMode="auto">
            <a:xfrm>
              <a:off x="3288" y="1494"/>
              <a:ext cx="2223" cy="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80000"/>
                </a:lnSpc>
                <a:spcBef>
                  <a:spcPct val="50000"/>
                </a:spcBef>
                <a:buClr>
                  <a:schemeClr val="tx1"/>
                </a:buClr>
                <a:buSzPct val="100000"/>
              </a:pPr>
              <a:r>
                <a:rPr lang="it-IT" altLang="en-US" sz="2300" b="1">
                  <a:latin typeface="Tahoma" pitchFamily="34" charset="0"/>
                </a:rPr>
                <a:t>SOIL STABILISATION</a:t>
              </a:r>
            </a:p>
          </p:txBody>
        </p:sp>
        <p:sp>
          <p:nvSpPr>
            <p:cNvPr id="313545" name="Line 201"/>
            <p:cNvSpPr>
              <a:spLocks noChangeShapeType="1"/>
            </p:cNvSpPr>
            <p:nvPr/>
          </p:nvSpPr>
          <p:spPr bwMode="auto">
            <a:xfrm>
              <a:off x="1735" y="2024"/>
              <a:ext cx="1780" cy="0"/>
            </a:xfrm>
            <a:prstGeom prst="line">
              <a:avLst/>
            </a:prstGeom>
            <a:noFill/>
            <a:ln w="254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546" name="Line 202"/>
            <p:cNvSpPr>
              <a:spLocks noChangeShapeType="1"/>
            </p:cNvSpPr>
            <p:nvPr/>
          </p:nvSpPr>
          <p:spPr bwMode="auto">
            <a:xfrm flipH="1">
              <a:off x="3379" y="1706"/>
              <a:ext cx="544" cy="318"/>
            </a:xfrm>
            <a:prstGeom prst="line">
              <a:avLst/>
            </a:prstGeom>
            <a:noFill/>
            <a:ln w="222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13547" name="Group 203"/>
          <p:cNvGrpSpPr>
            <a:grpSpLocks/>
          </p:cNvGrpSpPr>
          <p:nvPr/>
        </p:nvGrpSpPr>
        <p:grpSpPr bwMode="auto">
          <a:xfrm>
            <a:off x="631115" y="4336315"/>
            <a:ext cx="7844375" cy="957209"/>
            <a:chOff x="340" y="2478"/>
            <a:chExt cx="4226" cy="547"/>
          </a:xfrm>
        </p:grpSpPr>
        <p:sp>
          <p:nvSpPr>
            <p:cNvPr id="313548" name="Line 204"/>
            <p:cNvSpPr>
              <a:spLocks noChangeShapeType="1"/>
            </p:cNvSpPr>
            <p:nvPr/>
          </p:nvSpPr>
          <p:spPr bwMode="auto">
            <a:xfrm>
              <a:off x="702" y="2478"/>
              <a:ext cx="3864" cy="0"/>
            </a:xfrm>
            <a:prstGeom prst="line">
              <a:avLst/>
            </a:prstGeom>
            <a:noFill/>
            <a:ln w="31750">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549" name="Text Box 205"/>
            <p:cNvSpPr txBox="1">
              <a:spLocks noChangeArrowheads="1"/>
            </p:cNvSpPr>
            <p:nvPr/>
          </p:nvSpPr>
          <p:spPr bwMode="auto">
            <a:xfrm>
              <a:off x="340" y="2810"/>
              <a:ext cx="2903" cy="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80000"/>
                </a:lnSpc>
                <a:spcBef>
                  <a:spcPct val="50000"/>
                </a:spcBef>
                <a:buClr>
                  <a:schemeClr val="tx1"/>
                </a:buClr>
                <a:buSzPct val="100000"/>
              </a:pPr>
              <a:r>
                <a:rPr lang="it-IT" altLang="en-US" sz="2300" b="1">
                  <a:latin typeface="Tahoma" pitchFamily="34" charset="0"/>
                </a:rPr>
                <a:t>BASAL REINFORCEMENT</a:t>
              </a:r>
            </a:p>
          </p:txBody>
        </p:sp>
        <p:sp>
          <p:nvSpPr>
            <p:cNvPr id="313550" name="Line 206"/>
            <p:cNvSpPr>
              <a:spLocks noChangeShapeType="1"/>
            </p:cNvSpPr>
            <p:nvPr/>
          </p:nvSpPr>
          <p:spPr bwMode="auto">
            <a:xfrm flipV="1">
              <a:off x="2154" y="2523"/>
              <a:ext cx="499" cy="272"/>
            </a:xfrm>
            <a:prstGeom prst="line">
              <a:avLst/>
            </a:prstGeom>
            <a:noFill/>
            <a:ln w="222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13551" name="Text Box 207"/>
          <p:cNvSpPr txBox="1">
            <a:spLocks noChangeArrowheads="1"/>
          </p:cNvSpPr>
          <p:nvPr/>
        </p:nvSpPr>
        <p:spPr bwMode="auto">
          <a:xfrm>
            <a:off x="7450858" y="2922374"/>
            <a:ext cx="2693372" cy="326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7" tIns="52144" rIns="104287" bIns="52144">
            <a:spAutoFit/>
          </a:bodyPr>
          <a:lstStyle/>
          <a:p>
            <a:pPr eaLnBrk="0" hangingPunct="0">
              <a:lnSpc>
                <a:spcPct val="80000"/>
              </a:lnSpc>
              <a:spcBef>
                <a:spcPct val="50000"/>
              </a:spcBef>
              <a:buClr>
                <a:schemeClr val="tx1"/>
              </a:buClr>
              <a:buSzPct val="100000"/>
            </a:pPr>
            <a:r>
              <a:rPr lang="it-IT" altLang="en-US" b="1">
                <a:latin typeface="Tahoma" pitchFamily="34" charset="0"/>
              </a:rPr>
              <a:t>Unbound layers</a:t>
            </a:r>
          </a:p>
        </p:txBody>
      </p:sp>
      <p:sp>
        <p:nvSpPr>
          <p:cNvPr id="313552" name="Text Box 208"/>
          <p:cNvSpPr txBox="1">
            <a:spLocks noChangeArrowheads="1"/>
          </p:cNvSpPr>
          <p:nvPr/>
        </p:nvSpPr>
        <p:spPr bwMode="auto">
          <a:xfrm>
            <a:off x="1893343" y="2080662"/>
            <a:ext cx="2693372" cy="326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7" tIns="52144" rIns="104287" bIns="52144">
            <a:spAutoFit/>
          </a:bodyPr>
          <a:lstStyle/>
          <a:p>
            <a:pPr eaLnBrk="0" hangingPunct="0">
              <a:lnSpc>
                <a:spcPct val="80000"/>
              </a:lnSpc>
              <a:spcBef>
                <a:spcPct val="50000"/>
              </a:spcBef>
              <a:buClr>
                <a:schemeClr val="tx1"/>
              </a:buClr>
              <a:buSzPct val="100000"/>
            </a:pPr>
            <a:r>
              <a:rPr lang="it-IT" altLang="en-US" b="1">
                <a:latin typeface="Tahoma" pitchFamily="34" charset="0"/>
              </a:rPr>
              <a:t>Bound layers</a:t>
            </a:r>
          </a:p>
        </p:txBody>
      </p:sp>
    </p:spTree>
    <p:extLst>
      <p:ext uri="{BB962C8B-B14F-4D97-AF65-F5344CB8AC3E}">
        <p14:creationId xmlns:p14="http://schemas.microsoft.com/office/powerpoint/2010/main" val="203922857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3538"/>
                                        </p:tgtEl>
                                        <p:attrNameLst>
                                          <p:attrName>style.visibility</p:attrName>
                                        </p:attrNameLst>
                                      </p:cBhvr>
                                      <p:to>
                                        <p:strVal val="visible"/>
                                      </p:to>
                                    </p:set>
                                    <p:anim calcmode="lin" valueType="num">
                                      <p:cBhvr additive="base">
                                        <p:cTn id="7" dur="500" fill="hold"/>
                                        <p:tgtEl>
                                          <p:spTgt spid="313538"/>
                                        </p:tgtEl>
                                        <p:attrNameLst>
                                          <p:attrName>ppt_x</p:attrName>
                                        </p:attrNameLst>
                                      </p:cBhvr>
                                      <p:tavLst>
                                        <p:tav tm="0">
                                          <p:val>
                                            <p:strVal val="#ppt_x"/>
                                          </p:val>
                                        </p:tav>
                                        <p:tav tm="100000">
                                          <p:val>
                                            <p:strVal val="#ppt_x"/>
                                          </p:val>
                                        </p:tav>
                                      </p:tavLst>
                                    </p:anim>
                                    <p:anim calcmode="lin" valueType="num">
                                      <p:cBhvr additive="base">
                                        <p:cTn id="8" dur="500" fill="hold"/>
                                        <p:tgtEl>
                                          <p:spTgt spid="31353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3551"/>
                                        </p:tgtEl>
                                        <p:attrNameLst>
                                          <p:attrName>style.visibility</p:attrName>
                                        </p:attrNameLst>
                                      </p:cBhvr>
                                      <p:to>
                                        <p:strVal val="visible"/>
                                      </p:to>
                                    </p:set>
                                    <p:anim calcmode="lin" valueType="num">
                                      <p:cBhvr additive="base">
                                        <p:cTn id="13" dur="500" fill="hold"/>
                                        <p:tgtEl>
                                          <p:spTgt spid="313551"/>
                                        </p:tgtEl>
                                        <p:attrNameLst>
                                          <p:attrName>ppt_x</p:attrName>
                                        </p:attrNameLst>
                                      </p:cBhvr>
                                      <p:tavLst>
                                        <p:tav tm="0">
                                          <p:val>
                                            <p:strVal val="#ppt_x"/>
                                          </p:val>
                                        </p:tav>
                                        <p:tav tm="100000">
                                          <p:val>
                                            <p:strVal val="#ppt_x"/>
                                          </p:val>
                                        </p:tav>
                                      </p:tavLst>
                                    </p:anim>
                                    <p:anim calcmode="lin" valueType="num">
                                      <p:cBhvr additive="base">
                                        <p:cTn id="14" dur="500" fill="hold"/>
                                        <p:tgtEl>
                                          <p:spTgt spid="31355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13348"/>
                                        </p:tgtEl>
                                        <p:attrNameLst>
                                          <p:attrName>style.visibility</p:attrName>
                                        </p:attrNameLst>
                                      </p:cBhvr>
                                      <p:to>
                                        <p:strVal val="visible"/>
                                      </p:to>
                                    </p:set>
                                    <p:anim calcmode="lin" valueType="num">
                                      <p:cBhvr additive="base">
                                        <p:cTn id="19" dur="500" fill="hold"/>
                                        <p:tgtEl>
                                          <p:spTgt spid="313348"/>
                                        </p:tgtEl>
                                        <p:attrNameLst>
                                          <p:attrName>ppt_x</p:attrName>
                                        </p:attrNameLst>
                                      </p:cBhvr>
                                      <p:tavLst>
                                        <p:tav tm="0">
                                          <p:val>
                                            <p:strVal val="#ppt_x"/>
                                          </p:val>
                                        </p:tav>
                                        <p:tav tm="100000">
                                          <p:val>
                                            <p:strVal val="#ppt_x"/>
                                          </p:val>
                                        </p:tav>
                                      </p:tavLst>
                                    </p:anim>
                                    <p:anim calcmode="lin" valueType="num">
                                      <p:cBhvr additive="base">
                                        <p:cTn id="20" dur="500" fill="hold"/>
                                        <p:tgtEl>
                                          <p:spTgt spid="31334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13552"/>
                                        </p:tgtEl>
                                        <p:attrNameLst>
                                          <p:attrName>style.visibility</p:attrName>
                                        </p:attrNameLst>
                                      </p:cBhvr>
                                      <p:to>
                                        <p:strVal val="visible"/>
                                      </p:to>
                                    </p:set>
                                    <p:anim calcmode="lin" valueType="num">
                                      <p:cBhvr additive="base">
                                        <p:cTn id="25" dur="500" fill="hold"/>
                                        <p:tgtEl>
                                          <p:spTgt spid="313552"/>
                                        </p:tgtEl>
                                        <p:attrNameLst>
                                          <p:attrName>ppt_x</p:attrName>
                                        </p:attrNameLst>
                                      </p:cBhvr>
                                      <p:tavLst>
                                        <p:tav tm="0">
                                          <p:val>
                                            <p:strVal val="#ppt_x"/>
                                          </p:val>
                                        </p:tav>
                                        <p:tav tm="100000">
                                          <p:val>
                                            <p:strVal val="#ppt_x"/>
                                          </p:val>
                                        </p:tav>
                                      </p:tavLst>
                                    </p:anim>
                                    <p:anim calcmode="lin" valueType="num">
                                      <p:cBhvr additive="base">
                                        <p:cTn id="26" dur="500" fill="hold"/>
                                        <p:tgtEl>
                                          <p:spTgt spid="313552"/>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13349"/>
                                        </p:tgtEl>
                                        <p:attrNameLst>
                                          <p:attrName>style.visibility</p:attrName>
                                        </p:attrNameLst>
                                      </p:cBhvr>
                                      <p:to>
                                        <p:strVal val="visible"/>
                                      </p:to>
                                    </p:set>
                                    <p:anim calcmode="lin" valueType="num">
                                      <p:cBhvr additive="base">
                                        <p:cTn id="31" dur="500" fill="hold"/>
                                        <p:tgtEl>
                                          <p:spTgt spid="313349"/>
                                        </p:tgtEl>
                                        <p:attrNameLst>
                                          <p:attrName>ppt_x</p:attrName>
                                        </p:attrNameLst>
                                      </p:cBhvr>
                                      <p:tavLst>
                                        <p:tav tm="0">
                                          <p:val>
                                            <p:strVal val="#ppt_x"/>
                                          </p:val>
                                        </p:tav>
                                        <p:tav tm="100000">
                                          <p:val>
                                            <p:strVal val="#ppt_x"/>
                                          </p:val>
                                        </p:tav>
                                      </p:tavLst>
                                    </p:anim>
                                    <p:anim calcmode="lin" valueType="num">
                                      <p:cBhvr additive="base">
                                        <p:cTn id="32" dur="500" fill="hold"/>
                                        <p:tgtEl>
                                          <p:spTgt spid="313349"/>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13547"/>
                                        </p:tgtEl>
                                        <p:attrNameLst>
                                          <p:attrName>style.visibility</p:attrName>
                                        </p:attrNameLst>
                                      </p:cBhvr>
                                      <p:to>
                                        <p:strVal val="visible"/>
                                      </p:to>
                                    </p:set>
                                    <p:anim calcmode="lin" valueType="num">
                                      <p:cBhvr additive="base">
                                        <p:cTn id="37" dur="500" fill="hold"/>
                                        <p:tgtEl>
                                          <p:spTgt spid="313547"/>
                                        </p:tgtEl>
                                        <p:attrNameLst>
                                          <p:attrName>ppt_x</p:attrName>
                                        </p:attrNameLst>
                                      </p:cBhvr>
                                      <p:tavLst>
                                        <p:tav tm="0">
                                          <p:val>
                                            <p:strVal val="#ppt_x"/>
                                          </p:val>
                                        </p:tav>
                                        <p:tav tm="100000">
                                          <p:val>
                                            <p:strVal val="#ppt_x"/>
                                          </p:val>
                                        </p:tav>
                                      </p:tavLst>
                                    </p:anim>
                                    <p:anim calcmode="lin" valueType="num">
                                      <p:cBhvr additive="base">
                                        <p:cTn id="38" dur="500" fill="hold"/>
                                        <p:tgtEl>
                                          <p:spTgt spid="313547"/>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313543"/>
                                        </p:tgtEl>
                                        <p:attrNameLst>
                                          <p:attrName>style.visibility</p:attrName>
                                        </p:attrNameLst>
                                      </p:cBhvr>
                                      <p:to>
                                        <p:strVal val="visible"/>
                                      </p:to>
                                    </p:set>
                                    <p:anim calcmode="lin" valueType="num">
                                      <p:cBhvr additive="base">
                                        <p:cTn id="43" dur="500" fill="hold"/>
                                        <p:tgtEl>
                                          <p:spTgt spid="313543"/>
                                        </p:tgtEl>
                                        <p:attrNameLst>
                                          <p:attrName>ppt_x</p:attrName>
                                        </p:attrNameLst>
                                      </p:cBhvr>
                                      <p:tavLst>
                                        <p:tav tm="0">
                                          <p:val>
                                            <p:strVal val="#ppt_x"/>
                                          </p:val>
                                        </p:tav>
                                        <p:tav tm="100000">
                                          <p:val>
                                            <p:strVal val="#ppt_x"/>
                                          </p:val>
                                        </p:tav>
                                      </p:tavLst>
                                    </p:anim>
                                    <p:anim calcmode="lin" valueType="num">
                                      <p:cBhvr additive="base">
                                        <p:cTn id="44" dur="500" fill="hold"/>
                                        <p:tgtEl>
                                          <p:spTgt spid="313543"/>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313539"/>
                                        </p:tgtEl>
                                        <p:attrNameLst>
                                          <p:attrName>style.visibility</p:attrName>
                                        </p:attrNameLst>
                                      </p:cBhvr>
                                      <p:to>
                                        <p:strVal val="visible"/>
                                      </p:to>
                                    </p:set>
                                    <p:anim calcmode="lin" valueType="num">
                                      <p:cBhvr additive="base">
                                        <p:cTn id="49" dur="500" fill="hold"/>
                                        <p:tgtEl>
                                          <p:spTgt spid="313539"/>
                                        </p:tgtEl>
                                        <p:attrNameLst>
                                          <p:attrName>ppt_x</p:attrName>
                                        </p:attrNameLst>
                                      </p:cBhvr>
                                      <p:tavLst>
                                        <p:tav tm="0">
                                          <p:val>
                                            <p:strVal val="#ppt_x"/>
                                          </p:val>
                                        </p:tav>
                                        <p:tav tm="100000">
                                          <p:val>
                                            <p:strVal val="#ppt_x"/>
                                          </p:val>
                                        </p:tav>
                                      </p:tavLst>
                                    </p:anim>
                                    <p:anim calcmode="lin" valueType="num">
                                      <p:cBhvr additive="base">
                                        <p:cTn id="50" dur="500" fill="hold"/>
                                        <p:tgtEl>
                                          <p:spTgt spid="3135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348" grpId="0" animBg="1"/>
      <p:bldP spid="313538" grpId="0" animBg="1"/>
      <p:bldP spid="313551" grpId="0"/>
      <p:bldP spid="31355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300038" y="6999605"/>
            <a:ext cx="710242" cy="401638"/>
          </a:xfrm>
        </p:spPr>
        <p:txBody>
          <a:bodyPr/>
          <a:lstStyle/>
          <a:p>
            <a:pPr>
              <a:defRPr/>
            </a:pPr>
            <a:fld id="{5340F7EF-AD81-466B-ACCA-D1F903ACDE81}" type="slidenum">
              <a:rPr lang="en-IN" smtClean="0"/>
              <a:pPr>
                <a:defRPr/>
              </a:pPr>
              <a:t>14</a:t>
            </a:fld>
            <a:endParaRPr lang="en-IN" dirty="0"/>
          </a:p>
        </p:txBody>
      </p:sp>
      <p:sp>
        <p:nvSpPr>
          <p:cNvPr id="3" name="Text Placeholder 2"/>
          <p:cNvSpPr>
            <a:spLocks noGrp="1"/>
          </p:cNvSpPr>
          <p:nvPr>
            <p:ph type="body" sz="quarter" idx="13"/>
          </p:nvPr>
        </p:nvSpPr>
        <p:spPr>
          <a:xfrm>
            <a:off x="4329112" y="1403349"/>
            <a:ext cx="5661025" cy="5256214"/>
          </a:xfrm>
        </p:spPr>
        <p:txBody>
          <a:bodyPr>
            <a:normAutofit/>
          </a:bodyPr>
          <a:lstStyle/>
          <a:p>
            <a:r>
              <a:rPr lang="en-US" sz="4800" dirty="0" smtClean="0"/>
              <a:t>BASE and SUBASE</a:t>
            </a:r>
          </a:p>
          <a:p>
            <a:endParaRPr lang="en-US" sz="4800" dirty="0" smtClean="0"/>
          </a:p>
          <a:p>
            <a:r>
              <a:rPr lang="en-US" sz="4800" dirty="0" smtClean="0"/>
              <a:t> STABILIZATION</a:t>
            </a:r>
            <a:endParaRPr lang="en-US" sz="4800" dirty="0"/>
          </a:p>
        </p:txBody>
      </p:sp>
    </p:spTree>
    <p:extLst>
      <p:ext uri="{BB962C8B-B14F-4D97-AF65-F5344CB8AC3E}">
        <p14:creationId xmlns:p14="http://schemas.microsoft.com/office/powerpoint/2010/main" val="218447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9245" name="Object 13"/>
          <p:cNvGraphicFramePr>
            <a:graphicFrameLocks noChangeAspect="1"/>
          </p:cNvGraphicFramePr>
          <p:nvPr>
            <p:extLst>
              <p:ext uri="{D42A27DB-BD31-4B8C-83A1-F6EECF244321}">
                <p14:modId xmlns:p14="http://schemas.microsoft.com/office/powerpoint/2010/main" val="2627989272"/>
              </p:ext>
            </p:extLst>
          </p:nvPr>
        </p:nvGraphicFramePr>
        <p:xfrm>
          <a:off x="1" y="4430811"/>
          <a:ext cx="5429437" cy="3128865"/>
        </p:xfrm>
        <a:graphic>
          <a:graphicData uri="http://schemas.openxmlformats.org/presentationml/2006/ole">
            <mc:AlternateContent xmlns:mc="http://schemas.openxmlformats.org/markup-compatibility/2006">
              <mc:Choice xmlns:v="urn:schemas-microsoft-com:vml" Requires="v">
                <p:oleObj spid="_x0000_s109598" r:id="rId3" imgW="7059010" imgH="4315427" progId="">
                  <p:embed/>
                </p:oleObj>
              </mc:Choice>
              <mc:Fallback>
                <p:oleObj r:id="rId3" imgW="7059010" imgH="4315427"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430811"/>
                        <a:ext cx="5429437" cy="312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79234" name="Object 2"/>
          <p:cNvGraphicFramePr>
            <a:graphicFrameLocks noChangeAspect="1"/>
          </p:cNvGraphicFramePr>
          <p:nvPr/>
        </p:nvGraphicFramePr>
        <p:xfrm>
          <a:off x="1" y="1081454"/>
          <a:ext cx="5429437" cy="3314358"/>
        </p:xfrm>
        <a:graphic>
          <a:graphicData uri="http://schemas.openxmlformats.org/presentationml/2006/ole">
            <mc:AlternateContent xmlns:mc="http://schemas.openxmlformats.org/markup-compatibility/2006">
              <mc:Choice xmlns:v="urn:schemas-microsoft-com:vml" Requires="v">
                <p:oleObj spid="_x0000_s109599" r:id="rId5" imgW="3648584" imgH="2362530" progId="">
                  <p:embed/>
                </p:oleObj>
              </mc:Choice>
              <mc:Fallback>
                <p:oleObj r:id="rId5" imgW="3648584" imgH="23625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1081454"/>
                        <a:ext cx="5429437" cy="3314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9236" name="Rectangle 4"/>
          <p:cNvSpPr>
            <a:spLocks noChangeArrowheads="1"/>
          </p:cNvSpPr>
          <p:nvPr/>
        </p:nvSpPr>
        <p:spPr bwMode="auto">
          <a:xfrm>
            <a:off x="5501830" y="1830422"/>
            <a:ext cx="5316207" cy="937034"/>
          </a:xfrm>
          <a:prstGeom prst="rect">
            <a:avLst/>
          </a:prstGeom>
          <a:noFill/>
          <a:ln w="9525">
            <a:noFill/>
            <a:miter lim="800000"/>
            <a:headEnd/>
            <a:tailEnd/>
          </a:ln>
          <a:effectLst/>
        </p:spPr>
        <p:txBody>
          <a:bodyPr lIns="105012" tIns="52506" rIns="105012" bIns="52506">
            <a:spAutoFit/>
          </a:bodyPr>
          <a:lstStyle/>
          <a:p>
            <a:pPr defTabSz="869061" eaLnBrk="0" hangingPunct="0">
              <a:spcBef>
                <a:spcPct val="50000"/>
              </a:spcBef>
            </a:pPr>
            <a:r>
              <a:rPr lang="it-IT" sz="2700" dirty="0">
                <a:latin typeface="Times New Roman" pitchFamily="18" charset="0"/>
              </a:rPr>
              <a:t>WITHOUT BASE STABILIZATION</a:t>
            </a:r>
          </a:p>
        </p:txBody>
      </p:sp>
      <p:sp>
        <p:nvSpPr>
          <p:cNvPr id="479237" name="Rectangle 5"/>
          <p:cNvSpPr>
            <a:spLocks noChangeArrowheads="1"/>
          </p:cNvSpPr>
          <p:nvPr/>
        </p:nvSpPr>
        <p:spPr bwMode="auto">
          <a:xfrm>
            <a:off x="5429437" y="4595303"/>
            <a:ext cx="5316207" cy="521536"/>
          </a:xfrm>
          <a:prstGeom prst="rect">
            <a:avLst/>
          </a:prstGeom>
          <a:noFill/>
          <a:ln w="9525">
            <a:noFill/>
            <a:miter lim="800000"/>
            <a:headEnd/>
            <a:tailEnd/>
          </a:ln>
          <a:effectLst/>
        </p:spPr>
        <p:txBody>
          <a:bodyPr lIns="105012" tIns="52506" rIns="105012" bIns="52506">
            <a:spAutoFit/>
          </a:bodyPr>
          <a:lstStyle/>
          <a:p>
            <a:pPr defTabSz="869061" eaLnBrk="0" hangingPunct="0">
              <a:spcBef>
                <a:spcPct val="50000"/>
              </a:spcBef>
            </a:pPr>
            <a:r>
              <a:rPr lang="it-IT" sz="2700" dirty="0">
                <a:latin typeface="Times New Roman" pitchFamily="18" charset="0"/>
              </a:rPr>
              <a:t>WITH BASE STABILIZATION</a:t>
            </a:r>
          </a:p>
        </p:txBody>
      </p:sp>
      <p:sp>
        <p:nvSpPr>
          <p:cNvPr id="479240" name="Line 8"/>
          <p:cNvSpPr>
            <a:spLocks noChangeShapeType="1"/>
          </p:cNvSpPr>
          <p:nvPr/>
        </p:nvSpPr>
        <p:spPr bwMode="auto">
          <a:xfrm>
            <a:off x="4586715" y="5876247"/>
            <a:ext cx="3200119" cy="0"/>
          </a:xfrm>
          <a:prstGeom prst="line">
            <a:avLst/>
          </a:prstGeom>
          <a:noFill/>
          <a:ln w="38100">
            <a:solidFill>
              <a:srgbClr val="0033CC"/>
            </a:solidFill>
            <a:prstDash val="dash"/>
            <a:round/>
            <a:headEnd/>
            <a:tailEnd/>
          </a:ln>
          <a:effectLst/>
        </p:spPr>
        <p:txBody>
          <a:bodyPr lIns="104287" tIns="52144" rIns="104287" bIns="52144"/>
          <a:lstStyle/>
          <a:p>
            <a:endParaRPr lang="en-US"/>
          </a:p>
        </p:txBody>
      </p:sp>
      <p:sp>
        <p:nvSpPr>
          <p:cNvPr id="479241" name="Rectangle 9"/>
          <p:cNvSpPr>
            <a:spLocks noChangeArrowheads="1"/>
          </p:cNvSpPr>
          <p:nvPr/>
        </p:nvSpPr>
        <p:spPr bwMode="auto">
          <a:xfrm>
            <a:off x="7786835" y="5638258"/>
            <a:ext cx="2904980" cy="327637"/>
          </a:xfrm>
          <a:prstGeom prst="rect">
            <a:avLst/>
          </a:prstGeom>
          <a:noFill/>
          <a:ln w="9525">
            <a:noFill/>
            <a:miter lim="800000"/>
            <a:headEnd/>
            <a:tailEnd/>
          </a:ln>
          <a:effectLst/>
        </p:spPr>
        <p:txBody>
          <a:bodyPr lIns="105012" tIns="52506" rIns="105012" bIns="52506">
            <a:spAutoFit/>
          </a:bodyPr>
          <a:lstStyle/>
          <a:p>
            <a:pPr eaLnBrk="0" hangingPunct="0">
              <a:lnSpc>
                <a:spcPct val="80000"/>
              </a:lnSpc>
              <a:spcBef>
                <a:spcPct val="20000"/>
              </a:spcBef>
              <a:buClr>
                <a:schemeClr val="tx1"/>
              </a:buClr>
              <a:buSzPct val="100000"/>
            </a:pPr>
            <a:r>
              <a:rPr lang="en-GB" b="1" dirty="0" smtClean="0">
                <a:solidFill>
                  <a:srgbClr val="0033CC"/>
                </a:solidFill>
                <a:latin typeface="Tahoma" pitchFamily="34" charset="0"/>
              </a:rPr>
              <a:t>Geogrid</a:t>
            </a:r>
            <a:endParaRPr lang="en-GB" b="1" dirty="0">
              <a:solidFill>
                <a:srgbClr val="0033CC"/>
              </a:solidFill>
              <a:latin typeface="Tahoma" pitchFamily="34" charset="0"/>
            </a:endParaRPr>
          </a:p>
        </p:txBody>
      </p:sp>
      <p:sp>
        <p:nvSpPr>
          <p:cNvPr id="479242" name="Line 10"/>
          <p:cNvSpPr>
            <a:spLocks noChangeShapeType="1"/>
          </p:cNvSpPr>
          <p:nvPr/>
        </p:nvSpPr>
        <p:spPr bwMode="auto">
          <a:xfrm>
            <a:off x="4412231" y="5729254"/>
            <a:ext cx="3374603" cy="0"/>
          </a:xfrm>
          <a:prstGeom prst="line">
            <a:avLst/>
          </a:prstGeom>
          <a:noFill/>
          <a:ln w="38100">
            <a:solidFill>
              <a:srgbClr val="0033CC"/>
            </a:solidFill>
            <a:prstDash val="dash"/>
            <a:round/>
            <a:headEnd/>
            <a:tailEnd/>
          </a:ln>
          <a:effectLst/>
        </p:spPr>
        <p:txBody>
          <a:bodyPr lIns="104287" tIns="52144" rIns="104287" bIns="52144"/>
          <a:lstStyle/>
          <a:p>
            <a:endParaRPr lang="en-US"/>
          </a:p>
        </p:txBody>
      </p:sp>
      <p:sp>
        <p:nvSpPr>
          <p:cNvPr id="2" name="TextBox 1"/>
          <p:cNvSpPr txBox="1"/>
          <p:nvPr/>
        </p:nvSpPr>
        <p:spPr>
          <a:xfrm>
            <a:off x="1432374" y="5424129"/>
            <a:ext cx="2468880" cy="228417"/>
          </a:xfrm>
          <a:prstGeom prst="rect">
            <a:avLst/>
          </a:prstGeom>
          <a:solidFill>
            <a:srgbClr val="FFE593"/>
          </a:solidFill>
        </p:spPr>
        <p:txBody>
          <a:bodyPr wrap="square" lIns="104287" tIns="52144" rIns="104287" bIns="52144" rtlCol="0">
            <a:spAutoFit/>
          </a:bodyPr>
          <a:lstStyle/>
          <a:p>
            <a:endParaRPr lang="en-US" sz="800" dirty="0"/>
          </a:p>
        </p:txBody>
      </p:sp>
      <p:sp>
        <p:nvSpPr>
          <p:cNvPr id="13" name="Rectangle 12"/>
          <p:cNvSpPr/>
          <p:nvPr/>
        </p:nvSpPr>
        <p:spPr>
          <a:xfrm>
            <a:off x="1132765" y="195993"/>
            <a:ext cx="9371452" cy="520805"/>
          </a:xfrm>
          <a:prstGeom prst="rect">
            <a:avLst/>
          </a:prstGeom>
        </p:spPr>
        <p:txBody>
          <a:bodyPr wrap="square" lIns="104287" tIns="52144" rIns="104287" bIns="52144">
            <a:spAutoFit/>
          </a:bodyPr>
          <a:lstStyle/>
          <a:p>
            <a:r>
              <a:rPr lang="en-US" sz="2700" b="1" dirty="0" smtClean="0">
                <a:latin typeface="Arial" pitchFamily="34" charset="0"/>
                <a:cs typeface="Arial" pitchFamily="34" charset="0"/>
              </a:rPr>
              <a:t>Base and Subbase Stabilization</a:t>
            </a:r>
            <a:endParaRPr lang="en-US" sz="2700" b="1" dirty="0">
              <a:latin typeface="Arial" pitchFamily="34" charset="0"/>
              <a:cs typeface="Arial" pitchFamily="34" charset="0"/>
            </a:endParaRPr>
          </a:p>
        </p:txBody>
      </p:sp>
    </p:spTree>
    <p:extLst>
      <p:ext uri="{BB962C8B-B14F-4D97-AF65-F5344CB8AC3E}">
        <p14:creationId xmlns:p14="http://schemas.microsoft.com/office/powerpoint/2010/main" val="149711427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ChangeArrowheads="1"/>
          </p:cNvSpPr>
          <p:nvPr/>
        </p:nvSpPr>
        <p:spPr bwMode="auto">
          <a:xfrm>
            <a:off x="293283" y="1294204"/>
            <a:ext cx="9915242" cy="1014914"/>
          </a:xfrm>
          <a:prstGeom prst="rect">
            <a:avLst/>
          </a:prstGeom>
          <a:noFill/>
          <a:ln w="9525" algn="ctr">
            <a:noFill/>
            <a:miter lim="800000"/>
            <a:headEnd/>
            <a:tailEnd/>
          </a:ln>
          <a:effectLst/>
        </p:spPr>
        <p:txBody>
          <a:bodyPr wrap="square" lIns="104287" tIns="52144" rIns="104287" bIns="52144" anchor="ctr">
            <a:spAutoFit/>
          </a:bodyPr>
          <a:lstStyle/>
          <a:p>
            <a:pPr algn="just" eaLnBrk="0" hangingPunct="0">
              <a:lnSpc>
                <a:spcPct val="150000"/>
              </a:lnSpc>
              <a:spcBef>
                <a:spcPct val="20000"/>
              </a:spcBef>
              <a:buClr>
                <a:schemeClr val="tx1"/>
              </a:buClr>
              <a:buSzPct val="100000"/>
            </a:pPr>
            <a:r>
              <a:rPr lang="en-US" sz="2100" dirty="0" smtClean="0">
                <a:latin typeface="+mj-lt"/>
              </a:rPr>
              <a:t>Geogrids are widely used in developed countries in pavement structures to improve performance or reduce thickness of pavement. </a:t>
            </a:r>
          </a:p>
        </p:txBody>
      </p:sp>
      <p:sp>
        <p:nvSpPr>
          <p:cNvPr id="11" name="TextBox 10"/>
          <p:cNvSpPr txBox="1"/>
          <p:nvPr/>
        </p:nvSpPr>
        <p:spPr>
          <a:xfrm>
            <a:off x="1160061" y="232013"/>
            <a:ext cx="7956644" cy="507831"/>
          </a:xfrm>
          <a:prstGeom prst="rect">
            <a:avLst/>
          </a:prstGeom>
          <a:noFill/>
        </p:spPr>
        <p:txBody>
          <a:bodyPr wrap="square" rtlCol="0">
            <a:spAutoFit/>
          </a:bodyPr>
          <a:lstStyle/>
          <a:p>
            <a:r>
              <a:rPr lang="en-US" sz="2700" b="1" dirty="0" smtClean="0"/>
              <a:t>Geogrids in Pavement</a:t>
            </a:r>
            <a:endParaRPr lang="en-US" sz="2700" b="1" dirty="0"/>
          </a:p>
        </p:txBody>
      </p:sp>
      <p:pic>
        <p:nvPicPr>
          <p:cNvPr id="12" name="Picture 11"/>
          <p:cNvPicPr/>
          <p:nvPr/>
        </p:nvPicPr>
        <p:blipFill>
          <a:blip r:embed="rId3" cstate="print"/>
          <a:srcRect/>
          <a:stretch>
            <a:fillRect/>
          </a:stretch>
        </p:blipFill>
        <p:spPr bwMode="auto">
          <a:xfrm>
            <a:off x="1545004" y="4666579"/>
            <a:ext cx="5415354" cy="2009764"/>
          </a:xfrm>
          <a:prstGeom prst="rect">
            <a:avLst/>
          </a:prstGeom>
          <a:noFill/>
          <a:ln w="9525">
            <a:noFill/>
            <a:miter lim="800000"/>
            <a:headEnd/>
            <a:tailEnd/>
          </a:ln>
        </p:spPr>
      </p:pic>
      <p:pic>
        <p:nvPicPr>
          <p:cNvPr id="13" name="Picture 12" descr="C:\Users\Rajashekhar\Desktop\New folder\a56de05546.jpg"/>
          <p:cNvPicPr/>
          <p:nvPr/>
        </p:nvPicPr>
        <p:blipFill>
          <a:blip r:embed="rId4" cstate="print"/>
          <a:srcRect/>
          <a:stretch>
            <a:fillRect/>
          </a:stretch>
        </p:blipFill>
        <p:spPr bwMode="auto">
          <a:xfrm>
            <a:off x="7056362" y="4633465"/>
            <a:ext cx="2104344" cy="196099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0674" y="335986"/>
            <a:ext cx="6921139" cy="378475"/>
          </a:xfrm>
        </p:spPr>
        <p:txBody>
          <a:bodyPr/>
          <a:lstStyle/>
          <a:p>
            <a:pPr algn="ctr"/>
            <a:r>
              <a:rPr lang="en-US" dirty="0" smtClean="0">
                <a:latin typeface="Arial" pitchFamily="34" charset="0"/>
                <a:cs typeface="Arial" pitchFamily="34" charset="0"/>
              </a:rPr>
              <a:t>Solution Components</a:t>
            </a:r>
            <a:endParaRPr lang="en-US" dirty="0">
              <a:latin typeface="Arial" pitchFamily="34" charset="0"/>
              <a:cs typeface="Arial" pitchFamily="34" charset="0"/>
            </a:endParaRPr>
          </a:p>
        </p:txBody>
      </p:sp>
      <p:sp>
        <p:nvSpPr>
          <p:cNvPr id="3" name="Text Placeholder 2"/>
          <p:cNvSpPr>
            <a:spLocks noGrp="1"/>
          </p:cNvSpPr>
          <p:nvPr>
            <p:ph type="body" sz="quarter" idx="10"/>
          </p:nvPr>
        </p:nvSpPr>
        <p:spPr>
          <a:xfrm>
            <a:off x="0" y="1007957"/>
            <a:ext cx="10513616" cy="2015913"/>
          </a:xfrm>
        </p:spPr>
        <p:txBody>
          <a:bodyPr>
            <a:noAutofit/>
          </a:bodyPr>
          <a:lstStyle/>
          <a:p>
            <a:pPr algn="just"/>
            <a:r>
              <a:rPr lang="en-US" sz="2300" b="1" dirty="0">
                <a:latin typeface="Arial" pitchFamily="34" charset="0"/>
                <a:cs typeface="Arial" pitchFamily="34" charset="0"/>
              </a:rPr>
              <a:t>     Extruded Geogrid i.e. MacGrid EG</a:t>
            </a:r>
            <a:endParaRPr lang="en-US" sz="2300" dirty="0">
              <a:latin typeface="Arial" pitchFamily="34" charset="0"/>
              <a:cs typeface="Arial" pitchFamily="34" charset="0"/>
            </a:endParaRPr>
          </a:p>
          <a:p>
            <a:pPr marL="782155" algn="just">
              <a:buFont typeface="Arial" pitchFamily="34" charset="0"/>
              <a:buChar char="•"/>
            </a:pPr>
            <a:r>
              <a:rPr lang="en-US" sz="2300" dirty="0">
                <a:latin typeface="Arial" pitchFamily="34" charset="0"/>
                <a:cs typeface="Arial" pitchFamily="34" charset="0"/>
              </a:rPr>
              <a:t>Extruded geogrids are polypropylene geogrids produced by an extrusion process characterized by a tensile resistance both in the longitudinal and cross direction</a:t>
            </a:r>
          </a:p>
          <a:p>
            <a:pPr marL="782155" algn="just">
              <a:buFont typeface="Arial" pitchFamily="34" charset="0"/>
              <a:buChar char="•"/>
            </a:pPr>
            <a:r>
              <a:rPr lang="en-US" sz="2300" dirty="0">
                <a:latin typeface="Arial" pitchFamily="34" charset="0"/>
                <a:cs typeface="Arial" pitchFamily="34" charset="0"/>
              </a:rPr>
              <a:t>It exhibits high modulus and high strength at low elongations providing tensile reinforcement to soil and aggregate structures</a:t>
            </a:r>
          </a:p>
          <a:p>
            <a:pPr indent="14484" algn="just"/>
            <a:endParaRPr lang="en-US" sz="2300" dirty="0">
              <a:latin typeface="Arial" pitchFamily="34" charset="0"/>
              <a:cs typeface="Arial" pitchFamily="34" charset="0"/>
            </a:endParaRPr>
          </a:p>
          <a:p>
            <a:pPr algn="just"/>
            <a:r>
              <a:rPr lang="en-US" sz="2300" dirty="0">
                <a:latin typeface="Arial" pitchFamily="34" charset="0"/>
                <a:cs typeface="Arial" pitchFamily="34" charset="0"/>
              </a:rPr>
              <a:t>   </a:t>
            </a:r>
          </a:p>
          <a:p>
            <a:pPr algn="just"/>
            <a:endParaRPr lang="en-US" sz="2300" dirty="0">
              <a:latin typeface="Arial" pitchFamily="34" charset="0"/>
              <a:cs typeface="Arial" pitchFamily="34" charset="0"/>
            </a:endParaRPr>
          </a:p>
        </p:txBody>
      </p:sp>
      <p:pic>
        <p:nvPicPr>
          <p:cNvPr id="104451" name="Picture 3"/>
          <p:cNvPicPr>
            <a:picLocks noChangeAspect="1" noChangeArrowheads="1"/>
          </p:cNvPicPr>
          <p:nvPr/>
        </p:nvPicPr>
        <p:blipFill>
          <a:blip r:embed="rId2" cstate="print"/>
          <a:srcRect/>
          <a:stretch>
            <a:fillRect/>
          </a:stretch>
        </p:blipFill>
        <p:spPr bwMode="auto">
          <a:xfrm>
            <a:off x="5345907" y="3527849"/>
            <a:ext cx="4833590" cy="3454351"/>
          </a:xfrm>
          <a:prstGeom prst="rect">
            <a:avLst/>
          </a:prstGeom>
          <a:noFill/>
          <a:ln w="9525">
            <a:noFill/>
            <a:miter lim="800000"/>
            <a:headEnd/>
            <a:tailEnd/>
          </a:ln>
        </p:spPr>
      </p:pic>
      <p:sp>
        <p:nvSpPr>
          <p:cNvPr id="104453" name="AutoShape 5" descr="Image result for extruded geogrids"/>
          <p:cNvSpPr>
            <a:spLocks noChangeAspect="1" noChangeArrowheads="1"/>
          </p:cNvSpPr>
          <p:nvPr/>
        </p:nvSpPr>
        <p:spPr bwMode="auto">
          <a:xfrm>
            <a:off x="181909" y="-159243"/>
            <a:ext cx="356394" cy="335987"/>
          </a:xfrm>
          <a:prstGeom prst="rect">
            <a:avLst/>
          </a:prstGeom>
          <a:noFill/>
        </p:spPr>
        <p:txBody>
          <a:bodyPr vert="horz" wrap="square" lIns="104287" tIns="52144" rIns="104287" bIns="52144" numCol="1" anchor="t" anchorCtr="0" compatLnSpc="1">
            <a:prstTxWarp prst="textNoShape">
              <a:avLst/>
            </a:prstTxWarp>
          </a:bodyPr>
          <a:lstStyle/>
          <a:p>
            <a:endParaRPr lang="en-US"/>
          </a:p>
        </p:txBody>
      </p:sp>
      <p:sp>
        <p:nvSpPr>
          <p:cNvPr id="104455" name="AutoShape 7" descr="Image result for extruded geogrids"/>
          <p:cNvSpPr>
            <a:spLocks noChangeAspect="1" noChangeArrowheads="1"/>
          </p:cNvSpPr>
          <p:nvPr/>
        </p:nvSpPr>
        <p:spPr bwMode="auto">
          <a:xfrm>
            <a:off x="181909" y="-159243"/>
            <a:ext cx="356394" cy="335987"/>
          </a:xfrm>
          <a:prstGeom prst="rect">
            <a:avLst/>
          </a:prstGeom>
          <a:noFill/>
        </p:spPr>
        <p:txBody>
          <a:bodyPr vert="horz" wrap="square" lIns="104287" tIns="52144" rIns="104287" bIns="52144" numCol="1" anchor="t" anchorCtr="0" compatLnSpc="1">
            <a:prstTxWarp prst="textNoShape">
              <a:avLst/>
            </a:prstTxWarp>
          </a:bodyPr>
          <a:lstStyle/>
          <a:p>
            <a:endParaRPr lang="en-US"/>
          </a:p>
        </p:txBody>
      </p:sp>
      <p:sp>
        <p:nvSpPr>
          <p:cNvPr id="104457" name="AutoShape 9" descr="Image result for extruded geogrids"/>
          <p:cNvSpPr>
            <a:spLocks noChangeAspect="1" noChangeArrowheads="1"/>
          </p:cNvSpPr>
          <p:nvPr/>
        </p:nvSpPr>
        <p:spPr bwMode="auto">
          <a:xfrm>
            <a:off x="181909" y="-159243"/>
            <a:ext cx="356394" cy="335987"/>
          </a:xfrm>
          <a:prstGeom prst="rect">
            <a:avLst/>
          </a:prstGeom>
          <a:noFill/>
        </p:spPr>
        <p:txBody>
          <a:bodyPr vert="horz" wrap="square" lIns="104287" tIns="52144" rIns="104287" bIns="52144" numCol="1" anchor="t" anchorCtr="0" compatLnSpc="1">
            <a:prstTxWarp prst="textNoShape">
              <a:avLst/>
            </a:prstTxWarp>
          </a:bodyPr>
          <a:lstStyle/>
          <a:p>
            <a:endParaRPr lang="en-US"/>
          </a:p>
        </p:txBody>
      </p:sp>
      <p:sp>
        <p:nvSpPr>
          <p:cNvPr id="104459" name="AutoShape 11" descr="Image result for extruded geogrids"/>
          <p:cNvSpPr>
            <a:spLocks noChangeAspect="1" noChangeArrowheads="1"/>
          </p:cNvSpPr>
          <p:nvPr/>
        </p:nvSpPr>
        <p:spPr bwMode="auto">
          <a:xfrm>
            <a:off x="181909" y="-159243"/>
            <a:ext cx="356394" cy="335987"/>
          </a:xfrm>
          <a:prstGeom prst="rect">
            <a:avLst/>
          </a:prstGeom>
          <a:noFill/>
        </p:spPr>
        <p:txBody>
          <a:bodyPr vert="horz" wrap="square" lIns="104287" tIns="52144" rIns="104287" bIns="52144" numCol="1" anchor="t" anchorCtr="0" compatLnSpc="1">
            <a:prstTxWarp prst="textNoShape">
              <a:avLst/>
            </a:prstTxWarp>
          </a:bodyPr>
          <a:lstStyle/>
          <a:p>
            <a:endParaRPr lang="en-US"/>
          </a:p>
        </p:txBody>
      </p:sp>
      <p:sp>
        <p:nvSpPr>
          <p:cNvPr id="104461" name="AutoShape 13" descr="Image result for extruded geogrids"/>
          <p:cNvSpPr>
            <a:spLocks noChangeAspect="1" noChangeArrowheads="1"/>
          </p:cNvSpPr>
          <p:nvPr/>
        </p:nvSpPr>
        <p:spPr bwMode="auto">
          <a:xfrm>
            <a:off x="181909" y="-159243"/>
            <a:ext cx="356394" cy="335987"/>
          </a:xfrm>
          <a:prstGeom prst="rect">
            <a:avLst/>
          </a:prstGeom>
          <a:noFill/>
        </p:spPr>
        <p:txBody>
          <a:bodyPr vert="horz" wrap="square" lIns="104287" tIns="52144" rIns="104287" bIns="52144" numCol="1" anchor="t" anchorCtr="0" compatLnSpc="1">
            <a:prstTxWarp prst="textNoShape">
              <a:avLst/>
            </a:prstTxWarp>
          </a:bodyPr>
          <a:lstStyle/>
          <a:p>
            <a:endParaRPr lang="en-US"/>
          </a:p>
        </p:txBody>
      </p:sp>
      <p:pic>
        <p:nvPicPr>
          <p:cNvPr id="104462" name="Picture 14"/>
          <p:cNvPicPr>
            <a:picLocks noChangeAspect="1" noChangeArrowheads="1"/>
          </p:cNvPicPr>
          <p:nvPr/>
        </p:nvPicPr>
        <p:blipFill>
          <a:blip r:embed="rId3" cstate="print"/>
          <a:srcRect/>
          <a:stretch>
            <a:fillRect/>
          </a:stretch>
        </p:blipFill>
        <p:spPr bwMode="auto">
          <a:xfrm>
            <a:off x="445492" y="3527848"/>
            <a:ext cx="4739682" cy="3359856"/>
          </a:xfrm>
          <a:prstGeom prst="rect">
            <a:avLst/>
          </a:prstGeom>
          <a:noFill/>
          <a:ln w="9525">
            <a:noFill/>
            <a:miter lim="800000"/>
            <a:headEnd/>
            <a:tailEnd/>
          </a:ln>
        </p:spPr>
      </p:pic>
    </p:spTree>
    <p:extLst>
      <p:ext uri="{BB962C8B-B14F-4D97-AF65-F5344CB8AC3E}">
        <p14:creationId xmlns:p14="http://schemas.microsoft.com/office/powerpoint/2010/main" val="641919447"/>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7295" y="1091953"/>
            <a:ext cx="10424518" cy="5375769"/>
          </a:xfrm>
        </p:spPr>
        <p:txBody>
          <a:bodyPr>
            <a:normAutofit/>
          </a:bodyPr>
          <a:lstStyle/>
          <a:p>
            <a:r>
              <a:rPr lang="en-US" sz="2300" b="1" dirty="0">
                <a:latin typeface="Arial" pitchFamily="34" charset="0"/>
                <a:cs typeface="Arial" pitchFamily="34" charset="0"/>
              </a:rPr>
              <a:t>Extruded Geogrid i.e. MacGrid EG</a:t>
            </a:r>
          </a:p>
          <a:p>
            <a:pPr indent="14484"/>
            <a:endParaRPr lang="en-US" sz="2300" dirty="0">
              <a:latin typeface="Arial" pitchFamily="34" charset="0"/>
              <a:cs typeface="Arial" pitchFamily="34" charset="0"/>
            </a:endParaRPr>
          </a:p>
          <a:p>
            <a:pPr>
              <a:buFont typeface="Arial" pitchFamily="34" charset="0"/>
              <a:buChar char="•"/>
            </a:pPr>
            <a:r>
              <a:rPr lang="en-US" sz="2300" dirty="0">
                <a:latin typeface="Arial" pitchFamily="34" charset="0"/>
                <a:cs typeface="Arial" pitchFamily="34" charset="0"/>
              </a:rPr>
              <a:t>The high tensile strength and junction efficiency of biaxial geogrids</a:t>
            </a:r>
          </a:p>
          <a:p>
            <a:r>
              <a:rPr lang="en-US" sz="2300" dirty="0">
                <a:latin typeface="Arial" pitchFamily="34" charset="0"/>
                <a:cs typeface="Arial" pitchFamily="34" charset="0"/>
              </a:rPr>
              <a:t>confines and restrains aggregate from lateral movement, ensuring proper</a:t>
            </a:r>
          </a:p>
          <a:p>
            <a:r>
              <a:rPr lang="en-US" sz="2300" dirty="0">
                <a:latin typeface="Arial" pitchFamily="34" charset="0"/>
                <a:cs typeface="Arial" pitchFamily="34" charset="0"/>
              </a:rPr>
              <a:t>distribution of imposed stresses and ultimately extending the service life</a:t>
            </a:r>
          </a:p>
          <a:p>
            <a:endParaRPr lang="en-US" sz="2300" dirty="0">
              <a:latin typeface="Arial" pitchFamily="34" charset="0"/>
              <a:cs typeface="Arial" pitchFamily="34" charset="0"/>
            </a:endParaRPr>
          </a:p>
        </p:txBody>
      </p:sp>
      <p:pic>
        <p:nvPicPr>
          <p:cNvPr id="117761" name="Picture 1"/>
          <p:cNvPicPr>
            <a:picLocks noChangeAspect="1" noChangeArrowheads="1"/>
          </p:cNvPicPr>
          <p:nvPr/>
        </p:nvPicPr>
        <p:blipFill>
          <a:blip r:embed="rId2" cstate="print"/>
          <a:srcRect/>
          <a:stretch>
            <a:fillRect/>
          </a:stretch>
        </p:blipFill>
        <p:spPr bwMode="auto">
          <a:xfrm>
            <a:off x="0" y="3443852"/>
            <a:ext cx="4854702" cy="2309901"/>
          </a:xfrm>
          <a:prstGeom prst="rect">
            <a:avLst/>
          </a:prstGeom>
          <a:noFill/>
          <a:ln w="9525">
            <a:noFill/>
            <a:miter lim="800000"/>
            <a:headEnd/>
            <a:tailEnd/>
          </a:ln>
        </p:spPr>
      </p:pic>
      <p:pic>
        <p:nvPicPr>
          <p:cNvPr id="117762" name="Picture 2"/>
          <p:cNvPicPr>
            <a:picLocks noChangeAspect="1" noChangeArrowheads="1"/>
          </p:cNvPicPr>
          <p:nvPr/>
        </p:nvPicPr>
        <p:blipFill>
          <a:blip r:embed="rId3" cstate="print"/>
          <a:srcRect/>
          <a:stretch>
            <a:fillRect/>
          </a:stretch>
        </p:blipFill>
        <p:spPr bwMode="auto">
          <a:xfrm>
            <a:off x="4900414" y="3313833"/>
            <a:ext cx="4922689" cy="3458375"/>
          </a:xfrm>
          <a:prstGeom prst="rect">
            <a:avLst/>
          </a:prstGeom>
          <a:noFill/>
          <a:ln w="9525">
            <a:noFill/>
            <a:miter lim="800000"/>
            <a:headEnd/>
            <a:tailEnd/>
          </a:ln>
        </p:spPr>
      </p:pic>
      <p:sp>
        <p:nvSpPr>
          <p:cNvPr id="7" name="Title 1"/>
          <p:cNvSpPr>
            <a:spLocks noGrp="1"/>
          </p:cNvSpPr>
          <p:nvPr>
            <p:ph type="title"/>
          </p:nvPr>
        </p:nvSpPr>
        <p:spPr>
          <a:xfrm>
            <a:off x="3770674" y="335986"/>
            <a:ext cx="6921139" cy="378475"/>
          </a:xfrm>
        </p:spPr>
        <p:txBody>
          <a:bodyPr/>
          <a:lstStyle/>
          <a:p>
            <a:pPr algn="ctr"/>
            <a:r>
              <a:rPr lang="en-US" dirty="0" smtClean="0">
                <a:latin typeface="Arial" pitchFamily="34" charset="0"/>
                <a:cs typeface="Arial" pitchFamily="34" charset="0"/>
              </a:rPr>
              <a:t>Solution Components</a:t>
            </a:r>
            <a:endParaRPr lang="en-US" dirty="0">
              <a:latin typeface="Arial" pitchFamily="34" charset="0"/>
              <a:cs typeface="Arial" pitchFamily="34" charset="0"/>
            </a:endParaRPr>
          </a:p>
        </p:txBody>
      </p:sp>
    </p:spTree>
    <p:extLst>
      <p:ext uri="{BB962C8B-B14F-4D97-AF65-F5344CB8AC3E}">
        <p14:creationId xmlns:p14="http://schemas.microsoft.com/office/powerpoint/2010/main" val="4057303398"/>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293283" y="1207448"/>
            <a:ext cx="7074046" cy="2866062"/>
          </a:xfrm>
          <a:prstGeom prst="rect">
            <a:avLst/>
          </a:prstGeom>
          <a:noFill/>
          <a:ln w="9525" algn="ctr">
            <a:noFill/>
            <a:miter lim="800000"/>
            <a:headEnd/>
            <a:tailEnd/>
          </a:ln>
          <a:effectLst/>
        </p:spPr>
        <p:txBody>
          <a:bodyPr lIns="104287" tIns="52144" rIns="104287" bIns="52144" anchor="ctr">
            <a:spAutoFit/>
          </a:bodyPr>
          <a:lstStyle/>
          <a:p>
            <a:pPr algn="just" eaLnBrk="0" hangingPunct="0">
              <a:lnSpc>
                <a:spcPct val="80000"/>
              </a:lnSpc>
              <a:spcBef>
                <a:spcPct val="20000"/>
              </a:spcBef>
              <a:buClr>
                <a:schemeClr val="tx1"/>
              </a:buClr>
              <a:buSzPct val="100000"/>
            </a:pPr>
            <a:endParaRPr lang="en-GB" sz="2300" dirty="0">
              <a:latin typeface="Arial" pitchFamily="34" charset="0"/>
              <a:cs typeface="Arial" pitchFamily="34" charset="0"/>
            </a:endParaRPr>
          </a:p>
          <a:p>
            <a:pPr algn="just" eaLnBrk="0" hangingPunct="0">
              <a:lnSpc>
                <a:spcPct val="80000"/>
              </a:lnSpc>
              <a:spcBef>
                <a:spcPct val="20000"/>
              </a:spcBef>
              <a:buClr>
                <a:schemeClr val="tx1"/>
              </a:buClr>
              <a:buSzPct val="100000"/>
            </a:pPr>
            <a:endParaRPr lang="en-GB" sz="2300" dirty="0">
              <a:latin typeface="Arial" pitchFamily="34" charset="0"/>
              <a:cs typeface="Arial" pitchFamily="34" charset="0"/>
            </a:endParaRPr>
          </a:p>
          <a:p>
            <a:pPr algn="just" eaLnBrk="0" hangingPunct="0">
              <a:lnSpc>
                <a:spcPct val="80000"/>
              </a:lnSpc>
              <a:spcBef>
                <a:spcPct val="20000"/>
              </a:spcBef>
              <a:buClr>
                <a:schemeClr val="tx1"/>
              </a:buClr>
              <a:buSzPct val="100000"/>
            </a:pPr>
            <a:endParaRPr lang="en-GB" sz="2300" dirty="0">
              <a:latin typeface="Arial" pitchFamily="34" charset="0"/>
              <a:cs typeface="Arial" pitchFamily="34" charset="0"/>
            </a:endParaRPr>
          </a:p>
          <a:p>
            <a:pPr algn="just" eaLnBrk="0" hangingPunct="0">
              <a:lnSpc>
                <a:spcPct val="80000"/>
              </a:lnSpc>
              <a:spcBef>
                <a:spcPct val="20000"/>
              </a:spcBef>
              <a:buClr>
                <a:schemeClr val="tx1"/>
              </a:buClr>
              <a:buSzPct val="100000"/>
            </a:pPr>
            <a:endParaRPr lang="en-GB" sz="2300" dirty="0">
              <a:latin typeface="Arial" pitchFamily="34" charset="0"/>
              <a:cs typeface="Arial" pitchFamily="34" charset="0"/>
            </a:endParaRPr>
          </a:p>
          <a:p>
            <a:pPr algn="just" eaLnBrk="0" hangingPunct="0">
              <a:lnSpc>
                <a:spcPct val="80000"/>
              </a:lnSpc>
              <a:spcBef>
                <a:spcPct val="20000"/>
              </a:spcBef>
              <a:buClr>
                <a:schemeClr val="tx1"/>
              </a:buClr>
              <a:buSzPct val="100000"/>
            </a:pPr>
            <a:endParaRPr lang="en-GB" sz="2300" dirty="0">
              <a:latin typeface="Arial" pitchFamily="34" charset="0"/>
              <a:cs typeface="Arial" pitchFamily="34" charset="0"/>
            </a:endParaRPr>
          </a:p>
          <a:p>
            <a:pPr algn="just" eaLnBrk="0" hangingPunct="0">
              <a:lnSpc>
                <a:spcPct val="80000"/>
              </a:lnSpc>
              <a:spcBef>
                <a:spcPct val="20000"/>
              </a:spcBef>
              <a:buClr>
                <a:schemeClr val="tx1"/>
              </a:buClr>
              <a:buSzPct val="100000"/>
            </a:pPr>
            <a:endParaRPr lang="en-GB" sz="2300" dirty="0">
              <a:latin typeface="Arial" pitchFamily="34" charset="0"/>
              <a:cs typeface="Arial" pitchFamily="34" charset="0"/>
            </a:endParaRPr>
          </a:p>
          <a:p>
            <a:pPr algn="just" eaLnBrk="0" hangingPunct="0">
              <a:lnSpc>
                <a:spcPct val="80000"/>
              </a:lnSpc>
              <a:spcBef>
                <a:spcPct val="20000"/>
              </a:spcBef>
              <a:buClr>
                <a:schemeClr val="tx1"/>
              </a:buClr>
              <a:buSzPct val="100000"/>
            </a:pPr>
            <a:endParaRPr lang="en-GB" sz="2300" dirty="0">
              <a:latin typeface="Arial" pitchFamily="34" charset="0"/>
              <a:cs typeface="Arial" pitchFamily="34" charset="0"/>
            </a:endParaRPr>
          </a:p>
          <a:p>
            <a:pPr algn="just" eaLnBrk="0" hangingPunct="0">
              <a:lnSpc>
                <a:spcPct val="80000"/>
              </a:lnSpc>
              <a:spcBef>
                <a:spcPct val="20000"/>
              </a:spcBef>
              <a:buClr>
                <a:schemeClr val="tx1"/>
              </a:buClr>
              <a:buSzPct val="100000"/>
            </a:pPr>
            <a:endParaRPr lang="en-GB" sz="2300" dirty="0">
              <a:latin typeface="Arial" pitchFamily="34" charset="0"/>
              <a:cs typeface="Arial" pitchFamily="34" charset="0"/>
            </a:endParaRPr>
          </a:p>
        </p:txBody>
      </p:sp>
      <p:sp>
        <p:nvSpPr>
          <p:cNvPr id="7" name="Rectangle 6"/>
          <p:cNvSpPr/>
          <p:nvPr/>
        </p:nvSpPr>
        <p:spPr>
          <a:xfrm>
            <a:off x="1120335" y="218364"/>
            <a:ext cx="9571478" cy="520805"/>
          </a:xfrm>
          <a:prstGeom prst="rect">
            <a:avLst/>
          </a:prstGeom>
        </p:spPr>
        <p:txBody>
          <a:bodyPr wrap="square" lIns="104287" tIns="52144" rIns="104287" bIns="52144">
            <a:spAutoFit/>
          </a:bodyPr>
          <a:lstStyle/>
          <a:p>
            <a:r>
              <a:rPr lang="en-US" sz="2700" b="1" dirty="0" smtClean="0">
                <a:latin typeface="Arial" pitchFamily="34" charset="0"/>
                <a:cs typeface="Arial" pitchFamily="34" charset="0"/>
              </a:rPr>
              <a:t>Reinforcing the Base and Subbase With Geogrid</a:t>
            </a:r>
            <a:endParaRPr lang="en-US" sz="2700" b="1" dirty="0">
              <a:latin typeface="Arial" pitchFamily="34" charset="0"/>
              <a:cs typeface="Arial" pitchFamily="34" charset="0"/>
            </a:endParaRPr>
          </a:p>
        </p:txBody>
      </p:sp>
      <p:sp>
        <p:nvSpPr>
          <p:cNvPr id="10" name="Rectangle 8"/>
          <p:cNvSpPr>
            <a:spLocks noChangeArrowheads="1"/>
          </p:cNvSpPr>
          <p:nvPr/>
        </p:nvSpPr>
        <p:spPr bwMode="auto">
          <a:xfrm>
            <a:off x="5134299" y="1363077"/>
            <a:ext cx="5557515" cy="4177190"/>
          </a:xfrm>
          <a:prstGeom prst="rect">
            <a:avLst/>
          </a:prstGeom>
          <a:noFill/>
          <a:ln w="9525" algn="ctr">
            <a:noFill/>
            <a:miter lim="800000"/>
            <a:headEnd/>
            <a:tailEnd/>
          </a:ln>
          <a:effectLst/>
        </p:spPr>
        <p:txBody>
          <a:bodyPr lIns="104287" tIns="52144" rIns="104287" bIns="52144" anchor="ctr">
            <a:spAutoFit/>
          </a:bodyPr>
          <a:lstStyle/>
          <a:p>
            <a:pPr algn="just" eaLnBrk="0" hangingPunct="0">
              <a:lnSpc>
                <a:spcPct val="80000"/>
              </a:lnSpc>
              <a:spcBef>
                <a:spcPct val="20000"/>
              </a:spcBef>
              <a:buClr>
                <a:schemeClr val="tx1"/>
              </a:buClr>
              <a:buSzPct val="100000"/>
            </a:pPr>
            <a:endParaRPr lang="en-GB" sz="2700" dirty="0">
              <a:latin typeface="Arial" pitchFamily="34" charset="0"/>
              <a:cs typeface="Arial" pitchFamily="34" charset="0"/>
            </a:endParaRPr>
          </a:p>
          <a:p>
            <a:pPr algn="just" eaLnBrk="0" hangingPunct="0">
              <a:lnSpc>
                <a:spcPct val="80000"/>
              </a:lnSpc>
              <a:spcBef>
                <a:spcPct val="20000"/>
              </a:spcBef>
              <a:buClr>
                <a:schemeClr val="tx1"/>
              </a:buClr>
              <a:buSzPct val="100000"/>
            </a:pPr>
            <a:r>
              <a:rPr lang="en-GB" sz="2700" dirty="0">
                <a:latin typeface="Arial" pitchFamily="34" charset="0"/>
                <a:cs typeface="Arial" pitchFamily="34" charset="0"/>
              </a:rPr>
              <a:t>3- tensioned membrane effect;</a:t>
            </a:r>
          </a:p>
          <a:p>
            <a:pPr algn="just" eaLnBrk="0" hangingPunct="0">
              <a:lnSpc>
                <a:spcPct val="80000"/>
              </a:lnSpc>
              <a:spcBef>
                <a:spcPct val="20000"/>
              </a:spcBef>
              <a:buClr>
                <a:schemeClr val="tx1"/>
              </a:buClr>
              <a:buSzPct val="100000"/>
            </a:pPr>
            <a:endParaRPr lang="en-GB" sz="2700" dirty="0">
              <a:latin typeface="Arial" pitchFamily="34" charset="0"/>
              <a:cs typeface="Arial" pitchFamily="34" charset="0"/>
            </a:endParaRPr>
          </a:p>
          <a:p>
            <a:pPr algn="just" eaLnBrk="0" hangingPunct="0">
              <a:lnSpc>
                <a:spcPct val="80000"/>
              </a:lnSpc>
              <a:spcBef>
                <a:spcPct val="20000"/>
              </a:spcBef>
              <a:buClr>
                <a:schemeClr val="tx1"/>
              </a:buClr>
              <a:buSzPct val="100000"/>
            </a:pPr>
            <a:endParaRPr lang="en-GB" sz="2700" dirty="0">
              <a:latin typeface="Arial" pitchFamily="34" charset="0"/>
              <a:cs typeface="Arial" pitchFamily="34" charset="0"/>
            </a:endParaRPr>
          </a:p>
          <a:p>
            <a:pPr algn="just" eaLnBrk="0" hangingPunct="0">
              <a:lnSpc>
                <a:spcPct val="80000"/>
              </a:lnSpc>
              <a:spcBef>
                <a:spcPct val="20000"/>
              </a:spcBef>
              <a:buClr>
                <a:schemeClr val="tx1"/>
              </a:buClr>
              <a:buSzPct val="100000"/>
            </a:pPr>
            <a:endParaRPr lang="en-GB" sz="2700" dirty="0">
              <a:latin typeface="Arial" pitchFamily="34" charset="0"/>
              <a:cs typeface="Arial" pitchFamily="34" charset="0"/>
            </a:endParaRPr>
          </a:p>
          <a:p>
            <a:pPr algn="just" eaLnBrk="0" hangingPunct="0">
              <a:lnSpc>
                <a:spcPct val="80000"/>
              </a:lnSpc>
              <a:spcBef>
                <a:spcPct val="20000"/>
              </a:spcBef>
              <a:buClr>
                <a:schemeClr val="tx1"/>
              </a:buClr>
              <a:buSzPct val="100000"/>
            </a:pPr>
            <a:endParaRPr lang="en-GB" sz="2700" dirty="0">
              <a:latin typeface="Arial" pitchFamily="34" charset="0"/>
              <a:cs typeface="Arial" pitchFamily="34" charset="0"/>
            </a:endParaRPr>
          </a:p>
          <a:p>
            <a:pPr algn="just" eaLnBrk="0" hangingPunct="0">
              <a:lnSpc>
                <a:spcPct val="80000"/>
              </a:lnSpc>
              <a:spcBef>
                <a:spcPct val="20000"/>
              </a:spcBef>
              <a:buClr>
                <a:schemeClr val="tx1"/>
              </a:buClr>
              <a:buSzPct val="100000"/>
            </a:pPr>
            <a:endParaRPr lang="en-GB" sz="2700" dirty="0">
              <a:latin typeface="Arial" pitchFamily="34" charset="0"/>
              <a:cs typeface="Arial" pitchFamily="34" charset="0"/>
            </a:endParaRPr>
          </a:p>
          <a:p>
            <a:pPr algn="just" eaLnBrk="0" hangingPunct="0">
              <a:lnSpc>
                <a:spcPct val="80000"/>
              </a:lnSpc>
              <a:spcBef>
                <a:spcPct val="20000"/>
              </a:spcBef>
              <a:buClr>
                <a:schemeClr val="tx1"/>
              </a:buClr>
              <a:buSzPct val="100000"/>
            </a:pPr>
            <a:endParaRPr lang="en-GB" sz="2700" dirty="0">
              <a:latin typeface="Arial" pitchFamily="34" charset="0"/>
              <a:cs typeface="Arial" pitchFamily="34" charset="0"/>
            </a:endParaRPr>
          </a:p>
          <a:p>
            <a:pPr algn="just" eaLnBrk="0" hangingPunct="0">
              <a:lnSpc>
                <a:spcPct val="80000"/>
              </a:lnSpc>
              <a:spcBef>
                <a:spcPct val="20000"/>
              </a:spcBef>
              <a:buClr>
                <a:schemeClr val="tx1"/>
              </a:buClr>
              <a:buSzPct val="100000"/>
            </a:pPr>
            <a:r>
              <a:rPr lang="en-GB" sz="2700" dirty="0">
                <a:latin typeface="Arial" pitchFamily="34" charset="0"/>
                <a:cs typeface="Arial" pitchFamily="34" charset="0"/>
              </a:rPr>
              <a:t>4- separation effect </a:t>
            </a:r>
            <a:r>
              <a:rPr lang="en-GB" sz="2700" dirty="0" smtClean="0">
                <a:latin typeface="Arial" pitchFamily="34" charset="0"/>
                <a:cs typeface="Arial" pitchFamily="34" charset="0"/>
              </a:rPr>
              <a:t>(GT</a:t>
            </a:r>
            <a:r>
              <a:rPr lang="en-GB" sz="2700" dirty="0">
                <a:latin typeface="Arial" pitchFamily="34" charset="0"/>
                <a:cs typeface="Arial" pitchFamily="34" charset="0"/>
              </a:rPr>
              <a:t>)</a:t>
            </a:r>
          </a:p>
          <a:p>
            <a:pPr algn="just" eaLnBrk="0" hangingPunct="0">
              <a:lnSpc>
                <a:spcPct val="80000"/>
              </a:lnSpc>
              <a:spcBef>
                <a:spcPct val="20000"/>
              </a:spcBef>
              <a:buClr>
                <a:schemeClr val="tx1"/>
              </a:buClr>
              <a:buSzPct val="100000"/>
            </a:pPr>
            <a:endParaRPr lang="en-GB" sz="2700" dirty="0">
              <a:latin typeface="Arial" pitchFamily="34" charset="0"/>
              <a:cs typeface="Arial" pitchFamily="34" charset="0"/>
            </a:endParaRPr>
          </a:p>
        </p:txBody>
      </p:sp>
      <p:sp>
        <p:nvSpPr>
          <p:cNvPr id="11" name="Rectangle 2"/>
          <p:cNvSpPr>
            <a:spLocks noChangeArrowheads="1"/>
          </p:cNvSpPr>
          <p:nvPr/>
        </p:nvSpPr>
        <p:spPr bwMode="auto">
          <a:xfrm>
            <a:off x="356394" y="1100937"/>
            <a:ext cx="4544021" cy="4946632"/>
          </a:xfrm>
          <a:prstGeom prst="rect">
            <a:avLst/>
          </a:prstGeom>
          <a:noFill/>
          <a:ln w="9525" algn="ctr">
            <a:noFill/>
            <a:miter lim="800000"/>
            <a:headEnd/>
            <a:tailEnd/>
          </a:ln>
          <a:effectLst/>
        </p:spPr>
        <p:txBody>
          <a:bodyPr wrap="square" lIns="104287" tIns="52144" rIns="104287" bIns="52144" anchor="ctr">
            <a:spAutoFit/>
          </a:bodyPr>
          <a:lstStyle/>
          <a:p>
            <a:pPr algn="just" eaLnBrk="0" hangingPunct="0">
              <a:lnSpc>
                <a:spcPct val="80000"/>
              </a:lnSpc>
              <a:spcBef>
                <a:spcPct val="20000"/>
              </a:spcBef>
              <a:buClr>
                <a:schemeClr val="tx1"/>
              </a:buClr>
              <a:buSzPct val="100000"/>
            </a:pPr>
            <a:r>
              <a:rPr lang="en-GB" sz="2700" b="1" dirty="0" smtClean="0">
                <a:latin typeface="Arial" pitchFamily="34" charset="0"/>
                <a:cs typeface="Arial" pitchFamily="34" charset="0"/>
              </a:rPr>
              <a:t>Mechanism</a:t>
            </a:r>
          </a:p>
          <a:p>
            <a:pPr algn="just" eaLnBrk="0" hangingPunct="0">
              <a:lnSpc>
                <a:spcPct val="80000"/>
              </a:lnSpc>
              <a:spcBef>
                <a:spcPct val="20000"/>
              </a:spcBef>
              <a:buClr>
                <a:schemeClr val="tx1"/>
              </a:buClr>
              <a:buSzPct val="100000"/>
            </a:pPr>
            <a:endParaRPr lang="en-GB" sz="2300" dirty="0">
              <a:latin typeface="Arial" pitchFamily="34" charset="0"/>
              <a:cs typeface="Arial" pitchFamily="34" charset="0"/>
            </a:endParaRPr>
          </a:p>
          <a:p>
            <a:pPr algn="just" eaLnBrk="0" hangingPunct="0">
              <a:lnSpc>
                <a:spcPct val="80000"/>
              </a:lnSpc>
              <a:spcBef>
                <a:spcPct val="20000"/>
              </a:spcBef>
              <a:buClr>
                <a:schemeClr val="tx1"/>
              </a:buClr>
              <a:buSzPct val="100000"/>
            </a:pPr>
            <a:r>
              <a:rPr lang="en-GB" sz="2700" dirty="0">
                <a:latin typeface="Arial" pitchFamily="34" charset="0"/>
                <a:cs typeface="Arial" pitchFamily="34" charset="0"/>
              </a:rPr>
              <a:t>1- lateral confinement;</a:t>
            </a:r>
          </a:p>
          <a:p>
            <a:pPr algn="just" eaLnBrk="0" hangingPunct="0">
              <a:lnSpc>
                <a:spcPct val="80000"/>
              </a:lnSpc>
              <a:spcBef>
                <a:spcPct val="20000"/>
              </a:spcBef>
              <a:buClr>
                <a:schemeClr val="tx1"/>
              </a:buClr>
              <a:buSzPct val="100000"/>
            </a:pPr>
            <a:endParaRPr lang="en-GB" sz="2700" dirty="0">
              <a:latin typeface="Arial" pitchFamily="34" charset="0"/>
              <a:cs typeface="Arial" pitchFamily="34" charset="0"/>
            </a:endParaRPr>
          </a:p>
          <a:p>
            <a:pPr algn="just" eaLnBrk="0" hangingPunct="0">
              <a:lnSpc>
                <a:spcPct val="80000"/>
              </a:lnSpc>
              <a:spcBef>
                <a:spcPct val="20000"/>
              </a:spcBef>
              <a:buClr>
                <a:schemeClr val="tx1"/>
              </a:buClr>
              <a:buSzPct val="100000"/>
            </a:pPr>
            <a:endParaRPr lang="en-GB" sz="2700" dirty="0">
              <a:latin typeface="Arial" pitchFamily="34" charset="0"/>
              <a:cs typeface="Arial" pitchFamily="34" charset="0"/>
            </a:endParaRPr>
          </a:p>
          <a:p>
            <a:pPr algn="just" eaLnBrk="0" hangingPunct="0">
              <a:lnSpc>
                <a:spcPct val="80000"/>
              </a:lnSpc>
              <a:spcBef>
                <a:spcPct val="20000"/>
              </a:spcBef>
              <a:buClr>
                <a:schemeClr val="tx1"/>
              </a:buClr>
              <a:buSzPct val="100000"/>
            </a:pPr>
            <a:endParaRPr lang="en-GB" sz="2700" dirty="0">
              <a:latin typeface="Arial" pitchFamily="34" charset="0"/>
              <a:cs typeface="Arial" pitchFamily="34" charset="0"/>
            </a:endParaRPr>
          </a:p>
          <a:p>
            <a:pPr algn="just" eaLnBrk="0" hangingPunct="0">
              <a:lnSpc>
                <a:spcPct val="80000"/>
              </a:lnSpc>
              <a:spcBef>
                <a:spcPct val="20000"/>
              </a:spcBef>
              <a:buClr>
                <a:schemeClr val="tx1"/>
              </a:buClr>
              <a:buSzPct val="100000"/>
            </a:pPr>
            <a:endParaRPr lang="en-GB" sz="2700" dirty="0">
              <a:latin typeface="Arial" pitchFamily="34" charset="0"/>
              <a:cs typeface="Arial" pitchFamily="34" charset="0"/>
            </a:endParaRPr>
          </a:p>
          <a:p>
            <a:pPr algn="just" eaLnBrk="0" hangingPunct="0">
              <a:lnSpc>
                <a:spcPct val="80000"/>
              </a:lnSpc>
              <a:spcBef>
                <a:spcPct val="20000"/>
              </a:spcBef>
              <a:buClr>
                <a:schemeClr val="tx1"/>
              </a:buClr>
              <a:buSzPct val="100000"/>
            </a:pPr>
            <a:endParaRPr lang="en-GB" sz="2700" dirty="0">
              <a:latin typeface="Arial" pitchFamily="34" charset="0"/>
              <a:cs typeface="Arial" pitchFamily="34" charset="0"/>
            </a:endParaRPr>
          </a:p>
          <a:p>
            <a:pPr algn="just" eaLnBrk="0" hangingPunct="0">
              <a:lnSpc>
                <a:spcPct val="80000"/>
              </a:lnSpc>
              <a:spcBef>
                <a:spcPct val="20000"/>
              </a:spcBef>
              <a:buClr>
                <a:schemeClr val="tx1"/>
              </a:buClr>
              <a:buSzPct val="100000"/>
            </a:pPr>
            <a:endParaRPr lang="en-GB" sz="2700" dirty="0">
              <a:latin typeface="Arial" pitchFamily="34" charset="0"/>
              <a:cs typeface="Arial" pitchFamily="34" charset="0"/>
            </a:endParaRPr>
          </a:p>
          <a:p>
            <a:pPr algn="just" eaLnBrk="0" hangingPunct="0">
              <a:lnSpc>
                <a:spcPct val="80000"/>
              </a:lnSpc>
              <a:spcBef>
                <a:spcPct val="20000"/>
              </a:spcBef>
              <a:buClr>
                <a:schemeClr val="tx1"/>
              </a:buClr>
              <a:buSzPct val="100000"/>
            </a:pPr>
            <a:r>
              <a:rPr lang="en-GB" sz="2700" dirty="0">
                <a:latin typeface="Arial" pitchFamily="34" charset="0"/>
                <a:cs typeface="Arial" pitchFamily="34" charset="0"/>
              </a:rPr>
              <a:t>2- load distribution;</a:t>
            </a:r>
          </a:p>
          <a:p>
            <a:pPr algn="just" eaLnBrk="0" hangingPunct="0">
              <a:lnSpc>
                <a:spcPct val="80000"/>
              </a:lnSpc>
              <a:spcBef>
                <a:spcPct val="20000"/>
              </a:spcBef>
              <a:buClr>
                <a:schemeClr val="tx1"/>
              </a:buClr>
              <a:buSzPct val="100000"/>
            </a:pPr>
            <a:endParaRPr lang="en-GB" sz="2700" dirty="0">
              <a:latin typeface="Arial" pitchFamily="34" charset="0"/>
              <a:cs typeface="Arial" pitchFamily="34" charset="0"/>
            </a:endParaRPr>
          </a:p>
          <a:p>
            <a:pPr algn="just" eaLnBrk="0" hangingPunct="0">
              <a:lnSpc>
                <a:spcPct val="80000"/>
              </a:lnSpc>
              <a:spcBef>
                <a:spcPct val="20000"/>
              </a:spcBef>
              <a:buClr>
                <a:schemeClr val="tx1"/>
              </a:buClr>
              <a:buSzPct val="100000"/>
            </a:pPr>
            <a:endParaRPr lang="en-GB" sz="2700" dirty="0">
              <a:latin typeface="Arial" pitchFamily="34" charset="0"/>
              <a:cs typeface="Arial" pitchFamily="34" charset="0"/>
            </a:endParaRPr>
          </a:p>
        </p:txBody>
      </p:sp>
      <p:pic>
        <p:nvPicPr>
          <p:cNvPr id="12" name="Picture 3"/>
          <p:cNvPicPr>
            <a:picLocks noChangeAspect="1" noChangeArrowheads="1"/>
          </p:cNvPicPr>
          <p:nvPr/>
        </p:nvPicPr>
        <p:blipFill>
          <a:blip r:embed="rId2" cstate="print"/>
          <a:srcRect/>
          <a:stretch>
            <a:fillRect/>
          </a:stretch>
        </p:blipFill>
        <p:spPr bwMode="auto">
          <a:xfrm>
            <a:off x="714646" y="5073033"/>
            <a:ext cx="2862287" cy="1972165"/>
          </a:xfrm>
          <a:prstGeom prst="rect">
            <a:avLst/>
          </a:prstGeom>
          <a:noFill/>
        </p:spPr>
      </p:pic>
      <p:pic>
        <p:nvPicPr>
          <p:cNvPr id="13" name="Picture 4"/>
          <p:cNvPicPr>
            <a:picLocks noChangeAspect="1" noChangeArrowheads="1"/>
          </p:cNvPicPr>
          <p:nvPr/>
        </p:nvPicPr>
        <p:blipFill>
          <a:blip r:embed="rId3" cstate="print"/>
          <a:srcRect/>
          <a:stretch>
            <a:fillRect/>
          </a:stretch>
        </p:blipFill>
        <p:spPr bwMode="auto">
          <a:xfrm>
            <a:off x="5459137" y="5073033"/>
            <a:ext cx="4334267" cy="1826921"/>
          </a:xfrm>
          <a:prstGeom prst="rect">
            <a:avLst/>
          </a:prstGeom>
          <a:noFill/>
        </p:spPr>
      </p:pic>
      <p:pic>
        <p:nvPicPr>
          <p:cNvPr id="14" name="Picture 6"/>
          <p:cNvPicPr>
            <a:picLocks noChangeAspect="1" noChangeArrowheads="1"/>
          </p:cNvPicPr>
          <p:nvPr/>
        </p:nvPicPr>
        <p:blipFill>
          <a:blip r:embed="rId4" cstate="print"/>
          <a:srcRect/>
          <a:stretch>
            <a:fillRect/>
          </a:stretch>
        </p:blipFill>
        <p:spPr bwMode="auto">
          <a:xfrm>
            <a:off x="610696" y="2225905"/>
            <a:ext cx="3621480" cy="2059662"/>
          </a:xfrm>
          <a:prstGeom prst="rect">
            <a:avLst/>
          </a:prstGeom>
          <a:noFill/>
        </p:spPr>
      </p:pic>
      <p:pic>
        <p:nvPicPr>
          <p:cNvPr id="15" name="Picture 5"/>
          <p:cNvPicPr>
            <a:picLocks noChangeAspect="1" noChangeArrowheads="1"/>
          </p:cNvPicPr>
          <p:nvPr/>
        </p:nvPicPr>
        <p:blipFill>
          <a:blip r:embed="rId5" cstate="print"/>
          <a:srcRect/>
          <a:stretch>
            <a:fillRect/>
          </a:stretch>
        </p:blipFill>
        <p:spPr bwMode="auto">
          <a:xfrm>
            <a:off x="6188631" y="2239905"/>
            <a:ext cx="3227963" cy="2175157"/>
          </a:xfrm>
          <a:prstGeom prst="rect">
            <a:avLst/>
          </a:prstGeom>
          <a:noFill/>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pPr>
              <a:buFont typeface="Wingdings" panose="05000000000000000000" pitchFamily="2" charset="2"/>
              <a:buChar char="v"/>
            </a:pPr>
            <a:r>
              <a:rPr lang="en-US" sz="2800" dirty="0" smtClean="0"/>
              <a:t>Flexible Pavement</a:t>
            </a:r>
          </a:p>
          <a:p>
            <a:pPr>
              <a:buFont typeface="Wingdings" panose="05000000000000000000" pitchFamily="2" charset="2"/>
              <a:buChar char="v"/>
            </a:pPr>
            <a:r>
              <a:rPr lang="en-US" sz="2800" dirty="0" smtClean="0"/>
              <a:t>Flexible Pavement – Failure Mode</a:t>
            </a:r>
          </a:p>
          <a:p>
            <a:pPr>
              <a:buFont typeface="Wingdings" panose="05000000000000000000" pitchFamily="2" charset="2"/>
              <a:buChar char="v"/>
            </a:pPr>
            <a:r>
              <a:rPr lang="en-US" sz="2800" dirty="0" smtClean="0"/>
              <a:t>Asphalt Reinforcement</a:t>
            </a:r>
          </a:p>
          <a:p>
            <a:pPr>
              <a:buFont typeface="Wingdings" panose="05000000000000000000" pitchFamily="2" charset="2"/>
              <a:buChar char="v"/>
            </a:pPr>
            <a:r>
              <a:rPr lang="en-US" sz="2800" dirty="0" smtClean="0"/>
              <a:t>Geosynthetic Solution</a:t>
            </a:r>
          </a:p>
          <a:p>
            <a:pPr>
              <a:buFont typeface="Wingdings" panose="05000000000000000000" pitchFamily="2" charset="2"/>
              <a:buChar char="v"/>
            </a:pPr>
            <a:r>
              <a:rPr lang="en-US" sz="2800" dirty="0" smtClean="0"/>
              <a:t>Drainage </a:t>
            </a:r>
          </a:p>
          <a:p>
            <a:pPr>
              <a:buFont typeface="Wingdings" panose="05000000000000000000" pitchFamily="2" charset="2"/>
              <a:buChar char="v"/>
            </a:pPr>
            <a:r>
              <a:rPr lang="en-US" sz="2800" dirty="0" smtClean="0"/>
              <a:t>Case Studies</a:t>
            </a:r>
          </a:p>
        </p:txBody>
      </p:sp>
      <p:sp>
        <p:nvSpPr>
          <p:cNvPr id="4" name="Title 3"/>
          <p:cNvSpPr>
            <a:spLocks noGrp="1"/>
          </p:cNvSpPr>
          <p:nvPr>
            <p:ph type="title"/>
          </p:nvPr>
        </p:nvSpPr>
        <p:spPr/>
        <p:txBody>
          <a:bodyPr>
            <a:noAutofit/>
          </a:bodyPr>
          <a:lstStyle/>
          <a:p>
            <a:pPr marL="0" indent="0">
              <a:buNone/>
            </a:pPr>
            <a:r>
              <a:rPr lang="en-US" sz="2800" dirty="0"/>
              <a:t>	</a:t>
            </a:r>
            <a:r>
              <a:rPr lang="en-US" sz="2800" dirty="0" smtClean="0"/>
              <a:t>Content</a:t>
            </a:r>
            <a:endParaRPr lang="en-US" sz="2800" dirty="0"/>
          </a:p>
        </p:txBody>
      </p:sp>
    </p:spTree>
    <p:extLst>
      <p:ext uri="{BB962C8B-B14F-4D97-AF65-F5344CB8AC3E}">
        <p14:creationId xmlns:p14="http://schemas.microsoft.com/office/powerpoint/2010/main" val="2885712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ChangeArrowheads="1"/>
          </p:cNvSpPr>
          <p:nvPr/>
        </p:nvSpPr>
        <p:spPr bwMode="auto">
          <a:xfrm>
            <a:off x="293283" y="1497461"/>
            <a:ext cx="6487542" cy="5494474"/>
          </a:xfrm>
          <a:prstGeom prst="rect">
            <a:avLst/>
          </a:prstGeom>
          <a:noFill/>
          <a:ln w="9525" algn="ctr">
            <a:noFill/>
            <a:miter lim="800000"/>
            <a:headEnd/>
            <a:tailEnd/>
          </a:ln>
          <a:effectLst/>
        </p:spPr>
        <p:txBody>
          <a:bodyPr wrap="square" lIns="104287" tIns="52144" rIns="104287" bIns="52144" anchor="ctr">
            <a:spAutoFit/>
          </a:bodyPr>
          <a:lstStyle/>
          <a:p>
            <a:pPr algn="just" eaLnBrk="0" hangingPunct="0">
              <a:lnSpc>
                <a:spcPct val="80000"/>
              </a:lnSpc>
              <a:spcBef>
                <a:spcPct val="20000"/>
              </a:spcBef>
              <a:buClr>
                <a:schemeClr val="tx1"/>
              </a:buClr>
              <a:buSzPct val="100000"/>
            </a:pPr>
            <a:endParaRPr lang="en-GB" sz="2300" dirty="0" smtClean="0">
              <a:latin typeface="Arial" pitchFamily="34" charset="0"/>
              <a:cs typeface="Arial" pitchFamily="34" charset="0"/>
            </a:endParaRPr>
          </a:p>
          <a:p>
            <a:pPr algn="just" eaLnBrk="0" hangingPunct="0">
              <a:lnSpc>
                <a:spcPct val="80000"/>
              </a:lnSpc>
              <a:spcBef>
                <a:spcPct val="20000"/>
              </a:spcBef>
              <a:buClr>
                <a:schemeClr val="tx1"/>
              </a:buClr>
              <a:buSzPct val="100000"/>
            </a:pPr>
            <a:r>
              <a:rPr lang="en-GB" sz="2300" b="1" u="sng" dirty="0" smtClean="0">
                <a:solidFill>
                  <a:srgbClr val="FF3300"/>
                </a:solidFill>
                <a:latin typeface="Arial" pitchFamily="34" charset="0"/>
                <a:cs typeface="Arial" pitchFamily="34" charset="0"/>
              </a:rPr>
              <a:t>Thickness </a:t>
            </a:r>
            <a:r>
              <a:rPr lang="en-GB" sz="2300" b="1" u="sng" dirty="0">
                <a:solidFill>
                  <a:srgbClr val="FF3300"/>
                </a:solidFill>
                <a:latin typeface="Arial" pitchFamily="34" charset="0"/>
                <a:cs typeface="Arial" pitchFamily="34" charset="0"/>
              </a:rPr>
              <a:t>reduction</a:t>
            </a:r>
            <a:r>
              <a:rPr lang="en-GB" sz="2300" dirty="0">
                <a:latin typeface="Arial" pitchFamily="34" charset="0"/>
                <a:cs typeface="Arial" pitchFamily="34" charset="0"/>
              </a:rPr>
              <a:t> at equal values of c, φ, N</a:t>
            </a:r>
            <a:r>
              <a:rPr lang="en-GB" sz="2300" dirty="0" smtClean="0">
                <a:latin typeface="Arial" pitchFamily="34" charset="0"/>
                <a:cs typeface="Arial" pitchFamily="34" charset="0"/>
              </a:rPr>
              <a:t>;</a:t>
            </a:r>
          </a:p>
          <a:p>
            <a:pPr algn="just" eaLnBrk="0" hangingPunct="0">
              <a:lnSpc>
                <a:spcPct val="80000"/>
              </a:lnSpc>
              <a:spcBef>
                <a:spcPct val="20000"/>
              </a:spcBef>
              <a:buClr>
                <a:schemeClr val="tx1"/>
              </a:buClr>
              <a:buSzPct val="100000"/>
            </a:pPr>
            <a:endParaRPr lang="en-GB" sz="2300" dirty="0" smtClean="0">
              <a:latin typeface="Arial" pitchFamily="34" charset="0"/>
              <a:cs typeface="Arial" pitchFamily="34" charset="0"/>
            </a:endParaRPr>
          </a:p>
          <a:p>
            <a:pPr algn="just" eaLnBrk="0" hangingPunct="0">
              <a:lnSpc>
                <a:spcPct val="80000"/>
              </a:lnSpc>
              <a:spcBef>
                <a:spcPct val="20000"/>
              </a:spcBef>
              <a:buClr>
                <a:schemeClr val="tx1"/>
              </a:buClr>
              <a:buSzPct val="100000"/>
            </a:pPr>
            <a:r>
              <a:rPr lang="en-AU" sz="2400" i="1" dirty="0" smtClean="0"/>
              <a:t>Base course reduction (BCR) </a:t>
            </a:r>
          </a:p>
          <a:p>
            <a:pPr algn="just" eaLnBrk="0" hangingPunct="0">
              <a:lnSpc>
                <a:spcPct val="80000"/>
              </a:lnSpc>
              <a:spcBef>
                <a:spcPct val="20000"/>
              </a:spcBef>
              <a:buClr>
                <a:schemeClr val="tx1"/>
              </a:buClr>
              <a:buSzPct val="100000"/>
            </a:pPr>
            <a:r>
              <a:rPr lang="en-AU" sz="2400" dirty="0" smtClean="0"/>
              <a:t>percent reduction in the reinforced base, or subbase thickness from the unreinforced thickness, with the same  material constituents, to reach the same defined failure state</a:t>
            </a:r>
            <a:endParaRPr lang="en-GB" sz="2300" dirty="0">
              <a:latin typeface="Arial" pitchFamily="34" charset="0"/>
              <a:cs typeface="Arial" pitchFamily="34" charset="0"/>
            </a:endParaRPr>
          </a:p>
          <a:p>
            <a:pPr algn="just" eaLnBrk="0" hangingPunct="0">
              <a:lnSpc>
                <a:spcPct val="80000"/>
              </a:lnSpc>
              <a:spcBef>
                <a:spcPct val="20000"/>
              </a:spcBef>
              <a:buClr>
                <a:schemeClr val="tx1"/>
              </a:buClr>
              <a:buSzPct val="100000"/>
            </a:pPr>
            <a:endParaRPr lang="en-GB" sz="2300" dirty="0">
              <a:latin typeface="Arial" pitchFamily="34" charset="0"/>
              <a:cs typeface="Arial" pitchFamily="34" charset="0"/>
            </a:endParaRPr>
          </a:p>
          <a:p>
            <a:pPr algn="just" eaLnBrk="0" hangingPunct="0">
              <a:lnSpc>
                <a:spcPct val="80000"/>
              </a:lnSpc>
              <a:spcBef>
                <a:spcPct val="20000"/>
              </a:spcBef>
              <a:buClr>
                <a:schemeClr val="tx1"/>
              </a:buClr>
              <a:buSzPct val="100000"/>
            </a:pPr>
            <a:endParaRPr lang="en-GB" sz="2300" dirty="0">
              <a:latin typeface="Arial" pitchFamily="34" charset="0"/>
              <a:cs typeface="Arial" pitchFamily="34" charset="0"/>
            </a:endParaRPr>
          </a:p>
          <a:p>
            <a:pPr algn="just" eaLnBrk="0" hangingPunct="0">
              <a:lnSpc>
                <a:spcPct val="80000"/>
              </a:lnSpc>
              <a:spcBef>
                <a:spcPct val="20000"/>
              </a:spcBef>
              <a:buClr>
                <a:schemeClr val="tx1"/>
              </a:buClr>
              <a:buSzPct val="100000"/>
            </a:pPr>
            <a:endParaRPr lang="en-GB" sz="2300" dirty="0">
              <a:latin typeface="Arial" pitchFamily="34" charset="0"/>
              <a:cs typeface="Arial" pitchFamily="34" charset="0"/>
            </a:endParaRPr>
          </a:p>
          <a:p>
            <a:pPr algn="just" eaLnBrk="0" hangingPunct="0">
              <a:lnSpc>
                <a:spcPct val="80000"/>
              </a:lnSpc>
              <a:spcBef>
                <a:spcPct val="20000"/>
              </a:spcBef>
              <a:buClr>
                <a:schemeClr val="tx1"/>
              </a:buClr>
              <a:buSzPct val="100000"/>
            </a:pPr>
            <a:endParaRPr lang="en-GB" sz="2300" dirty="0" smtClean="0">
              <a:latin typeface="Arial" pitchFamily="34" charset="0"/>
              <a:cs typeface="Arial" pitchFamily="34" charset="0"/>
            </a:endParaRPr>
          </a:p>
          <a:p>
            <a:pPr algn="just" eaLnBrk="0" hangingPunct="0">
              <a:lnSpc>
                <a:spcPct val="80000"/>
              </a:lnSpc>
              <a:spcBef>
                <a:spcPct val="20000"/>
              </a:spcBef>
              <a:buClr>
                <a:schemeClr val="tx1"/>
              </a:buClr>
              <a:buSzPct val="100000"/>
            </a:pPr>
            <a:endParaRPr lang="en-GB" sz="2300" dirty="0">
              <a:latin typeface="Arial" pitchFamily="34" charset="0"/>
              <a:cs typeface="Arial" pitchFamily="34" charset="0"/>
            </a:endParaRPr>
          </a:p>
          <a:p>
            <a:pPr algn="just" eaLnBrk="0" hangingPunct="0">
              <a:lnSpc>
                <a:spcPct val="80000"/>
              </a:lnSpc>
              <a:spcBef>
                <a:spcPct val="20000"/>
              </a:spcBef>
              <a:buClr>
                <a:schemeClr val="tx1"/>
              </a:buClr>
              <a:buSzPct val="100000"/>
            </a:pPr>
            <a:endParaRPr lang="en-GB" sz="2300" dirty="0">
              <a:latin typeface="Arial" pitchFamily="34" charset="0"/>
              <a:cs typeface="Arial" pitchFamily="34" charset="0"/>
            </a:endParaRPr>
          </a:p>
          <a:p>
            <a:pPr algn="just" eaLnBrk="0" hangingPunct="0">
              <a:lnSpc>
                <a:spcPct val="80000"/>
              </a:lnSpc>
              <a:spcBef>
                <a:spcPct val="20000"/>
              </a:spcBef>
              <a:buClr>
                <a:schemeClr val="tx1"/>
              </a:buClr>
              <a:buSzPct val="100000"/>
            </a:pPr>
            <a:endParaRPr lang="en-GB" sz="2300" dirty="0">
              <a:latin typeface="Arial" pitchFamily="34" charset="0"/>
              <a:cs typeface="Arial" pitchFamily="34" charset="0"/>
            </a:endParaRPr>
          </a:p>
        </p:txBody>
      </p:sp>
      <p:pic>
        <p:nvPicPr>
          <p:cNvPr id="335875" name="Picture 3"/>
          <p:cNvPicPr>
            <a:picLocks noChangeAspect="1" noChangeArrowheads="1"/>
          </p:cNvPicPr>
          <p:nvPr/>
        </p:nvPicPr>
        <p:blipFill>
          <a:blip r:embed="rId3"/>
          <a:srcRect/>
          <a:stretch>
            <a:fillRect/>
          </a:stretch>
        </p:blipFill>
        <p:spPr bwMode="auto">
          <a:xfrm>
            <a:off x="6780825" y="1852369"/>
            <a:ext cx="3559967" cy="2173722"/>
          </a:xfrm>
          <a:prstGeom prst="rect">
            <a:avLst/>
          </a:prstGeom>
          <a:noFill/>
        </p:spPr>
      </p:pic>
      <p:sp>
        <p:nvSpPr>
          <p:cNvPr id="2" name="Rectangle 1"/>
          <p:cNvSpPr/>
          <p:nvPr/>
        </p:nvSpPr>
        <p:spPr>
          <a:xfrm>
            <a:off x="1253360" y="249880"/>
            <a:ext cx="7270236" cy="728554"/>
          </a:xfrm>
          <a:prstGeom prst="rect">
            <a:avLst/>
          </a:prstGeom>
        </p:spPr>
        <p:txBody>
          <a:bodyPr wrap="none" lIns="104287" tIns="52144" rIns="104287" bIns="52144">
            <a:spAutoFit/>
          </a:bodyPr>
          <a:lstStyle/>
          <a:p>
            <a:pPr algn="just" eaLnBrk="0" hangingPunct="0">
              <a:lnSpc>
                <a:spcPct val="150000"/>
              </a:lnSpc>
              <a:spcBef>
                <a:spcPct val="20000"/>
              </a:spcBef>
              <a:buClr>
                <a:schemeClr val="tx1"/>
              </a:buClr>
              <a:buSzPct val="100000"/>
            </a:pPr>
            <a:r>
              <a:rPr lang="en-GB" sz="2700" b="1" dirty="0" smtClean="0">
                <a:latin typeface="Arial" pitchFamily="34" charset="0"/>
                <a:cs typeface="Arial" pitchFamily="34" charset="0"/>
              </a:rPr>
              <a:t>Benefits of Base and Subbase stabilization</a:t>
            </a:r>
            <a:endParaRPr lang="en-GB" sz="2700" b="1" dirty="0">
              <a:latin typeface="Arial" pitchFamily="34" charset="0"/>
              <a:cs typeface="Arial" pitchFamily="34" charset="0"/>
            </a:endParaRPr>
          </a:p>
        </p:txBody>
      </p:sp>
      <p:pic>
        <p:nvPicPr>
          <p:cNvPr id="3074" name="Picture 2"/>
          <p:cNvPicPr>
            <a:picLocks noChangeAspect="1" noChangeArrowheads="1"/>
          </p:cNvPicPr>
          <p:nvPr/>
        </p:nvPicPr>
        <p:blipFill>
          <a:blip r:embed="rId4"/>
          <a:srcRect/>
          <a:stretch>
            <a:fillRect/>
          </a:stretch>
        </p:blipFill>
        <p:spPr bwMode="auto">
          <a:xfrm>
            <a:off x="4427071" y="4418085"/>
            <a:ext cx="5331078" cy="248543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ChangeArrowheads="1"/>
          </p:cNvSpPr>
          <p:nvPr/>
        </p:nvSpPr>
        <p:spPr bwMode="auto">
          <a:xfrm>
            <a:off x="121833" y="1547048"/>
            <a:ext cx="6680795" cy="4478811"/>
          </a:xfrm>
          <a:prstGeom prst="rect">
            <a:avLst/>
          </a:prstGeom>
          <a:noFill/>
          <a:ln w="9525" algn="ctr">
            <a:noFill/>
            <a:miter lim="800000"/>
            <a:headEnd/>
            <a:tailEnd/>
          </a:ln>
          <a:effectLst/>
        </p:spPr>
        <p:txBody>
          <a:bodyPr wrap="square" lIns="104287" tIns="52144" rIns="104287" bIns="52144" anchor="ctr">
            <a:spAutoFit/>
          </a:bodyPr>
          <a:lstStyle/>
          <a:p>
            <a:pPr algn="just" eaLnBrk="0" hangingPunct="0">
              <a:lnSpc>
                <a:spcPct val="80000"/>
              </a:lnSpc>
              <a:spcBef>
                <a:spcPct val="20000"/>
              </a:spcBef>
              <a:buClr>
                <a:schemeClr val="tx1"/>
              </a:buClr>
              <a:buSzPct val="100000"/>
            </a:pPr>
            <a:endParaRPr lang="en-GB" sz="2300" dirty="0" smtClean="0">
              <a:latin typeface="Arial" pitchFamily="34" charset="0"/>
              <a:cs typeface="Arial" pitchFamily="34" charset="0"/>
            </a:endParaRPr>
          </a:p>
          <a:p>
            <a:pPr algn="just" eaLnBrk="0" hangingPunct="0">
              <a:lnSpc>
                <a:spcPct val="80000"/>
              </a:lnSpc>
              <a:spcBef>
                <a:spcPct val="20000"/>
              </a:spcBef>
              <a:buClr>
                <a:schemeClr val="tx1"/>
              </a:buClr>
              <a:buSzPct val="100000"/>
            </a:pPr>
            <a:r>
              <a:rPr lang="en-GB" sz="2300" b="1" u="sng" dirty="0" smtClean="0">
                <a:solidFill>
                  <a:srgbClr val="FF3300"/>
                </a:solidFill>
                <a:latin typeface="Arial" pitchFamily="34" charset="0"/>
                <a:cs typeface="Arial" pitchFamily="34" charset="0"/>
              </a:rPr>
              <a:t>Lifetime </a:t>
            </a:r>
            <a:r>
              <a:rPr lang="en-GB" sz="2300" b="1" u="sng" dirty="0">
                <a:solidFill>
                  <a:srgbClr val="FF3300"/>
                </a:solidFill>
                <a:latin typeface="Arial" pitchFamily="34" charset="0"/>
                <a:cs typeface="Arial" pitchFamily="34" charset="0"/>
              </a:rPr>
              <a:t>increase</a:t>
            </a:r>
            <a:r>
              <a:rPr lang="en-GB" sz="2300" dirty="0">
                <a:latin typeface="Arial" pitchFamily="34" charset="0"/>
                <a:cs typeface="Arial" pitchFamily="34" charset="0"/>
              </a:rPr>
              <a:t> at equal values of h, c, φ;</a:t>
            </a:r>
          </a:p>
          <a:p>
            <a:pPr algn="just" eaLnBrk="0" hangingPunct="0">
              <a:lnSpc>
                <a:spcPct val="80000"/>
              </a:lnSpc>
              <a:spcBef>
                <a:spcPct val="20000"/>
              </a:spcBef>
              <a:buClr>
                <a:schemeClr val="tx1"/>
              </a:buClr>
              <a:buSzPct val="100000"/>
            </a:pPr>
            <a:endParaRPr lang="en-GB" sz="2300" dirty="0">
              <a:latin typeface="Arial" pitchFamily="34" charset="0"/>
              <a:cs typeface="Arial" pitchFamily="34" charset="0"/>
            </a:endParaRPr>
          </a:p>
          <a:p>
            <a:pPr algn="just" eaLnBrk="0" hangingPunct="0">
              <a:lnSpc>
                <a:spcPct val="80000"/>
              </a:lnSpc>
              <a:spcBef>
                <a:spcPct val="20000"/>
              </a:spcBef>
              <a:buClr>
                <a:schemeClr val="tx1"/>
              </a:buClr>
              <a:buSzPct val="100000"/>
            </a:pPr>
            <a:r>
              <a:rPr lang="en-AU" sz="2400" i="1" dirty="0" smtClean="0"/>
              <a:t>Traffic benefit ratio (TBR) </a:t>
            </a:r>
          </a:p>
          <a:p>
            <a:pPr algn="just" eaLnBrk="0" hangingPunct="0">
              <a:lnSpc>
                <a:spcPct val="80000"/>
              </a:lnSpc>
              <a:spcBef>
                <a:spcPct val="20000"/>
              </a:spcBef>
              <a:buClr>
                <a:schemeClr val="tx1"/>
              </a:buClr>
              <a:buSzPct val="100000"/>
            </a:pPr>
            <a:r>
              <a:rPr lang="en-AU" sz="2400" dirty="0" smtClean="0"/>
              <a:t>ratio of the number of load cycles on reinforced section to the number of load cycles on an unreinforced section, with same geometry and material constituents, to reach the same defined failure state.</a:t>
            </a:r>
          </a:p>
          <a:p>
            <a:pPr algn="just" eaLnBrk="0" hangingPunct="0">
              <a:lnSpc>
                <a:spcPct val="80000"/>
              </a:lnSpc>
              <a:spcBef>
                <a:spcPct val="20000"/>
              </a:spcBef>
              <a:buClr>
                <a:schemeClr val="tx1"/>
              </a:buClr>
              <a:buSzPct val="100000"/>
            </a:pPr>
            <a:r>
              <a:rPr lang="en-AU" sz="2400" dirty="0" smtClean="0"/>
              <a:t> </a:t>
            </a:r>
          </a:p>
          <a:p>
            <a:pPr algn="just" eaLnBrk="0" hangingPunct="0">
              <a:lnSpc>
                <a:spcPct val="80000"/>
              </a:lnSpc>
              <a:spcBef>
                <a:spcPct val="20000"/>
              </a:spcBef>
              <a:buClr>
                <a:schemeClr val="tx1"/>
              </a:buClr>
              <a:buSzPct val="100000"/>
            </a:pPr>
            <a:r>
              <a:rPr lang="en-AU" sz="2400" dirty="0" smtClean="0"/>
              <a:t>TBR is sometimes termed </a:t>
            </a:r>
          </a:p>
          <a:p>
            <a:pPr algn="just" eaLnBrk="0" hangingPunct="0">
              <a:lnSpc>
                <a:spcPct val="80000"/>
              </a:lnSpc>
              <a:spcBef>
                <a:spcPct val="20000"/>
              </a:spcBef>
              <a:buClr>
                <a:schemeClr val="tx1"/>
              </a:buClr>
              <a:buSzPct val="100000"/>
            </a:pPr>
            <a:r>
              <a:rPr lang="en-AU" sz="2400" dirty="0" smtClean="0"/>
              <a:t>traffic improvement factor (TIF)</a:t>
            </a:r>
            <a:endParaRPr lang="en-GB" sz="2300" dirty="0">
              <a:latin typeface="Arial" pitchFamily="34" charset="0"/>
              <a:cs typeface="Arial" pitchFamily="34" charset="0"/>
            </a:endParaRPr>
          </a:p>
          <a:p>
            <a:pPr algn="just" eaLnBrk="0" hangingPunct="0">
              <a:lnSpc>
                <a:spcPct val="80000"/>
              </a:lnSpc>
              <a:spcBef>
                <a:spcPct val="20000"/>
              </a:spcBef>
              <a:buClr>
                <a:schemeClr val="tx1"/>
              </a:buClr>
              <a:buSzPct val="100000"/>
            </a:pPr>
            <a:endParaRPr lang="en-GB" sz="2300" dirty="0">
              <a:latin typeface="Arial" pitchFamily="34" charset="0"/>
              <a:cs typeface="Arial" pitchFamily="34" charset="0"/>
            </a:endParaRPr>
          </a:p>
        </p:txBody>
      </p:sp>
      <p:pic>
        <p:nvPicPr>
          <p:cNvPr id="335876" name="Picture 4"/>
          <p:cNvPicPr>
            <a:picLocks noChangeAspect="1" noChangeArrowheads="1"/>
          </p:cNvPicPr>
          <p:nvPr/>
        </p:nvPicPr>
        <p:blipFill>
          <a:blip r:embed="rId3"/>
          <a:srcRect/>
          <a:stretch>
            <a:fillRect/>
          </a:stretch>
        </p:blipFill>
        <p:spPr bwMode="auto">
          <a:xfrm>
            <a:off x="6802628" y="1889727"/>
            <a:ext cx="3450709" cy="2110409"/>
          </a:xfrm>
          <a:prstGeom prst="rect">
            <a:avLst/>
          </a:prstGeom>
          <a:noFill/>
        </p:spPr>
      </p:pic>
      <p:sp>
        <p:nvSpPr>
          <p:cNvPr id="2" name="Rectangle 1"/>
          <p:cNvSpPr/>
          <p:nvPr/>
        </p:nvSpPr>
        <p:spPr>
          <a:xfrm>
            <a:off x="1253359" y="249880"/>
            <a:ext cx="7193292" cy="728554"/>
          </a:xfrm>
          <a:prstGeom prst="rect">
            <a:avLst/>
          </a:prstGeom>
        </p:spPr>
        <p:txBody>
          <a:bodyPr wrap="none" lIns="104287" tIns="52144" rIns="104287" bIns="52144">
            <a:spAutoFit/>
          </a:bodyPr>
          <a:lstStyle/>
          <a:p>
            <a:pPr algn="just" eaLnBrk="0" hangingPunct="0">
              <a:lnSpc>
                <a:spcPct val="150000"/>
              </a:lnSpc>
              <a:spcBef>
                <a:spcPct val="20000"/>
              </a:spcBef>
              <a:buClr>
                <a:schemeClr val="tx1"/>
              </a:buClr>
              <a:buSzPct val="100000"/>
            </a:pPr>
            <a:r>
              <a:rPr lang="en-GB" sz="2700" b="1" dirty="0" smtClean="0">
                <a:latin typeface="Arial" pitchFamily="34" charset="0"/>
                <a:cs typeface="Arial" pitchFamily="34" charset="0"/>
              </a:rPr>
              <a:t>Benefits of base and subbase stabilization</a:t>
            </a:r>
            <a:endParaRPr lang="en-GB" sz="2700" b="1"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ChangeArrowheads="1"/>
          </p:cNvSpPr>
          <p:nvPr/>
        </p:nvSpPr>
        <p:spPr bwMode="auto">
          <a:xfrm>
            <a:off x="1" y="1349729"/>
            <a:ext cx="6802628" cy="6190049"/>
          </a:xfrm>
          <a:prstGeom prst="rect">
            <a:avLst/>
          </a:prstGeom>
          <a:noFill/>
          <a:ln w="9525" algn="ctr">
            <a:noFill/>
            <a:miter lim="800000"/>
            <a:headEnd/>
            <a:tailEnd/>
          </a:ln>
          <a:effectLst/>
        </p:spPr>
        <p:txBody>
          <a:bodyPr wrap="square" lIns="104287" tIns="52144" rIns="104287" bIns="52144" anchor="ctr">
            <a:spAutoFit/>
          </a:bodyPr>
          <a:lstStyle/>
          <a:p>
            <a:pPr algn="just" eaLnBrk="0" hangingPunct="0">
              <a:lnSpc>
                <a:spcPct val="80000"/>
              </a:lnSpc>
              <a:spcBef>
                <a:spcPct val="20000"/>
              </a:spcBef>
              <a:buClr>
                <a:schemeClr val="tx1"/>
              </a:buClr>
              <a:buSzPct val="100000"/>
            </a:pPr>
            <a:endParaRPr lang="en-GB" sz="2300" dirty="0" smtClean="0">
              <a:latin typeface="Arial" pitchFamily="34" charset="0"/>
              <a:cs typeface="Arial" pitchFamily="34" charset="0"/>
            </a:endParaRPr>
          </a:p>
          <a:p>
            <a:pPr algn="just" eaLnBrk="0" hangingPunct="0">
              <a:lnSpc>
                <a:spcPct val="80000"/>
              </a:lnSpc>
              <a:spcBef>
                <a:spcPct val="20000"/>
              </a:spcBef>
              <a:buClr>
                <a:schemeClr val="tx1"/>
              </a:buClr>
              <a:buSzPct val="100000"/>
            </a:pPr>
            <a:r>
              <a:rPr lang="en-GB" sz="2300" b="1" u="sng" dirty="0" smtClean="0">
                <a:solidFill>
                  <a:srgbClr val="FF3300"/>
                </a:solidFill>
                <a:latin typeface="Arial" pitchFamily="34" charset="0"/>
                <a:cs typeface="Arial" pitchFamily="34" charset="0"/>
              </a:rPr>
              <a:t>Reduce the quality of fill</a:t>
            </a:r>
            <a:r>
              <a:rPr lang="en-GB" sz="2300" dirty="0" smtClean="0">
                <a:latin typeface="Arial" pitchFamily="34" charset="0"/>
                <a:cs typeface="Arial" pitchFamily="34" charset="0"/>
              </a:rPr>
              <a:t> at equal values of N, h</a:t>
            </a:r>
          </a:p>
          <a:p>
            <a:pPr algn="just" eaLnBrk="0" hangingPunct="0">
              <a:lnSpc>
                <a:spcPct val="80000"/>
              </a:lnSpc>
              <a:spcBef>
                <a:spcPct val="20000"/>
              </a:spcBef>
              <a:buClr>
                <a:schemeClr val="tx1"/>
              </a:buClr>
              <a:buSzPct val="100000"/>
            </a:pPr>
            <a:endParaRPr lang="en-GB" sz="2300" dirty="0">
              <a:latin typeface="Arial" pitchFamily="34" charset="0"/>
              <a:cs typeface="Arial" pitchFamily="34" charset="0"/>
            </a:endParaRPr>
          </a:p>
          <a:p>
            <a:pPr algn="just" eaLnBrk="0" hangingPunct="0">
              <a:lnSpc>
                <a:spcPct val="80000"/>
              </a:lnSpc>
              <a:spcBef>
                <a:spcPct val="20000"/>
              </a:spcBef>
              <a:buClr>
                <a:schemeClr val="tx1"/>
              </a:buClr>
              <a:buSzPct val="100000"/>
            </a:pPr>
            <a:r>
              <a:rPr lang="en-AU" sz="2400" i="1" dirty="0" smtClean="0"/>
              <a:t> </a:t>
            </a:r>
          </a:p>
          <a:p>
            <a:pPr algn="just" eaLnBrk="0" hangingPunct="0">
              <a:lnSpc>
                <a:spcPct val="80000"/>
              </a:lnSpc>
              <a:spcBef>
                <a:spcPct val="20000"/>
              </a:spcBef>
              <a:buClr>
                <a:schemeClr val="tx1"/>
              </a:buClr>
              <a:buSzPct val="100000"/>
            </a:pPr>
            <a:r>
              <a:rPr lang="en-AU" sz="2400" dirty="0" smtClean="0"/>
              <a:t>Reduces the requirement for good quality </a:t>
            </a:r>
          </a:p>
          <a:p>
            <a:pPr algn="just" eaLnBrk="0" hangingPunct="0">
              <a:lnSpc>
                <a:spcPct val="80000"/>
              </a:lnSpc>
              <a:spcBef>
                <a:spcPct val="20000"/>
              </a:spcBef>
              <a:buClr>
                <a:schemeClr val="tx1"/>
              </a:buClr>
              <a:buSzPct val="100000"/>
            </a:pPr>
            <a:r>
              <a:rPr lang="en-AU" sz="2400" dirty="0" smtClean="0"/>
              <a:t>virgin unbound aggregate </a:t>
            </a:r>
          </a:p>
          <a:p>
            <a:pPr algn="just" eaLnBrk="0" hangingPunct="0">
              <a:lnSpc>
                <a:spcPct val="80000"/>
              </a:lnSpc>
              <a:spcBef>
                <a:spcPct val="20000"/>
              </a:spcBef>
              <a:buClr>
                <a:schemeClr val="tx1"/>
              </a:buClr>
              <a:buSzPct val="100000"/>
            </a:pPr>
            <a:endParaRPr lang="en-AU" sz="2400" dirty="0" smtClean="0"/>
          </a:p>
          <a:p>
            <a:pPr algn="just" eaLnBrk="0" hangingPunct="0">
              <a:lnSpc>
                <a:spcPct val="80000"/>
              </a:lnSpc>
              <a:spcBef>
                <a:spcPct val="20000"/>
              </a:spcBef>
              <a:buClr>
                <a:schemeClr val="tx1"/>
              </a:buClr>
              <a:buSzPct val="100000"/>
            </a:pPr>
            <a:r>
              <a:rPr lang="en-AU" sz="2400" dirty="0" smtClean="0"/>
              <a:t>Geogrid improves the mechanical properties</a:t>
            </a:r>
          </a:p>
          <a:p>
            <a:pPr algn="just" eaLnBrk="0" hangingPunct="0">
              <a:lnSpc>
                <a:spcPct val="80000"/>
              </a:lnSpc>
              <a:spcBef>
                <a:spcPct val="20000"/>
              </a:spcBef>
              <a:buClr>
                <a:schemeClr val="tx1"/>
              </a:buClr>
              <a:buSzPct val="100000"/>
            </a:pPr>
            <a:r>
              <a:rPr lang="en-AU" sz="2400" dirty="0" smtClean="0"/>
              <a:t> </a:t>
            </a:r>
            <a:r>
              <a:rPr lang="en-AU" sz="2400" dirty="0" err="1" smtClean="0"/>
              <a:t>i.e</a:t>
            </a:r>
            <a:r>
              <a:rPr lang="en-AU" sz="2400" dirty="0" smtClean="0"/>
              <a:t> modulus and bearing capacity of local low quality/marginal aggregates</a:t>
            </a:r>
          </a:p>
          <a:p>
            <a:pPr algn="just" eaLnBrk="0" hangingPunct="0">
              <a:lnSpc>
                <a:spcPct val="80000"/>
              </a:lnSpc>
              <a:spcBef>
                <a:spcPct val="20000"/>
              </a:spcBef>
              <a:buClr>
                <a:schemeClr val="tx1"/>
              </a:buClr>
              <a:buSzPct val="100000"/>
            </a:pPr>
            <a:r>
              <a:rPr lang="en-AU" sz="2400" dirty="0" smtClean="0"/>
              <a:t> </a:t>
            </a:r>
          </a:p>
          <a:p>
            <a:pPr algn="just" eaLnBrk="0" hangingPunct="0">
              <a:lnSpc>
                <a:spcPct val="80000"/>
              </a:lnSpc>
              <a:spcBef>
                <a:spcPct val="20000"/>
              </a:spcBef>
              <a:buClr>
                <a:schemeClr val="tx1"/>
              </a:buClr>
              <a:buSzPct val="100000"/>
            </a:pPr>
            <a:endParaRPr lang="en-US" sz="2400" dirty="0" smtClean="0"/>
          </a:p>
          <a:p>
            <a:pPr algn="just" eaLnBrk="0" hangingPunct="0">
              <a:lnSpc>
                <a:spcPct val="80000"/>
              </a:lnSpc>
              <a:spcBef>
                <a:spcPct val="20000"/>
              </a:spcBef>
              <a:buClr>
                <a:schemeClr val="tx1"/>
              </a:buClr>
              <a:buSzPct val="100000"/>
            </a:pPr>
            <a:endParaRPr lang="en-GB" sz="2300" dirty="0">
              <a:latin typeface="Arial" pitchFamily="34" charset="0"/>
              <a:cs typeface="Arial" pitchFamily="34" charset="0"/>
            </a:endParaRPr>
          </a:p>
          <a:p>
            <a:pPr algn="just" eaLnBrk="0" hangingPunct="0">
              <a:lnSpc>
                <a:spcPct val="80000"/>
              </a:lnSpc>
              <a:spcBef>
                <a:spcPct val="20000"/>
              </a:spcBef>
              <a:buClr>
                <a:schemeClr val="tx1"/>
              </a:buClr>
              <a:buSzPct val="100000"/>
            </a:pPr>
            <a:endParaRPr lang="en-GB" sz="2300" dirty="0">
              <a:latin typeface="Arial" pitchFamily="34" charset="0"/>
              <a:cs typeface="Arial" pitchFamily="34" charset="0"/>
            </a:endParaRPr>
          </a:p>
          <a:p>
            <a:pPr algn="just" eaLnBrk="0" hangingPunct="0">
              <a:lnSpc>
                <a:spcPct val="80000"/>
              </a:lnSpc>
              <a:spcBef>
                <a:spcPct val="20000"/>
              </a:spcBef>
              <a:buClr>
                <a:schemeClr val="tx1"/>
              </a:buClr>
              <a:buSzPct val="100000"/>
            </a:pPr>
            <a:endParaRPr lang="en-GB" sz="2300" dirty="0">
              <a:latin typeface="Arial" pitchFamily="34" charset="0"/>
              <a:cs typeface="Arial" pitchFamily="34" charset="0"/>
            </a:endParaRPr>
          </a:p>
          <a:p>
            <a:pPr algn="just" eaLnBrk="0" hangingPunct="0">
              <a:lnSpc>
                <a:spcPct val="80000"/>
              </a:lnSpc>
              <a:spcBef>
                <a:spcPct val="20000"/>
              </a:spcBef>
              <a:buClr>
                <a:schemeClr val="tx1"/>
              </a:buClr>
              <a:buSzPct val="100000"/>
            </a:pPr>
            <a:endParaRPr lang="en-GB" sz="2300" dirty="0">
              <a:latin typeface="Arial" pitchFamily="34" charset="0"/>
              <a:cs typeface="Arial" pitchFamily="34" charset="0"/>
            </a:endParaRPr>
          </a:p>
          <a:p>
            <a:pPr algn="just" eaLnBrk="0" hangingPunct="0">
              <a:lnSpc>
                <a:spcPct val="80000"/>
              </a:lnSpc>
              <a:spcBef>
                <a:spcPct val="20000"/>
              </a:spcBef>
              <a:buClr>
                <a:schemeClr val="tx1"/>
              </a:buClr>
              <a:buSzPct val="100000"/>
            </a:pPr>
            <a:endParaRPr lang="en-GB" sz="2300" dirty="0">
              <a:latin typeface="Arial" pitchFamily="34" charset="0"/>
              <a:cs typeface="Arial" pitchFamily="34" charset="0"/>
            </a:endParaRPr>
          </a:p>
        </p:txBody>
      </p:sp>
      <p:sp>
        <p:nvSpPr>
          <p:cNvPr id="2" name="Rectangle 1"/>
          <p:cNvSpPr/>
          <p:nvPr/>
        </p:nvSpPr>
        <p:spPr>
          <a:xfrm>
            <a:off x="1253359" y="249880"/>
            <a:ext cx="7212528" cy="728554"/>
          </a:xfrm>
          <a:prstGeom prst="rect">
            <a:avLst/>
          </a:prstGeom>
        </p:spPr>
        <p:txBody>
          <a:bodyPr wrap="none" lIns="104287" tIns="52144" rIns="104287" bIns="52144">
            <a:spAutoFit/>
          </a:bodyPr>
          <a:lstStyle/>
          <a:p>
            <a:pPr algn="just" eaLnBrk="0" hangingPunct="0">
              <a:lnSpc>
                <a:spcPct val="150000"/>
              </a:lnSpc>
              <a:spcBef>
                <a:spcPct val="20000"/>
              </a:spcBef>
              <a:buClr>
                <a:schemeClr val="tx1"/>
              </a:buClr>
              <a:buSzPct val="100000"/>
            </a:pPr>
            <a:r>
              <a:rPr lang="en-GB" sz="2700" b="1" dirty="0" smtClean="0">
                <a:latin typeface="Arial" pitchFamily="34" charset="0"/>
                <a:cs typeface="Arial" pitchFamily="34" charset="0"/>
              </a:rPr>
              <a:t>Benefits of base and subbase stabilisation</a:t>
            </a:r>
            <a:endParaRPr lang="en-GB" sz="2700" b="1" dirty="0">
              <a:latin typeface="Arial" pitchFamily="34" charset="0"/>
              <a:cs typeface="Arial" pitchFamily="34" charset="0"/>
            </a:endParaRP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2629" y="1671638"/>
            <a:ext cx="3889184" cy="25196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11655" y="1288683"/>
            <a:ext cx="7573368" cy="459249"/>
          </a:xfrm>
          <a:prstGeom prst="rect">
            <a:avLst/>
          </a:prstGeom>
          <a:noFill/>
        </p:spPr>
        <p:txBody>
          <a:bodyPr wrap="square" lIns="104287" tIns="52144" rIns="104287" bIns="52144" rtlCol="0">
            <a:spAutoFit/>
          </a:bodyPr>
          <a:lstStyle/>
          <a:p>
            <a:pPr algn="ctr"/>
            <a:r>
              <a:rPr lang="en-US" sz="2300" b="1" dirty="0" smtClean="0">
                <a:latin typeface="Arial" pitchFamily="34" charset="0"/>
                <a:cs typeface="Arial" pitchFamily="34" charset="0"/>
              </a:rPr>
              <a:t>Reinforced Section of Pavement</a:t>
            </a:r>
            <a:endParaRPr lang="en-US" sz="2300" b="1" dirty="0">
              <a:latin typeface="Arial" pitchFamily="34" charset="0"/>
              <a:cs typeface="Arial" pitchFamily="34" charset="0"/>
            </a:endParaRPr>
          </a:p>
        </p:txBody>
      </p:sp>
      <p:grpSp>
        <p:nvGrpSpPr>
          <p:cNvPr id="2" name="Group 3"/>
          <p:cNvGrpSpPr>
            <a:grpSpLocks/>
          </p:cNvGrpSpPr>
          <p:nvPr/>
        </p:nvGrpSpPr>
        <p:grpSpPr bwMode="auto">
          <a:xfrm>
            <a:off x="4365825" y="2771881"/>
            <a:ext cx="2693371" cy="2460394"/>
            <a:chOff x="340" y="1797"/>
            <a:chExt cx="2177" cy="1406"/>
          </a:xfrm>
        </p:grpSpPr>
        <p:sp>
          <p:nvSpPr>
            <p:cNvPr id="16" name="Rectangle 4" descr="Granito"/>
            <p:cNvSpPr>
              <a:spLocks noChangeArrowheads="1"/>
            </p:cNvSpPr>
            <p:nvPr/>
          </p:nvSpPr>
          <p:spPr bwMode="auto">
            <a:xfrm>
              <a:off x="340" y="1797"/>
              <a:ext cx="2177" cy="91"/>
            </a:xfrm>
            <a:prstGeom prst="rect">
              <a:avLst/>
            </a:prstGeom>
            <a:blipFill dpi="0" rotWithShape="1">
              <a:blip r:embed="rId2" cstate="print"/>
              <a:srcRect/>
              <a:tile tx="0" ty="0" sx="100000" sy="100000" flip="none" algn="tl"/>
            </a:blipFill>
            <a:ln w="9525">
              <a:solidFill>
                <a:schemeClr val="tx1"/>
              </a:solidFill>
              <a:miter lim="800000"/>
              <a:headEnd/>
              <a:tailEnd/>
            </a:ln>
          </p:spPr>
          <p:txBody>
            <a:bodyPr wrap="none" anchor="ctr"/>
            <a:lstStyle/>
            <a:p>
              <a:pPr defTabSz="1042873" eaLnBrk="0" hangingPunct="0">
                <a:lnSpc>
                  <a:spcPct val="80000"/>
                </a:lnSpc>
                <a:spcBef>
                  <a:spcPct val="20000"/>
                </a:spcBef>
                <a:buClr>
                  <a:schemeClr val="tx1"/>
                </a:buClr>
                <a:buSzPct val="100000"/>
              </a:pPr>
              <a:endParaRPr lang="it-IT" sz="2700" b="1" dirty="0">
                <a:latin typeface="Tahoma" pitchFamily="34" charset="0"/>
              </a:endParaRPr>
            </a:p>
          </p:txBody>
        </p:sp>
        <p:sp>
          <p:nvSpPr>
            <p:cNvPr id="17" name="Rectangle 5" descr="Scaglie"/>
            <p:cNvSpPr>
              <a:spLocks noChangeArrowheads="1"/>
            </p:cNvSpPr>
            <p:nvPr/>
          </p:nvSpPr>
          <p:spPr bwMode="auto">
            <a:xfrm>
              <a:off x="340" y="1888"/>
              <a:ext cx="2177" cy="181"/>
            </a:xfrm>
            <a:prstGeom prst="rect">
              <a:avLst/>
            </a:prstGeom>
            <a:pattFill prst="shingle">
              <a:fgClr>
                <a:srgbClr val="969696"/>
              </a:fgClr>
              <a:bgClr>
                <a:srgbClr val="1C1C1C"/>
              </a:bgClr>
            </a:pattFill>
            <a:ln w="9525">
              <a:solidFill>
                <a:schemeClr val="tx1"/>
              </a:solidFill>
              <a:miter lim="800000"/>
              <a:headEnd/>
              <a:tailEnd/>
            </a:ln>
          </p:spPr>
          <p:txBody>
            <a:bodyPr wrap="none" anchor="ctr"/>
            <a:lstStyle/>
            <a:p>
              <a:pPr defTabSz="1042873" eaLnBrk="0" hangingPunct="0">
                <a:lnSpc>
                  <a:spcPct val="80000"/>
                </a:lnSpc>
                <a:spcBef>
                  <a:spcPct val="20000"/>
                </a:spcBef>
                <a:buClr>
                  <a:schemeClr val="tx1"/>
                </a:buClr>
                <a:buSzPct val="100000"/>
              </a:pPr>
              <a:endParaRPr lang="it-IT" sz="2700" b="1" dirty="0">
                <a:latin typeface="Tahoma" pitchFamily="34" charset="0"/>
              </a:endParaRPr>
            </a:p>
          </p:txBody>
        </p:sp>
        <p:sp>
          <p:nvSpPr>
            <p:cNvPr id="18" name="Rectangle 6" descr="90%"/>
            <p:cNvSpPr>
              <a:spLocks noChangeArrowheads="1"/>
            </p:cNvSpPr>
            <p:nvPr/>
          </p:nvSpPr>
          <p:spPr bwMode="auto">
            <a:xfrm>
              <a:off x="340" y="2069"/>
              <a:ext cx="2177" cy="409"/>
            </a:xfrm>
            <a:prstGeom prst="rect">
              <a:avLst/>
            </a:prstGeom>
            <a:pattFill prst="pct90">
              <a:fgClr>
                <a:srgbClr val="777777"/>
              </a:fgClr>
              <a:bgClr>
                <a:srgbClr val="292929"/>
              </a:bgClr>
            </a:pattFill>
            <a:ln w="9525">
              <a:solidFill>
                <a:schemeClr val="tx1"/>
              </a:solidFill>
              <a:miter lim="800000"/>
              <a:headEnd/>
              <a:tailEnd/>
            </a:ln>
          </p:spPr>
          <p:txBody>
            <a:bodyPr wrap="none" anchor="ctr"/>
            <a:lstStyle/>
            <a:p>
              <a:pPr defTabSz="1042873" eaLnBrk="0" hangingPunct="0">
                <a:lnSpc>
                  <a:spcPct val="80000"/>
                </a:lnSpc>
                <a:spcBef>
                  <a:spcPct val="20000"/>
                </a:spcBef>
                <a:buClr>
                  <a:schemeClr val="tx1"/>
                </a:buClr>
                <a:buSzPct val="100000"/>
              </a:pPr>
              <a:endParaRPr lang="it-IT" sz="2700" b="1" dirty="0">
                <a:latin typeface="Tahoma" pitchFamily="34" charset="0"/>
              </a:endParaRPr>
            </a:p>
          </p:txBody>
        </p:sp>
        <p:sp>
          <p:nvSpPr>
            <p:cNvPr id="19" name="Rectangle 7" descr="Sughero"/>
            <p:cNvSpPr>
              <a:spLocks noChangeArrowheads="1"/>
            </p:cNvSpPr>
            <p:nvPr/>
          </p:nvSpPr>
          <p:spPr bwMode="auto">
            <a:xfrm>
              <a:off x="340" y="2478"/>
              <a:ext cx="2177" cy="725"/>
            </a:xfrm>
            <a:prstGeom prst="rect">
              <a:avLst/>
            </a:prstGeom>
            <a:blipFill dpi="0" rotWithShape="0">
              <a:blip r:embed="rId3" cstate="print"/>
              <a:srcRect/>
              <a:tile tx="0" ty="0" sx="100000" sy="100000" flip="none" algn="tl"/>
            </a:blipFill>
            <a:ln w="9525">
              <a:solidFill>
                <a:schemeClr val="tx1"/>
              </a:solidFill>
              <a:miter lim="800000"/>
              <a:headEnd/>
              <a:tailEnd/>
            </a:ln>
          </p:spPr>
          <p:txBody>
            <a:bodyPr wrap="none" anchor="ctr"/>
            <a:lstStyle/>
            <a:p>
              <a:pPr defTabSz="1042873" eaLnBrk="0" hangingPunct="0">
                <a:lnSpc>
                  <a:spcPct val="80000"/>
                </a:lnSpc>
                <a:spcBef>
                  <a:spcPct val="20000"/>
                </a:spcBef>
                <a:buClr>
                  <a:schemeClr val="tx1"/>
                </a:buClr>
                <a:buSzPct val="100000"/>
              </a:pPr>
              <a:endParaRPr lang="it-IT" sz="2700" b="1" dirty="0">
                <a:latin typeface="Tahoma" pitchFamily="34" charset="0"/>
              </a:endParaRPr>
            </a:p>
          </p:txBody>
        </p:sp>
      </p:grpSp>
      <p:sp>
        <p:nvSpPr>
          <p:cNvPr id="20" name="Text Box 16"/>
          <p:cNvSpPr txBox="1">
            <a:spLocks noChangeArrowheads="1"/>
          </p:cNvSpPr>
          <p:nvPr/>
        </p:nvSpPr>
        <p:spPr bwMode="auto">
          <a:xfrm>
            <a:off x="1251092" y="2743882"/>
            <a:ext cx="3029347" cy="2690630"/>
          </a:xfrm>
          <a:prstGeom prst="rect">
            <a:avLst/>
          </a:prstGeom>
          <a:noFill/>
          <a:ln w="9525">
            <a:noFill/>
            <a:miter lim="800000"/>
            <a:headEnd/>
            <a:tailEnd/>
          </a:ln>
        </p:spPr>
        <p:txBody>
          <a:bodyPr lIns="104287" tIns="52144" rIns="104287" bIns="52144">
            <a:spAutoFit/>
          </a:bodyPr>
          <a:lstStyle/>
          <a:p>
            <a:pPr algn="r" defTabSz="1042873">
              <a:lnSpc>
                <a:spcPct val="50000"/>
              </a:lnSpc>
              <a:spcBef>
                <a:spcPct val="50000"/>
              </a:spcBef>
            </a:pPr>
            <a:r>
              <a:rPr lang="it-IT" sz="1600" b="1" dirty="0">
                <a:latin typeface="Tahoma" pitchFamily="34" charset="0"/>
              </a:rPr>
              <a:t>W.C.</a:t>
            </a:r>
          </a:p>
          <a:p>
            <a:pPr algn="r" defTabSz="1042873">
              <a:lnSpc>
                <a:spcPct val="50000"/>
              </a:lnSpc>
              <a:spcBef>
                <a:spcPct val="50000"/>
              </a:spcBef>
            </a:pPr>
            <a:endParaRPr lang="it-IT" sz="200" b="1" dirty="0">
              <a:latin typeface="Tahoma" pitchFamily="34" charset="0"/>
            </a:endParaRPr>
          </a:p>
          <a:p>
            <a:pPr algn="r" defTabSz="1042873">
              <a:lnSpc>
                <a:spcPct val="50000"/>
              </a:lnSpc>
              <a:spcBef>
                <a:spcPct val="50000"/>
              </a:spcBef>
            </a:pPr>
            <a:r>
              <a:rPr lang="it-IT" sz="1600" b="1" dirty="0">
                <a:latin typeface="Tahoma" pitchFamily="34" charset="0"/>
              </a:rPr>
              <a:t>BINDER</a:t>
            </a:r>
          </a:p>
          <a:p>
            <a:pPr algn="r" defTabSz="1042873">
              <a:lnSpc>
                <a:spcPct val="50000"/>
              </a:lnSpc>
              <a:spcBef>
                <a:spcPct val="50000"/>
              </a:spcBef>
            </a:pPr>
            <a:endParaRPr lang="it-IT" sz="1400" b="1" dirty="0">
              <a:latin typeface="Tahoma" pitchFamily="34" charset="0"/>
            </a:endParaRPr>
          </a:p>
          <a:p>
            <a:pPr algn="r" defTabSz="1042873">
              <a:lnSpc>
                <a:spcPct val="50000"/>
              </a:lnSpc>
              <a:spcBef>
                <a:spcPct val="50000"/>
              </a:spcBef>
            </a:pPr>
            <a:r>
              <a:rPr lang="it-IT" sz="1600" b="1" dirty="0" smtClean="0">
                <a:latin typeface="Tahoma" pitchFamily="34" charset="0"/>
              </a:rPr>
              <a:t>BASE</a:t>
            </a:r>
            <a:endParaRPr lang="it-IT" sz="1600" b="1" dirty="0">
              <a:latin typeface="Tahoma" pitchFamily="34" charset="0"/>
            </a:endParaRPr>
          </a:p>
          <a:p>
            <a:pPr algn="r" defTabSz="1042873">
              <a:lnSpc>
                <a:spcPct val="50000"/>
              </a:lnSpc>
              <a:spcBef>
                <a:spcPct val="50000"/>
              </a:spcBef>
            </a:pPr>
            <a:endParaRPr lang="it-IT" sz="1600" b="1" dirty="0">
              <a:latin typeface="Tahoma" pitchFamily="34" charset="0"/>
            </a:endParaRPr>
          </a:p>
          <a:p>
            <a:pPr algn="r" defTabSz="1042873">
              <a:lnSpc>
                <a:spcPct val="50000"/>
              </a:lnSpc>
              <a:spcBef>
                <a:spcPct val="50000"/>
              </a:spcBef>
            </a:pPr>
            <a:endParaRPr lang="it-IT" sz="1600" b="1" dirty="0">
              <a:latin typeface="Tahoma" pitchFamily="34" charset="0"/>
            </a:endParaRPr>
          </a:p>
          <a:p>
            <a:pPr algn="r" defTabSz="1042873">
              <a:lnSpc>
                <a:spcPct val="50000"/>
              </a:lnSpc>
              <a:spcBef>
                <a:spcPct val="50000"/>
              </a:spcBef>
            </a:pPr>
            <a:endParaRPr lang="it-IT" sz="900" b="1" dirty="0">
              <a:latin typeface="Tahoma" pitchFamily="34" charset="0"/>
            </a:endParaRPr>
          </a:p>
          <a:p>
            <a:pPr algn="r" defTabSz="1042873">
              <a:lnSpc>
                <a:spcPct val="50000"/>
              </a:lnSpc>
              <a:spcBef>
                <a:spcPct val="50000"/>
              </a:spcBef>
            </a:pPr>
            <a:r>
              <a:rPr lang="it-IT" sz="1600" b="1" dirty="0" smtClean="0">
                <a:latin typeface="Tahoma" pitchFamily="34" charset="0"/>
              </a:rPr>
              <a:t>SUBBASE</a:t>
            </a:r>
            <a:endParaRPr lang="it-IT" sz="1600" b="1" dirty="0">
              <a:latin typeface="Tahoma" pitchFamily="34" charset="0"/>
            </a:endParaRPr>
          </a:p>
          <a:p>
            <a:pPr algn="r" defTabSz="1042873">
              <a:lnSpc>
                <a:spcPct val="50000"/>
              </a:lnSpc>
              <a:spcBef>
                <a:spcPct val="50000"/>
              </a:spcBef>
            </a:pPr>
            <a:endParaRPr lang="it-IT" sz="1600" b="1" dirty="0">
              <a:latin typeface="Tahoma" pitchFamily="34" charset="0"/>
            </a:endParaRPr>
          </a:p>
          <a:p>
            <a:pPr algn="r" defTabSz="1042873">
              <a:lnSpc>
                <a:spcPct val="50000"/>
              </a:lnSpc>
              <a:spcBef>
                <a:spcPct val="50000"/>
              </a:spcBef>
            </a:pPr>
            <a:endParaRPr lang="it-IT" sz="2300" b="1" dirty="0">
              <a:latin typeface="Tahoma" pitchFamily="34" charset="0"/>
            </a:endParaRPr>
          </a:p>
          <a:p>
            <a:pPr algn="r" defTabSz="1042873">
              <a:lnSpc>
                <a:spcPct val="50000"/>
              </a:lnSpc>
              <a:spcBef>
                <a:spcPct val="50000"/>
              </a:spcBef>
            </a:pPr>
            <a:r>
              <a:rPr lang="it-IT" sz="1600" b="1" dirty="0">
                <a:latin typeface="Tahoma" pitchFamily="34" charset="0"/>
              </a:rPr>
              <a:t>SUBGRADE</a:t>
            </a:r>
          </a:p>
        </p:txBody>
      </p:sp>
      <p:sp>
        <p:nvSpPr>
          <p:cNvPr id="21" name="Rectangle 18" descr="Carta"/>
          <p:cNvSpPr>
            <a:spLocks noChangeArrowheads="1"/>
          </p:cNvSpPr>
          <p:nvPr/>
        </p:nvSpPr>
        <p:spPr bwMode="auto">
          <a:xfrm>
            <a:off x="4365825" y="5232277"/>
            <a:ext cx="2693371" cy="397233"/>
          </a:xfrm>
          <a:prstGeom prst="rect">
            <a:avLst/>
          </a:prstGeom>
          <a:blipFill dpi="0" rotWithShape="1">
            <a:blip r:embed="rId4" cstate="print"/>
            <a:srcRect/>
            <a:tile tx="0" ty="0" sx="100000" sy="100000" flip="none" algn="tl"/>
          </a:blipFill>
          <a:ln w="9525" algn="ctr">
            <a:solidFill>
              <a:schemeClr val="tx1"/>
            </a:solidFill>
            <a:miter lim="800000"/>
            <a:headEnd/>
            <a:tailEnd/>
          </a:ln>
        </p:spPr>
        <p:txBody>
          <a:bodyPr wrap="none" lIns="104287" tIns="52144" rIns="104287" bIns="52144" anchor="ctr"/>
          <a:lstStyle/>
          <a:p>
            <a:pPr defTabSz="1042873" eaLnBrk="0" hangingPunct="0">
              <a:lnSpc>
                <a:spcPct val="80000"/>
              </a:lnSpc>
              <a:spcBef>
                <a:spcPct val="20000"/>
              </a:spcBef>
              <a:buClr>
                <a:schemeClr val="tx1"/>
              </a:buClr>
              <a:buSzPct val="100000"/>
            </a:pPr>
            <a:endParaRPr lang="it-IT" sz="2700" b="1" dirty="0">
              <a:latin typeface="Tahoma" pitchFamily="34" charset="0"/>
            </a:endParaRPr>
          </a:p>
        </p:txBody>
      </p:sp>
      <p:sp>
        <p:nvSpPr>
          <p:cNvPr id="22" name="Line 21"/>
          <p:cNvSpPr>
            <a:spLocks noChangeShapeType="1"/>
          </p:cNvSpPr>
          <p:nvPr/>
        </p:nvSpPr>
        <p:spPr bwMode="auto">
          <a:xfrm>
            <a:off x="4276725" y="3919254"/>
            <a:ext cx="3198262" cy="0"/>
          </a:xfrm>
          <a:prstGeom prst="line">
            <a:avLst/>
          </a:prstGeom>
          <a:noFill/>
          <a:ln w="38100">
            <a:solidFill>
              <a:srgbClr val="FF0000"/>
            </a:solidFill>
            <a:prstDash val="dash"/>
            <a:round/>
            <a:headEnd/>
            <a:tailEnd/>
          </a:ln>
        </p:spPr>
        <p:txBody>
          <a:bodyPr lIns="104287" tIns="52144" rIns="104287" bIns="52144"/>
          <a:lstStyle/>
          <a:p>
            <a:endParaRPr lang="en-US"/>
          </a:p>
        </p:txBody>
      </p:sp>
      <p:sp>
        <p:nvSpPr>
          <p:cNvPr id="23" name="Line 23"/>
          <p:cNvSpPr>
            <a:spLocks noChangeShapeType="1"/>
          </p:cNvSpPr>
          <p:nvPr/>
        </p:nvSpPr>
        <p:spPr bwMode="auto">
          <a:xfrm>
            <a:off x="4294384" y="5167817"/>
            <a:ext cx="3198262" cy="0"/>
          </a:xfrm>
          <a:prstGeom prst="line">
            <a:avLst/>
          </a:prstGeom>
          <a:noFill/>
          <a:ln w="38100">
            <a:solidFill>
              <a:srgbClr val="FF0000"/>
            </a:solidFill>
            <a:prstDash val="dash"/>
            <a:round/>
            <a:headEnd/>
            <a:tailEnd/>
          </a:ln>
        </p:spPr>
        <p:txBody>
          <a:bodyPr lIns="104287" tIns="52144" rIns="104287" bIns="52144"/>
          <a:lstStyle/>
          <a:p>
            <a:endParaRPr lang="en-US"/>
          </a:p>
        </p:txBody>
      </p:sp>
      <p:sp>
        <p:nvSpPr>
          <p:cNvPr id="24" name="Rectangle 14"/>
          <p:cNvSpPr>
            <a:spLocks noChangeArrowheads="1"/>
          </p:cNvSpPr>
          <p:nvPr/>
        </p:nvSpPr>
        <p:spPr bwMode="auto">
          <a:xfrm>
            <a:off x="7468808" y="4980150"/>
            <a:ext cx="1515602" cy="327637"/>
          </a:xfrm>
          <a:prstGeom prst="rect">
            <a:avLst/>
          </a:prstGeom>
          <a:noFill/>
          <a:ln w="9525">
            <a:noFill/>
            <a:miter lim="800000"/>
            <a:headEnd/>
            <a:tailEnd/>
          </a:ln>
          <a:effectLst/>
        </p:spPr>
        <p:txBody>
          <a:bodyPr wrap="square" lIns="105012" tIns="52506" rIns="105012" bIns="52506">
            <a:spAutoFit/>
          </a:bodyPr>
          <a:lstStyle/>
          <a:p>
            <a:pPr eaLnBrk="0" hangingPunct="0">
              <a:lnSpc>
                <a:spcPct val="80000"/>
              </a:lnSpc>
              <a:spcBef>
                <a:spcPct val="20000"/>
              </a:spcBef>
              <a:buClr>
                <a:schemeClr val="tx1"/>
              </a:buClr>
              <a:buSzPct val="100000"/>
            </a:pPr>
            <a:r>
              <a:rPr lang="en-GB" b="1" dirty="0" smtClean="0">
                <a:solidFill>
                  <a:srgbClr val="FF0000"/>
                </a:solidFill>
                <a:latin typeface="Tahoma" pitchFamily="34" charset="0"/>
              </a:rPr>
              <a:t>Geogrid</a:t>
            </a:r>
            <a:endParaRPr lang="en-GB" b="1" dirty="0">
              <a:solidFill>
                <a:srgbClr val="FF0000"/>
              </a:solidFill>
              <a:latin typeface="Tahoma" pitchFamily="34" charset="0"/>
            </a:endParaRPr>
          </a:p>
        </p:txBody>
      </p:sp>
      <p:sp>
        <p:nvSpPr>
          <p:cNvPr id="14" name="Rectangle 21"/>
          <p:cNvSpPr>
            <a:spLocks noChangeArrowheads="1"/>
          </p:cNvSpPr>
          <p:nvPr/>
        </p:nvSpPr>
        <p:spPr bwMode="auto">
          <a:xfrm>
            <a:off x="996287" y="259695"/>
            <a:ext cx="9089408" cy="437705"/>
          </a:xfrm>
          <a:prstGeom prst="rect">
            <a:avLst/>
          </a:prstGeom>
          <a:noFill/>
          <a:ln w="9525" algn="ctr">
            <a:noFill/>
            <a:miter lim="800000"/>
            <a:headEnd/>
            <a:tailEnd/>
          </a:ln>
        </p:spPr>
        <p:txBody>
          <a:bodyPr wrap="square" lIns="104287" tIns="52144" rIns="104287" bIns="52144">
            <a:spAutoFit/>
          </a:bodyPr>
          <a:lstStyle/>
          <a:p>
            <a:pPr defTabSz="1042873" eaLnBrk="0" hangingPunct="0">
              <a:lnSpc>
                <a:spcPct val="80000"/>
              </a:lnSpc>
              <a:spcBef>
                <a:spcPct val="20000"/>
              </a:spcBef>
              <a:buClr>
                <a:schemeClr val="tx1"/>
              </a:buClr>
              <a:buSzPct val="100000"/>
            </a:pPr>
            <a:r>
              <a:rPr lang="it-IT" sz="2600" b="1" dirty="0" smtClean="0">
                <a:latin typeface="Arial" pitchFamily="34" charset="0"/>
                <a:cs typeface="Arial" pitchFamily="34" charset="0"/>
              </a:rPr>
              <a:t>Design Methodology of Geogrid Reinforced Pavement</a:t>
            </a:r>
            <a:endParaRPr lang="it-IT" sz="2600" b="1" dirty="0">
              <a:latin typeface="Arial" pitchFamily="34" charset="0"/>
              <a:cs typeface="Arial" pitchFamily="34" charset="0"/>
            </a:endParaRPr>
          </a:p>
        </p:txBody>
      </p:sp>
      <p:sp>
        <p:nvSpPr>
          <p:cNvPr id="15" name="Rectangle 14"/>
          <p:cNvSpPr>
            <a:spLocks noChangeArrowheads="1"/>
          </p:cNvSpPr>
          <p:nvPr/>
        </p:nvSpPr>
        <p:spPr bwMode="auto">
          <a:xfrm>
            <a:off x="7445215" y="3790202"/>
            <a:ext cx="1515602" cy="327637"/>
          </a:xfrm>
          <a:prstGeom prst="rect">
            <a:avLst/>
          </a:prstGeom>
          <a:noFill/>
          <a:ln w="9525">
            <a:noFill/>
            <a:miter lim="800000"/>
            <a:headEnd/>
            <a:tailEnd/>
          </a:ln>
          <a:effectLst/>
        </p:spPr>
        <p:txBody>
          <a:bodyPr wrap="square" lIns="105012" tIns="52506" rIns="105012" bIns="52506">
            <a:spAutoFit/>
          </a:bodyPr>
          <a:lstStyle/>
          <a:p>
            <a:pPr eaLnBrk="0" hangingPunct="0">
              <a:lnSpc>
                <a:spcPct val="80000"/>
              </a:lnSpc>
              <a:spcBef>
                <a:spcPct val="20000"/>
              </a:spcBef>
              <a:buClr>
                <a:schemeClr val="tx1"/>
              </a:buClr>
              <a:buSzPct val="100000"/>
            </a:pPr>
            <a:r>
              <a:rPr lang="en-GB" b="1" dirty="0" smtClean="0">
                <a:solidFill>
                  <a:srgbClr val="FF0000"/>
                </a:solidFill>
                <a:latin typeface="Tahoma" pitchFamily="34" charset="0"/>
              </a:rPr>
              <a:t>Geogrid</a:t>
            </a:r>
            <a:endParaRPr lang="en-GB" b="1" dirty="0">
              <a:solidFill>
                <a:srgbClr val="FF0000"/>
              </a:solidFill>
              <a:latin typeface="Tahoma" pitchFamily="34" charset="0"/>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2"/>
          <p:cNvSpPr>
            <a:spLocks noChangeArrowheads="1"/>
          </p:cNvSpPr>
          <p:nvPr/>
        </p:nvSpPr>
        <p:spPr bwMode="auto">
          <a:xfrm>
            <a:off x="801887" y="1595933"/>
            <a:ext cx="8998943" cy="4199819"/>
          </a:xfrm>
          <a:prstGeom prst="rect">
            <a:avLst/>
          </a:prstGeom>
          <a:noFill/>
          <a:ln w="9525">
            <a:noFill/>
            <a:miter lim="800000"/>
            <a:headEnd/>
            <a:tailEnd/>
          </a:ln>
          <a:effectLst/>
        </p:spPr>
        <p:txBody>
          <a:bodyPr lIns="104287" tIns="52144" rIns="104287" bIns="52144"/>
          <a:lstStyle/>
          <a:p>
            <a:pPr marL="695249" indent="-695249" defTabSz="1042873" eaLnBrk="0" hangingPunct="0">
              <a:spcBef>
                <a:spcPct val="20000"/>
              </a:spcBef>
            </a:pPr>
            <a:endParaRPr lang="it-IT" dirty="0">
              <a:solidFill>
                <a:srgbClr val="000050"/>
              </a:solidFill>
              <a:latin typeface="Arial Unicode MS" pitchFamily="34" charset="-128"/>
            </a:endParaRPr>
          </a:p>
          <a:p>
            <a:pPr marL="695249" indent="-695249" defTabSz="1042873" eaLnBrk="0" hangingPunct="0">
              <a:spcBef>
                <a:spcPct val="20000"/>
              </a:spcBef>
            </a:pPr>
            <a:r>
              <a:rPr lang="it-IT" dirty="0">
                <a:solidFill>
                  <a:srgbClr val="000050"/>
                </a:solidFill>
                <a:latin typeface="Arial Unicode MS" pitchFamily="34" charset="-128"/>
              </a:rPr>
              <a:t>   </a:t>
            </a:r>
          </a:p>
        </p:txBody>
      </p:sp>
      <p:sp>
        <p:nvSpPr>
          <p:cNvPr id="427011" name="Text Box 3"/>
          <p:cNvSpPr txBox="1">
            <a:spLocks noChangeArrowheads="1"/>
          </p:cNvSpPr>
          <p:nvPr/>
        </p:nvSpPr>
        <p:spPr bwMode="auto">
          <a:xfrm>
            <a:off x="0" y="1037231"/>
            <a:ext cx="10691813" cy="5029731"/>
          </a:xfrm>
          <a:prstGeom prst="rect">
            <a:avLst/>
          </a:prstGeom>
          <a:noFill/>
          <a:ln w="9525">
            <a:noFill/>
            <a:miter lim="800000"/>
            <a:headEnd/>
            <a:tailEnd/>
          </a:ln>
          <a:effectLst/>
        </p:spPr>
        <p:txBody>
          <a:bodyPr wrap="square" lIns="104287" tIns="52144" rIns="104287" bIns="52144">
            <a:spAutoFit/>
          </a:bodyPr>
          <a:lstStyle/>
          <a:p>
            <a:pPr algn="just"/>
            <a:endParaRPr lang="en-US" sz="2000" i="1" u="sng" dirty="0" smtClean="0">
              <a:solidFill>
                <a:srgbClr val="00B050"/>
              </a:solidFill>
            </a:endParaRPr>
          </a:p>
          <a:p>
            <a:pPr algn="just"/>
            <a:endParaRPr lang="en-US" sz="2000" dirty="0" smtClean="0"/>
          </a:p>
          <a:p>
            <a:pPr algn="just"/>
            <a:r>
              <a:rPr lang="en-US" sz="2000" dirty="0" smtClean="0"/>
              <a:t>Despite many successful projects and research it is recognized that the use of geogrid reinforcement in paved roadways is relatively limited compared to other geosynthetics applications.</a:t>
            </a:r>
          </a:p>
          <a:p>
            <a:pPr algn="just"/>
            <a:endParaRPr lang="en-US" sz="2000" dirty="0" smtClean="0">
              <a:cs typeface="Arial" pitchFamily="34" charset="0"/>
            </a:endParaRPr>
          </a:p>
          <a:p>
            <a:pPr algn="just"/>
            <a:r>
              <a:rPr lang="en-US" sz="2000" i="1" dirty="0" smtClean="0"/>
              <a:t>Major reasons for limited used of geogrids in base reinforcement applications</a:t>
            </a:r>
          </a:p>
          <a:p>
            <a:pPr algn="just"/>
            <a:endParaRPr lang="en-US" sz="2000" dirty="0" smtClean="0"/>
          </a:p>
          <a:p>
            <a:pPr algn="just">
              <a:buFont typeface="Wingdings" pitchFamily="2" charset="2"/>
              <a:buChar char="ü"/>
            </a:pPr>
            <a:r>
              <a:rPr lang="en-US" sz="2000" dirty="0" smtClean="0"/>
              <a:t>Geogrids (and geosynthetics in general) are perceived as special materials that are considered only if problem areas need to be fixed (</a:t>
            </a:r>
            <a:r>
              <a:rPr lang="en-US" sz="2000" dirty="0" err="1" smtClean="0"/>
              <a:t>Gabr</a:t>
            </a:r>
            <a:r>
              <a:rPr lang="en-US" sz="2000" dirty="0" smtClean="0"/>
              <a:t> et al., 2006). </a:t>
            </a:r>
          </a:p>
          <a:p>
            <a:pPr algn="just">
              <a:buFont typeface="Wingdings" pitchFamily="2" charset="2"/>
              <a:buChar char="ü"/>
            </a:pPr>
            <a:endParaRPr lang="en-US" sz="2000" dirty="0" smtClean="0"/>
          </a:p>
          <a:p>
            <a:pPr algn="just">
              <a:buFont typeface="Wingdings" pitchFamily="2" charset="2"/>
              <a:buChar char="ü"/>
            </a:pPr>
            <a:r>
              <a:rPr lang="en-US" sz="2000" dirty="0" smtClean="0"/>
              <a:t>Existing numerical models for pavement design without geosynthetics are complicated and perception is that inclusion of geosynthetics will complicate further. </a:t>
            </a:r>
          </a:p>
          <a:p>
            <a:pPr algn="just">
              <a:buFont typeface="Wingdings" pitchFamily="2" charset="2"/>
              <a:buChar char="ü"/>
            </a:pPr>
            <a:endParaRPr lang="en-US" sz="2000" dirty="0" smtClean="0"/>
          </a:p>
          <a:p>
            <a:pPr algn="just">
              <a:buFont typeface="Wingdings" pitchFamily="2" charset="2"/>
              <a:buChar char="ü"/>
            </a:pPr>
            <a:endParaRPr lang="en-US" sz="2000" dirty="0" smtClean="0"/>
          </a:p>
          <a:p>
            <a:pPr algn="just"/>
            <a:endParaRPr lang="it-IT" sz="2000" dirty="0">
              <a:cs typeface="Arial" pitchFamily="34" charset="0"/>
            </a:endParaRPr>
          </a:p>
        </p:txBody>
      </p:sp>
      <p:sp>
        <p:nvSpPr>
          <p:cNvPr id="8" name="TextBox 7"/>
          <p:cNvSpPr txBox="1"/>
          <p:nvPr/>
        </p:nvSpPr>
        <p:spPr>
          <a:xfrm>
            <a:off x="655094" y="7151428"/>
            <a:ext cx="8134065" cy="323165"/>
          </a:xfrm>
          <a:prstGeom prst="rect">
            <a:avLst/>
          </a:prstGeom>
          <a:noFill/>
        </p:spPr>
        <p:txBody>
          <a:bodyPr wrap="square" rtlCol="0">
            <a:spAutoFit/>
          </a:bodyPr>
          <a:lstStyle/>
          <a:p>
            <a:r>
              <a:rPr lang="da-DK" sz="1500" i="1" dirty="0" smtClean="0"/>
              <a:t>Ref. Berg et al. (2000), Perkins et al. (2005c), and Gabr et al. (2006)</a:t>
            </a:r>
            <a:endParaRPr lang="en-US" sz="1500" i="1" dirty="0"/>
          </a:p>
        </p:txBody>
      </p:sp>
      <p:sp>
        <p:nvSpPr>
          <p:cNvPr id="9" name="Rectangle 21"/>
          <p:cNvSpPr>
            <a:spLocks noChangeArrowheads="1"/>
          </p:cNvSpPr>
          <p:nvPr/>
        </p:nvSpPr>
        <p:spPr bwMode="auto">
          <a:xfrm>
            <a:off x="996287" y="259695"/>
            <a:ext cx="9089408" cy="437705"/>
          </a:xfrm>
          <a:prstGeom prst="rect">
            <a:avLst/>
          </a:prstGeom>
          <a:noFill/>
          <a:ln w="9525" algn="ctr">
            <a:noFill/>
            <a:miter lim="800000"/>
            <a:headEnd/>
            <a:tailEnd/>
          </a:ln>
        </p:spPr>
        <p:txBody>
          <a:bodyPr wrap="square" lIns="104287" tIns="52144" rIns="104287" bIns="52144">
            <a:spAutoFit/>
          </a:bodyPr>
          <a:lstStyle/>
          <a:p>
            <a:pPr defTabSz="1042873" eaLnBrk="0" hangingPunct="0">
              <a:lnSpc>
                <a:spcPct val="80000"/>
              </a:lnSpc>
              <a:spcBef>
                <a:spcPct val="20000"/>
              </a:spcBef>
              <a:buClr>
                <a:schemeClr val="tx1"/>
              </a:buClr>
              <a:buSzPct val="100000"/>
            </a:pPr>
            <a:r>
              <a:rPr lang="it-IT" sz="2700" b="1" dirty="0" smtClean="0">
                <a:latin typeface="Arial" pitchFamily="34" charset="0"/>
                <a:cs typeface="Arial" pitchFamily="34" charset="0"/>
              </a:rPr>
              <a:t>Design Methodology of Geogrid Reinforced Pavement</a:t>
            </a:r>
            <a:endParaRPr lang="it-IT" sz="2700" b="1"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2"/>
          <p:cNvSpPr>
            <a:spLocks noChangeArrowheads="1"/>
          </p:cNvSpPr>
          <p:nvPr/>
        </p:nvSpPr>
        <p:spPr bwMode="auto">
          <a:xfrm>
            <a:off x="801887" y="1595933"/>
            <a:ext cx="8998943" cy="4199819"/>
          </a:xfrm>
          <a:prstGeom prst="rect">
            <a:avLst/>
          </a:prstGeom>
          <a:noFill/>
          <a:ln w="9525">
            <a:noFill/>
            <a:miter lim="800000"/>
            <a:headEnd/>
            <a:tailEnd/>
          </a:ln>
          <a:effectLst/>
        </p:spPr>
        <p:txBody>
          <a:bodyPr lIns="104287" tIns="52144" rIns="104287" bIns="52144"/>
          <a:lstStyle/>
          <a:p>
            <a:pPr marL="695249" indent="-695249" defTabSz="1042873" eaLnBrk="0" hangingPunct="0">
              <a:spcBef>
                <a:spcPct val="20000"/>
              </a:spcBef>
            </a:pPr>
            <a:endParaRPr lang="it-IT" dirty="0">
              <a:solidFill>
                <a:srgbClr val="000050"/>
              </a:solidFill>
              <a:latin typeface="Arial Unicode MS" pitchFamily="34" charset="-128"/>
            </a:endParaRPr>
          </a:p>
          <a:p>
            <a:pPr marL="695249" indent="-695249" defTabSz="1042873" eaLnBrk="0" hangingPunct="0">
              <a:spcBef>
                <a:spcPct val="20000"/>
              </a:spcBef>
            </a:pPr>
            <a:r>
              <a:rPr lang="it-IT" dirty="0">
                <a:solidFill>
                  <a:srgbClr val="000050"/>
                </a:solidFill>
                <a:latin typeface="Arial Unicode MS" pitchFamily="34" charset="-128"/>
              </a:rPr>
              <a:t>   </a:t>
            </a:r>
          </a:p>
        </p:txBody>
      </p:sp>
      <p:sp>
        <p:nvSpPr>
          <p:cNvPr id="427011" name="Text Box 3"/>
          <p:cNvSpPr txBox="1">
            <a:spLocks noChangeArrowheads="1"/>
          </p:cNvSpPr>
          <p:nvPr/>
        </p:nvSpPr>
        <p:spPr bwMode="auto">
          <a:xfrm>
            <a:off x="399138" y="1142621"/>
            <a:ext cx="9767417" cy="4291068"/>
          </a:xfrm>
          <a:prstGeom prst="rect">
            <a:avLst/>
          </a:prstGeom>
          <a:noFill/>
          <a:ln w="9525">
            <a:noFill/>
            <a:miter lim="800000"/>
            <a:headEnd/>
            <a:tailEnd/>
          </a:ln>
          <a:effectLst/>
        </p:spPr>
        <p:txBody>
          <a:bodyPr lIns="104287" tIns="52144" rIns="104287" bIns="52144">
            <a:spAutoFit/>
          </a:bodyPr>
          <a:lstStyle/>
          <a:p>
            <a:pPr algn="just"/>
            <a:endParaRPr lang="it-IT" sz="2300" dirty="0" smtClean="0">
              <a:latin typeface="Arial" pitchFamily="34" charset="0"/>
              <a:cs typeface="Arial" pitchFamily="34" charset="0"/>
            </a:endParaRPr>
          </a:p>
          <a:p>
            <a:pPr algn="just">
              <a:lnSpc>
                <a:spcPct val="150000"/>
              </a:lnSpc>
              <a:buFont typeface="Arial" pitchFamily="34" charset="0"/>
              <a:buChar char="•"/>
            </a:pPr>
            <a:r>
              <a:rPr lang="en-AU" sz="2400" dirty="0" smtClean="0"/>
              <a:t>Empirical</a:t>
            </a:r>
          </a:p>
          <a:p>
            <a:pPr algn="just">
              <a:lnSpc>
                <a:spcPct val="150000"/>
              </a:lnSpc>
              <a:buFont typeface="Arial" pitchFamily="34" charset="0"/>
              <a:buChar char="•"/>
            </a:pPr>
            <a:r>
              <a:rPr lang="en-AU" sz="2400" dirty="0" smtClean="0"/>
              <a:t>Limiting shear failure </a:t>
            </a:r>
          </a:p>
          <a:p>
            <a:pPr algn="just">
              <a:lnSpc>
                <a:spcPct val="150000"/>
              </a:lnSpc>
              <a:buFont typeface="Arial" pitchFamily="34" charset="0"/>
              <a:buChar char="•"/>
            </a:pPr>
            <a:r>
              <a:rPr lang="en-AU" sz="2400" dirty="0" smtClean="0"/>
              <a:t>Limiting deflection</a:t>
            </a:r>
          </a:p>
          <a:p>
            <a:pPr algn="just">
              <a:lnSpc>
                <a:spcPct val="150000"/>
              </a:lnSpc>
              <a:buFont typeface="Arial" pitchFamily="34" charset="0"/>
              <a:buChar char="•"/>
            </a:pPr>
            <a:r>
              <a:rPr lang="en-AU" sz="2400" dirty="0" smtClean="0"/>
              <a:t>Regression methods, </a:t>
            </a:r>
          </a:p>
          <a:p>
            <a:pPr algn="just">
              <a:lnSpc>
                <a:spcPct val="150000"/>
              </a:lnSpc>
              <a:buFont typeface="Arial" pitchFamily="34" charset="0"/>
              <a:buChar char="•"/>
            </a:pPr>
            <a:r>
              <a:rPr lang="en-AU" sz="2400" dirty="0" smtClean="0"/>
              <a:t>Mechanistic-Empirical</a:t>
            </a:r>
            <a:endParaRPr lang="it-IT" sz="2300" dirty="0">
              <a:latin typeface="Arial" pitchFamily="34" charset="0"/>
              <a:cs typeface="Arial" pitchFamily="34" charset="0"/>
            </a:endParaRPr>
          </a:p>
          <a:p>
            <a:pPr algn="just"/>
            <a:endParaRPr lang="it-IT" sz="2300" dirty="0" smtClean="0">
              <a:latin typeface="Arial" pitchFamily="34" charset="0"/>
              <a:cs typeface="Arial" pitchFamily="34" charset="0"/>
            </a:endParaRPr>
          </a:p>
          <a:p>
            <a:pPr algn="just"/>
            <a:endParaRPr lang="it-IT" sz="2300" dirty="0">
              <a:latin typeface="Arial" pitchFamily="34" charset="0"/>
              <a:cs typeface="Arial" pitchFamily="34" charset="0"/>
            </a:endParaRPr>
          </a:p>
          <a:p>
            <a:pPr algn="just"/>
            <a:endParaRPr lang="it-IT" sz="2300" dirty="0">
              <a:latin typeface="Arial" pitchFamily="34" charset="0"/>
              <a:cs typeface="Arial" pitchFamily="34" charset="0"/>
            </a:endParaRPr>
          </a:p>
        </p:txBody>
      </p:sp>
      <p:pic>
        <p:nvPicPr>
          <p:cNvPr id="44034" name="Picture 2"/>
          <p:cNvPicPr>
            <a:picLocks noChangeAspect="1" noChangeArrowheads="1"/>
          </p:cNvPicPr>
          <p:nvPr/>
        </p:nvPicPr>
        <p:blipFill>
          <a:blip r:embed="rId2"/>
          <a:srcRect/>
          <a:stretch>
            <a:fillRect/>
          </a:stretch>
        </p:blipFill>
        <p:spPr bwMode="auto">
          <a:xfrm>
            <a:off x="3735730" y="1520573"/>
            <a:ext cx="6416323" cy="4564917"/>
          </a:xfrm>
          <a:prstGeom prst="rect">
            <a:avLst/>
          </a:prstGeom>
          <a:noFill/>
          <a:ln w="9525">
            <a:noFill/>
            <a:miter lim="800000"/>
            <a:headEnd/>
            <a:tailEnd/>
          </a:ln>
          <a:effectLst/>
        </p:spPr>
      </p:pic>
      <p:sp>
        <p:nvSpPr>
          <p:cNvPr id="7" name="Rectangle 21"/>
          <p:cNvSpPr>
            <a:spLocks noChangeArrowheads="1"/>
          </p:cNvSpPr>
          <p:nvPr/>
        </p:nvSpPr>
        <p:spPr bwMode="auto">
          <a:xfrm>
            <a:off x="1232770" y="228164"/>
            <a:ext cx="9089408" cy="520805"/>
          </a:xfrm>
          <a:prstGeom prst="rect">
            <a:avLst/>
          </a:prstGeom>
          <a:noFill/>
          <a:ln w="9525" algn="ctr">
            <a:noFill/>
            <a:miter lim="800000"/>
            <a:headEnd/>
            <a:tailEnd/>
          </a:ln>
        </p:spPr>
        <p:txBody>
          <a:bodyPr wrap="square" lIns="104287" tIns="52144" rIns="104287" bIns="52144">
            <a:spAutoFit/>
          </a:bodyPr>
          <a:lstStyle/>
          <a:p>
            <a:r>
              <a:rPr lang="it-IT" sz="2700" b="1" dirty="0" smtClean="0">
                <a:latin typeface="Arial" pitchFamily="34" charset="0"/>
                <a:cs typeface="Arial" pitchFamily="34" charset="0"/>
              </a:rPr>
              <a:t>Existing design methods-AASHTO 1993</a:t>
            </a:r>
          </a:p>
        </p:txBody>
      </p:sp>
      <p:sp>
        <p:nvSpPr>
          <p:cNvPr id="6" name="TextBox 5"/>
          <p:cNvSpPr txBox="1"/>
          <p:nvPr/>
        </p:nvSpPr>
        <p:spPr>
          <a:xfrm>
            <a:off x="189186" y="1229711"/>
            <a:ext cx="10263352" cy="5355312"/>
          </a:xfrm>
          <a:prstGeom prst="rect">
            <a:avLst/>
          </a:prstGeom>
          <a:solidFill>
            <a:schemeClr val="bg1"/>
          </a:solid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12" name="Rectangle 6"/>
          <p:cNvSpPr>
            <a:spLocks noChangeArrowheads="1"/>
          </p:cNvSpPr>
          <p:nvPr/>
        </p:nvSpPr>
        <p:spPr bwMode="auto">
          <a:xfrm>
            <a:off x="0" y="2923800"/>
            <a:ext cx="10522898" cy="4167957"/>
          </a:xfrm>
          <a:prstGeom prst="rect">
            <a:avLst/>
          </a:prstGeom>
          <a:noFill/>
          <a:ln w="9525">
            <a:noFill/>
            <a:miter lim="800000"/>
            <a:headEnd/>
            <a:tailEnd/>
          </a:ln>
          <a:effectLst/>
        </p:spPr>
        <p:txBody>
          <a:bodyPr lIns="104287" tIns="52144" rIns="104287" bIns="52144" anchor="ctr">
            <a:spAutoFit/>
          </a:bodyPr>
          <a:lstStyle/>
          <a:p>
            <a:pPr>
              <a:tabLst>
                <a:tab pos="662659" algn="l"/>
                <a:tab pos="1207633" algn="l"/>
                <a:tab pos="1477404" algn="l"/>
              </a:tabLst>
            </a:pPr>
            <a:r>
              <a:rPr lang="it-IT" sz="2000" dirty="0"/>
              <a:t>W</a:t>
            </a:r>
            <a:r>
              <a:rPr lang="it-IT" sz="2000" baseline="-25000" dirty="0"/>
              <a:t>18</a:t>
            </a:r>
            <a:r>
              <a:rPr lang="it-IT" sz="2000" dirty="0"/>
              <a:t>	=	</a:t>
            </a:r>
            <a:r>
              <a:rPr lang="en-GB" sz="2000" dirty="0"/>
              <a:t>predicted number of 80 </a:t>
            </a:r>
            <a:r>
              <a:rPr lang="en-GB" sz="2000" dirty="0" err="1"/>
              <a:t>kN</a:t>
            </a:r>
            <a:r>
              <a:rPr lang="en-GB" sz="2000" dirty="0"/>
              <a:t> (18 kips) ESALs</a:t>
            </a:r>
            <a:endParaRPr lang="it-IT" sz="2000" dirty="0"/>
          </a:p>
          <a:p>
            <a:pPr>
              <a:tabLst>
                <a:tab pos="662659" algn="l"/>
                <a:tab pos="1207633" algn="l"/>
                <a:tab pos="1477404" algn="l"/>
              </a:tabLst>
            </a:pPr>
            <a:r>
              <a:rPr lang="it-IT" sz="2000" dirty="0"/>
              <a:t>Z</a:t>
            </a:r>
            <a:r>
              <a:rPr lang="it-IT" sz="2000" baseline="-25000" dirty="0"/>
              <a:t>R</a:t>
            </a:r>
            <a:r>
              <a:rPr lang="it-IT" sz="2000" dirty="0"/>
              <a:t>	=	</a:t>
            </a:r>
            <a:r>
              <a:rPr lang="en-GB" sz="2000" dirty="0"/>
              <a:t>standard normal deviate (example: ZR = -1.645 for 95 % reliability)</a:t>
            </a:r>
            <a:endParaRPr lang="it-IT" sz="2000" dirty="0"/>
          </a:p>
          <a:p>
            <a:pPr>
              <a:tabLst>
                <a:tab pos="662659" algn="l"/>
                <a:tab pos="1207633" algn="l"/>
                <a:tab pos="1477404" algn="l"/>
              </a:tabLst>
            </a:pPr>
            <a:r>
              <a:rPr lang="it-IT" sz="2000" dirty="0"/>
              <a:t>S</a:t>
            </a:r>
            <a:r>
              <a:rPr lang="it-IT" sz="2000" baseline="-25000" dirty="0"/>
              <a:t>o</a:t>
            </a:r>
            <a:r>
              <a:rPr lang="it-IT" sz="2000" dirty="0"/>
              <a:t>	=	</a:t>
            </a:r>
            <a:r>
              <a:rPr lang="en-GB" sz="2000" dirty="0"/>
              <a:t>combined standard error of the traffic prediction and performance</a:t>
            </a:r>
          </a:p>
          <a:p>
            <a:pPr>
              <a:tabLst>
                <a:tab pos="662659" algn="l"/>
                <a:tab pos="1207633" algn="l"/>
                <a:tab pos="1477404" algn="l"/>
              </a:tabLst>
            </a:pPr>
            <a:r>
              <a:rPr lang="en-GB" sz="2000" dirty="0"/>
              <a:t>		prediction</a:t>
            </a:r>
            <a:endParaRPr lang="it-IT" sz="2000" dirty="0"/>
          </a:p>
          <a:p>
            <a:pPr>
              <a:tabLst>
                <a:tab pos="662659" algn="l"/>
                <a:tab pos="1207633" algn="l"/>
                <a:tab pos="1477404" algn="l"/>
              </a:tabLst>
            </a:pPr>
            <a:r>
              <a:rPr lang="it-IT" sz="2200" b="1" dirty="0">
                <a:solidFill>
                  <a:srgbClr val="FF0000"/>
                </a:solidFill>
              </a:rPr>
              <a:t>SN</a:t>
            </a:r>
            <a:r>
              <a:rPr lang="it-IT" sz="2200" dirty="0">
                <a:solidFill>
                  <a:srgbClr val="EE7A19"/>
                </a:solidFill>
              </a:rPr>
              <a:t>	</a:t>
            </a:r>
            <a:r>
              <a:rPr lang="it-IT" sz="2000" dirty="0"/>
              <a:t>=	</a:t>
            </a:r>
            <a:r>
              <a:rPr lang="en-GB" sz="2000" dirty="0"/>
              <a:t>Structural Number (an index that is indicative of </a:t>
            </a:r>
            <a:r>
              <a:rPr lang="en-GB" sz="2000" dirty="0" smtClean="0"/>
              <a:t>the</a:t>
            </a:r>
          </a:p>
          <a:p>
            <a:pPr>
              <a:tabLst>
                <a:tab pos="662659" algn="l"/>
                <a:tab pos="1207633" algn="l"/>
                <a:tab pos="1477404" algn="l"/>
              </a:tabLst>
            </a:pPr>
            <a:r>
              <a:rPr lang="en-GB" sz="2000" dirty="0" smtClean="0"/>
              <a:t>		 </a:t>
            </a:r>
            <a:r>
              <a:rPr lang="en-GB" sz="2000" dirty="0"/>
              <a:t>total pavement  </a:t>
            </a:r>
            <a:r>
              <a:rPr lang="en-GB" sz="2000" dirty="0" smtClean="0"/>
              <a:t> thickness </a:t>
            </a:r>
            <a:r>
              <a:rPr lang="en-GB" sz="2000" dirty="0"/>
              <a:t>required) [inches]</a:t>
            </a:r>
            <a:endParaRPr lang="it-IT" sz="2000" dirty="0"/>
          </a:p>
          <a:p>
            <a:pPr>
              <a:tabLst>
                <a:tab pos="662659" algn="l"/>
                <a:tab pos="1207633" algn="l"/>
                <a:tab pos="1477404" algn="l"/>
              </a:tabLst>
            </a:pPr>
            <a:r>
              <a:rPr lang="en-GB" sz="2000" dirty="0"/>
              <a:t>	</a:t>
            </a:r>
            <a:r>
              <a:rPr lang="it-IT" sz="2000" dirty="0"/>
              <a:t>=</a:t>
            </a:r>
            <a:r>
              <a:rPr lang="it-IT" sz="2000" dirty="0">
                <a:solidFill>
                  <a:srgbClr val="FF0000"/>
                </a:solidFill>
              </a:rPr>
              <a:t>	</a:t>
            </a:r>
            <a:r>
              <a:rPr lang="it-IT" sz="2200" b="1" dirty="0">
                <a:solidFill>
                  <a:srgbClr val="FF0000"/>
                </a:solidFill>
              </a:rPr>
              <a:t>a</a:t>
            </a:r>
            <a:r>
              <a:rPr lang="it-IT" sz="2200" b="1" baseline="-25000" dirty="0">
                <a:solidFill>
                  <a:srgbClr val="FF0000"/>
                </a:solidFill>
              </a:rPr>
              <a:t>1</a:t>
            </a:r>
            <a:r>
              <a:rPr lang="it-IT" sz="2200" b="1" dirty="0">
                <a:solidFill>
                  <a:srgbClr val="FF0000"/>
                </a:solidFill>
              </a:rPr>
              <a:t>D</a:t>
            </a:r>
            <a:r>
              <a:rPr lang="it-IT" sz="2200" b="1" baseline="-25000" dirty="0">
                <a:solidFill>
                  <a:srgbClr val="FF0000"/>
                </a:solidFill>
              </a:rPr>
              <a:t>1</a:t>
            </a:r>
            <a:r>
              <a:rPr lang="it-IT" sz="2200" b="1" dirty="0">
                <a:solidFill>
                  <a:srgbClr val="FF0000"/>
                </a:solidFill>
              </a:rPr>
              <a:t> + a</a:t>
            </a:r>
            <a:r>
              <a:rPr lang="it-IT" sz="2200" b="1" baseline="-25000" dirty="0">
                <a:solidFill>
                  <a:srgbClr val="FF0000"/>
                </a:solidFill>
              </a:rPr>
              <a:t>2</a:t>
            </a:r>
            <a:r>
              <a:rPr lang="it-IT" sz="2200" b="1" dirty="0">
                <a:solidFill>
                  <a:srgbClr val="FF0000"/>
                </a:solidFill>
              </a:rPr>
              <a:t>D</a:t>
            </a:r>
            <a:r>
              <a:rPr lang="it-IT" sz="2200" b="1" baseline="-25000" dirty="0">
                <a:solidFill>
                  <a:srgbClr val="FF0000"/>
                </a:solidFill>
              </a:rPr>
              <a:t>2</a:t>
            </a:r>
            <a:r>
              <a:rPr lang="it-IT" sz="2200" b="1" dirty="0">
                <a:solidFill>
                  <a:srgbClr val="FF0000"/>
                </a:solidFill>
              </a:rPr>
              <a:t>m</a:t>
            </a:r>
            <a:r>
              <a:rPr lang="it-IT" sz="2200" b="1" baseline="-25000" dirty="0">
                <a:solidFill>
                  <a:srgbClr val="FF0000"/>
                </a:solidFill>
              </a:rPr>
              <a:t>2</a:t>
            </a:r>
            <a:r>
              <a:rPr lang="it-IT" sz="2200" b="1" dirty="0">
                <a:solidFill>
                  <a:srgbClr val="FF0000"/>
                </a:solidFill>
              </a:rPr>
              <a:t> + a</a:t>
            </a:r>
            <a:r>
              <a:rPr lang="it-IT" sz="2200" b="1" baseline="-25000" dirty="0">
                <a:solidFill>
                  <a:srgbClr val="FF0000"/>
                </a:solidFill>
              </a:rPr>
              <a:t>3</a:t>
            </a:r>
            <a:r>
              <a:rPr lang="it-IT" sz="2200" b="1" dirty="0">
                <a:solidFill>
                  <a:srgbClr val="FF0000"/>
                </a:solidFill>
              </a:rPr>
              <a:t>D</a:t>
            </a:r>
            <a:r>
              <a:rPr lang="it-IT" sz="2200" b="1" baseline="-25000" dirty="0">
                <a:solidFill>
                  <a:srgbClr val="FF0000"/>
                </a:solidFill>
              </a:rPr>
              <a:t>3</a:t>
            </a:r>
            <a:r>
              <a:rPr lang="it-IT" sz="2200" b="1" dirty="0">
                <a:solidFill>
                  <a:srgbClr val="FF0000"/>
                </a:solidFill>
              </a:rPr>
              <a:t>m</a:t>
            </a:r>
            <a:r>
              <a:rPr lang="it-IT" sz="2200" b="1" baseline="-25000" dirty="0">
                <a:solidFill>
                  <a:srgbClr val="FF0000"/>
                </a:solidFill>
              </a:rPr>
              <a:t>3</a:t>
            </a:r>
            <a:r>
              <a:rPr lang="it-IT" sz="2200" b="1" dirty="0">
                <a:solidFill>
                  <a:srgbClr val="FF0000"/>
                </a:solidFill>
              </a:rPr>
              <a:t>+...</a:t>
            </a:r>
          </a:p>
          <a:p>
            <a:pPr>
              <a:tabLst>
                <a:tab pos="662659" algn="l"/>
                <a:tab pos="1207633" algn="l"/>
                <a:tab pos="1477404" algn="l"/>
              </a:tabLst>
            </a:pPr>
            <a:r>
              <a:rPr lang="it-IT" sz="2000" dirty="0"/>
              <a:t>		ai	=	ith layer coefficient</a:t>
            </a:r>
          </a:p>
          <a:p>
            <a:pPr>
              <a:tabLst>
                <a:tab pos="662659" algn="l"/>
                <a:tab pos="1207633" algn="l"/>
                <a:tab pos="1477404" algn="l"/>
              </a:tabLst>
            </a:pPr>
            <a:r>
              <a:rPr lang="it-IT" sz="2000" dirty="0"/>
              <a:t>		Di	=	ith layer thickness (inches)</a:t>
            </a:r>
          </a:p>
          <a:p>
            <a:pPr>
              <a:tabLst>
                <a:tab pos="662659" algn="l"/>
                <a:tab pos="1207633" algn="l"/>
                <a:tab pos="1477404" algn="l"/>
              </a:tabLst>
            </a:pPr>
            <a:r>
              <a:rPr lang="it-IT" sz="2000" dirty="0"/>
              <a:t>		mi	=	ith layer drainage coefficient</a:t>
            </a:r>
          </a:p>
          <a:p>
            <a:pPr>
              <a:tabLst>
                <a:tab pos="662659" algn="l"/>
                <a:tab pos="1207633" algn="l"/>
                <a:tab pos="1477404" algn="l"/>
              </a:tabLst>
            </a:pPr>
            <a:r>
              <a:rPr lang="it-IT" sz="2000" dirty="0"/>
              <a:t>ΔPSI	=	</a:t>
            </a:r>
            <a:r>
              <a:rPr lang="en-GB" sz="2000" dirty="0"/>
              <a:t>difference between the initial design serviceability index, P</a:t>
            </a:r>
            <a:r>
              <a:rPr lang="en-GB" sz="2000" baseline="-25000" dirty="0" smtClean="0"/>
              <a:t>o</a:t>
            </a:r>
            <a:r>
              <a:rPr lang="en-GB" sz="2000" dirty="0"/>
              <a:t>, and the </a:t>
            </a:r>
          </a:p>
          <a:p>
            <a:pPr>
              <a:tabLst>
                <a:tab pos="662659" algn="l"/>
                <a:tab pos="1207633" algn="l"/>
                <a:tab pos="1477404" algn="l"/>
              </a:tabLst>
            </a:pPr>
            <a:r>
              <a:rPr lang="en-GB" sz="2000" dirty="0"/>
              <a:t>		design terminal serviceability index, </a:t>
            </a:r>
            <a:r>
              <a:rPr lang="en-GB" sz="2000" dirty="0" smtClean="0"/>
              <a:t>P</a:t>
            </a:r>
            <a:r>
              <a:rPr lang="en-GB" sz="2000" baseline="-25000" dirty="0" smtClean="0"/>
              <a:t>t</a:t>
            </a:r>
            <a:endParaRPr lang="it-IT" sz="2000" baseline="-25000" dirty="0"/>
          </a:p>
          <a:p>
            <a:pPr>
              <a:tabLst>
                <a:tab pos="662659" algn="l"/>
                <a:tab pos="1207633" algn="l"/>
                <a:tab pos="1477404" algn="l"/>
              </a:tabLst>
            </a:pPr>
            <a:r>
              <a:rPr lang="it-IT" sz="2000" dirty="0"/>
              <a:t>M</a:t>
            </a:r>
            <a:r>
              <a:rPr lang="it-IT" sz="2000" baseline="-25000" dirty="0"/>
              <a:t>R</a:t>
            </a:r>
            <a:r>
              <a:rPr lang="it-IT" sz="2000" dirty="0"/>
              <a:t>	=	</a:t>
            </a:r>
            <a:r>
              <a:rPr lang="en-GB" sz="2000" dirty="0" smtClean="0">
                <a:solidFill>
                  <a:schemeClr val="tx1">
                    <a:lumMod val="95000"/>
                    <a:lumOff val="5000"/>
                  </a:schemeClr>
                </a:solidFill>
              </a:rPr>
              <a:t>Subgrade resilient modulus </a:t>
            </a:r>
            <a:r>
              <a:rPr lang="en-GB" sz="2000" dirty="0" smtClean="0"/>
              <a:t>(in </a:t>
            </a:r>
            <a:r>
              <a:rPr lang="en-GB" sz="2000" dirty="0"/>
              <a:t>psi)</a:t>
            </a:r>
          </a:p>
        </p:txBody>
      </p:sp>
      <p:sp>
        <p:nvSpPr>
          <p:cNvPr id="13" name="Rectangle 2"/>
          <p:cNvSpPr>
            <a:spLocks noChangeArrowheads="1"/>
          </p:cNvSpPr>
          <p:nvPr/>
        </p:nvSpPr>
        <p:spPr bwMode="auto">
          <a:xfrm>
            <a:off x="801887" y="1595933"/>
            <a:ext cx="8998943" cy="4199819"/>
          </a:xfrm>
          <a:prstGeom prst="rect">
            <a:avLst/>
          </a:prstGeom>
          <a:noFill/>
          <a:ln w="9525">
            <a:noFill/>
            <a:miter lim="800000"/>
            <a:headEnd/>
            <a:tailEnd/>
          </a:ln>
          <a:effectLst/>
        </p:spPr>
        <p:txBody>
          <a:bodyPr lIns="104287" tIns="52144" rIns="104287" bIns="52144"/>
          <a:lstStyle/>
          <a:p>
            <a:pPr marL="695249" indent="-695249" defTabSz="1042873" eaLnBrk="0" hangingPunct="0">
              <a:spcBef>
                <a:spcPct val="20000"/>
              </a:spcBef>
            </a:pPr>
            <a:endParaRPr lang="it-IT" dirty="0">
              <a:solidFill>
                <a:srgbClr val="000050"/>
              </a:solidFill>
              <a:latin typeface="Arial Unicode MS" pitchFamily="34" charset="-128"/>
            </a:endParaRPr>
          </a:p>
          <a:p>
            <a:pPr marL="695249" indent="-695249" defTabSz="1042873" eaLnBrk="0" hangingPunct="0">
              <a:spcBef>
                <a:spcPct val="20000"/>
              </a:spcBef>
            </a:pPr>
            <a:r>
              <a:rPr lang="it-IT" dirty="0">
                <a:solidFill>
                  <a:srgbClr val="000050"/>
                </a:solidFill>
                <a:latin typeface="Arial Unicode MS" pitchFamily="34" charset="-128"/>
              </a:rPr>
              <a:t>   </a:t>
            </a:r>
          </a:p>
        </p:txBody>
      </p:sp>
      <p:pic>
        <p:nvPicPr>
          <p:cNvPr id="14" name="Picture 5"/>
          <p:cNvPicPr>
            <a:picLocks noChangeAspect="1" noChangeArrowheads="1"/>
          </p:cNvPicPr>
          <p:nvPr/>
        </p:nvPicPr>
        <p:blipFill>
          <a:blip r:embed="rId3"/>
          <a:srcRect/>
          <a:stretch>
            <a:fillRect/>
          </a:stretch>
        </p:blipFill>
        <p:spPr bwMode="auto">
          <a:xfrm>
            <a:off x="383372" y="1299759"/>
            <a:ext cx="9563233" cy="1587182"/>
          </a:xfrm>
          <a:prstGeom prst="rect">
            <a:avLst/>
          </a:prstGeom>
          <a:noFill/>
        </p:spPr>
      </p:pic>
      <p:pic>
        <p:nvPicPr>
          <p:cNvPr id="15" name="Picture 1"/>
          <p:cNvPicPr>
            <a:picLocks noChangeAspect="1" noChangeArrowheads="1"/>
          </p:cNvPicPr>
          <p:nvPr/>
        </p:nvPicPr>
        <p:blipFill>
          <a:blip r:embed="rId4"/>
          <a:srcRect/>
          <a:stretch>
            <a:fillRect/>
          </a:stretch>
        </p:blipFill>
        <p:spPr bwMode="auto">
          <a:xfrm>
            <a:off x="7457091" y="4236798"/>
            <a:ext cx="2702256" cy="1857221"/>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Segnaposto numero diapositiva 1"/>
          <p:cNvSpPr txBox="1">
            <a:spLocks noGrp="1"/>
          </p:cNvSpPr>
          <p:nvPr/>
        </p:nvSpPr>
        <p:spPr bwMode="auto">
          <a:xfrm>
            <a:off x="7703304" y="7192192"/>
            <a:ext cx="2494756" cy="524977"/>
          </a:xfrm>
          <a:prstGeom prst="rect">
            <a:avLst/>
          </a:prstGeom>
          <a:noFill/>
          <a:ln w="9525">
            <a:noFill/>
            <a:miter lim="800000"/>
            <a:headEnd/>
            <a:tailEnd/>
          </a:ln>
        </p:spPr>
        <p:txBody>
          <a:bodyPr lIns="104287" tIns="52144" rIns="104287" bIns="52144"/>
          <a:lstStyle/>
          <a:p>
            <a:pPr algn="r" defTabSz="1042873"/>
            <a:fld id="{97426F6B-5942-4A7B-A4C2-C1F1B53C1D6D}" type="slidenum">
              <a:rPr lang="it-IT" sz="1600">
                <a:latin typeface="Tahoma" pitchFamily="34" charset="0"/>
              </a:rPr>
              <a:pPr algn="r" defTabSz="1042873"/>
              <a:t>26</a:t>
            </a:fld>
            <a:endParaRPr lang="it-IT" sz="1600" dirty="0">
              <a:latin typeface="Tahoma" pitchFamily="34" charset="0"/>
            </a:endParaRPr>
          </a:p>
        </p:txBody>
      </p:sp>
      <p:sp>
        <p:nvSpPr>
          <p:cNvPr id="429059" name="Text Box 3"/>
          <p:cNvSpPr txBox="1">
            <a:spLocks noChangeArrowheads="1"/>
          </p:cNvSpPr>
          <p:nvPr/>
        </p:nvSpPr>
        <p:spPr bwMode="auto">
          <a:xfrm>
            <a:off x="445492" y="1091953"/>
            <a:ext cx="10246321" cy="5983839"/>
          </a:xfrm>
          <a:prstGeom prst="rect">
            <a:avLst/>
          </a:prstGeom>
          <a:noFill/>
          <a:ln w="9525">
            <a:noFill/>
            <a:miter lim="800000"/>
            <a:headEnd/>
            <a:tailEnd/>
          </a:ln>
          <a:effectLst/>
        </p:spPr>
        <p:txBody>
          <a:bodyPr wrap="square" lIns="104287" tIns="52144" rIns="104287" bIns="52144">
            <a:spAutoFit/>
          </a:bodyPr>
          <a:lstStyle/>
          <a:p>
            <a:pPr algn="ctr"/>
            <a:r>
              <a:rPr lang="it-IT" sz="2400" b="1" dirty="0" smtClean="0"/>
              <a:t>AASHTO method for reinforced roads</a:t>
            </a:r>
          </a:p>
          <a:p>
            <a:pPr algn="ctr"/>
            <a:endParaRPr lang="it-IT" sz="2400" b="1" dirty="0"/>
          </a:p>
          <a:p>
            <a:r>
              <a:rPr lang="it-IT" sz="2300" dirty="0">
                <a:latin typeface="Tahoma" pitchFamily="34" charset="0"/>
              </a:rPr>
              <a:t>The structural contribution of a geogrid can be quantified </a:t>
            </a:r>
            <a:r>
              <a:rPr lang="en-AU" sz="2400" dirty="0" smtClean="0"/>
              <a:t>by the increase in the layer coefficient of the aggregate base and subbase course. </a:t>
            </a:r>
          </a:p>
          <a:p>
            <a:endParaRPr lang="en-AU" sz="2400" dirty="0" smtClean="0"/>
          </a:p>
          <a:p>
            <a:r>
              <a:rPr lang="en-AU" sz="2400" dirty="0" smtClean="0"/>
              <a:t>SN Equation now becomes:</a:t>
            </a:r>
            <a:endParaRPr lang="en-US" sz="2400" dirty="0" smtClean="0"/>
          </a:p>
          <a:p>
            <a:endParaRPr lang="it-IT" sz="2300" dirty="0">
              <a:latin typeface="Tahoma" pitchFamily="34" charset="0"/>
            </a:endParaRPr>
          </a:p>
          <a:p>
            <a:pPr algn="ctr"/>
            <a:r>
              <a:rPr lang="it-IT" sz="2700" b="1" dirty="0" smtClean="0">
                <a:latin typeface="Tahoma" pitchFamily="34" charset="0"/>
              </a:rPr>
              <a:t>SN </a:t>
            </a:r>
            <a:r>
              <a:rPr lang="it-IT" sz="2700" b="1" dirty="0">
                <a:latin typeface="Tahoma" pitchFamily="34" charset="0"/>
              </a:rPr>
              <a:t>= a</a:t>
            </a:r>
            <a:r>
              <a:rPr lang="it-IT" sz="2700" b="1" baseline="-25000" dirty="0">
                <a:latin typeface="Tahoma" pitchFamily="34" charset="0"/>
              </a:rPr>
              <a:t>1</a:t>
            </a:r>
            <a:r>
              <a:rPr lang="it-IT" sz="2700" b="1" dirty="0">
                <a:latin typeface="Tahoma" pitchFamily="34" charset="0"/>
              </a:rPr>
              <a:t>d</a:t>
            </a:r>
            <a:r>
              <a:rPr lang="it-IT" sz="2700" b="1" baseline="-25000" dirty="0">
                <a:latin typeface="Tahoma" pitchFamily="34" charset="0"/>
              </a:rPr>
              <a:t>1</a:t>
            </a:r>
            <a:r>
              <a:rPr lang="it-IT" sz="2700" b="1" dirty="0">
                <a:latin typeface="Tahoma" pitchFamily="34" charset="0"/>
              </a:rPr>
              <a:t> + </a:t>
            </a:r>
            <a:r>
              <a:rPr lang="it-IT" sz="2700" b="1" dirty="0" smtClean="0">
                <a:solidFill>
                  <a:srgbClr val="FF3300"/>
                </a:solidFill>
                <a:latin typeface="Tahoma" pitchFamily="34" charset="0"/>
              </a:rPr>
              <a:t>LCR</a:t>
            </a:r>
            <a:r>
              <a:rPr lang="it-IT" sz="2700" b="1" baseline="-25000" dirty="0" smtClean="0">
                <a:solidFill>
                  <a:srgbClr val="FF3300"/>
                </a:solidFill>
                <a:latin typeface="Tahoma" pitchFamily="34" charset="0"/>
              </a:rPr>
              <a:t>1</a:t>
            </a:r>
            <a:r>
              <a:rPr lang="it-IT" sz="2700" b="1" dirty="0" smtClean="0">
                <a:solidFill>
                  <a:srgbClr val="FF3300"/>
                </a:solidFill>
                <a:latin typeface="Tahoma" pitchFamily="34" charset="0"/>
              </a:rPr>
              <a:t> </a:t>
            </a:r>
            <a:r>
              <a:rPr lang="it-IT" sz="2700" b="1" dirty="0">
                <a:latin typeface="Tahoma" pitchFamily="34" charset="0"/>
              </a:rPr>
              <a:t>a</a:t>
            </a:r>
            <a:r>
              <a:rPr lang="it-IT" sz="2700" b="1" baseline="-25000" dirty="0">
                <a:latin typeface="Tahoma" pitchFamily="34" charset="0"/>
              </a:rPr>
              <a:t>2</a:t>
            </a:r>
            <a:r>
              <a:rPr lang="it-IT" sz="2700" b="1" dirty="0">
                <a:latin typeface="Tahoma" pitchFamily="34" charset="0"/>
              </a:rPr>
              <a:t>d</a:t>
            </a:r>
            <a:r>
              <a:rPr lang="it-IT" sz="2700" b="1" baseline="-25000" dirty="0">
                <a:latin typeface="Tahoma" pitchFamily="34" charset="0"/>
              </a:rPr>
              <a:t>2</a:t>
            </a:r>
            <a:r>
              <a:rPr lang="it-IT" sz="2700" b="1" dirty="0">
                <a:latin typeface="Tahoma" pitchFamily="34" charset="0"/>
              </a:rPr>
              <a:t>M</a:t>
            </a:r>
            <a:r>
              <a:rPr lang="it-IT" sz="2700" b="1" baseline="-25000" dirty="0">
                <a:latin typeface="Tahoma" pitchFamily="34" charset="0"/>
              </a:rPr>
              <a:t>2</a:t>
            </a:r>
            <a:r>
              <a:rPr lang="it-IT" sz="2700" b="1" dirty="0">
                <a:latin typeface="Tahoma" pitchFamily="34" charset="0"/>
              </a:rPr>
              <a:t> + </a:t>
            </a:r>
            <a:r>
              <a:rPr lang="it-IT" sz="2700" b="1" dirty="0" smtClean="0">
                <a:solidFill>
                  <a:srgbClr val="FF3300"/>
                </a:solidFill>
                <a:latin typeface="Tahoma" pitchFamily="34" charset="0"/>
              </a:rPr>
              <a:t>LCR</a:t>
            </a:r>
            <a:r>
              <a:rPr lang="it-IT" sz="2700" b="1" baseline="-25000" dirty="0" smtClean="0">
                <a:solidFill>
                  <a:srgbClr val="FF3300"/>
                </a:solidFill>
                <a:latin typeface="Tahoma" pitchFamily="34" charset="0"/>
              </a:rPr>
              <a:t>2</a:t>
            </a:r>
            <a:r>
              <a:rPr lang="it-IT" sz="2700" b="1" dirty="0" smtClean="0">
                <a:solidFill>
                  <a:srgbClr val="FF3300"/>
                </a:solidFill>
                <a:latin typeface="Tahoma" pitchFamily="34" charset="0"/>
              </a:rPr>
              <a:t> </a:t>
            </a:r>
            <a:r>
              <a:rPr lang="it-IT" sz="2700" b="1" dirty="0">
                <a:latin typeface="Tahoma" pitchFamily="34" charset="0"/>
              </a:rPr>
              <a:t>a</a:t>
            </a:r>
            <a:r>
              <a:rPr lang="it-IT" sz="2700" b="1" baseline="-25000" dirty="0">
                <a:latin typeface="Tahoma" pitchFamily="34" charset="0"/>
              </a:rPr>
              <a:t>3</a:t>
            </a:r>
            <a:r>
              <a:rPr lang="it-IT" sz="2700" b="1" dirty="0">
                <a:latin typeface="Tahoma" pitchFamily="34" charset="0"/>
              </a:rPr>
              <a:t>d</a:t>
            </a:r>
            <a:r>
              <a:rPr lang="it-IT" sz="2700" b="1" baseline="-25000" dirty="0">
                <a:latin typeface="Tahoma" pitchFamily="34" charset="0"/>
              </a:rPr>
              <a:t>3</a:t>
            </a:r>
            <a:r>
              <a:rPr lang="it-IT" sz="2700" b="1" dirty="0">
                <a:latin typeface="Tahoma" pitchFamily="34" charset="0"/>
              </a:rPr>
              <a:t>M</a:t>
            </a:r>
            <a:r>
              <a:rPr lang="it-IT" sz="2700" b="1" baseline="-25000" dirty="0">
                <a:latin typeface="Tahoma" pitchFamily="34" charset="0"/>
              </a:rPr>
              <a:t>3</a:t>
            </a:r>
          </a:p>
          <a:p>
            <a:pPr algn="just"/>
            <a:endParaRPr lang="it-IT" sz="2700" dirty="0">
              <a:latin typeface="Tahoma" pitchFamily="34" charset="0"/>
            </a:endParaRPr>
          </a:p>
          <a:p>
            <a:r>
              <a:rPr lang="it-IT" sz="2300" dirty="0"/>
              <a:t>Where:</a:t>
            </a:r>
          </a:p>
          <a:p>
            <a:r>
              <a:rPr lang="it-IT" sz="2300" dirty="0"/>
              <a:t>LCR = Layer Coefficient Ratio</a:t>
            </a:r>
          </a:p>
          <a:p>
            <a:endParaRPr lang="it-IT" sz="2300" dirty="0" smtClean="0"/>
          </a:p>
          <a:p>
            <a:r>
              <a:rPr lang="it-IT" sz="2300" dirty="0" smtClean="0"/>
              <a:t>SN: Structural Number</a:t>
            </a:r>
          </a:p>
          <a:p>
            <a:r>
              <a:rPr lang="it-IT" sz="2300" dirty="0" smtClean="0"/>
              <a:t>a1, a2, a3,... – ith layer coefficient</a:t>
            </a:r>
          </a:p>
          <a:p>
            <a:r>
              <a:rPr lang="it-IT" sz="2300" dirty="0" smtClean="0"/>
              <a:t>d1, d2, d3.... –ith layer thickness</a:t>
            </a:r>
          </a:p>
          <a:p>
            <a:r>
              <a:rPr lang="it-IT" sz="2300" dirty="0" smtClean="0"/>
              <a:t> M2, M3....-ith layer drainage coefficient</a:t>
            </a:r>
            <a:endParaRPr lang="it-IT" sz="2300" dirty="0"/>
          </a:p>
        </p:txBody>
      </p:sp>
      <p:sp>
        <p:nvSpPr>
          <p:cNvPr id="7" name="Rectangle 21"/>
          <p:cNvSpPr>
            <a:spLocks noChangeArrowheads="1"/>
          </p:cNvSpPr>
          <p:nvPr/>
        </p:nvSpPr>
        <p:spPr bwMode="auto">
          <a:xfrm>
            <a:off x="996287" y="259695"/>
            <a:ext cx="9089408" cy="437705"/>
          </a:xfrm>
          <a:prstGeom prst="rect">
            <a:avLst/>
          </a:prstGeom>
          <a:noFill/>
          <a:ln w="9525" algn="ctr">
            <a:noFill/>
            <a:miter lim="800000"/>
            <a:headEnd/>
            <a:tailEnd/>
          </a:ln>
        </p:spPr>
        <p:txBody>
          <a:bodyPr wrap="square" lIns="104287" tIns="52144" rIns="104287" bIns="52144">
            <a:spAutoFit/>
          </a:bodyPr>
          <a:lstStyle/>
          <a:p>
            <a:pPr defTabSz="1042873" eaLnBrk="0" hangingPunct="0">
              <a:lnSpc>
                <a:spcPct val="80000"/>
              </a:lnSpc>
              <a:spcBef>
                <a:spcPct val="20000"/>
              </a:spcBef>
              <a:buClr>
                <a:schemeClr val="tx1"/>
              </a:buClr>
              <a:buSzPct val="100000"/>
            </a:pPr>
            <a:r>
              <a:rPr lang="it-IT" sz="2700" b="1" dirty="0" smtClean="0">
                <a:latin typeface="Arial" pitchFamily="34" charset="0"/>
                <a:cs typeface="Arial" pitchFamily="34" charset="0"/>
              </a:rPr>
              <a:t>Design Methodology of Geogrid Reinforced Pavement</a:t>
            </a:r>
            <a:endParaRPr lang="it-IT" sz="2700" b="1" dirty="0">
              <a:latin typeface="Arial" pitchFamily="34" charset="0"/>
              <a:cs typeface="Arial" pitchFamily="34" charset="0"/>
            </a:endParaRPr>
          </a:p>
        </p:txBody>
      </p:sp>
    </p:spTree>
    <p:extLst>
      <p:ext uri="{BB962C8B-B14F-4D97-AF65-F5344CB8AC3E}">
        <p14:creationId xmlns:p14="http://schemas.microsoft.com/office/powerpoint/2010/main" val="2847667586"/>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Segnaposto numero diapositiva 1"/>
          <p:cNvSpPr txBox="1">
            <a:spLocks noGrp="1"/>
          </p:cNvSpPr>
          <p:nvPr/>
        </p:nvSpPr>
        <p:spPr bwMode="auto">
          <a:xfrm>
            <a:off x="7703304" y="7192192"/>
            <a:ext cx="2494756" cy="524977"/>
          </a:xfrm>
          <a:prstGeom prst="rect">
            <a:avLst/>
          </a:prstGeom>
          <a:noFill/>
          <a:ln w="9525">
            <a:noFill/>
            <a:miter lim="800000"/>
            <a:headEnd/>
            <a:tailEnd/>
          </a:ln>
        </p:spPr>
        <p:txBody>
          <a:bodyPr lIns="104287" tIns="52144" rIns="104287" bIns="52144"/>
          <a:lstStyle/>
          <a:p>
            <a:pPr algn="r" defTabSz="1042873"/>
            <a:fld id="{97426F6B-5942-4A7B-A4C2-C1F1B53C1D6D}" type="slidenum">
              <a:rPr lang="it-IT" sz="1600">
                <a:latin typeface="Tahoma" pitchFamily="34" charset="0"/>
              </a:rPr>
              <a:pPr algn="r" defTabSz="1042873"/>
              <a:t>27</a:t>
            </a:fld>
            <a:endParaRPr lang="it-IT" sz="1600" dirty="0">
              <a:latin typeface="Tahoma" pitchFamily="34" charset="0"/>
            </a:endParaRPr>
          </a:p>
        </p:txBody>
      </p:sp>
      <p:sp>
        <p:nvSpPr>
          <p:cNvPr id="429059" name="Text Box 3"/>
          <p:cNvSpPr txBox="1">
            <a:spLocks noChangeArrowheads="1"/>
          </p:cNvSpPr>
          <p:nvPr/>
        </p:nvSpPr>
        <p:spPr bwMode="auto">
          <a:xfrm>
            <a:off x="1" y="1529255"/>
            <a:ext cx="6132786" cy="4952787"/>
          </a:xfrm>
          <a:prstGeom prst="rect">
            <a:avLst/>
          </a:prstGeom>
          <a:noFill/>
          <a:ln w="9525">
            <a:noFill/>
            <a:miter lim="800000"/>
            <a:headEnd/>
            <a:tailEnd/>
          </a:ln>
          <a:effectLst/>
        </p:spPr>
        <p:txBody>
          <a:bodyPr wrap="square" lIns="104287" tIns="52144" rIns="104287" bIns="52144">
            <a:spAutoFit/>
          </a:bodyPr>
          <a:lstStyle/>
          <a:p>
            <a:pPr algn="just">
              <a:buFont typeface="Arial" pitchFamily="34" charset="0"/>
              <a:buChar char="•"/>
            </a:pPr>
            <a:r>
              <a:rPr lang="en-AU" sz="2100" dirty="0" smtClean="0"/>
              <a:t>Complexity of layered pavement system and loading conditions- simple design method for incorporating Geogrid reinforcement</a:t>
            </a:r>
          </a:p>
          <a:p>
            <a:pPr algn="just">
              <a:buFont typeface="Arial" pitchFamily="34" charset="0"/>
              <a:buChar char="•"/>
            </a:pPr>
            <a:endParaRPr lang="en-AU" sz="2100" dirty="0" smtClean="0"/>
          </a:p>
          <a:p>
            <a:pPr algn="just">
              <a:buFont typeface="Arial" pitchFamily="34" charset="0"/>
              <a:buChar char="•"/>
            </a:pPr>
            <a:r>
              <a:rPr lang="en-AU" sz="2100" dirty="0" smtClean="0"/>
              <a:t>Series of performance tests to evaluate contribution of geogrid to derive design parameters &amp; incorporating into a design methodology.</a:t>
            </a:r>
          </a:p>
          <a:p>
            <a:pPr algn="just">
              <a:buFont typeface="Arial" pitchFamily="34" charset="0"/>
              <a:buChar char="•"/>
            </a:pPr>
            <a:endParaRPr lang="en-AU" sz="2100" dirty="0" smtClean="0"/>
          </a:p>
          <a:p>
            <a:pPr algn="just">
              <a:buFont typeface="Arial" pitchFamily="34" charset="0"/>
              <a:buChar char="•"/>
            </a:pPr>
            <a:r>
              <a:rPr lang="en-AU" sz="2100" dirty="0" smtClean="0"/>
              <a:t>Early design approaches to be modified to reflect the benefit achieved by the addition of geogrid by a pavement reinforcement design term Viz.,  </a:t>
            </a:r>
            <a:r>
              <a:rPr lang="en-AU" sz="2100" b="1" dirty="0" smtClean="0">
                <a:solidFill>
                  <a:srgbClr val="FF0000"/>
                </a:solidFill>
              </a:rPr>
              <a:t>LCR</a:t>
            </a:r>
            <a:r>
              <a:rPr lang="en-AU" sz="2100" dirty="0" smtClean="0"/>
              <a:t>. </a:t>
            </a:r>
          </a:p>
          <a:p>
            <a:pPr algn="just">
              <a:buFont typeface="Arial" pitchFamily="34" charset="0"/>
              <a:buChar char="•"/>
            </a:pPr>
            <a:endParaRPr lang="en-AU" sz="2100" dirty="0" smtClean="0"/>
          </a:p>
          <a:p>
            <a:pPr algn="just">
              <a:buFont typeface="Arial" pitchFamily="34" charset="0"/>
              <a:buChar char="•"/>
            </a:pPr>
            <a:r>
              <a:rPr lang="en-AU" sz="2100" b="1" dirty="0" smtClean="0">
                <a:solidFill>
                  <a:srgbClr val="000099"/>
                </a:solidFill>
              </a:rPr>
              <a:t>LCR</a:t>
            </a:r>
            <a:r>
              <a:rPr lang="en-AU" sz="2100" dirty="0" smtClean="0">
                <a:solidFill>
                  <a:srgbClr val="000099"/>
                </a:solidFill>
              </a:rPr>
              <a:t> — Layer Coefficient Ratio: A modifier applied to the layer coefficient of the aggregate. </a:t>
            </a:r>
            <a:endParaRPr lang="en-US" sz="2100" dirty="0">
              <a:solidFill>
                <a:srgbClr val="000099"/>
              </a:solidFill>
            </a:endParaRPr>
          </a:p>
        </p:txBody>
      </p:sp>
      <p:sp>
        <p:nvSpPr>
          <p:cNvPr id="7" name="Rectangle 21"/>
          <p:cNvSpPr>
            <a:spLocks noChangeArrowheads="1"/>
          </p:cNvSpPr>
          <p:nvPr/>
        </p:nvSpPr>
        <p:spPr bwMode="auto">
          <a:xfrm>
            <a:off x="996287" y="259695"/>
            <a:ext cx="9089408" cy="437705"/>
          </a:xfrm>
          <a:prstGeom prst="rect">
            <a:avLst/>
          </a:prstGeom>
          <a:noFill/>
          <a:ln w="9525" algn="ctr">
            <a:noFill/>
            <a:miter lim="800000"/>
            <a:headEnd/>
            <a:tailEnd/>
          </a:ln>
        </p:spPr>
        <p:txBody>
          <a:bodyPr wrap="square" lIns="104287" tIns="52144" rIns="104287" bIns="52144">
            <a:spAutoFit/>
          </a:bodyPr>
          <a:lstStyle/>
          <a:p>
            <a:pPr defTabSz="1042873" eaLnBrk="0" hangingPunct="0">
              <a:lnSpc>
                <a:spcPct val="80000"/>
              </a:lnSpc>
              <a:spcBef>
                <a:spcPct val="20000"/>
              </a:spcBef>
              <a:buClr>
                <a:schemeClr val="tx1"/>
              </a:buClr>
              <a:buSzPct val="100000"/>
            </a:pPr>
            <a:r>
              <a:rPr lang="it-IT" sz="2700" b="1" dirty="0" smtClean="0">
                <a:latin typeface="Arial" pitchFamily="34" charset="0"/>
                <a:cs typeface="Arial" pitchFamily="34" charset="0"/>
              </a:rPr>
              <a:t>Geogrid reinforced pavements</a:t>
            </a:r>
            <a:endParaRPr lang="it-IT" sz="2700" b="1" dirty="0">
              <a:latin typeface="Arial" pitchFamily="34" charset="0"/>
              <a:cs typeface="Arial" pitchFamily="34" charset="0"/>
            </a:endParaRPr>
          </a:p>
        </p:txBody>
      </p:sp>
      <p:sp>
        <p:nvSpPr>
          <p:cNvPr id="8" name="TextBox 7"/>
          <p:cNvSpPr txBox="1"/>
          <p:nvPr/>
        </p:nvSpPr>
        <p:spPr>
          <a:xfrm>
            <a:off x="0" y="1024759"/>
            <a:ext cx="7772400" cy="830997"/>
          </a:xfrm>
          <a:prstGeom prst="rect">
            <a:avLst/>
          </a:prstGeom>
          <a:noFill/>
        </p:spPr>
        <p:txBody>
          <a:bodyPr wrap="square" rtlCol="0">
            <a:spAutoFit/>
          </a:bodyPr>
          <a:lstStyle/>
          <a:p>
            <a:r>
              <a:rPr lang="en-AU" sz="2400" dirty="0" smtClean="0">
                <a:solidFill>
                  <a:srgbClr val="EE7A19"/>
                </a:solidFill>
              </a:rPr>
              <a:t>How to incorporate Geogrid properties in Pavement</a:t>
            </a:r>
          </a:p>
          <a:p>
            <a:endParaRPr lang="en-US" sz="2400" dirty="0"/>
          </a:p>
        </p:txBody>
      </p:sp>
      <p:grpSp>
        <p:nvGrpSpPr>
          <p:cNvPr id="2" name="Group 15"/>
          <p:cNvGrpSpPr/>
          <p:nvPr/>
        </p:nvGrpSpPr>
        <p:grpSpPr>
          <a:xfrm>
            <a:off x="4467258" y="3169551"/>
            <a:ext cx="5808104" cy="2690630"/>
            <a:chOff x="1251091" y="2743882"/>
            <a:chExt cx="5808104" cy="2690630"/>
          </a:xfrm>
        </p:grpSpPr>
        <p:grpSp>
          <p:nvGrpSpPr>
            <p:cNvPr id="3" name="Group 3"/>
            <p:cNvGrpSpPr>
              <a:grpSpLocks/>
            </p:cNvGrpSpPr>
            <p:nvPr/>
          </p:nvGrpSpPr>
          <p:grpSpPr bwMode="auto">
            <a:xfrm>
              <a:off x="4365824" y="2771877"/>
              <a:ext cx="2693371" cy="2460391"/>
              <a:chOff x="340" y="1797"/>
              <a:chExt cx="2177" cy="1406"/>
            </a:xfrm>
          </p:grpSpPr>
          <p:sp>
            <p:nvSpPr>
              <p:cNvPr id="19" name="Rectangle 4" descr="Granito"/>
              <p:cNvSpPr>
                <a:spLocks noChangeArrowheads="1"/>
              </p:cNvSpPr>
              <p:nvPr/>
            </p:nvSpPr>
            <p:spPr bwMode="auto">
              <a:xfrm>
                <a:off x="340" y="1797"/>
                <a:ext cx="2177" cy="91"/>
              </a:xfrm>
              <a:prstGeom prst="rect">
                <a:avLst/>
              </a:prstGeom>
              <a:blipFill dpi="0" rotWithShape="1">
                <a:blip r:embed="rId2" cstate="print"/>
                <a:srcRect/>
                <a:tile tx="0" ty="0" sx="100000" sy="100000" flip="none" algn="tl"/>
              </a:blipFill>
              <a:ln w="9525">
                <a:solidFill>
                  <a:schemeClr val="tx1"/>
                </a:solidFill>
                <a:miter lim="800000"/>
                <a:headEnd/>
                <a:tailEnd/>
              </a:ln>
            </p:spPr>
            <p:txBody>
              <a:bodyPr wrap="none" anchor="ctr"/>
              <a:lstStyle/>
              <a:p>
                <a:pPr defTabSz="1042873" eaLnBrk="0" hangingPunct="0">
                  <a:lnSpc>
                    <a:spcPct val="80000"/>
                  </a:lnSpc>
                  <a:spcBef>
                    <a:spcPct val="20000"/>
                  </a:spcBef>
                  <a:buClr>
                    <a:schemeClr val="tx1"/>
                  </a:buClr>
                  <a:buSzPct val="100000"/>
                </a:pPr>
                <a:endParaRPr lang="it-IT" sz="2700" b="1" dirty="0">
                  <a:latin typeface="Tahoma" pitchFamily="34" charset="0"/>
                </a:endParaRPr>
              </a:p>
            </p:txBody>
          </p:sp>
          <p:sp>
            <p:nvSpPr>
              <p:cNvPr id="20" name="Rectangle 5" descr="Scaglie"/>
              <p:cNvSpPr>
                <a:spLocks noChangeArrowheads="1"/>
              </p:cNvSpPr>
              <p:nvPr/>
            </p:nvSpPr>
            <p:spPr bwMode="auto">
              <a:xfrm>
                <a:off x="340" y="1888"/>
                <a:ext cx="2177" cy="181"/>
              </a:xfrm>
              <a:prstGeom prst="rect">
                <a:avLst/>
              </a:prstGeom>
              <a:pattFill prst="shingle">
                <a:fgClr>
                  <a:srgbClr val="969696"/>
                </a:fgClr>
                <a:bgClr>
                  <a:srgbClr val="1C1C1C"/>
                </a:bgClr>
              </a:pattFill>
              <a:ln w="9525">
                <a:solidFill>
                  <a:schemeClr val="tx1"/>
                </a:solidFill>
                <a:miter lim="800000"/>
                <a:headEnd/>
                <a:tailEnd/>
              </a:ln>
            </p:spPr>
            <p:txBody>
              <a:bodyPr wrap="none" anchor="ctr"/>
              <a:lstStyle/>
              <a:p>
                <a:pPr defTabSz="1042873" eaLnBrk="0" hangingPunct="0">
                  <a:lnSpc>
                    <a:spcPct val="80000"/>
                  </a:lnSpc>
                  <a:spcBef>
                    <a:spcPct val="20000"/>
                  </a:spcBef>
                  <a:buClr>
                    <a:schemeClr val="tx1"/>
                  </a:buClr>
                  <a:buSzPct val="100000"/>
                </a:pPr>
                <a:endParaRPr lang="it-IT" sz="2700" b="1" dirty="0">
                  <a:latin typeface="Tahoma" pitchFamily="34" charset="0"/>
                </a:endParaRPr>
              </a:p>
            </p:txBody>
          </p:sp>
          <p:sp>
            <p:nvSpPr>
              <p:cNvPr id="21" name="Rectangle 6" descr="90%"/>
              <p:cNvSpPr>
                <a:spLocks noChangeArrowheads="1"/>
              </p:cNvSpPr>
              <p:nvPr/>
            </p:nvSpPr>
            <p:spPr bwMode="auto">
              <a:xfrm>
                <a:off x="340" y="2069"/>
                <a:ext cx="2177" cy="409"/>
              </a:xfrm>
              <a:prstGeom prst="rect">
                <a:avLst/>
              </a:prstGeom>
              <a:pattFill prst="pct90">
                <a:fgClr>
                  <a:srgbClr val="777777"/>
                </a:fgClr>
                <a:bgClr>
                  <a:srgbClr val="292929"/>
                </a:bgClr>
              </a:pattFill>
              <a:ln w="9525">
                <a:solidFill>
                  <a:schemeClr val="tx1"/>
                </a:solidFill>
                <a:miter lim="800000"/>
                <a:headEnd/>
                <a:tailEnd/>
              </a:ln>
            </p:spPr>
            <p:txBody>
              <a:bodyPr wrap="none" anchor="ctr"/>
              <a:lstStyle/>
              <a:p>
                <a:pPr defTabSz="1042873" eaLnBrk="0" hangingPunct="0">
                  <a:lnSpc>
                    <a:spcPct val="80000"/>
                  </a:lnSpc>
                  <a:spcBef>
                    <a:spcPct val="20000"/>
                  </a:spcBef>
                  <a:buClr>
                    <a:schemeClr val="tx1"/>
                  </a:buClr>
                  <a:buSzPct val="100000"/>
                </a:pPr>
                <a:endParaRPr lang="it-IT" sz="2700" b="1" dirty="0">
                  <a:latin typeface="Tahoma" pitchFamily="34" charset="0"/>
                </a:endParaRPr>
              </a:p>
            </p:txBody>
          </p:sp>
          <p:sp>
            <p:nvSpPr>
              <p:cNvPr id="22" name="Rectangle 7" descr="Sughero"/>
              <p:cNvSpPr>
                <a:spLocks noChangeArrowheads="1"/>
              </p:cNvSpPr>
              <p:nvPr/>
            </p:nvSpPr>
            <p:spPr bwMode="auto">
              <a:xfrm>
                <a:off x="340" y="2478"/>
                <a:ext cx="2177" cy="725"/>
              </a:xfrm>
              <a:prstGeom prst="rect">
                <a:avLst/>
              </a:prstGeom>
              <a:blipFill dpi="0" rotWithShape="0">
                <a:blip r:embed="rId3" cstate="print"/>
                <a:srcRect/>
                <a:tile tx="0" ty="0" sx="100000" sy="100000" flip="none" algn="tl"/>
              </a:blipFill>
              <a:ln w="9525">
                <a:solidFill>
                  <a:schemeClr val="tx1"/>
                </a:solidFill>
                <a:miter lim="800000"/>
                <a:headEnd/>
                <a:tailEnd/>
              </a:ln>
            </p:spPr>
            <p:txBody>
              <a:bodyPr wrap="none" anchor="ctr"/>
              <a:lstStyle/>
              <a:p>
                <a:pPr defTabSz="1042873" eaLnBrk="0" hangingPunct="0">
                  <a:lnSpc>
                    <a:spcPct val="80000"/>
                  </a:lnSpc>
                  <a:spcBef>
                    <a:spcPct val="20000"/>
                  </a:spcBef>
                  <a:buClr>
                    <a:schemeClr val="tx1"/>
                  </a:buClr>
                  <a:buSzPct val="100000"/>
                </a:pPr>
                <a:endParaRPr lang="it-IT" sz="2700" b="1" dirty="0">
                  <a:latin typeface="Tahoma" pitchFamily="34" charset="0"/>
                </a:endParaRPr>
              </a:p>
            </p:txBody>
          </p:sp>
        </p:grpSp>
        <p:sp>
          <p:nvSpPr>
            <p:cNvPr id="18" name="Text Box 16"/>
            <p:cNvSpPr txBox="1">
              <a:spLocks noChangeArrowheads="1"/>
            </p:cNvSpPr>
            <p:nvPr/>
          </p:nvSpPr>
          <p:spPr bwMode="auto">
            <a:xfrm>
              <a:off x="1251091" y="2743882"/>
              <a:ext cx="3029347" cy="2690630"/>
            </a:xfrm>
            <a:prstGeom prst="rect">
              <a:avLst/>
            </a:prstGeom>
            <a:noFill/>
            <a:ln w="9525">
              <a:noFill/>
              <a:miter lim="800000"/>
              <a:headEnd/>
              <a:tailEnd/>
            </a:ln>
          </p:spPr>
          <p:txBody>
            <a:bodyPr lIns="104287" tIns="52144" rIns="104287" bIns="52144">
              <a:spAutoFit/>
            </a:bodyPr>
            <a:lstStyle/>
            <a:p>
              <a:pPr algn="r" defTabSz="1042873">
                <a:lnSpc>
                  <a:spcPct val="50000"/>
                </a:lnSpc>
                <a:spcBef>
                  <a:spcPct val="50000"/>
                </a:spcBef>
              </a:pPr>
              <a:r>
                <a:rPr lang="it-IT" sz="1600" b="1" dirty="0">
                  <a:latin typeface="Tahoma" pitchFamily="34" charset="0"/>
                </a:rPr>
                <a:t>W.C.</a:t>
              </a:r>
            </a:p>
            <a:p>
              <a:pPr algn="r" defTabSz="1042873">
                <a:lnSpc>
                  <a:spcPct val="50000"/>
                </a:lnSpc>
                <a:spcBef>
                  <a:spcPct val="50000"/>
                </a:spcBef>
              </a:pPr>
              <a:endParaRPr lang="it-IT" sz="200" b="1" dirty="0">
                <a:latin typeface="Tahoma" pitchFamily="34" charset="0"/>
              </a:endParaRPr>
            </a:p>
            <a:p>
              <a:pPr algn="r" defTabSz="1042873">
                <a:lnSpc>
                  <a:spcPct val="50000"/>
                </a:lnSpc>
                <a:spcBef>
                  <a:spcPct val="50000"/>
                </a:spcBef>
              </a:pPr>
              <a:r>
                <a:rPr lang="it-IT" sz="1600" b="1" dirty="0">
                  <a:latin typeface="Tahoma" pitchFamily="34" charset="0"/>
                </a:rPr>
                <a:t>BINDER</a:t>
              </a:r>
            </a:p>
            <a:p>
              <a:pPr algn="r" defTabSz="1042873">
                <a:lnSpc>
                  <a:spcPct val="50000"/>
                </a:lnSpc>
                <a:spcBef>
                  <a:spcPct val="50000"/>
                </a:spcBef>
              </a:pPr>
              <a:endParaRPr lang="it-IT" sz="1400" b="1" dirty="0">
                <a:latin typeface="Tahoma" pitchFamily="34" charset="0"/>
              </a:endParaRPr>
            </a:p>
            <a:p>
              <a:pPr algn="r" defTabSz="1042873">
                <a:lnSpc>
                  <a:spcPct val="50000"/>
                </a:lnSpc>
                <a:spcBef>
                  <a:spcPct val="50000"/>
                </a:spcBef>
              </a:pPr>
              <a:r>
                <a:rPr lang="it-IT" sz="1600" b="1" dirty="0" smtClean="0">
                  <a:latin typeface="Tahoma" pitchFamily="34" charset="0"/>
                </a:rPr>
                <a:t>BASE</a:t>
              </a:r>
              <a:endParaRPr lang="it-IT" sz="1600" b="1" dirty="0">
                <a:latin typeface="Tahoma" pitchFamily="34" charset="0"/>
              </a:endParaRPr>
            </a:p>
            <a:p>
              <a:pPr algn="r" defTabSz="1042873">
                <a:lnSpc>
                  <a:spcPct val="50000"/>
                </a:lnSpc>
                <a:spcBef>
                  <a:spcPct val="50000"/>
                </a:spcBef>
              </a:pPr>
              <a:endParaRPr lang="it-IT" sz="1600" b="1" dirty="0">
                <a:latin typeface="Tahoma" pitchFamily="34" charset="0"/>
              </a:endParaRPr>
            </a:p>
            <a:p>
              <a:pPr algn="r" defTabSz="1042873">
                <a:lnSpc>
                  <a:spcPct val="50000"/>
                </a:lnSpc>
                <a:spcBef>
                  <a:spcPct val="50000"/>
                </a:spcBef>
              </a:pPr>
              <a:endParaRPr lang="it-IT" sz="1600" b="1" dirty="0">
                <a:latin typeface="Tahoma" pitchFamily="34" charset="0"/>
              </a:endParaRPr>
            </a:p>
            <a:p>
              <a:pPr algn="r" defTabSz="1042873">
                <a:lnSpc>
                  <a:spcPct val="50000"/>
                </a:lnSpc>
                <a:spcBef>
                  <a:spcPct val="50000"/>
                </a:spcBef>
              </a:pPr>
              <a:endParaRPr lang="it-IT" sz="900" b="1" dirty="0">
                <a:latin typeface="Tahoma" pitchFamily="34" charset="0"/>
              </a:endParaRPr>
            </a:p>
            <a:p>
              <a:pPr algn="r" defTabSz="1042873">
                <a:lnSpc>
                  <a:spcPct val="50000"/>
                </a:lnSpc>
                <a:spcBef>
                  <a:spcPct val="50000"/>
                </a:spcBef>
              </a:pPr>
              <a:r>
                <a:rPr lang="it-IT" sz="1600" b="1" dirty="0" smtClean="0">
                  <a:latin typeface="Tahoma" pitchFamily="34" charset="0"/>
                </a:rPr>
                <a:t>SUBBASE</a:t>
              </a:r>
              <a:endParaRPr lang="it-IT" sz="1600" b="1" dirty="0">
                <a:latin typeface="Tahoma" pitchFamily="34" charset="0"/>
              </a:endParaRPr>
            </a:p>
            <a:p>
              <a:pPr algn="r" defTabSz="1042873">
                <a:lnSpc>
                  <a:spcPct val="50000"/>
                </a:lnSpc>
                <a:spcBef>
                  <a:spcPct val="50000"/>
                </a:spcBef>
              </a:pPr>
              <a:endParaRPr lang="it-IT" sz="1600" b="1" dirty="0">
                <a:latin typeface="Tahoma" pitchFamily="34" charset="0"/>
              </a:endParaRPr>
            </a:p>
            <a:p>
              <a:pPr algn="r" defTabSz="1042873">
                <a:lnSpc>
                  <a:spcPct val="50000"/>
                </a:lnSpc>
                <a:spcBef>
                  <a:spcPct val="50000"/>
                </a:spcBef>
              </a:pPr>
              <a:endParaRPr lang="it-IT" sz="2300" b="1" dirty="0">
                <a:latin typeface="Tahoma" pitchFamily="34" charset="0"/>
              </a:endParaRPr>
            </a:p>
            <a:p>
              <a:pPr algn="r" defTabSz="1042873">
                <a:lnSpc>
                  <a:spcPct val="50000"/>
                </a:lnSpc>
                <a:spcBef>
                  <a:spcPct val="50000"/>
                </a:spcBef>
              </a:pPr>
              <a:r>
                <a:rPr lang="it-IT" sz="1600" b="1" dirty="0">
                  <a:latin typeface="Tahoma" pitchFamily="34" charset="0"/>
                </a:rPr>
                <a:t>SUBGRADE</a:t>
              </a:r>
            </a:p>
          </p:txBody>
        </p:sp>
      </p:grpSp>
      <p:grpSp>
        <p:nvGrpSpPr>
          <p:cNvPr id="4" name="Group 22"/>
          <p:cNvGrpSpPr/>
          <p:nvPr/>
        </p:nvGrpSpPr>
        <p:grpSpPr>
          <a:xfrm>
            <a:off x="7391367" y="3987795"/>
            <a:ext cx="3300446" cy="1607169"/>
            <a:chOff x="4263640" y="3546360"/>
            <a:chExt cx="3300446" cy="1607169"/>
          </a:xfrm>
        </p:grpSpPr>
        <p:sp>
          <p:nvSpPr>
            <p:cNvPr id="24" name="Line 21"/>
            <p:cNvSpPr>
              <a:spLocks noChangeShapeType="1"/>
            </p:cNvSpPr>
            <p:nvPr/>
          </p:nvSpPr>
          <p:spPr bwMode="auto">
            <a:xfrm>
              <a:off x="4276725" y="3947830"/>
              <a:ext cx="3198262" cy="0"/>
            </a:xfrm>
            <a:prstGeom prst="line">
              <a:avLst/>
            </a:prstGeom>
            <a:noFill/>
            <a:ln w="38100">
              <a:solidFill>
                <a:srgbClr val="FF0000"/>
              </a:solidFill>
              <a:prstDash val="dash"/>
              <a:round/>
              <a:headEnd/>
              <a:tailEnd/>
            </a:ln>
          </p:spPr>
          <p:txBody>
            <a:bodyPr lIns="104287" tIns="52144" rIns="104287" bIns="52144"/>
            <a:lstStyle/>
            <a:p>
              <a:endParaRPr lang="en-US"/>
            </a:p>
          </p:txBody>
        </p:sp>
        <p:sp>
          <p:nvSpPr>
            <p:cNvPr id="25" name="Line 23"/>
            <p:cNvSpPr>
              <a:spLocks noChangeShapeType="1"/>
            </p:cNvSpPr>
            <p:nvPr/>
          </p:nvSpPr>
          <p:spPr bwMode="auto">
            <a:xfrm>
              <a:off x="4365824" y="5153529"/>
              <a:ext cx="3198262" cy="0"/>
            </a:xfrm>
            <a:prstGeom prst="line">
              <a:avLst/>
            </a:prstGeom>
            <a:noFill/>
            <a:ln w="38100">
              <a:solidFill>
                <a:srgbClr val="FF0000"/>
              </a:solidFill>
              <a:prstDash val="dash"/>
              <a:round/>
              <a:headEnd/>
              <a:tailEnd/>
            </a:ln>
          </p:spPr>
          <p:txBody>
            <a:bodyPr lIns="104287" tIns="52144" rIns="104287" bIns="52144"/>
            <a:lstStyle/>
            <a:p>
              <a:endParaRPr lang="en-US"/>
            </a:p>
          </p:txBody>
        </p:sp>
        <p:sp>
          <p:nvSpPr>
            <p:cNvPr id="26" name="Rectangle 14"/>
            <p:cNvSpPr>
              <a:spLocks noChangeArrowheads="1"/>
            </p:cNvSpPr>
            <p:nvPr/>
          </p:nvSpPr>
          <p:spPr bwMode="auto">
            <a:xfrm>
              <a:off x="4263640" y="4736309"/>
              <a:ext cx="3031204" cy="327637"/>
            </a:xfrm>
            <a:prstGeom prst="rect">
              <a:avLst/>
            </a:prstGeom>
            <a:noFill/>
            <a:ln w="9525">
              <a:noFill/>
              <a:miter lim="800000"/>
              <a:headEnd/>
              <a:tailEnd/>
            </a:ln>
            <a:effectLst/>
          </p:spPr>
          <p:txBody>
            <a:bodyPr lIns="105012" tIns="52506" rIns="105012" bIns="52506">
              <a:spAutoFit/>
            </a:bodyPr>
            <a:lstStyle/>
            <a:p>
              <a:pPr algn="ctr" eaLnBrk="0" hangingPunct="0">
                <a:lnSpc>
                  <a:spcPct val="80000"/>
                </a:lnSpc>
                <a:spcBef>
                  <a:spcPct val="20000"/>
                </a:spcBef>
                <a:buClr>
                  <a:schemeClr val="tx1"/>
                </a:buClr>
                <a:buSzPct val="100000"/>
              </a:pPr>
              <a:r>
                <a:rPr lang="en-GB" b="1" dirty="0" smtClean="0">
                  <a:solidFill>
                    <a:srgbClr val="FF0000"/>
                  </a:solidFill>
                  <a:latin typeface="Tahoma" pitchFamily="34" charset="0"/>
                </a:rPr>
                <a:t>Geogrid</a:t>
              </a:r>
              <a:endParaRPr lang="en-GB" b="1" dirty="0">
                <a:solidFill>
                  <a:srgbClr val="FF0000"/>
                </a:solidFill>
                <a:latin typeface="Tahoma" pitchFamily="34" charset="0"/>
              </a:endParaRPr>
            </a:p>
          </p:txBody>
        </p:sp>
        <p:sp>
          <p:nvSpPr>
            <p:cNvPr id="27" name="Rectangle 26"/>
            <p:cNvSpPr>
              <a:spLocks noChangeArrowheads="1"/>
            </p:cNvSpPr>
            <p:nvPr/>
          </p:nvSpPr>
          <p:spPr bwMode="auto">
            <a:xfrm>
              <a:off x="4304815" y="3546360"/>
              <a:ext cx="3031204" cy="327637"/>
            </a:xfrm>
            <a:prstGeom prst="rect">
              <a:avLst/>
            </a:prstGeom>
            <a:noFill/>
            <a:ln w="9525">
              <a:noFill/>
              <a:miter lim="800000"/>
              <a:headEnd/>
              <a:tailEnd/>
            </a:ln>
            <a:effectLst/>
          </p:spPr>
          <p:txBody>
            <a:bodyPr lIns="105012" tIns="52506" rIns="105012" bIns="52506">
              <a:spAutoFit/>
            </a:bodyPr>
            <a:lstStyle/>
            <a:p>
              <a:pPr algn="ctr" eaLnBrk="0" hangingPunct="0">
                <a:lnSpc>
                  <a:spcPct val="80000"/>
                </a:lnSpc>
                <a:spcBef>
                  <a:spcPct val="20000"/>
                </a:spcBef>
                <a:buClr>
                  <a:schemeClr val="tx1"/>
                </a:buClr>
                <a:buSzPct val="100000"/>
              </a:pPr>
              <a:r>
                <a:rPr lang="en-GB" b="1" dirty="0" smtClean="0">
                  <a:solidFill>
                    <a:srgbClr val="FF0000"/>
                  </a:solidFill>
                  <a:latin typeface="Tahoma" pitchFamily="34" charset="0"/>
                </a:rPr>
                <a:t>Geogrid</a:t>
              </a:r>
              <a:endParaRPr lang="en-GB" b="1" dirty="0">
                <a:solidFill>
                  <a:srgbClr val="FF0000"/>
                </a:solidFill>
                <a:latin typeface="Tahoma" pitchFamily="34" charset="0"/>
              </a:endParaRPr>
            </a:p>
          </p:txBody>
        </p:sp>
      </p:grpSp>
    </p:spTree>
    <p:extLst>
      <p:ext uri="{BB962C8B-B14F-4D97-AF65-F5344CB8AC3E}">
        <p14:creationId xmlns:p14="http://schemas.microsoft.com/office/powerpoint/2010/main" val="36245648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90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05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9425" y="1023707"/>
            <a:ext cx="5785829" cy="3534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p:cNvSpPr>
            <a:spLocks noChangeArrowheads="1"/>
          </p:cNvSpPr>
          <p:nvPr/>
        </p:nvSpPr>
        <p:spPr bwMode="auto">
          <a:xfrm>
            <a:off x="1336477" y="4724797"/>
            <a:ext cx="8464352" cy="17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7" tIns="52144" rIns="104287" bIns="521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defTabSz="457200" eaLnBrk="0" fontAlgn="base" hangingPunct="0">
              <a:spcBef>
                <a:spcPct val="0"/>
              </a:spcBef>
              <a:spcAft>
                <a:spcPct val="0"/>
              </a:spcAft>
              <a:defRPr>
                <a:solidFill>
                  <a:schemeClr val="tx1"/>
                </a:solidFill>
                <a:latin typeface="Arial" charset="0"/>
              </a:defRPr>
            </a:lvl6pPr>
            <a:lvl7pPr marL="2971800" indent="-228600" algn="ctr" defTabSz="457200" eaLnBrk="0" fontAlgn="base" hangingPunct="0">
              <a:spcBef>
                <a:spcPct val="0"/>
              </a:spcBef>
              <a:spcAft>
                <a:spcPct val="0"/>
              </a:spcAft>
              <a:defRPr>
                <a:solidFill>
                  <a:schemeClr val="tx1"/>
                </a:solidFill>
                <a:latin typeface="Arial" charset="0"/>
              </a:defRPr>
            </a:lvl7pPr>
            <a:lvl8pPr marL="3429000" indent="-228600" algn="ctr" defTabSz="457200" eaLnBrk="0" fontAlgn="base" hangingPunct="0">
              <a:spcBef>
                <a:spcPct val="0"/>
              </a:spcBef>
              <a:spcAft>
                <a:spcPct val="0"/>
              </a:spcAft>
              <a:defRPr>
                <a:solidFill>
                  <a:schemeClr val="tx1"/>
                </a:solidFill>
                <a:latin typeface="Arial" charset="0"/>
              </a:defRPr>
            </a:lvl8pPr>
            <a:lvl9pPr marL="3886200" indent="-228600" algn="ctr" defTabSz="457200" eaLnBrk="0" fontAlgn="base" hangingPunct="0">
              <a:spcBef>
                <a:spcPct val="0"/>
              </a:spcBef>
              <a:spcAft>
                <a:spcPct val="0"/>
              </a:spcAft>
              <a:defRPr>
                <a:solidFill>
                  <a:schemeClr val="tx1"/>
                </a:solidFill>
                <a:latin typeface="Arial" charset="0"/>
              </a:defRPr>
            </a:lvl9pPr>
          </a:lstStyle>
          <a:p>
            <a:pPr algn="just" eaLnBrk="1" hangingPunct="1"/>
            <a:r>
              <a:rPr lang="en-US" altLang="en-US" b="1">
                <a:latin typeface="Calibri" pitchFamily="34" charset="0"/>
              </a:rPr>
              <a:t>CRITICAL PARAMETERS FOR PAVEMENT DESIGN</a:t>
            </a:r>
          </a:p>
          <a:p>
            <a:pPr algn="just" eaLnBrk="1" hangingPunct="1"/>
            <a:endParaRPr lang="en-US" altLang="en-US" b="1">
              <a:latin typeface="Calibri" pitchFamily="34" charset="0"/>
            </a:endParaRPr>
          </a:p>
          <a:p>
            <a:pPr algn="just" eaLnBrk="1" hangingPunct="1"/>
            <a:r>
              <a:rPr lang="en-US" altLang="en-US">
                <a:solidFill>
                  <a:srgbClr val="FF0000"/>
                </a:solidFill>
                <a:latin typeface="Calibri" pitchFamily="34" charset="0"/>
              </a:rPr>
              <a:t>Tensile strain, Єt, at the bottom of the bituminous layer </a:t>
            </a:r>
            <a:r>
              <a:rPr lang="en-US" altLang="en-US">
                <a:latin typeface="Calibri" pitchFamily="34" charset="0"/>
              </a:rPr>
              <a:t>and </a:t>
            </a:r>
          </a:p>
          <a:p>
            <a:pPr algn="just" eaLnBrk="1" hangingPunct="1"/>
            <a:r>
              <a:rPr lang="en-US" altLang="en-US">
                <a:solidFill>
                  <a:srgbClr val="000099"/>
                </a:solidFill>
                <a:latin typeface="Calibri" pitchFamily="34" charset="0"/>
              </a:rPr>
              <a:t>The vertical subgrade strain, Єv, on the top of the subgrade</a:t>
            </a:r>
            <a:r>
              <a:rPr lang="en-US" altLang="en-US">
                <a:latin typeface="Calibri" pitchFamily="34" charset="0"/>
              </a:rPr>
              <a:t> </a:t>
            </a:r>
          </a:p>
          <a:p>
            <a:pPr algn="just" eaLnBrk="1" hangingPunct="1"/>
            <a:r>
              <a:rPr lang="en-US" altLang="en-US">
                <a:latin typeface="Calibri" pitchFamily="34" charset="0"/>
              </a:rPr>
              <a:t>to limit cracking and rutting in the bituminous layers and non-bituminous layers respectively. </a:t>
            </a:r>
          </a:p>
        </p:txBody>
      </p:sp>
      <p:sp>
        <p:nvSpPr>
          <p:cNvPr id="4" name="Rectangle 21"/>
          <p:cNvSpPr>
            <a:spLocks noChangeArrowheads="1"/>
          </p:cNvSpPr>
          <p:nvPr/>
        </p:nvSpPr>
        <p:spPr bwMode="auto">
          <a:xfrm>
            <a:off x="1232770" y="228164"/>
            <a:ext cx="9089408" cy="520805"/>
          </a:xfrm>
          <a:prstGeom prst="rect">
            <a:avLst/>
          </a:prstGeom>
          <a:noFill/>
          <a:ln w="9525" algn="ctr">
            <a:noFill/>
            <a:miter lim="800000"/>
            <a:headEnd/>
            <a:tailEnd/>
          </a:ln>
        </p:spPr>
        <p:txBody>
          <a:bodyPr wrap="square" lIns="104287" tIns="52144" rIns="104287" bIns="52144">
            <a:spAutoFit/>
          </a:bodyPr>
          <a:lstStyle/>
          <a:p>
            <a:r>
              <a:rPr lang="it-IT" sz="2700" b="1" dirty="0" smtClean="0">
                <a:latin typeface="Arial" pitchFamily="34" charset="0"/>
                <a:cs typeface="Arial" pitchFamily="34" charset="0"/>
              </a:rPr>
              <a:t>Design method - IRC 37 (2012)</a:t>
            </a:r>
          </a:p>
        </p:txBody>
      </p:sp>
    </p:spTree>
    <p:extLst>
      <p:ext uri="{BB962C8B-B14F-4D97-AF65-F5344CB8AC3E}">
        <p14:creationId xmlns:p14="http://schemas.microsoft.com/office/powerpoint/2010/main" val="3411415924"/>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445492" y="1102453"/>
            <a:ext cx="8909844" cy="3029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7" tIns="52144" rIns="104287" bIns="521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defTabSz="457200" eaLnBrk="0" fontAlgn="base" hangingPunct="0">
              <a:spcBef>
                <a:spcPct val="0"/>
              </a:spcBef>
              <a:spcAft>
                <a:spcPct val="0"/>
              </a:spcAft>
              <a:defRPr>
                <a:solidFill>
                  <a:schemeClr val="tx1"/>
                </a:solidFill>
                <a:latin typeface="Arial" charset="0"/>
              </a:defRPr>
            </a:lvl6pPr>
            <a:lvl7pPr marL="2971800" indent="-228600" algn="ctr" defTabSz="457200" eaLnBrk="0" fontAlgn="base" hangingPunct="0">
              <a:spcBef>
                <a:spcPct val="0"/>
              </a:spcBef>
              <a:spcAft>
                <a:spcPct val="0"/>
              </a:spcAft>
              <a:defRPr>
                <a:solidFill>
                  <a:schemeClr val="tx1"/>
                </a:solidFill>
                <a:latin typeface="Arial" charset="0"/>
              </a:defRPr>
            </a:lvl7pPr>
            <a:lvl8pPr marL="3429000" indent="-228600" algn="ctr" defTabSz="457200" eaLnBrk="0" fontAlgn="base" hangingPunct="0">
              <a:spcBef>
                <a:spcPct val="0"/>
              </a:spcBef>
              <a:spcAft>
                <a:spcPct val="0"/>
              </a:spcAft>
              <a:defRPr>
                <a:solidFill>
                  <a:schemeClr val="tx1"/>
                </a:solidFill>
                <a:latin typeface="Arial" charset="0"/>
              </a:defRPr>
            </a:lvl8pPr>
            <a:lvl9pPr marL="3886200" indent="-228600" algn="ctr" defTabSz="457200" eaLnBrk="0" fontAlgn="base" hangingPunct="0">
              <a:spcBef>
                <a:spcPct val="0"/>
              </a:spcBef>
              <a:spcAft>
                <a:spcPct val="0"/>
              </a:spcAft>
              <a:defRPr>
                <a:solidFill>
                  <a:schemeClr val="tx1"/>
                </a:solidFill>
                <a:latin typeface="Arial" charset="0"/>
              </a:defRPr>
            </a:lvl9pPr>
          </a:lstStyle>
          <a:p>
            <a:pPr algn="just" eaLnBrk="1" hangingPunct="1">
              <a:buFont typeface="Wingdings" pitchFamily="2" charset="2"/>
              <a:buChar char="Ø"/>
            </a:pPr>
            <a:r>
              <a:rPr lang="en-US" altLang="en-US" sz="1900" b="1" i="1" u="sng" dirty="0">
                <a:cs typeface="Arial" charset="0"/>
              </a:rPr>
              <a:t>Fatigue </a:t>
            </a:r>
            <a:r>
              <a:rPr lang="en-US" altLang="en-US" sz="1900" b="1" i="1" u="sng" dirty="0" smtClean="0">
                <a:cs typeface="Arial" charset="0"/>
              </a:rPr>
              <a:t>Model (Bottom up cracking)</a:t>
            </a:r>
            <a:endParaRPr lang="en-US" altLang="en-US" sz="1900" b="1" i="1" u="sng" dirty="0">
              <a:cs typeface="Arial" charset="0"/>
            </a:endParaRPr>
          </a:p>
          <a:p>
            <a:pPr algn="just" eaLnBrk="1" hangingPunct="1"/>
            <a:endParaRPr lang="en-US" altLang="en-US" sz="1900" dirty="0">
              <a:cs typeface="Arial" charset="0"/>
            </a:endParaRPr>
          </a:p>
          <a:p>
            <a:pPr algn="just" eaLnBrk="1" hangingPunct="1"/>
            <a:r>
              <a:rPr lang="en-US" altLang="en-US" sz="1900" dirty="0" err="1">
                <a:cs typeface="Arial" charset="0"/>
              </a:rPr>
              <a:t>N</a:t>
            </a:r>
            <a:r>
              <a:rPr lang="en-US" altLang="en-US" sz="1900" baseline="-25000" dirty="0" err="1">
                <a:cs typeface="Arial" charset="0"/>
              </a:rPr>
              <a:t>f</a:t>
            </a:r>
            <a:r>
              <a:rPr lang="en-US" altLang="en-US" sz="1900" baseline="-25000" dirty="0">
                <a:cs typeface="Arial" charset="0"/>
              </a:rPr>
              <a:t> </a:t>
            </a:r>
            <a:r>
              <a:rPr lang="en-US" altLang="en-US" sz="1900" dirty="0">
                <a:cs typeface="Arial" charset="0"/>
              </a:rPr>
              <a:t>= 2.21 * 10</a:t>
            </a:r>
            <a:r>
              <a:rPr lang="en-US" altLang="en-US" sz="1900" baseline="30000" dirty="0">
                <a:cs typeface="Arial" charset="0"/>
              </a:rPr>
              <a:t>-04</a:t>
            </a:r>
            <a:r>
              <a:rPr lang="en-US" altLang="en-US" sz="1900" dirty="0">
                <a:cs typeface="Arial" charset="0"/>
              </a:rPr>
              <a:t> x [1/</a:t>
            </a:r>
            <a:r>
              <a:rPr lang="en-US" altLang="en-US" sz="1900" dirty="0" err="1">
                <a:cs typeface="Arial" charset="0"/>
              </a:rPr>
              <a:t>ε</a:t>
            </a:r>
            <a:r>
              <a:rPr lang="en-US" altLang="en-US" sz="1900" baseline="-25000" dirty="0" err="1">
                <a:cs typeface="Arial" charset="0"/>
              </a:rPr>
              <a:t>t</a:t>
            </a:r>
            <a:r>
              <a:rPr lang="en-US" altLang="en-US" sz="1900" dirty="0">
                <a:cs typeface="Arial" charset="0"/>
              </a:rPr>
              <a:t>]</a:t>
            </a:r>
            <a:r>
              <a:rPr lang="en-US" altLang="en-US" sz="1900" baseline="30000" dirty="0">
                <a:cs typeface="Arial" charset="0"/>
              </a:rPr>
              <a:t>3.89</a:t>
            </a:r>
            <a:r>
              <a:rPr lang="en-US" altLang="en-US" sz="1900" dirty="0">
                <a:cs typeface="Arial" charset="0"/>
              </a:rPr>
              <a:t> * [1/M</a:t>
            </a:r>
            <a:r>
              <a:rPr lang="en-US" altLang="en-US" sz="1900" baseline="-25000" dirty="0">
                <a:cs typeface="Arial" charset="0"/>
              </a:rPr>
              <a:t>R</a:t>
            </a:r>
            <a:r>
              <a:rPr lang="en-US" altLang="en-US" sz="1900" dirty="0">
                <a:cs typeface="Arial" charset="0"/>
              </a:rPr>
              <a:t>]</a:t>
            </a:r>
            <a:r>
              <a:rPr lang="en-US" altLang="en-US" sz="1900" baseline="30000" dirty="0">
                <a:cs typeface="Arial" charset="0"/>
              </a:rPr>
              <a:t>0.854 </a:t>
            </a:r>
          </a:p>
          <a:p>
            <a:pPr algn="just" eaLnBrk="1" hangingPunct="1"/>
            <a:r>
              <a:rPr lang="en-US" altLang="en-US" sz="1900" baseline="30000" dirty="0">
                <a:cs typeface="Arial" charset="0"/>
              </a:rPr>
              <a:t>				</a:t>
            </a:r>
            <a:r>
              <a:rPr lang="en-US" altLang="en-US" sz="1900" dirty="0">
                <a:cs typeface="Arial" charset="0"/>
              </a:rPr>
              <a:t>(80 per cent reliability) </a:t>
            </a:r>
          </a:p>
          <a:p>
            <a:pPr algn="just" eaLnBrk="1" hangingPunct="1"/>
            <a:r>
              <a:rPr lang="en-US" altLang="en-US" sz="1900" dirty="0" err="1">
                <a:cs typeface="Arial" charset="0"/>
              </a:rPr>
              <a:t>N</a:t>
            </a:r>
            <a:r>
              <a:rPr lang="en-US" altLang="en-US" sz="1900" baseline="-25000" dirty="0" err="1">
                <a:cs typeface="Arial" charset="0"/>
              </a:rPr>
              <a:t>f</a:t>
            </a:r>
            <a:r>
              <a:rPr lang="en-US" altLang="en-US" sz="1900" dirty="0">
                <a:cs typeface="Arial" charset="0"/>
              </a:rPr>
              <a:t> = 0.711 * 10</a:t>
            </a:r>
            <a:r>
              <a:rPr lang="en-US" altLang="en-US" sz="1900" baseline="30000" dirty="0">
                <a:cs typeface="Arial" charset="0"/>
              </a:rPr>
              <a:t>-04</a:t>
            </a:r>
            <a:r>
              <a:rPr lang="en-US" altLang="en-US" sz="1900" dirty="0">
                <a:cs typeface="Arial" charset="0"/>
              </a:rPr>
              <a:t> x [1/</a:t>
            </a:r>
            <a:r>
              <a:rPr lang="en-US" altLang="en-US" sz="1900" dirty="0" err="1">
                <a:cs typeface="Arial" charset="0"/>
              </a:rPr>
              <a:t>ε</a:t>
            </a:r>
            <a:r>
              <a:rPr lang="en-US" altLang="en-US" sz="1900" baseline="-25000" dirty="0" err="1">
                <a:cs typeface="Arial" charset="0"/>
              </a:rPr>
              <a:t>t</a:t>
            </a:r>
            <a:r>
              <a:rPr lang="en-US" altLang="en-US" sz="1900" dirty="0">
                <a:cs typeface="Arial" charset="0"/>
              </a:rPr>
              <a:t>]</a:t>
            </a:r>
            <a:r>
              <a:rPr lang="en-US" altLang="en-US" sz="1900" baseline="30000" dirty="0">
                <a:cs typeface="Arial" charset="0"/>
              </a:rPr>
              <a:t>3.89 </a:t>
            </a:r>
            <a:r>
              <a:rPr lang="en-US" altLang="en-US" sz="1900" dirty="0">
                <a:cs typeface="Arial" charset="0"/>
              </a:rPr>
              <a:t>* [1/M</a:t>
            </a:r>
            <a:r>
              <a:rPr lang="en-US" altLang="en-US" sz="1900" baseline="-25000" dirty="0">
                <a:cs typeface="Arial" charset="0"/>
              </a:rPr>
              <a:t>R</a:t>
            </a:r>
            <a:r>
              <a:rPr lang="en-US" altLang="en-US" sz="1900" dirty="0">
                <a:cs typeface="Arial" charset="0"/>
              </a:rPr>
              <a:t>]</a:t>
            </a:r>
            <a:r>
              <a:rPr lang="en-US" altLang="en-US" sz="1900" baseline="30000" dirty="0">
                <a:cs typeface="Arial" charset="0"/>
              </a:rPr>
              <a:t>0.854 </a:t>
            </a:r>
          </a:p>
          <a:p>
            <a:pPr algn="just" eaLnBrk="1" hangingPunct="1"/>
            <a:r>
              <a:rPr lang="en-US" altLang="en-US" sz="1900" dirty="0">
                <a:cs typeface="Arial" charset="0"/>
              </a:rPr>
              <a:t>				(90 per cent reliability)</a:t>
            </a:r>
          </a:p>
          <a:p>
            <a:pPr algn="just" eaLnBrk="1" hangingPunct="1"/>
            <a:r>
              <a:rPr lang="en-US" altLang="en-US" sz="1900" dirty="0">
                <a:cs typeface="Arial" charset="0"/>
              </a:rPr>
              <a:t>Where, </a:t>
            </a:r>
          </a:p>
          <a:p>
            <a:pPr algn="just" eaLnBrk="1" hangingPunct="1"/>
            <a:r>
              <a:rPr lang="en-US" altLang="en-US" sz="1900" dirty="0" err="1">
                <a:cs typeface="Arial" charset="0"/>
              </a:rPr>
              <a:t>N</a:t>
            </a:r>
            <a:r>
              <a:rPr lang="en-US" altLang="en-US" sz="1900" baseline="-25000" dirty="0" err="1">
                <a:cs typeface="Arial" charset="0"/>
              </a:rPr>
              <a:t>f</a:t>
            </a:r>
            <a:r>
              <a:rPr lang="en-US" altLang="en-US" sz="1900" dirty="0">
                <a:cs typeface="Arial" charset="0"/>
              </a:rPr>
              <a:t>   =   fatigue life in number of standard axles, </a:t>
            </a:r>
          </a:p>
          <a:p>
            <a:pPr algn="just" eaLnBrk="1" hangingPunct="1"/>
            <a:r>
              <a:rPr lang="en-US" altLang="en-US" sz="1900" dirty="0" err="1">
                <a:solidFill>
                  <a:srgbClr val="FF0000"/>
                </a:solidFill>
                <a:cs typeface="Arial" charset="0"/>
              </a:rPr>
              <a:t>ε</a:t>
            </a:r>
            <a:r>
              <a:rPr lang="en-US" altLang="en-US" sz="1900" baseline="-25000" dirty="0" err="1">
                <a:solidFill>
                  <a:srgbClr val="FF0000"/>
                </a:solidFill>
                <a:cs typeface="Arial" charset="0"/>
              </a:rPr>
              <a:t>t</a:t>
            </a:r>
            <a:r>
              <a:rPr lang="en-US" altLang="en-US" sz="1900" dirty="0">
                <a:solidFill>
                  <a:srgbClr val="FF0000"/>
                </a:solidFill>
                <a:cs typeface="Arial" charset="0"/>
              </a:rPr>
              <a:t> = Maximum Tensile strain at the bottom of the bituminous layer, and </a:t>
            </a:r>
          </a:p>
          <a:p>
            <a:pPr algn="just" eaLnBrk="1" hangingPunct="1"/>
            <a:r>
              <a:rPr lang="en-US" altLang="en-US" sz="1900" dirty="0">
                <a:cs typeface="Arial" charset="0"/>
              </a:rPr>
              <a:t>M</a:t>
            </a:r>
            <a:r>
              <a:rPr lang="en-US" altLang="en-US" sz="1900" baseline="-25000" dirty="0">
                <a:cs typeface="Arial" charset="0"/>
              </a:rPr>
              <a:t>R</a:t>
            </a:r>
            <a:r>
              <a:rPr lang="en-US" altLang="en-US" sz="1900" dirty="0">
                <a:cs typeface="Arial" charset="0"/>
              </a:rPr>
              <a:t> =   resilient modulus of the bituminous layer.</a:t>
            </a:r>
          </a:p>
        </p:txBody>
      </p:sp>
      <p:sp>
        <p:nvSpPr>
          <p:cNvPr id="23555" name="Rectangle 1"/>
          <p:cNvSpPr>
            <a:spLocks noChangeArrowheads="1"/>
          </p:cNvSpPr>
          <p:nvPr/>
        </p:nvSpPr>
        <p:spPr bwMode="auto">
          <a:xfrm>
            <a:off x="445492" y="4252318"/>
            <a:ext cx="8642549" cy="2736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7" tIns="52144" rIns="104287" bIns="521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defTabSz="457200" eaLnBrk="0" fontAlgn="base" hangingPunct="0">
              <a:spcBef>
                <a:spcPct val="0"/>
              </a:spcBef>
              <a:spcAft>
                <a:spcPct val="0"/>
              </a:spcAft>
              <a:defRPr>
                <a:solidFill>
                  <a:schemeClr val="tx1"/>
                </a:solidFill>
                <a:latin typeface="Arial" charset="0"/>
              </a:defRPr>
            </a:lvl6pPr>
            <a:lvl7pPr marL="2971800" indent="-228600" algn="ctr" defTabSz="457200" eaLnBrk="0" fontAlgn="base" hangingPunct="0">
              <a:spcBef>
                <a:spcPct val="0"/>
              </a:spcBef>
              <a:spcAft>
                <a:spcPct val="0"/>
              </a:spcAft>
              <a:defRPr>
                <a:solidFill>
                  <a:schemeClr val="tx1"/>
                </a:solidFill>
                <a:latin typeface="Arial" charset="0"/>
              </a:defRPr>
            </a:lvl7pPr>
            <a:lvl8pPr marL="3429000" indent="-228600" algn="ctr" defTabSz="457200" eaLnBrk="0" fontAlgn="base" hangingPunct="0">
              <a:spcBef>
                <a:spcPct val="0"/>
              </a:spcBef>
              <a:spcAft>
                <a:spcPct val="0"/>
              </a:spcAft>
              <a:defRPr>
                <a:solidFill>
                  <a:schemeClr val="tx1"/>
                </a:solidFill>
                <a:latin typeface="Arial" charset="0"/>
              </a:defRPr>
            </a:lvl8pPr>
            <a:lvl9pPr marL="3886200" indent="-228600" algn="ctr" defTabSz="457200" eaLnBrk="0" fontAlgn="base" hangingPunct="0">
              <a:spcBef>
                <a:spcPct val="0"/>
              </a:spcBef>
              <a:spcAft>
                <a:spcPct val="0"/>
              </a:spcAft>
              <a:defRPr>
                <a:solidFill>
                  <a:schemeClr val="tx1"/>
                </a:solidFill>
                <a:latin typeface="Arial" charset="0"/>
              </a:defRPr>
            </a:lvl9pPr>
          </a:lstStyle>
          <a:p>
            <a:pPr algn="l" eaLnBrk="1" hangingPunct="1">
              <a:buFont typeface="Wingdings" pitchFamily="2" charset="2"/>
              <a:buChar char="Ø"/>
            </a:pPr>
            <a:r>
              <a:rPr lang="en-US" altLang="en-US" sz="1900" b="1" i="1" u="sng" dirty="0">
                <a:cs typeface="Arial" charset="0"/>
              </a:rPr>
              <a:t>Rutting model</a:t>
            </a:r>
          </a:p>
          <a:p>
            <a:pPr algn="l" eaLnBrk="1" hangingPunct="1"/>
            <a:endParaRPr lang="pt-BR" altLang="en-US" sz="1900" dirty="0">
              <a:cs typeface="Arial" charset="0"/>
            </a:endParaRPr>
          </a:p>
          <a:p>
            <a:pPr algn="l" eaLnBrk="1" hangingPunct="1"/>
            <a:r>
              <a:rPr lang="pt-BR" altLang="en-US" sz="1900" dirty="0">
                <a:cs typeface="Arial" charset="0"/>
              </a:rPr>
              <a:t>N = 4.1656 x 10</a:t>
            </a:r>
            <a:r>
              <a:rPr lang="pt-BR" altLang="en-US" sz="1900" baseline="30000" dirty="0">
                <a:cs typeface="Arial" charset="0"/>
              </a:rPr>
              <a:t>-08</a:t>
            </a:r>
            <a:r>
              <a:rPr lang="pt-BR" altLang="en-US" sz="1900" dirty="0">
                <a:cs typeface="Arial" charset="0"/>
              </a:rPr>
              <a:t> [1/ε</a:t>
            </a:r>
            <a:r>
              <a:rPr lang="pt-BR" altLang="en-US" sz="1900" baseline="-25000" dirty="0">
                <a:cs typeface="Arial" charset="0"/>
              </a:rPr>
              <a:t>v</a:t>
            </a:r>
            <a:r>
              <a:rPr lang="pt-BR" altLang="en-US" sz="1900" dirty="0">
                <a:cs typeface="Arial" charset="0"/>
              </a:rPr>
              <a:t>] </a:t>
            </a:r>
            <a:r>
              <a:rPr lang="pt-BR" altLang="en-US" sz="1900" baseline="30000" dirty="0">
                <a:cs typeface="Arial" charset="0"/>
              </a:rPr>
              <a:t>4.5337</a:t>
            </a:r>
          </a:p>
          <a:p>
            <a:pPr algn="l" eaLnBrk="1" hangingPunct="1"/>
            <a:r>
              <a:rPr lang="en-US" altLang="en-US" sz="1900" dirty="0">
                <a:cs typeface="Arial" charset="0"/>
              </a:rPr>
              <a:t>				(80 per cent reliability)</a:t>
            </a:r>
            <a:endParaRPr lang="pt-BR" altLang="en-US" sz="1900" dirty="0">
              <a:cs typeface="Arial" charset="0"/>
            </a:endParaRPr>
          </a:p>
          <a:p>
            <a:pPr algn="l" eaLnBrk="1" hangingPunct="1"/>
            <a:r>
              <a:rPr lang="pt-BR" altLang="en-US" sz="1900" dirty="0">
                <a:cs typeface="Arial" charset="0"/>
              </a:rPr>
              <a:t>N = 1.41x 10</a:t>
            </a:r>
            <a:r>
              <a:rPr lang="pt-BR" altLang="en-US" sz="1900" baseline="30000" dirty="0">
                <a:cs typeface="Arial" charset="0"/>
              </a:rPr>
              <a:t>-8</a:t>
            </a:r>
            <a:r>
              <a:rPr lang="pt-BR" altLang="en-US" sz="1900" dirty="0">
                <a:cs typeface="Arial" charset="0"/>
              </a:rPr>
              <a:t>x [1/ε</a:t>
            </a:r>
            <a:r>
              <a:rPr lang="pt-BR" altLang="en-US" sz="1900" baseline="-25000" dirty="0">
                <a:cs typeface="Arial" charset="0"/>
              </a:rPr>
              <a:t>v</a:t>
            </a:r>
            <a:r>
              <a:rPr lang="pt-BR" altLang="en-US" sz="1900" dirty="0">
                <a:cs typeface="Arial" charset="0"/>
              </a:rPr>
              <a:t>] </a:t>
            </a:r>
            <a:r>
              <a:rPr lang="pt-BR" altLang="en-US" sz="1900" baseline="30000" dirty="0">
                <a:cs typeface="Arial" charset="0"/>
              </a:rPr>
              <a:t>4.5337</a:t>
            </a:r>
          </a:p>
          <a:p>
            <a:pPr algn="l" eaLnBrk="1" hangingPunct="1"/>
            <a:r>
              <a:rPr lang="en-US" altLang="en-US" sz="1900" dirty="0">
                <a:cs typeface="Arial" charset="0"/>
              </a:rPr>
              <a:t>				(90 per cent reliability)</a:t>
            </a:r>
            <a:endParaRPr lang="pt-BR" altLang="en-US" sz="1900" dirty="0">
              <a:cs typeface="Arial" charset="0"/>
            </a:endParaRPr>
          </a:p>
          <a:p>
            <a:pPr algn="l" eaLnBrk="1" hangingPunct="1"/>
            <a:r>
              <a:rPr lang="en-US" altLang="en-US" sz="1900" dirty="0" smtClean="0">
                <a:cs typeface="Arial" charset="0"/>
              </a:rPr>
              <a:t>Where</a:t>
            </a:r>
            <a:r>
              <a:rPr lang="en-US" altLang="en-US" sz="1900" dirty="0">
                <a:cs typeface="Arial" charset="0"/>
              </a:rPr>
              <a:t>, </a:t>
            </a:r>
          </a:p>
          <a:p>
            <a:pPr algn="l" eaLnBrk="1" hangingPunct="1"/>
            <a:r>
              <a:rPr lang="en-US" altLang="en-US" sz="1900" dirty="0">
                <a:cs typeface="Arial" charset="0"/>
              </a:rPr>
              <a:t>N = Number of cumulative standard axles, and </a:t>
            </a:r>
          </a:p>
          <a:p>
            <a:pPr algn="l" eaLnBrk="1" hangingPunct="1"/>
            <a:r>
              <a:rPr lang="en-US" altLang="en-US" sz="1900" dirty="0" err="1">
                <a:solidFill>
                  <a:srgbClr val="FF0000"/>
                </a:solidFill>
                <a:cs typeface="Arial" charset="0"/>
              </a:rPr>
              <a:t>ε</a:t>
            </a:r>
            <a:r>
              <a:rPr lang="en-US" altLang="en-US" sz="1900" baseline="-25000" dirty="0" err="1">
                <a:solidFill>
                  <a:srgbClr val="FF0000"/>
                </a:solidFill>
                <a:cs typeface="Arial" charset="0"/>
              </a:rPr>
              <a:t>v</a:t>
            </a:r>
            <a:r>
              <a:rPr lang="en-US" altLang="en-US" sz="1900" dirty="0">
                <a:solidFill>
                  <a:srgbClr val="FF0000"/>
                </a:solidFill>
                <a:cs typeface="Arial" charset="0"/>
              </a:rPr>
              <a:t> = Vertical strain in the subgrade</a:t>
            </a:r>
          </a:p>
        </p:txBody>
      </p:sp>
      <p:sp>
        <p:nvSpPr>
          <p:cNvPr id="4" name="Rectangle 21"/>
          <p:cNvSpPr>
            <a:spLocks noChangeArrowheads="1"/>
          </p:cNvSpPr>
          <p:nvPr/>
        </p:nvSpPr>
        <p:spPr bwMode="auto">
          <a:xfrm>
            <a:off x="1232770" y="228164"/>
            <a:ext cx="9089408" cy="520805"/>
          </a:xfrm>
          <a:prstGeom prst="rect">
            <a:avLst/>
          </a:prstGeom>
          <a:noFill/>
          <a:ln w="9525" algn="ctr">
            <a:noFill/>
            <a:miter lim="800000"/>
            <a:headEnd/>
            <a:tailEnd/>
          </a:ln>
        </p:spPr>
        <p:txBody>
          <a:bodyPr wrap="square" lIns="104287" tIns="52144" rIns="104287" bIns="52144">
            <a:spAutoFit/>
          </a:bodyPr>
          <a:lstStyle/>
          <a:p>
            <a:r>
              <a:rPr lang="it-IT" sz="2700" b="1" dirty="0" smtClean="0">
                <a:latin typeface="Arial" pitchFamily="34" charset="0"/>
                <a:cs typeface="Arial" pitchFamily="34" charset="0"/>
              </a:rPr>
              <a:t>Design method - IRC 37 (2012)</a:t>
            </a:r>
          </a:p>
        </p:txBody>
      </p:sp>
    </p:spTree>
    <p:extLst>
      <p:ext uri="{BB962C8B-B14F-4D97-AF65-F5344CB8AC3E}">
        <p14:creationId xmlns:p14="http://schemas.microsoft.com/office/powerpoint/2010/main" val="1743076406"/>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0" y="6999288"/>
            <a:ext cx="709613" cy="401637"/>
          </a:xfrm>
          <a:prstGeom prst="rect">
            <a:avLst/>
          </a:prstGeom>
        </p:spPr>
        <p:txBody>
          <a:bodyPr/>
          <a:lstStyle/>
          <a:p>
            <a:pPr>
              <a:defRPr/>
            </a:pPr>
            <a:fld id="{5340F7EF-AD81-466B-ACCA-D1F903ACDE81}" type="slidenum">
              <a:rPr lang="en-IN" smtClean="0"/>
              <a:pPr>
                <a:defRPr/>
              </a:pPr>
              <a:t>3</a:t>
            </a:fld>
            <a:endParaRPr lang="en-IN" dirty="0"/>
          </a:p>
        </p:txBody>
      </p:sp>
      <p:sp>
        <p:nvSpPr>
          <p:cNvPr id="4" name="TextBox 3"/>
          <p:cNvSpPr txBox="1"/>
          <p:nvPr/>
        </p:nvSpPr>
        <p:spPr>
          <a:xfrm>
            <a:off x="3996813" y="1253613"/>
            <a:ext cx="6105832" cy="4524315"/>
          </a:xfrm>
          <a:prstGeom prst="rect">
            <a:avLst/>
          </a:prstGeom>
          <a:noFill/>
        </p:spPr>
        <p:txBody>
          <a:bodyPr wrap="square" rtlCol="0">
            <a:spAutoFit/>
          </a:bodyPr>
          <a:lstStyle/>
          <a:p>
            <a:r>
              <a:rPr lang="en-US" sz="4800" dirty="0">
                <a:solidFill>
                  <a:schemeClr val="tx1">
                    <a:lumMod val="50000"/>
                    <a:lumOff val="50000"/>
                  </a:schemeClr>
                </a:solidFill>
              </a:rPr>
              <a:t>FLEXIBLE</a:t>
            </a:r>
          </a:p>
          <a:p>
            <a:endParaRPr lang="en-US" sz="4800" dirty="0">
              <a:solidFill>
                <a:schemeClr val="tx1">
                  <a:lumMod val="50000"/>
                  <a:lumOff val="50000"/>
                </a:schemeClr>
              </a:solidFill>
            </a:endParaRPr>
          </a:p>
          <a:p>
            <a:r>
              <a:rPr lang="en-US" sz="4800" dirty="0">
                <a:solidFill>
                  <a:schemeClr val="tx1">
                    <a:lumMod val="50000"/>
                    <a:lumOff val="50000"/>
                  </a:schemeClr>
                </a:solidFill>
              </a:rPr>
              <a:t>PAVEMENT &amp; </a:t>
            </a:r>
          </a:p>
          <a:p>
            <a:endParaRPr lang="en-US" sz="4800" dirty="0">
              <a:solidFill>
                <a:schemeClr val="tx1">
                  <a:lumMod val="50000"/>
                  <a:lumOff val="50000"/>
                </a:schemeClr>
              </a:solidFill>
            </a:endParaRPr>
          </a:p>
          <a:p>
            <a:r>
              <a:rPr lang="en-US" sz="4800" dirty="0" smtClean="0">
                <a:solidFill>
                  <a:schemeClr val="tx1">
                    <a:lumMod val="50000"/>
                    <a:lumOff val="50000"/>
                  </a:schemeClr>
                </a:solidFill>
              </a:rPr>
              <a:t>FAILURE MODE</a:t>
            </a:r>
            <a:endParaRPr lang="en-US" sz="4800" dirty="0">
              <a:solidFill>
                <a:schemeClr val="tx1">
                  <a:lumMod val="50000"/>
                  <a:lumOff val="50000"/>
                </a:schemeClr>
              </a:solidFill>
            </a:endParaRPr>
          </a:p>
          <a:p>
            <a:endParaRPr lang="en-US" sz="4800" dirty="0">
              <a:solidFill>
                <a:schemeClr val="tx1">
                  <a:lumMod val="50000"/>
                  <a:lumOff val="50000"/>
                </a:schemeClr>
              </a:solidFill>
            </a:endParaRPr>
          </a:p>
        </p:txBody>
      </p:sp>
    </p:spTree>
    <p:extLst>
      <p:ext uri="{BB962C8B-B14F-4D97-AF65-F5344CB8AC3E}">
        <p14:creationId xmlns:p14="http://schemas.microsoft.com/office/powerpoint/2010/main" val="2761211599"/>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96484" y="321091"/>
            <a:ext cx="2845948" cy="520805"/>
          </a:xfrm>
          <a:prstGeom prst="rect">
            <a:avLst/>
          </a:prstGeom>
        </p:spPr>
        <p:txBody>
          <a:bodyPr wrap="none" lIns="104287" tIns="52144" rIns="104287" bIns="52144">
            <a:spAutoFit/>
          </a:bodyPr>
          <a:lstStyle/>
          <a:p>
            <a:r>
              <a:rPr lang="en-US" sz="2700" b="1" dirty="0" smtClean="0">
                <a:latin typeface="Arial" pitchFamily="34" charset="0"/>
                <a:cs typeface="Arial" pitchFamily="34" charset="0"/>
              </a:rPr>
              <a:t>Design example</a:t>
            </a:r>
            <a:endParaRPr lang="en-US" sz="2700" b="1" dirty="0"/>
          </a:p>
        </p:txBody>
      </p:sp>
      <p:sp>
        <p:nvSpPr>
          <p:cNvPr id="3" name="Rectangle 2"/>
          <p:cNvSpPr/>
          <p:nvPr/>
        </p:nvSpPr>
        <p:spPr>
          <a:xfrm>
            <a:off x="0" y="1458042"/>
            <a:ext cx="9979025" cy="4952787"/>
          </a:xfrm>
          <a:prstGeom prst="rect">
            <a:avLst/>
          </a:prstGeom>
        </p:spPr>
        <p:txBody>
          <a:bodyPr wrap="square" lIns="104287" tIns="52144" rIns="104287" bIns="52144">
            <a:spAutoFit/>
          </a:bodyPr>
          <a:lstStyle/>
          <a:p>
            <a:pPr marL="391077" indent="-391077">
              <a:lnSpc>
                <a:spcPct val="150000"/>
              </a:lnSpc>
            </a:pPr>
            <a:r>
              <a:rPr lang="en-GB" sz="2100" dirty="0" smtClean="0">
                <a:solidFill>
                  <a:srgbClr val="000000"/>
                </a:solidFill>
                <a:latin typeface="Arial"/>
                <a:ea typeface="Times New Roman"/>
              </a:rPr>
              <a:t>Design Considerations</a:t>
            </a:r>
          </a:p>
          <a:p>
            <a:pPr marL="391077" indent="-391077">
              <a:lnSpc>
                <a:spcPct val="150000"/>
              </a:lnSpc>
              <a:buFont typeface="+mj-lt"/>
              <a:buAutoNum type="arabicPeriod"/>
            </a:pPr>
            <a:r>
              <a:rPr lang="en-GB" sz="2100" dirty="0" smtClean="0">
                <a:solidFill>
                  <a:srgbClr val="000000"/>
                </a:solidFill>
                <a:latin typeface="Arial"/>
                <a:ea typeface="Times New Roman"/>
              </a:rPr>
              <a:t>Design </a:t>
            </a:r>
            <a:r>
              <a:rPr lang="en-GB" sz="2100" dirty="0">
                <a:solidFill>
                  <a:srgbClr val="000000"/>
                </a:solidFill>
                <a:latin typeface="Arial"/>
                <a:ea typeface="Times New Roman"/>
              </a:rPr>
              <a:t>Traffic load – </a:t>
            </a:r>
            <a:r>
              <a:rPr lang="en-GB" sz="2100" dirty="0" smtClean="0">
                <a:solidFill>
                  <a:srgbClr val="000000"/>
                </a:solidFill>
                <a:latin typeface="Arial"/>
                <a:ea typeface="Times New Roman"/>
              </a:rPr>
              <a:t>150msa</a:t>
            </a:r>
            <a:endParaRPr lang="en-US" sz="2100" dirty="0">
              <a:latin typeface="Arial"/>
              <a:ea typeface="Times New Roman"/>
            </a:endParaRPr>
          </a:p>
          <a:p>
            <a:pPr marL="391077" indent="-391077">
              <a:lnSpc>
                <a:spcPct val="150000"/>
              </a:lnSpc>
              <a:buFont typeface="+mj-lt"/>
              <a:buAutoNum type="arabicPeriod"/>
            </a:pPr>
            <a:r>
              <a:rPr lang="en-GB" sz="2100" dirty="0">
                <a:solidFill>
                  <a:srgbClr val="000000"/>
                </a:solidFill>
                <a:latin typeface="Arial"/>
                <a:ea typeface="Times New Roman"/>
              </a:rPr>
              <a:t>Reliability Factor - 90% </a:t>
            </a:r>
            <a:endParaRPr lang="en-US" sz="2100" dirty="0">
              <a:latin typeface="Arial"/>
              <a:ea typeface="Times New Roman"/>
            </a:endParaRPr>
          </a:p>
          <a:p>
            <a:pPr marL="391077" indent="-391077">
              <a:lnSpc>
                <a:spcPct val="150000"/>
              </a:lnSpc>
              <a:buFont typeface="+mj-lt"/>
              <a:buAutoNum type="arabicPeriod"/>
            </a:pPr>
            <a:r>
              <a:rPr lang="en-GB" sz="2100" dirty="0" smtClean="0">
                <a:solidFill>
                  <a:srgbClr val="000000"/>
                </a:solidFill>
                <a:latin typeface="Arial"/>
                <a:ea typeface="Times New Roman"/>
              </a:rPr>
              <a:t>Design </a:t>
            </a:r>
            <a:r>
              <a:rPr lang="en-GB" sz="2100" dirty="0">
                <a:solidFill>
                  <a:srgbClr val="000000"/>
                </a:solidFill>
                <a:latin typeface="Arial"/>
                <a:ea typeface="Times New Roman"/>
              </a:rPr>
              <a:t>life – 20 </a:t>
            </a:r>
            <a:r>
              <a:rPr lang="en-GB" sz="2100" dirty="0" smtClean="0">
                <a:solidFill>
                  <a:srgbClr val="000000"/>
                </a:solidFill>
                <a:latin typeface="Arial"/>
                <a:ea typeface="Times New Roman"/>
              </a:rPr>
              <a:t>years</a:t>
            </a:r>
          </a:p>
          <a:p>
            <a:pPr marL="391077" indent="-391077">
              <a:lnSpc>
                <a:spcPct val="150000"/>
              </a:lnSpc>
              <a:buFont typeface="+mj-lt"/>
              <a:buAutoNum type="arabicPeriod"/>
            </a:pPr>
            <a:r>
              <a:rPr lang="en-GB" sz="2100" dirty="0" smtClean="0">
                <a:solidFill>
                  <a:srgbClr val="000000"/>
                </a:solidFill>
                <a:latin typeface="Arial"/>
                <a:ea typeface="Times New Roman"/>
              </a:rPr>
              <a:t>Design Subgrade CBR 3%</a:t>
            </a:r>
          </a:p>
          <a:p>
            <a:pPr marL="391077" indent="-391077">
              <a:lnSpc>
                <a:spcPct val="150000"/>
              </a:lnSpc>
              <a:buFont typeface="+mj-lt"/>
              <a:buAutoNum type="arabicPeriod"/>
            </a:pPr>
            <a:r>
              <a:rPr lang="en-GB" sz="2100" dirty="0" smtClean="0">
                <a:solidFill>
                  <a:srgbClr val="000000"/>
                </a:solidFill>
                <a:latin typeface="Arial"/>
                <a:ea typeface="Times New Roman"/>
              </a:rPr>
              <a:t>PSI- 1.7</a:t>
            </a:r>
          </a:p>
          <a:p>
            <a:pPr marL="391077" indent="-391077">
              <a:lnSpc>
                <a:spcPct val="150000"/>
              </a:lnSpc>
              <a:buFont typeface="+mj-lt"/>
              <a:buAutoNum type="arabicPeriod"/>
            </a:pPr>
            <a:r>
              <a:rPr lang="en-US" sz="2100" dirty="0" smtClean="0"/>
              <a:t>Drainage Coefficients m</a:t>
            </a:r>
            <a:r>
              <a:rPr lang="en-US" sz="2100" baseline="-25000" dirty="0" smtClean="0"/>
              <a:t>2</a:t>
            </a:r>
            <a:r>
              <a:rPr lang="en-US" sz="2100" dirty="0" smtClean="0"/>
              <a:t>=m</a:t>
            </a:r>
            <a:r>
              <a:rPr lang="en-US" sz="2100" baseline="-25000" dirty="0" smtClean="0"/>
              <a:t>3</a:t>
            </a:r>
            <a:r>
              <a:rPr lang="en-US" sz="2100" dirty="0" smtClean="0"/>
              <a:t>=1</a:t>
            </a:r>
            <a:endParaRPr lang="en-GB" sz="2100" dirty="0" smtClean="0">
              <a:solidFill>
                <a:srgbClr val="000000"/>
              </a:solidFill>
              <a:latin typeface="Arial"/>
              <a:ea typeface="Times New Roman"/>
            </a:endParaRPr>
          </a:p>
          <a:p>
            <a:pPr marL="391077" indent="-391077">
              <a:lnSpc>
                <a:spcPct val="150000"/>
              </a:lnSpc>
              <a:buFont typeface="+mj-lt"/>
              <a:buAutoNum type="arabicPeriod"/>
            </a:pPr>
            <a:endParaRPr lang="en-GB" sz="2100" dirty="0" smtClean="0">
              <a:solidFill>
                <a:srgbClr val="000000"/>
              </a:solidFill>
              <a:latin typeface="Arial"/>
              <a:ea typeface="Times New Roman"/>
            </a:endParaRPr>
          </a:p>
          <a:p>
            <a:pPr marL="391077" indent="-391077">
              <a:lnSpc>
                <a:spcPct val="150000"/>
              </a:lnSpc>
            </a:pPr>
            <a:endParaRPr lang="en-US" sz="2100" dirty="0" smtClean="0">
              <a:solidFill>
                <a:srgbClr val="000000"/>
              </a:solidFill>
              <a:latin typeface="Arial"/>
              <a:ea typeface="Times New Roman"/>
            </a:endParaRPr>
          </a:p>
          <a:p>
            <a:pPr marL="391077" indent="-391077">
              <a:lnSpc>
                <a:spcPct val="150000"/>
              </a:lnSpc>
            </a:pPr>
            <a:endParaRPr lang="en-GB" sz="2100" dirty="0" smtClean="0">
              <a:solidFill>
                <a:srgbClr val="000000"/>
              </a:solidFill>
              <a:latin typeface="Arial"/>
              <a:ea typeface="Times New Roman"/>
            </a:endParaRPr>
          </a:p>
        </p:txBody>
      </p:sp>
      <p:pic>
        <p:nvPicPr>
          <p:cNvPr id="48133" name="Picture 5"/>
          <p:cNvPicPr>
            <a:picLocks noChangeAspect="1" noChangeArrowheads="1"/>
          </p:cNvPicPr>
          <p:nvPr/>
        </p:nvPicPr>
        <p:blipFill>
          <a:blip r:embed="rId2"/>
          <a:srcRect r="14809"/>
          <a:stretch>
            <a:fillRect/>
          </a:stretch>
        </p:blipFill>
        <p:spPr bwMode="auto">
          <a:xfrm>
            <a:off x="8226949" y="1550606"/>
            <a:ext cx="2464865" cy="5071448"/>
          </a:xfrm>
          <a:prstGeom prst="rect">
            <a:avLst/>
          </a:prstGeom>
          <a:noFill/>
          <a:ln w="9525">
            <a:noFill/>
            <a:miter lim="800000"/>
            <a:headEnd/>
            <a:tailEnd/>
          </a:ln>
          <a:effectLst/>
        </p:spPr>
      </p:pic>
      <p:pic>
        <p:nvPicPr>
          <p:cNvPr id="49153" name="Picture 1"/>
          <p:cNvPicPr>
            <a:picLocks noChangeAspect="1" noChangeArrowheads="1"/>
          </p:cNvPicPr>
          <p:nvPr/>
        </p:nvPicPr>
        <p:blipFill>
          <a:blip r:embed="rId3"/>
          <a:srcRect/>
          <a:stretch>
            <a:fillRect/>
          </a:stretch>
        </p:blipFill>
        <p:spPr bwMode="auto">
          <a:xfrm>
            <a:off x="4130911" y="6516336"/>
            <a:ext cx="6560902" cy="521578"/>
          </a:xfrm>
          <a:prstGeom prst="rect">
            <a:avLst/>
          </a:prstGeom>
          <a:noFill/>
          <a:ln w="9525">
            <a:noFill/>
            <a:miter lim="800000"/>
            <a:headEnd/>
            <a:tailEnd/>
          </a:ln>
          <a:effectLst/>
        </p:spPr>
      </p:pic>
      <p:sp>
        <p:nvSpPr>
          <p:cNvPr id="9" name="TextBox 8"/>
          <p:cNvSpPr txBox="1"/>
          <p:nvPr/>
        </p:nvSpPr>
        <p:spPr>
          <a:xfrm>
            <a:off x="286604" y="992993"/>
            <a:ext cx="7806519" cy="800219"/>
          </a:xfrm>
          <a:prstGeom prst="rect">
            <a:avLst/>
          </a:prstGeom>
          <a:noFill/>
        </p:spPr>
        <p:txBody>
          <a:bodyPr wrap="square" rtlCol="0">
            <a:spAutoFit/>
          </a:bodyPr>
          <a:lstStyle/>
          <a:p>
            <a:pPr algn="ctr"/>
            <a:r>
              <a:rPr lang="en-US" sz="2300" dirty="0" smtClean="0">
                <a:solidFill>
                  <a:srgbClr val="EE7A19"/>
                </a:solidFill>
                <a:ea typeface="Times New Roman"/>
              </a:rPr>
              <a:t>Unreinforced Section as per IRC 37 &amp; AASHTO 1993</a:t>
            </a:r>
          </a:p>
          <a:p>
            <a:pPr algn="ctr"/>
            <a:endParaRPr lang="en-US" sz="2300" dirty="0">
              <a:solidFill>
                <a:srgbClr val="EE7A19"/>
              </a:solidFill>
            </a:endParaRPr>
          </a:p>
        </p:txBody>
      </p:sp>
      <p:pic>
        <p:nvPicPr>
          <p:cNvPr id="8" name="Picture 6"/>
          <p:cNvPicPr>
            <a:picLocks noChangeAspect="1" noChangeArrowheads="1"/>
          </p:cNvPicPr>
          <p:nvPr/>
        </p:nvPicPr>
        <p:blipFill>
          <a:blip r:embed="rId4"/>
          <a:srcRect b="5739"/>
          <a:stretch>
            <a:fillRect/>
          </a:stretch>
        </p:blipFill>
        <p:spPr bwMode="auto">
          <a:xfrm>
            <a:off x="4872722" y="1796837"/>
            <a:ext cx="3349318" cy="3145472"/>
          </a:xfrm>
          <a:prstGeom prst="rect">
            <a:avLst/>
          </a:prstGeom>
          <a:noFill/>
          <a:ln w="9525">
            <a:noFill/>
            <a:miter lim="800000"/>
            <a:headEnd/>
            <a:tailEnd/>
          </a:ln>
        </p:spPr>
      </p:pic>
      <p:pic>
        <p:nvPicPr>
          <p:cNvPr id="11" name="Picture 3"/>
          <p:cNvPicPr>
            <a:picLocks noChangeAspect="1" noChangeArrowheads="1"/>
          </p:cNvPicPr>
          <p:nvPr/>
        </p:nvPicPr>
        <p:blipFill>
          <a:blip r:embed="rId5"/>
          <a:srcRect/>
          <a:stretch>
            <a:fillRect/>
          </a:stretch>
        </p:blipFill>
        <p:spPr bwMode="auto">
          <a:xfrm>
            <a:off x="1" y="5051671"/>
            <a:ext cx="6324363" cy="1321672"/>
          </a:xfrm>
          <a:prstGeom prst="rect">
            <a:avLst/>
          </a:prstGeom>
          <a:noFill/>
          <a:ln w="9525">
            <a:noFill/>
            <a:miter lim="800000"/>
            <a:headEnd/>
            <a:tailEnd/>
          </a:ln>
          <a:effectLst/>
        </p:spPr>
      </p:pic>
    </p:spTree>
    <p:extLst>
      <p:ext uri="{BB962C8B-B14F-4D97-AF65-F5344CB8AC3E}">
        <p14:creationId xmlns:p14="http://schemas.microsoft.com/office/powerpoint/2010/main" val="3456749733"/>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077317"/>
            <a:ext cx="10276764" cy="1720410"/>
          </a:xfrm>
          <a:prstGeom prst="rect">
            <a:avLst/>
          </a:prstGeom>
        </p:spPr>
        <p:txBody>
          <a:bodyPr wrap="square" lIns="104287" tIns="52144" rIns="104287" bIns="52144">
            <a:spAutoFit/>
          </a:bodyPr>
          <a:lstStyle/>
          <a:p>
            <a:pPr algn="just"/>
            <a:r>
              <a:rPr lang="en-AU" sz="2100" dirty="0" smtClean="0"/>
              <a:t>Considering Maccaferri extruded geogrids MacGrid EG40S in both base and subbase. LCR for base and subbase are 1.40 and 1.73 respectively</a:t>
            </a:r>
            <a:endParaRPr lang="en-US" sz="2100" dirty="0" smtClean="0">
              <a:solidFill>
                <a:srgbClr val="000000"/>
              </a:solidFill>
              <a:ea typeface="Times New Roman"/>
            </a:endParaRPr>
          </a:p>
          <a:p>
            <a:pPr marL="391077" indent="-391077" algn="just">
              <a:lnSpc>
                <a:spcPct val="150000"/>
              </a:lnSpc>
            </a:pPr>
            <a:endParaRPr lang="en-US" sz="2100" dirty="0" smtClean="0">
              <a:solidFill>
                <a:srgbClr val="000000"/>
              </a:solidFill>
              <a:ea typeface="Times New Roman"/>
            </a:endParaRPr>
          </a:p>
          <a:p>
            <a:pPr marL="391077" indent="-391077" algn="just">
              <a:lnSpc>
                <a:spcPct val="150000"/>
              </a:lnSpc>
            </a:pPr>
            <a:endParaRPr lang="en-GB" sz="2100" dirty="0" smtClean="0">
              <a:solidFill>
                <a:srgbClr val="000000"/>
              </a:solidFill>
              <a:ea typeface="Times New Roman"/>
            </a:endParaRPr>
          </a:p>
        </p:txBody>
      </p:sp>
      <p:pic>
        <p:nvPicPr>
          <p:cNvPr id="69634" name="Picture 2"/>
          <p:cNvPicPr>
            <a:picLocks noChangeAspect="1" noChangeArrowheads="1"/>
          </p:cNvPicPr>
          <p:nvPr/>
        </p:nvPicPr>
        <p:blipFill>
          <a:blip r:embed="rId2"/>
          <a:srcRect b="1266"/>
          <a:stretch>
            <a:fillRect/>
          </a:stretch>
        </p:blipFill>
        <p:spPr bwMode="auto">
          <a:xfrm>
            <a:off x="1157925" y="2475187"/>
            <a:ext cx="7970310" cy="4205283"/>
          </a:xfrm>
          <a:prstGeom prst="rect">
            <a:avLst/>
          </a:prstGeom>
          <a:noFill/>
          <a:ln w="9525">
            <a:noFill/>
            <a:miter lim="800000"/>
            <a:headEnd/>
            <a:tailEnd/>
          </a:ln>
        </p:spPr>
      </p:pic>
      <p:sp>
        <p:nvSpPr>
          <p:cNvPr id="9" name="Rectangle 8"/>
          <p:cNvSpPr/>
          <p:nvPr/>
        </p:nvSpPr>
        <p:spPr>
          <a:xfrm>
            <a:off x="1396484" y="321091"/>
            <a:ext cx="2845948" cy="520805"/>
          </a:xfrm>
          <a:prstGeom prst="rect">
            <a:avLst/>
          </a:prstGeom>
        </p:spPr>
        <p:txBody>
          <a:bodyPr wrap="none" lIns="104287" tIns="52144" rIns="104287" bIns="52144">
            <a:spAutoFit/>
          </a:bodyPr>
          <a:lstStyle/>
          <a:p>
            <a:r>
              <a:rPr lang="en-US" sz="2700" b="1" dirty="0" smtClean="0">
                <a:latin typeface="Arial" pitchFamily="34" charset="0"/>
                <a:cs typeface="Arial" pitchFamily="34" charset="0"/>
              </a:rPr>
              <a:t>Design example</a:t>
            </a:r>
            <a:endParaRPr lang="en-US" sz="2700" b="1" dirty="0"/>
          </a:p>
        </p:txBody>
      </p:sp>
      <p:sp>
        <p:nvSpPr>
          <p:cNvPr id="12" name="TextBox 11"/>
          <p:cNvSpPr txBox="1"/>
          <p:nvPr/>
        </p:nvSpPr>
        <p:spPr>
          <a:xfrm>
            <a:off x="575998" y="1900172"/>
            <a:ext cx="8939049" cy="5355312"/>
          </a:xfrm>
          <a:prstGeom prst="rect">
            <a:avLst/>
          </a:prstGeom>
          <a:solidFill>
            <a:schemeClr val="bg1"/>
          </a:solid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grpSp>
        <p:nvGrpSpPr>
          <p:cNvPr id="2" name="Group 13"/>
          <p:cNvGrpSpPr/>
          <p:nvPr/>
        </p:nvGrpSpPr>
        <p:grpSpPr>
          <a:xfrm>
            <a:off x="575998" y="2896638"/>
            <a:ext cx="9485194" cy="2298209"/>
            <a:chOff x="772511" y="2226493"/>
            <a:chExt cx="9485194" cy="2298209"/>
          </a:xfrm>
        </p:grpSpPr>
        <p:sp>
          <p:nvSpPr>
            <p:cNvPr id="15" name="Rectangle 14"/>
            <p:cNvSpPr/>
            <p:nvPr/>
          </p:nvSpPr>
          <p:spPr>
            <a:xfrm>
              <a:off x="772511" y="2226493"/>
              <a:ext cx="9485194" cy="415498"/>
            </a:xfrm>
            <a:prstGeom prst="rect">
              <a:avLst/>
            </a:prstGeom>
          </p:spPr>
          <p:txBody>
            <a:bodyPr wrap="square">
              <a:spAutoFit/>
            </a:bodyPr>
            <a:lstStyle/>
            <a:p>
              <a:pPr algn="ctr"/>
              <a:r>
                <a:rPr lang="en-US" sz="2100" dirty="0" smtClean="0">
                  <a:solidFill>
                    <a:srgbClr val="000000"/>
                  </a:solidFill>
                  <a:ea typeface="Times New Roman"/>
                </a:rPr>
                <a:t>Reinforced layer coefficients and Corresponding Elastic modulus</a:t>
              </a:r>
            </a:p>
          </p:txBody>
        </p:sp>
        <p:pic>
          <p:nvPicPr>
            <p:cNvPr id="16" name="Picture 2"/>
            <p:cNvPicPr>
              <a:picLocks noChangeAspect="1" noChangeArrowheads="1"/>
            </p:cNvPicPr>
            <p:nvPr/>
          </p:nvPicPr>
          <p:blipFill>
            <a:blip r:embed="rId3"/>
            <a:srcRect/>
            <a:stretch>
              <a:fillRect/>
            </a:stretch>
          </p:blipFill>
          <p:spPr bwMode="auto">
            <a:xfrm>
              <a:off x="1084075" y="2715306"/>
              <a:ext cx="8673137" cy="1809396"/>
            </a:xfrm>
            <a:prstGeom prst="rect">
              <a:avLst/>
            </a:prstGeom>
            <a:noFill/>
            <a:ln w="9525">
              <a:noFill/>
              <a:miter lim="800000"/>
              <a:headEnd/>
              <a:tailEnd/>
            </a:ln>
            <a:effectLst/>
          </p:spPr>
        </p:pic>
      </p:grpSp>
    </p:spTree>
    <p:extLst>
      <p:ext uri="{BB962C8B-B14F-4D97-AF65-F5344CB8AC3E}">
        <p14:creationId xmlns:p14="http://schemas.microsoft.com/office/powerpoint/2010/main" val="34567497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95681"/>
            <a:ext cx="9979025" cy="5922283"/>
          </a:xfrm>
          <a:prstGeom prst="rect">
            <a:avLst/>
          </a:prstGeom>
        </p:spPr>
        <p:txBody>
          <a:bodyPr wrap="square" lIns="104287" tIns="52144" rIns="104287" bIns="52144">
            <a:spAutoFit/>
          </a:bodyPr>
          <a:lstStyle/>
          <a:p>
            <a:pPr>
              <a:buFont typeface="Wingdings" pitchFamily="2" charset="2"/>
              <a:buChar char="Ø"/>
            </a:pPr>
            <a:endParaRPr lang="en-AU" sz="2100" dirty="0" smtClean="0"/>
          </a:p>
          <a:p>
            <a:pPr>
              <a:buFont typeface="Wingdings" pitchFamily="2" charset="2"/>
              <a:buChar char="Ø"/>
            </a:pPr>
            <a:r>
              <a:rPr lang="en-AU" sz="2100" dirty="0" smtClean="0"/>
              <a:t>By using modified layer coefficients in </a:t>
            </a:r>
            <a:r>
              <a:rPr lang="en-AU" sz="2100" dirty="0" err="1" smtClean="0"/>
              <a:t>eqn</a:t>
            </a:r>
            <a:r>
              <a:rPr lang="en-AU" sz="2100" dirty="0" smtClean="0"/>
              <a:t> SN we get Reinforced section thickness</a:t>
            </a:r>
          </a:p>
          <a:p>
            <a:endParaRPr lang="en-AU" sz="2100" dirty="0" smtClean="0"/>
          </a:p>
          <a:p>
            <a:pPr>
              <a:buFont typeface="Wingdings" pitchFamily="2" charset="2"/>
              <a:buChar char="Ø"/>
            </a:pPr>
            <a:r>
              <a:rPr lang="en-AU" sz="2100" dirty="0" smtClean="0"/>
              <a:t>By putting the above obtained </a:t>
            </a:r>
            <a:r>
              <a:rPr lang="en-AU" sz="2100" dirty="0" err="1" smtClean="0"/>
              <a:t>thickness,In</a:t>
            </a:r>
            <a:r>
              <a:rPr lang="en-AU" sz="2100" dirty="0" smtClean="0"/>
              <a:t> IITPAVE with improved Elastic modulus values, </a:t>
            </a:r>
          </a:p>
          <a:p>
            <a:pPr>
              <a:buFont typeface="Wingdings" pitchFamily="2" charset="2"/>
              <a:buChar char="Ø"/>
            </a:pPr>
            <a:endParaRPr lang="en-AU" sz="2100" dirty="0" smtClean="0"/>
          </a:p>
          <a:p>
            <a:pPr>
              <a:buFont typeface="Wingdings" pitchFamily="2" charset="2"/>
              <a:buChar char="Ø"/>
            </a:pPr>
            <a:r>
              <a:rPr lang="en-AU" sz="2100" dirty="0" smtClean="0"/>
              <a:t>we get N</a:t>
            </a:r>
            <a:r>
              <a:rPr lang="en-AU" sz="2100" baseline="-25000" dirty="0" smtClean="0"/>
              <a:t>F</a:t>
            </a:r>
            <a:r>
              <a:rPr lang="en-AU" sz="2100" dirty="0" smtClean="0"/>
              <a:t> and N</a:t>
            </a:r>
            <a:r>
              <a:rPr lang="en-AU" sz="2100" baseline="-25000" dirty="0" smtClean="0"/>
              <a:t>R</a:t>
            </a:r>
            <a:r>
              <a:rPr lang="en-AU" sz="2100" dirty="0" smtClean="0"/>
              <a:t> to determine the fatigue and rutting resistance of reinforced pavement.</a:t>
            </a:r>
            <a:endParaRPr lang="en-US" sz="2100" dirty="0" smtClean="0"/>
          </a:p>
          <a:p>
            <a:pPr>
              <a:buFont typeface="Wingdings" pitchFamily="2" charset="2"/>
              <a:buChar char="Ø"/>
            </a:pPr>
            <a:endParaRPr lang="en-US" sz="2100" dirty="0" smtClean="0"/>
          </a:p>
          <a:p>
            <a:pPr>
              <a:buFont typeface="Wingdings" pitchFamily="2" charset="2"/>
              <a:buChar char="Ø"/>
            </a:pPr>
            <a:r>
              <a:rPr lang="en-AU" sz="2100" dirty="0" smtClean="0"/>
              <a:t>Maximum tensile strain at bottom of surface layer= 86 micro strains</a:t>
            </a:r>
            <a:endParaRPr lang="en-US" sz="2100" dirty="0" smtClean="0"/>
          </a:p>
          <a:p>
            <a:r>
              <a:rPr lang="en-AU" sz="2100" dirty="0" smtClean="0"/>
              <a:t>Corresponding N</a:t>
            </a:r>
            <a:r>
              <a:rPr lang="en-AU" sz="2100" baseline="-25000" dirty="0" smtClean="0"/>
              <a:t>F</a:t>
            </a:r>
            <a:r>
              <a:rPr lang="en-AU" sz="2100" dirty="0" smtClean="0"/>
              <a:t>= 180 MSA &gt;150MSA</a:t>
            </a:r>
            <a:endParaRPr lang="en-US" sz="2100" dirty="0" smtClean="0"/>
          </a:p>
          <a:p>
            <a:endParaRPr lang="en-US" sz="2100" dirty="0" smtClean="0"/>
          </a:p>
          <a:p>
            <a:pPr>
              <a:buFont typeface="Wingdings" pitchFamily="2" charset="2"/>
              <a:buChar char="Ø"/>
            </a:pPr>
            <a:r>
              <a:rPr lang="en-AU" sz="2100" dirty="0" smtClean="0"/>
              <a:t>Maximum compressive strain at top of subgrade = 291 micro strains</a:t>
            </a:r>
            <a:endParaRPr lang="en-US" sz="2100" dirty="0" smtClean="0"/>
          </a:p>
          <a:p>
            <a:r>
              <a:rPr lang="en-AU" sz="2100" dirty="0" smtClean="0"/>
              <a:t>Corresponding N</a:t>
            </a:r>
            <a:r>
              <a:rPr lang="en-AU" sz="2100" baseline="-25000" dirty="0" smtClean="0"/>
              <a:t>R</a:t>
            </a:r>
            <a:r>
              <a:rPr lang="en-AU" sz="2100" dirty="0" smtClean="0"/>
              <a:t> = 209 MSA &gt;150MSA</a:t>
            </a:r>
            <a:endParaRPr lang="en-US" sz="2100" dirty="0" smtClean="0"/>
          </a:p>
          <a:p>
            <a:pPr marL="391077" indent="-391077" algn="just">
              <a:lnSpc>
                <a:spcPct val="150000"/>
              </a:lnSpc>
            </a:pPr>
            <a:endParaRPr lang="en-US" sz="2100" dirty="0" smtClean="0">
              <a:solidFill>
                <a:srgbClr val="000000"/>
              </a:solidFill>
              <a:ea typeface="Times New Roman"/>
            </a:endParaRPr>
          </a:p>
          <a:p>
            <a:pPr marL="391077" indent="-391077" algn="just">
              <a:lnSpc>
                <a:spcPct val="150000"/>
              </a:lnSpc>
            </a:pPr>
            <a:endParaRPr lang="en-GB" sz="2100" dirty="0" smtClean="0">
              <a:solidFill>
                <a:srgbClr val="000000"/>
              </a:solidFill>
              <a:ea typeface="Times New Roman"/>
            </a:endParaRPr>
          </a:p>
        </p:txBody>
      </p:sp>
      <p:pic>
        <p:nvPicPr>
          <p:cNvPr id="49154" name="Picture 2"/>
          <p:cNvPicPr>
            <a:picLocks noChangeAspect="1" noChangeArrowheads="1"/>
          </p:cNvPicPr>
          <p:nvPr/>
        </p:nvPicPr>
        <p:blipFill>
          <a:blip r:embed="rId2"/>
          <a:srcRect/>
          <a:stretch>
            <a:fillRect/>
          </a:stretch>
        </p:blipFill>
        <p:spPr bwMode="auto">
          <a:xfrm>
            <a:off x="315311" y="1566620"/>
            <a:ext cx="9459496" cy="4544786"/>
          </a:xfrm>
          <a:prstGeom prst="rect">
            <a:avLst/>
          </a:prstGeom>
          <a:noFill/>
          <a:ln w="9525">
            <a:noFill/>
            <a:miter lim="800000"/>
            <a:headEnd/>
            <a:tailEnd/>
          </a:ln>
          <a:effectLst/>
        </p:spPr>
      </p:pic>
      <p:sp>
        <p:nvSpPr>
          <p:cNvPr id="5" name="Rectangle 4"/>
          <p:cNvSpPr/>
          <p:nvPr/>
        </p:nvSpPr>
        <p:spPr>
          <a:xfrm>
            <a:off x="1396484" y="321091"/>
            <a:ext cx="2845948" cy="520805"/>
          </a:xfrm>
          <a:prstGeom prst="rect">
            <a:avLst/>
          </a:prstGeom>
        </p:spPr>
        <p:txBody>
          <a:bodyPr wrap="none" lIns="104287" tIns="52144" rIns="104287" bIns="52144">
            <a:spAutoFit/>
          </a:bodyPr>
          <a:lstStyle/>
          <a:p>
            <a:r>
              <a:rPr lang="en-US" sz="2700" b="1" dirty="0" smtClean="0">
                <a:latin typeface="Arial" pitchFamily="34" charset="0"/>
                <a:cs typeface="Arial" pitchFamily="34" charset="0"/>
              </a:rPr>
              <a:t>Design example</a:t>
            </a:r>
            <a:endParaRPr lang="en-US" sz="2700" b="1" dirty="0"/>
          </a:p>
        </p:txBody>
      </p:sp>
    </p:spTree>
    <p:extLst>
      <p:ext uri="{BB962C8B-B14F-4D97-AF65-F5344CB8AC3E}">
        <p14:creationId xmlns:p14="http://schemas.microsoft.com/office/powerpoint/2010/main" val="34567497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978DE44-342D-4E2C-ADD3-36DB2C90AEA2}" type="slidenum">
              <a:rPr lang="it-IT" smtClean="0"/>
              <a:pPr/>
              <a:t>33</a:t>
            </a:fld>
            <a:endParaRPr lang="it-IT"/>
          </a:p>
        </p:txBody>
      </p:sp>
      <p:sp>
        <p:nvSpPr>
          <p:cNvPr id="4" name="Title 3"/>
          <p:cNvSpPr>
            <a:spLocks noGrp="1"/>
          </p:cNvSpPr>
          <p:nvPr>
            <p:ph type="title"/>
          </p:nvPr>
        </p:nvSpPr>
        <p:spPr/>
        <p:txBody>
          <a:bodyPr/>
          <a:lstStyle/>
          <a:p>
            <a:r>
              <a:rPr lang="en-US" dirty="0" smtClean="0"/>
              <a:t>Another Example</a:t>
            </a:r>
            <a:endParaRPr lang="en-US" dirty="0"/>
          </a:p>
        </p:txBody>
      </p:sp>
      <p:sp>
        <p:nvSpPr>
          <p:cNvPr id="5" name="Footer Placeholder 4"/>
          <p:cNvSpPr>
            <a:spLocks noGrp="1"/>
          </p:cNvSpPr>
          <p:nvPr>
            <p:ph type="ftr" sz="quarter" idx="3"/>
          </p:nvPr>
        </p:nvSpPr>
        <p:spPr/>
        <p:txBody>
          <a:bodyPr/>
          <a:lstStyle/>
          <a:p>
            <a:r>
              <a:rPr lang="it-IT" dirty="0" smtClean="0"/>
              <a:t>Strettamente confidenziale</a:t>
            </a:r>
            <a:endParaRPr lang="it-IT" dirty="0"/>
          </a:p>
        </p:txBody>
      </p:sp>
      <p:graphicFrame>
        <p:nvGraphicFramePr>
          <p:cNvPr id="6" name="Table 5"/>
          <p:cNvGraphicFramePr>
            <a:graphicFrameLocks noGrp="1"/>
          </p:cNvGraphicFramePr>
          <p:nvPr>
            <p:extLst>
              <p:ext uri="{D42A27DB-BD31-4B8C-83A1-F6EECF244321}">
                <p14:modId xmlns:p14="http://schemas.microsoft.com/office/powerpoint/2010/main" val="4199924359"/>
              </p:ext>
            </p:extLst>
          </p:nvPr>
        </p:nvGraphicFramePr>
        <p:xfrm>
          <a:off x="312482" y="1683056"/>
          <a:ext cx="9438968" cy="5362956"/>
        </p:xfrm>
        <a:graphic>
          <a:graphicData uri="http://schemas.openxmlformats.org/drawingml/2006/table">
            <a:tbl>
              <a:tblPr firstRow="1" firstCol="1" bandRow="1">
                <a:tableStyleId>{5C22544A-7EE6-4342-B048-85BDC9FD1C3A}</a:tableStyleId>
              </a:tblPr>
              <a:tblGrid>
                <a:gridCol w="1536576"/>
                <a:gridCol w="1536576"/>
                <a:gridCol w="1536576"/>
                <a:gridCol w="1566554"/>
                <a:gridCol w="1631343"/>
                <a:gridCol w="1631343"/>
              </a:tblGrid>
              <a:tr h="0">
                <a:tc rowSpan="2">
                  <a:txBody>
                    <a:bodyPr/>
                    <a:lstStyle/>
                    <a:p>
                      <a:pPr marL="0" marR="0" algn="ctr">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Pavement Layer</a:t>
                      </a:r>
                      <a:endParaRPr lang="en-US" sz="16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IRC </a:t>
                      </a:r>
                      <a:r>
                        <a:rPr lang="en-US" sz="1600" dirty="0" smtClean="0">
                          <a:effectLst/>
                          <a:latin typeface="Arial" panose="020B0604020202020204" pitchFamily="34" charset="0"/>
                          <a:cs typeface="Arial" panose="020B0604020202020204" pitchFamily="34" charset="0"/>
                        </a:rPr>
                        <a:t>37 </a:t>
                      </a:r>
                      <a:endParaRPr lang="en-US" sz="16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600" dirty="0" smtClean="0">
                          <a:effectLst/>
                          <a:latin typeface="Arial" panose="020B0604020202020204" pitchFamily="34" charset="0"/>
                          <a:cs typeface="Arial" panose="020B0604020202020204" pitchFamily="34" charset="0"/>
                        </a:rPr>
                        <a:t>Rates</a:t>
                      </a:r>
                      <a:endParaRPr lang="en-US" sz="1600" dirty="0">
                        <a:effectLst/>
                        <a:latin typeface="Arial" panose="020B0604020202020204" pitchFamily="34" charset="0"/>
                        <a:ea typeface="Calibri"/>
                        <a:cs typeface="Arial" panose="020B0604020202020204" pitchFamily="34" charset="0"/>
                      </a:endParaRPr>
                    </a:p>
                  </a:txBody>
                  <a:tcPr marL="68580" marR="68580" marT="0" marB="0"/>
                </a:tc>
                <a:tc gridSpan="3">
                  <a:txBody>
                    <a:bodyPr/>
                    <a:lstStyle/>
                    <a:p>
                      <a:pPr marL="0" marR="0" algn="ctr">
                        <a:lnSpc>
                          <a:spcPct val="115000"/>
                        </a:lnSpc>
                        <a:spcBef>
                          <a:spcPts val="0"/>
                        </a:spcBef>
                        <a:spcAft>
                          <a:spcPts val="0"/>
                        </a:spcAft>
                      </a:pPr>
                      <a:r>
                        <a:rPr lang="en-US" sz="1600">
                          <a:effectLst/>
                          <a:latin typeface="Arial" panose="020B0604020202020204" pitchFamily="34" charset="0"/>
                          <a:cs typeface="Arial" panose="020B0604020202020204" pitchFamily="34" charset="0"/>
                        </a:rPr>
                        <a:t>Modified AASTHO</a:t>
                      </a:r>
                      <a:endParaRPr lang="en-US" sz="1600">
                        <a:effectLst/>
                        <a:latin typeface="Arial" panose="020B0604020202020204" pitchFamily="34" charset="0"/>
                        <a:ea typeface="Calibri"/>
                        <a:cs typeface="Arial" panose="020B0604020202020204" pitchFamily="34" charset="0"/>
                      </a:endParaRPr>
                    </a:p>
                  </a:txBody>
                  <a:tcPr marL="68580" marR="68580" marT="0" marB="0"/>
                </a:tc>
                <a:tc hMerge="1">
                  <a:txBody>
                    <a:bodyPr/>
                    <a:lstStyle/>
                    <a:p>
                      <a:endParaRPr lang="en-US"/>
                    </a:p>
                  </a:txBody>
                  <a:tcPr/>
                </a:tc>
                <a:tc hMerge="1">
                  <a:txBody>
                    <a:bodyPr/>
                    <a:lstStyle/>
                    <a:p>
                      <a:endParaRPr lang="en-US"/>
                    </a:p>
                  </a:txBody>
                  <a:tcPr/>
                </a:tc>
              </a:tr>
              <a:tr h="0">
                <a:tc vMerge="1">
                  <a:txBody>
                    <a:bodyPr/>
                    <a:lstStyle/>
                    <a:p>
                      <a:endParaRPr lang="en-US"/>
                    </a:p>
                  </a:txBody>
                  <a:tcPr/>
                </a:tc>
                <a:tc>
                  <a:txBody>
                    <a:bodyPr/>
                    <a:lstStyle/>
                    <a:p>
                      <a:pPr marL="0" marR="0" algn="ctr">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Unreinforced</a:t>
                      </a:r>
                      <a:endParaRPr lang="en-US" sz="16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600" dirty="0" smtClean="0">
                          <a:effectLst/>
                          <a:latin typeface="Arial" panose="020B0604020202020204" pitchFamily="34" charset="0"/>
                          <a:cs typeface="Arial" panose="020B0604020202020204" pitchFamily="34" charset="0"/>
                        </a:rPr>
                        <a:t>Per cum</a:t>
                      </a:r>
                      <a:endParaRPr lang="en-US" sz="16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600">
                          <a:effectLst/>
                          <a:latin typeface="Arial" panose="020B0604020202020204" pitchFamily="34" charset="0"/>
                          <a:cs typeface="Arial" panose="020B0604020202020204" pitchFamily="34" charset="0"/>
                        </a:rPr>
                        <a:t>Reinforced in Base </a:t>
                      </a:r>
                      <a:endParaRPr lang="en-US" sz="160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600">
                          <a:effectLst/>
                          <a:latin typeface="Arial" panose="020B0604020202020204" pitchFamily="34" charset="0"/>
                          <a:cs typeface="Arial" panose="020B0604020202020204" pitchFamily="34" charset="0"/>
                        </a:rPr>
                        <a:t>Reinforced in Sub-base</a:t>
                      </a:r>
                      <a:endParaRPr lang="en-US" sz="160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600">
                          <a:effectLst/>
                          <a:latin typeface="Arial" panose="020B0604020202020204" pitchFamily="34" charset="0"/>
                          <a:cs typeface="Arial" panose="020B0604020202020204" pitchFamily="34" charset="0"/>
                        </a:rPr>
                        <a:t>Reinforced in both layers</a:t>
                      </a:r>
                      <a:endParaRPr lang="en-US" sz="1600">
                        <a:effectLst/>
                        <a:latin typeface="Arial" panose="020B0604020202020204" pitchFamily="34" charset="0"/>
                        <a:ea typeface="Calibri"/>
                        <a:cs typeface="Arial" panose="020B0604020202020204" pitchFamily="34" charset="0"/>
                      </a:endParaRPr>
                    </a:p>
                  </a:txBody>
                  <a:tcPr marL="68580" marR="68580" marT="0" marB="0"/>
                </a:tc>
              </a:tr>
              <a:tr h="0">
                <a:tc>
                  <a:txBody>
                    <a:bodyPr/>
                    <a:lstStyle/>
                    <a:p>
                      <a:pPr marL="0" marR="0" algn="ctr">
                        <a:lnSpc>
                          <a:spcPct val="115000"/>
                        </a:lnSpc>
                        <a:spcBef>
                          <a:spcPts val="0"/>
                        </a:spcBef>
                        <a:spcAft>
                          <a:spcPts val="0"/>
                        </a:spcAft>
                      </a:pPr>
                      <a:r>
                        <a:rPr lang="en-US" sz="1600" dirty="0" smtClean="0">
                          <a:effectLst/>
                          <a:latin typeface="Arial" panose="020B0604020202020204" pitchFamily="34" charset="0"/>
                          <a:cs typeface="Arial" panose="020B0604020202020204" pitchFamily="34" charset="0"/>
                        </a:rPr>
                        <a:t>BC (mm)</a:t>
                      </a:r>
                      <a:endParaRPr lang="en-US" sz="16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600" dirty="0" smtClean="0">
                          <a:effectLst/>
                          <a:latin typeface="Arial" panose="020B0604020202020204" pitchFamily="34" charset="0"/>
                          <a:cs typeface="Arial" panose="020B0604020202020204" pitchFamily="34" charset="0"/>
                        </a:rPr>
                        <a:t>50</a:t>
                      </a:r>
                      <a:endParaRPr lang="en-US" sz="16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fontAlgn="ctr"/>
                      <a:r>
                        <a:rPr lang="en-US" sz="1600" b="0" i="0" u="none" strike="noStrike" dirty="0">
                          <a:solidFill>
                            <a:srgbClr val="000000"/>
                          </a:solidFill>
                          <a:effectLst/>
                          <a:latin typeface="Arial"/>
                        </a:rPr>
                        <a:t>10370</a:t>
                      </a:r>
                    </a:p>
                  </a:txBody>
                  <a:tcPr marL="9525" marR="9525" marT="9525" marB="0" anchor="ctr"/>
                </a:tc>
                <a:tc>
                  <a:txBody>
                    <a:bodyPr/>
                    <a:lstStyle/>
                    <a:p>
                      <a:pPr marL="0" marR="0" algn="ctr">
                        <a:lnSpc>
                          <a:spcPct val="115000"/>
                        </a:lnSpc>
                        <a:spcBef>
                          <a:spcPts val="0"/>
                        </a:spcBef>
                        <a:spcAft>
                          <a:spcPts val="0"/>
                        </a:spcAft>
                      </a:pPr>
                      <a:r>
                        <a:rPr lang="en-US" sz="1600" dirty="0" smtClean="0">
                          <a:effectLst/>
                          <a:latin typeface="Arial" panose="020B0604020202020204" pitchFamily="34" charset="0"/>
                          <a:cs typeface="Arial" panose="020B0604020202020204" pitchFamily="34" charset="0"/>
                        </a:rPr>
                        <a:t>50</a:t>
                      </a:r>
                      <a:endParaRPr lang="en-US" sz="16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smtClean="0">
                          <a:effectLst/>
                          <a:latin typeface="Arial" panose="020B0604020202020204" pitchFamily="34" charset="0"/>
                          <a:cs typeface="Arial" panose="020B0604020202020204" pitchFamily="34" charset="0"/>
                        </a:rPr>
                        <a:t>50</a:t>
                      </a:r>
                      <a:endParaRPr lang="en-US" sz="16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smtClean="0">
                          <a:effectLst/>
                          <a:latin typeface="Arial" panose="020B0604020202020204" pitchFamily="34" charset="0"/>
                          <a:cs typeface="Arial" panose="020B0604020202020204" pitchFamily="34" charset="0"/>
                        </a:rPr>
                        <a:t>50</a:t>
                      </a:r>
                      <a:endParaRPr lang="en-US" sz="1600" dirty="0">
                        <a:effectLst/>
                        <a:latin typeface="Arial" panose="020B0604020202020204" pitchFamily="34" charset="0"/>
                        <a:ea typeface="Calibri"/>
                        <a:cs typeface="Arial" panose="020B0604020202020204" pitchFamily="34" charset="0"/>
                      </a:endParaRPr>
                    </a:p>
                  </a:txBody>
                  <a:tcPr marL="68580" marR="68580" marT="0" marB="0" anchor="ctr"/>
                </a:tc>
              </a:tr>
              <a:tr h="0">
                <a:tc>
                  <a:txBody>
                    <a:bodyPr/>
                    <a:lstStyle/>
                    <a:p>
                      <a:pPr marL="0" marR="0" algn="ctr">
                        <a:lnSpc>
                          <a:spcPct val="115000"/>
                        </a:lnSpc>
                        <a:spcBef>
                          <a:spcPts val="0"/>
                        </a:spcBef>
                        <a:spcAft>
                          <a:spcPts val="0"/>
                        </a:spcAft>
                      </a:pPr>
                      <a:r>
                        <a:rPr lang="en-US" sz="1600" dirty="0" smtClean="0">
                          <a:effectLst/>
                          <a:latin typeface="Arial" panose="020B0604020202020204" pitchFamily="34" charset="0"/>
                          <a:cs typeface="Arial" panose="020B0604020202020204" pitchFamily="34" charset="0"/>
                        </a:rPr>
                        <a:t>DBM (mm)</a:t>
                      </a:r>
                      <a:endParaRPr lang="en-US" sz="16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600" dirty="0" smtClean="0">
                          <a:effectLst/>
                          <a:latin typeface="Arial" panose="020B0604020202020204" pitchFamily="34" charset="0"/>
                          <a:cs typeface="Arial" panose="020B0604020202020204" pitchFamily="34" charset="0"/>
                        </a:rPr>
                        <a:t>155</a:t>
                      </a:r>
                      <a:endParaRPr lang="en-US" sz="16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fontAlgn="ctr"/>
                      <a:r>
                        <a:rPr lang="en-US" sz="1600" b="0" i="0" u="none" strike="noStrike" dirty="0">
                          <a:solidFill>
                            <a:srgbClr val="000000"/>
                          </a:solidFill>
                          <a:effectLst/>
                          <a:latin typeface="Arial"/>
                        </a:rPr>
                        <a:t>9950</a:t>
                      </a:r>
                    </a:p>
                  </a:txBody>
                  <a:tcPr marL="9525" marR="9525" marT="9525" marB="0" anchor="ctr"/>
                </a:tc>
                <a:tc>
                  <a:txBody>
                    <a:bodyPr/>
                    <a:lstStyle/>
                    <a:p>
                      <a:pPr marL="0" marR="0" algn="ctr">
                        <a:lnSpc>
                          <a:spcPct val="115000"/>
                        </a:lnSpc>
                        <a:spcBef>
                          <a:spcPts val="0"/>
                        </a:spcBef>
                        <a:spcAft>
                          <a:spcPts val="0"/>
                        </a:spcAft>
                      </a:pPr>
                      <a:r>
                        <a:rPr lang="en-US" sz="1600" dirty="0" smtClean="0">
                          <a:effectLst/>
                          <a:latin typeface="Arial" panose="020B0604020202020204" pitchFamily="34" charset="0"/>
                          <a:cs typeface="Arial" panose="020B0604020202020204" pitchFamily="34" charset="0"/>
                        </a:rPr>
                        <a:t>155</a:t>
                      </a:r>
                      <a:endParaRPr lang="en-US" sz="16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smtClean="0">
                          <a:effectLst/>
                          <a:latin typeface="Arial" panose="020B0604020202020204" pitchFamily="34" charset="0"/>
                          <a:cs typeface="Arial" panose="020B0604020202020204" pitchFamily="34" charset="0"/>
                        </a:rPr>
                        <a:t>155</a:t>
                      </a:r>
                      <a:endParaRPr lang="en-US" sz="16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smtClean="0">
                          <a:effectLst/>
                          <a:latin typeface="Arial" panose="020B0604020202020204" pitchFamily="34" charset="0"/>
                          <a:cs typeface="Arial" panose="020B0604020202020204" pitchFamily="34" charset="0"/>
                        </a:rPr>
                        <a:t>155</a:t>
                      </a:r>
                      <a:endParaRPr lang="en-US" sz="1600" dirty="0">
                        <a:effectLst/>
                        <a:latin typeface="Arial" panose="020B0604020202020204" pitchFamily="34" charset="0"/>
                        <a:ea typeface="Calibri"/>
                        <a:cs typeface="Arial" panose="020B0604020202020204" pitchFamily="34" charset="0"/>
                      </a:endParaRPr>
                    </a:p>
                  </a:txBody>
                  <a:tcPr marL="68580" marR="68580" marT="0" marB="0" anchor="ctr"/>
                </a:tc>
              </a:tr>
              <a:tr h="0">
                <a:tc>
                  <a:txBody>
                    <a:bodyPr/>
                    <a:lstStyle/>
                    <a:p>
                      <a:pPr marL="0" marR="0" algn="ctr">
                        <a:lnSpc>
                          <a:spcPct val="115000"/>
                        </a:lnSpc>
                        <a:spcBef>
                          <a:spcPts val="0"/>
                        </a:spcBef>
                        <a:spcAft>
                          <a:spcPts val="0"/>
                        </a:spcAft>
                      </a:pPr>
                      <a:r>
                        <a:rPr lang="en-US" sz="1600" dirty="0" smtClean="0">
                          <a:effectLst/>
                          <a:latin typeface="Arial" panose="020B0604020202020204" pitchFamily="34" charset="0"/>
                          <a:cs typeface="Arial" panose="020B0604020202020204" pitchFamily="34" charset="0"/>
                        </a:rPr>
                        <a:t>GB (mm)</a:t>
                      </a:r>
                      <a:endParaRPr lang="en-US" sz="16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600" dirty="0" smtClean="0">
                          <a:effectLst/>
                          <a:latin typeface="Arial" panose="020B0604020202020204" pitchFamily="34" charset="0"/>
                          <a:cs typeface="Arial" panose="020B0604020202020204" pitchFamily="34" charset="0"/>
                        </a:rPr>
                        <a:t>250</a:t>
                      </a:r>
                      <a:endParaRPr lang="en-US" sz="16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fontAlgn="ctr"/>
                      <a:r>
                        <a:rPr lang="en-US" sz="1600" b="0" i="0" u="none" strike="noStrike" dirty="0">
                          <a:solidFill>
                            <a:srgbClr val="000000"/>
                          </a:solidFill>
                          <a:effectLst/>
                          <a:latin typeface="Arial"/>
                        </a:rPr>
                        <a:t>3500</a:t>
                      </a:r>
                    </a:p>
                  </a:txBody>
                  <a:tcPr marL="9525" marR="9525" marT="9525" marB="0" anchor="ctr"/>
                </a:tc>
                <a:tc>
                  <a:txBody>
                    <a:bodyPr/>
                    <a:lstStyle/>
                    <a:p>
                      <a:pPr marL="0" marR="0" algn="ctr">
                        <a:lnSpc>
                          <a:spcPct val="115000"/>
                        </a:lnSpc>
                        <a:spcBef>
                          <a:spcPts val="0"/>
                        </a:spcBef>
                        <a:spcAft>
                          <a:spcPts val="0"/>
                        </a:spcAft>
                      </a:pPr>
                      <a:r>
                        <a:rPr lang="en-US" sz="1600" dirty="0" smtClean="0">
                          <a:effectLst/>
                          <a:latin typeface="Arial" panose="020B0604020202020204" pitchFamily="34" charset="0"/>
                          <a:cs typeface="Arial" panose="020B0604020202020204" pitchFamily="34" charset="0"/>
                        </a:rPr>
                        <a:t>180</a:t>
                      </a:r>
                      <a:endParaRPr lang="en-US" sz="16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smtClean="0">
                          <a:effectLst/>
                          <a:latin typeface="Arial" panose="020B0604020202020204" pitchFamily="34" charset="0"/>
                          <a:cs typeface="Arial" panose="020B0604020202020204" pitchFamily="34" charset="0"/>
                        </a:rPr>
                        <a:t>250</a:t>
                      </a:r>
                      <a:endParaRPr lang="en-US" sz="16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smtClean="0">
                          <a:effectLst/>
                          <a:latin typeface="Arial" panose="020B0604020202020204" pitchFamily="34" charset="0"/>
                          <a:cs typeface="Arial" panose="020B0604020202020204" pitchFamily="34" charset="0"/>
                        </a:rPr>
                        <a:t>180</a:t>
                      </a:r>
                      <a:endParaRPr lang="en-US" sz="1600" dirty="0">
                        <a:effectLst/>
                        <a:latin typeface="Arial" panose="020B0604020202020204" pitchFamily="34" charset="0"/>
                        <a:ea typeface="Calibri"/>
                        <a:cs typeface="Arial" panose="020B0604020202020204" pitchFamily="34" charset="0"/>
                      </a:endParaRPr>
                    </a:p>
                  </a:txBody>
                  <a:tcPr marL="68580" marR="68580" marT="0" marB="0" anchor="ctr"/>
                </a:tc>
              </a:tr>
              <a:tr h="0">
                <a:tc>
                  <a:txBody>
                    <a:bodyPr/>
                    <a:lstStyle/>
                    <a:p>
                      <a:pPr marL="0" marR="0" algn="ctr">
                        <a:lnSpc>
                          <a:spcPct val="115000"/>
                        </a:lnSpc>
                        <a:spcBef>
                          <a:spcPts val="0"/>
                        </a:spcBef>
                        <a:spcAft>
                          <a:spcPts val="0"/>
                        </a:spcAft>
                      </a:pPr>
                      <a:r>
                        <a:rPr lang="en-US" sz="1600" dirty="0" smtClean="0">
                          <a:effectLst/>
                          <a:latin typeface="Arial" panose="020B0604020202020204" pitchFamily="34" charset="0"/>
                          <a:cs typeface="Arial" panose="020B0604020202020204" pitchFamily="34" charset="0"/>
                        </a:rPr>
                        <a:t>GSB (mm)</a:t>
                      </a:r>
                      <a:endParaRPr lang="en-US" sz="16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600" dirty="0" smtClean="0">
                          <a:effectLst/>
                          <a:latin typeface="Arial" panose="020B0604020202020204" pitchFamily="34" charset="0"/>
                          <a:cs typeface="Arial" panose="020B0604020202020204" pitchFamily="34" charset="0"/>
                        </a:rPr>
                        <a:t>380</a:t>
                      </a:r>
                      <a:endParaRPr lang="en-US" sz="16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fontAlgn="ctr"/>
                      <a:r>
                        <a:rPr lang="en-US" sz="1600" b="0" i="0" u="none" strike="noStrike" dirty="0">
                          <a:solidFill>
                            <a:srgbClr val="000000"/>
                          </a:solidFill>
                          <a:effectLst/>
                          <a:latin typeface="Arial"/>
                        </a:rPr>
                        <a:t>3000</a:t>
                      </a:r>
                    </a:p>
                  </a:txBody>
                  <a:tcPr marL="9525" marR="9525" marT="9525" marB="0" anchor="ctr"/>
                </a:tc>
                <a:tc>
                  <a:txBody>
                    <a:bodyPr/>
                    <a:lstStyle/>
                    <a:p>
                      <a:pPr marL="0" marR="0" algn="ctr">
                        <a:lnSpc>
                          <a:spcPct val="115000"/>
                        </a:lnSpc>
                        <a:spcBef>
                          <a:spcPts val="0"/>
                        </a:spcBef>
                        <a:spcAft>
                          <a:spcPts val="0"/>
                        </a:spcAft>
                      </a:pPr>
                      <a:r>
                        <a:rPr lang="en-US" sz="1600" dirty="0" smtClean="0">
                          <a:effectLst/>
                          <a:latin typeface="Arial" panose="020B0604020202020204" pitchFamily="34" charset="0"/>
                          <a:cs typeface="Arial" panose="020B0604020202020204" pitchFamily="34" charset="0"/>
                        </a:rPr>
                        <a:t>380</a:t>
                      </a:r>
                      <a:endParaRPr lang="en-US" sz="16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smtClean="0">
                          <a:effectLst/>
                          <a:latin typeface="Arial" panose="020B0604020202020204" pitchFamily="34" charset="0"/>
                          <a:cs typeface="Arial" panose="020B0604020202020204" pitchFamily="34" charset="0"/>
                        </a:rPr>
                        <a:t>220</a:t>
                      </a:r>
                      <a:endParaRPr lang="en-US" sz="16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smtClean="0">
                          <a:effectLst/>
                          <a:latin typeface="Arial" panose="020B0604020202020204" pitchFamily="34" charset="0"/>
                          <a:cs typeface="Arial" panose="020B0604020202020204" pitchFamily="34" charset="0"/>
                        </a:rPr>
                        <a:t>220</a:t>
                      </a:r>
                      <a:endParaRPr lang="en-US" sz="1600" dirty="0">
                        <a:effectLst/>
                        <a:latin typeface="Arial" panose="020B0604020202020204" pitchFamily="34" charset="0"/>
                        <a:ea typeface="Calibri"/>
                        <a:cs typeface="Arial" panose="020B0604020202020204" pitchFamily="34" charset="0"/>
                      </a:endParaRPr>
                    </a:p>
                  </a:txBody>
                  <a:tcPr marL="68580" marR="68580" marT="0" marB="0" anchor="ctr"/>
                </a:tc>
              </a:tr>
              <a:tr h="0">
                <a:tc>
                  <a:txBody>
                    <a:bodyPr/>
                    <a:lstStyle/>
                    <a:p>
                      <a:pPr marL="0" marR="0" algn="ctr">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Total </a:t>
                      </a:r>
                      <a:r>
                        <a:rPr lang="en-US" sz="1600" dirty="0" smtClean="0">
                          <a:effectLst/>
                          <a:latin typeface="Arial" panose="020B0604020202020204" pitchFamily="34" charset="0"/>
                          <a:cs typeface="Arial" panose="020B0604020202020204" pitchFamily="34" charset="0"/>
                        </a:rPr>
                        <a:t>Thickness (mm)</a:t>
                      </a:r>
                      <a:endParaRPr lang="en-US" sz="16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600" dirty="0" smtClean="0">
                          <a:effectLst/>
                          <a:latin typeface="Arial" panose="020B0604020202020204" pitchFamily="34" charset="0"/>
                          <a:cs typeface="Arial" panose="020B0604020202020204" pitchFamily="34" charset="0"/>
                        </a:rPr>
                        <a:t>835</a:t>
                      </a:r>
                      <a:endParaRPr lang="en-US" sz="16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endParaRPr lang="en-US" sz="16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smtClean="0">
                          <a:effectLst/>
                          <a:latin typeface="Arial" panose="020B0604020202020204" pitchFamily="34" charset="0"/>
                          <a:cs typeface="Arial" panose="020B0604020202020204" pitchFamily="34" charset="0"/>
                        </a:rPr>
                        <a:t>765</a:t>
                      </a:r>
                      <a:endParaRPr lang="en-US" sz="16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smtClean="0">
                          <a:effectLst/>
                          <a:latin typeface="Arial" panose="020B0604020202020204" pitchFamily="34" charset="0"/>
                          <a:cs typeface="Arial" panose="020B0604020202020204" pitchFamily="34" charset="0"/>
                        </a:rPr>
                        <a:t>675</a:t>
                      </a:r>
                      <a:endParaRPr lang="en-US" sz="16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smtClean="0">
                          <a:effectLst/>
                          <a:latin typeface="Arial" panose="020B0604020202020204" pitchFamily="34" charset="0"/>
                          <a:cs typeface="Arial" panose="020B0604020202020204" pitchFamily="34" charset="0"/>
                        </a:rPr>
                        <a:t>605</a:t>
                      </a:r>
                      <a:endParaRPr lang="en-US" sz="1600" dirty="0">
                        <a:effectLst/>
                        <a:latin typeface="Arial" panose="020B0604020202020204" pitchFamily="34" charset="0"/>
                        <a:ea typeface="Calibri"/>
                        <a:cs typeface="Arial" panose="020B0604020202020204" pitchFamily="34" charset="0"/>
                      </a:endParaRPr>
                    </a:p>
                  </a:txBody>
                  <a:tcPr marL="68580" marR="68580" marT="0" marB="0" anchor="ctr"/>
                </a:tc>
              </a:tr>
              <a:tr h="0">
                <a:tc>
                  <a:txBody>
                    <a:bodyPr/>
                    <a:lstStyle/>
                    <a:p>
                      <a:pPr marL="0" marR="0" algn="ctr">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 reduction in thickness</a:t>
                      </a:r>
                      <a:endParaRPr lang="en-US" sz="16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600">
                          <a:effectLst/>
                          <a:latin typeface="Arial" panose="020B0604020202020204" pitchFamily="34" charset="0"/>
                          <a:cs typeface="Arial" panose="020B0604020202020204" pitchFamily="34" charset="0"/>
                        </a:rPr>
                        <a:t> </a:t>
                      </a:r>
                      <a:endParaRPr lang="en-US" sz="16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a:effectLst/>
                          <a:latin typeface="Arial" panose="020B0604020202020204" pitchFamily="34" charset="0"/>
                          <a:cs typeface="Arial" panose="020B0604020202020204" pitchFamily="34" charset="0"/>
                        </a:rPr>
                        <a:t> </a:t>
                      </a:r>
                      <a:endParaRPr lang="en-US" sz="16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a:effectLst/>
                          <a:latin typeface="Arial" panose="020B0604020202020204" pitchFamily="34" charset="0"/>
                          <a:cs typeface="Arial" panose="020B0604020202020204" pitchFamily="34" charset="0"/>
                        </a:rPr>
                        <a:t>8%</a:t>
                      </a:r>
                      <a:endParaRPr lang="en-US" sz="16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a:effectLst/>
                          <a:latin typeface="Arial" panose="020B0604020202020204" pitchFamily="34" charset="0"/>
                          <a:cs typeface="Arial" panose="020B0604020202020204" pitchFamily="34" charset="0"/>
                        </a:rPr>
                        <a:t>19%</a:t>
                      </a:r>
                      <a:endParaRPr lang="en-US" sz="16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27.5%</a:t>
                      </a:r>
                      <a:endParaRPr lang="en-US" sz="1600" dirty="0">
                        <a:effectLst/>
                        <a:latin typeface="Arial" panose="020B0604020202020204" pitchFamily="34" charset="0"/>
                        <a:ea typeface="Calibri"/>
                        <a:cs typeface="Arial" panose="020B0604020202020204" pitchFamily="34" charset="0"/>
                      </a:endParaRPr>
                    </a:p>
                  </a:txBody>
                  <a:tcPr marL="68580" marR="68580" marT="0" marB="0" anchor="ctr"/>
                </a:tc>
              </a:tr>
              <a:tr h="0">
                <a:tc>
                  <a:txBody>
                    <a:bodyPr/>
                    <a:lstStyle/>
                    <a:p>
                      <a:pPr marL="0" marR="0" algn="ctr">
                        <a:lnSpc>
                          <a:spcPct val="115000"/>
                        </a:lnSpc>
                        <a:spcBef>
                          <a:spcPts val="0"/>
                        </a:spcBef>
                        <a:spcAft>
                          <a:spcPts val="0"/>
                        </a:spcAft>
                      </a:pPr>
                      <a:r>
                        <a:rPr lang="en-US" sz="1600" dirty="0" smtClean="0">
                          <a:effectLst/>
                          <a:latin typeface="Arial" panose="020B0604020202020204" pitchFamily="34" charset="0"/>
                          <a:ea typeface="Calibri"/>
                          <a:cs typeface="Arial" panose="020B0604020202020204" pitchFamily="34" charset="0"/>
                        </a:rPr>
                        <a:t>Cost per linear meter</a:t>
                      </a:r>
                      <a:endParaRPr lang="en-US" sz="16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1600" dirty="0" smtClean="0">
                          <a:effectLst/>
                          <a:latin typeface="Arial" panose="020B0604020202020204" pitchFamily="34" charset="0"/>
                          <a:ea typeface="Calibri"/>
                          <a:cs typeface="Arial" panose="020B0604020202020204" pitchFamily="34" charset="0"/>
                        </a:rPr>
                        <a:t>4075</a:t>
                      </a:r>
                      <a:endParaRPr lang="en-US" sz="16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endParaRPr lang="en-US" sz="16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smtClean="0">
                          <a:effectLst/>
                          <a:latin typeface="Arial" panose="020B0604020202020204" pitchFamily="34" charset="0"/>
                          <a:ea typeface="Calibri"/>
                          <a:cs typeface="Arial" panose="020B0604020202020204" pitchFamily="34" charset="0"/>
                        </a:rPr>
                        <a:t>3980</a:t>
                      </a:r>
                      <a:endParaRPr lang="en-US" sz="16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smtClean="0">
                          <a:effectLst/>
                          <a:latin typeface="Arial" panose="020B0604020202020204" pitchFamily="34" charset="0"/>
                          <a:ea typeface="Calibri"/>
                          <a:cs typeface="Arial" panose="020B0604020202020204" pitchFamily="34" charset="0"/>
                        </a:rPr>
                        <a:t>3745</a:t>
                      </a:r>
                      <a:endParaRPr lang="en-US" sz="16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smtClean="0">
                          <a:effectLst/>
                          <a:latin typeface="Arial" panose="020B0604020202020204" pitchFamily="34" charset="0"/>
                          <a:ea typeface="Calibri"/>
                          <a:cs typeface="Arial" panose="020B0604020202020204" pitchFamily="34" charset="0"/>
                        </a:rPr>
                        <a:t>3650</a:t>
                      </a:r>
                    </a:p>
                  </a:txBody>
                  <a:tcPr marL="68580" marR="68580" marT="0" marB="0" anchor="ctr"/>
                </a:tc>
              </a:tr>
              <a:tr h="0">
                <a:tc>
                  <a:txBody>
                    <a:bodyPr/>
                    <a:lstStyle/>
                    <a:p>
                      <a:pPr marL="0" marR="0" algn="ctr">
                        <a:lnSpc>
                          <a:spcPct val="115000"/>
                        </a:lnSpc>
                        <a:spcBef>
                          <a:spcPts val="0"/>
                        </a:spcBef>
                        <a:spcAft>
                          <a:spcPts val="0"/>
                        </a:spcAft>
                      </a:pPr>
                      <a:r>
                        <a:rPr lang="en-US" sz="1600" dirty="0" smtClean="0">
                          <a:effectLst/>
                          <a:latin typeface="Arial" panose="020B0604020202020204" pitchFamily="34" charset="0"/>
                          <a:ea typeface="Calibri"/>
                          <a:cs typeface="Arial" panose="020B0604020202020204" pitchFamily="34" charset="0"/>
                        </a:rPr>
                        <a:t>% saving</a:t>
                      </a:r>
                    </a:p>
                  </a:txBody>
                  <a:tcPr marL="68580" marR="68580" marT="0" marB="0"/>
                </a:tc>
                <a:tc>
                  <a:txBody>
                    <a:bodyPr/>
                    <a:lstStyle/>
                    <a:p>
                      <a:pPr marL="0" marR="0" algn="ctr">
                        <a:lnSpc>
                          <a:spcPct val="115000"/>
                        </a:lnSpc>
                        <a:spcBef>
                          <a:spcPts val="0"/>
                        </a:spcBef>
                        <a:spcAft>
                          <a:spcPts val="0"/>
                        </a:spcAft>
                      </a:pPr>
                      <a:endParaRPr lang="en-US" sz="16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endParaRPr lang="en-US" sz="16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800" b="1" dirty="0" smtClean="0">
                          <a:solidFill>
                            <a:srgbClr val="000099"/>
                          </a:solidFill>
                          <a:effectLst/>
                          <a:latin typeface="Arial" panose="020B0604020202020204" pitchFamily="34" charset="0"/>
                          <a:ea typeface="Calibri"/>
                          <a:cs typeface="Arial" panose="020B0604020202020204" pitchFamily="34" charset="0"/>
                        </a:rPr>
                        <a:t>2.3</a:t>
                      </a:r>
                      <a:endParaRPr lang="en-US" sz="1800" b="1" dirty="0">
                        <a:solidFill>
                          <a:srgbClr val="000099"/>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800" b="1" dirty="0" smtClean="0">
                          <a:solidFill>
                            <a:srgbClr val="000099"/>
                          </a:solidFill>
                          <a:effectLst/>
                          <a:latin typeface="Arial" panose="020B0604020202020204" pitchFamily="34" charset="0"/>
                          <a:ea typeface="Calibri"/>
                          <a:cs typeface="Arial" panose="020B0604020202020204" pitchFamily="34" charset="0"/>
                        </a:rPr>
                        <a:t>8.1</a:t>
                      </a:r>
                      <a:endParaRPr lang="en-US" sz="1800" b="1" dirty="0">
                        <a:solidFill>
                          <a:srgbClr val="000099"/>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800" b="1" dirty="0" smtClean="0">
                          <a:solidFill>
                            <a:srgbClr val="000099"/>
                          </a:solidFill>
                          <a:effectLst/>
                          <a:latin typeface="Arial" panose="020B0604020202020204" pitchFamily="34" charset="0"/>
                          <a:ea typeface="Calibri"/>
                          <a:cs typeface="Arial" panose="020B0604020202020204" pitchFamily="34" charset="0"/>
                        </a:rPr>
                        <a:t>10.4</a:t>
                      </a:r>
                    </a:p>
                  </a:txBody>
                  <a:tcPr marL="68580" marR="68580" marT="0" marB="0" anchor="ctr"/>
                </a:tc>
              </a:tr>
              <a:tr h="0">
                <a:tc>
                  <a:txBody>
                    <a:bodyPr/>
                    <a:lstStyle/>
                    <a:p>
                      <a:pPr marL="0" marR="0" algn="ctr">
                        <a:lnSpc>
                          <a:spcPct val="115000"/>
                        </a:lnSpc>
                        <a:spcBef>
                          <a:spcPts val="0"/>
                        </a:spcBef>
                        <a:spcAft>
                          <a:spcPts val="0"/>
                        </a:spcAft>
                      </a:pPr>
                      <a:r>
                        <a:rPr lang="en-US" sz="1600" dirty="0" smtClean="0">
                          <a:effectLst/>
                          <a:latin typeface="Arial" panose="020B0604020202020204" pitchFamily="34" charset="0"/>
                          <a:ea typeface="Calibri"/>
                          <a:cs typeface="Arial" panose="020B0604020202020204" pitchFamily="34" charset="0"/>
                        </a:rPr>
                        <a:t>Saving per km (Lakh)</a:t>
                      </a:r>
                    </a:p>
                  </a:txBody>
                  <a:tcPr marL="68580" marR="68580" marT="0" marB="0"/>
                </a:tc>
                <a:tc>
                  <a:txBody>
                    <a:bodyPr/>
                    <a:lstStyle/>
                    <a:p>
                      <a:pPr marL="0" marR="0" algn="ctr">
                        <a:lnSpc>
                          <a:spcPct val="115000"/>
                        </a:lnSpc>
                        <a:spcBef>
                          <a:spcPts val="0"/>
                        </a:spcBef>
                        <a:spcAft>
                          <a:spcPts val="0"/>
                        </a:spcAft>
                      </a:pPr>
                      <a:endParaRPr lang="en-US" sz="16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endParaRPr lang="en-US" sz="16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800" b="1" dirty="0" smtClean="0">
                          <a:solidFill>
                            <a:srgbClr val="000099"/>
                          </a:solidFill>
                          <a:effectLst/>
                          <a:latin typeface="Arial" panose="020B0604020202020204" pitchFamily="34" charset="0"/>
                          <a:ea typeface="Calibri"/>
                          <a:cs typeface="Arial" panose="020B0604020202020204" pitchFamily="34" charset="0"/>
                        </a:rPr>
                        <a:t>1</a:t>
                      </a:r>
                      <a:endParaRPr lang="en-US" sz="1800" b="1" dirty="0">
                        <a:solidFill>
                          <a:srgbClr val="000099"/>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800" b="1" dirty="0" smtClean="0">
                          <a:solidFill>
                            <a:srgbClr val="000099"/>
                          </a:solidFill>
                          <a:effectLst/>
                          <a:latin typeface="Arial" panose="020B0604020202020204" pitchFamily="34" charset="0"/>
                          <a:ea typeface="Calibri"/>
                          <a:cs typeface="Arial" panose="020B0604020202020204" pitchFamily="34" charset="0"/>
                        </a:rPr>
                        <a:t>3.3</a:t>
                      </a:r>
                      <a:endParaRPr lang="en-US" sz="1800" b="1" dirty="0">
                        <a:solidFill>
                          <a:srgbClr val="000099"/>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800" b="1" dirty="0" smtClean="0">
                          <a:solidFill>
                            <a:srgbClr val="000099"/>
                          </a:solidFill>
                          <a:effectLst/>
                          <a:latin typeface="Arial" panose="020B0604020202020204" pitchFamily="34" charset="0"/>
                          <a:ea typeface="Calibri"/>
                          <a:cs typeface="Arial" panose="020B0604020202020204" pitchFamily="34" charset="0"/>
                        </a:rPr>
                        <a:t>4.25</a:t>
                      </a:r>
                    </a:p>
                  </a:txBody>
                  <a:tcPr marL="68580" marR="68580" marT="0" marB="0" anchor="ctr"/>
                </a:tc>
              </a:tr>
              <a:tr h="0">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effectLst/>
                          <a:latin typeface="Arial" panose="020B0604020202020204" pitchFamily="34" charset="0"/>
                          <a:ea typeface="Calibri"/>
                          <a:cs typeface="Arial" panose="020B0604020202020204" pitchFamily="34" charset="0"/>
                        </a:rPr>
                        <a:t>Saving for</a:t>
                      </a:r>
                      <a:r>
                        <a:rPr lang="en-US" sz="1600" baseline="0" dirty="0" smtClean="0">
                          <a:effectLst/>
                          <a:latin typeface="Arial" panose="020B0604020202020204" pitchFamily="34" charset="0"/>
                          <a:ea typeface="Calibri"/>
                          <a:cs typeface="Arial" panose="020B0604020202020204" pitchFamily="34" charset="0"/>
                        </a:rPr>
                        <a:t> 100 km project</a:t>
                      </a:r>
                      <a:endParaRPr lang="en-US" sz="1600" dirty="0" smtClean="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endParaRPr lang="en-US" sz="16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endParaRPr lang="en-US" sz="16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800" b="1" dirty="0" smtClean="0">
                          <a:solidFill>
                            <a:srgbClr val="000099"/>
                          </a:solidFill>
                          <a:effectLst/>
                          <a:latin typeface="Arial" panose="020B0604020202020204" pitchFamily="34" charset="0"/>
                          <a:ea typeface="Calibri"/>
                          <a:cs typeface="Arial" panose="020B0604020202020204" pitchFamily="34" charset="0"/>
                        </a:rPr>
                        <a:t>1 Cr</a:t>
                      </a:r>
                      <a:endParaRPr lang="en-US" sz="1800" b="1" dirty="0">
                        <a:solidFill>
                          <a:srgbClr val="000099"/>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800" b="1" dirty="0" smtClean="0">
                          <a:solidFill>
                            <a:srgbClr val="000099"/>
                          </a:solidFill>
                          <a:effectLst/>
                          <a:latin typeface="Arial" panose="020B0604020202020204" pitchFamily="34" charset="0"/>
                          <a:ea typeface="Calibri"/>
                          <a:cs typeface="Arial" panose="020B0604020202020204" pitchFamily="34" charset="0"/>
                        </a:rPr>
                        <a:t>3.3Cr</a:t>
                      </a:r>
                      <a:endParaRPr lang="en-US" sz="1800" b="1" dirty="0">
                        <a:solidFill>
                          <a:srgbClr val="000099"/>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800" b="1" dirty="0" smtClean="0">
                          <a:solidFill>
                            <a:srgbClr val="000099"/>
                          </a:solidFill>
                          <a:effectLst/>
                          <a:latin typeface="Arial" panose="020B0604020202020204" pitchFamily="34" charset="0"/>
                          <a:ea typeface="Calibri"/>
                          <a:cs typeface="Arial" panose="020B0604020202020204" pitchFamily="34" charset="0"/>
                        </a:rPr>
                        <a:t>4.25 Cr</a:t>
                      </a:r>
                    </a:p>
                  </a:txBody>
                  <a:tcPr marL="68580" marR="68580" marT="0" marB="0" anchor="ctr"/>
                </a:tc>
              </a:tr>
            </a:tbl>
          </a:graphicData>
        </a:graphic>
      </p:graphicFrame>
      <p:sp>
        <p:nvSpPr>
          <p:cNvPr id="7" name="Rectangle 1"/>
          <p:cNvSpPr>
            <a:spLocks noChangeArrowheads="1"/>
          </p:cNvSpPr>
          <p:nvPr/>
        </p:nvSpPr>
        <p:spPr bwMode="auto">
          <a:xfrm>
            <a:off x="442439" y="960345"/>
            <a:ext cx="9704439" cy="646331"/>
          </a:xfrm>
          <a:prstGeom prst="rect">
            <a:avLst/>
          </a:prstGeom>
        </p:spPr>
        <p:txBody>
          <a:bodyPr wrap="square">
            <a:spAutoFit/>
          </a:bodyPr>
          <a:lstStyle/>
          <a:p>
            <a:r>
              <a:rPr lang="en-US" altLang="en-US" dirty="0" smtClean="0"/>
              <a:t>Designed </a:t>
            </a:r>
            <a:r>
              <a:rPr lang="en-US" altLang="en-US" dirty="0"/>
              <a:t>pavement section </a:t>
            </a:r>
            <a:r>
              <a:rPr lang="en-US" altLang="en-US" dirty="0" smtClean="0"/>
              <a:t>thickness </a:t>
            </a:r>
            <a:r>
              <a:rPr lang="en-US" dirty="0"/>
              <a:t>Subgrade </a:t>
            </a:r>
            <a:r>
              <a:rPr lang="en-US" dirty="0">
                <a:solidFill>
                  <a:srgbClr val="000099"/>
                </a:solidFill>
              </a:rPr>
              <a:t>CBR is 3% </a:t>
            </a:r>
            <a:r>
              <a:rPr lang="en-US" dirty="0"/>
              <a:t>and number of traffic passes during the design life of the pavement is</a:t>
            </a:r>
            <a:r>
              <a:rPr lang="en-US" dirty="0">
                <a:solidFill>
                  <a:srgbClr val="000099"/>
                </a:solidFill>
              </a:rPr>
              <a:t> 100 </a:t>
            </a:r>
            <a:r>
              <a:rPr lang="en-US" dirty="0" err="1" smtClean="0">
                <a:solidFill>
                  <a:srgbClr val="000099"/>
                </a:solidFill>
              </a:rPr>
              <a:t>msa</a:t>
            </a:r>
            <a:r>
              <a:rPr lang="en-US" dirty="0" smtClean="0"/>
              <a:t>. </a:t>
            </a:r>
            <a:r>
              <a:rPr lang="en-US" dirty="0" smtClean="0">
                <a:solidFill>
                  <a:srgbClr val="000099"/>
                </a:solidFill>
              </a:rPr>
              <a:t>Reinforcement </a:t>
            </a:r>
            <a:r>
              <a:rPr lang="en-US" dirty="0" err="1" smtClean="0">
                <a:solidFill>
                  <a:srgbClr val="000099"/>
                </a:solidFill>
              </a:rPr>
              <a:t>MacGrid</a:t>
            </a:r>
            <a:r>
              <a:rPr lang="en-US" dirty="0" smtClean="0">
                <a:solidFill>
                  <a:srgbClr val="000099"/>
                </a:solidFill>
              </a:rPr>
              <a:t> EG 40S</a:t>
            </a:r>
            <a:endParaRPr lang="en-US" altLang="en-US" dirty="0"/>
          </a:p>
        </p:txBody>
      </p:sp>
      <p:pic>
        <p:nvPicPr>
          <p:cNvPr id="10" name="Picture 9" descr="C:\Users\Rajashekhar\Desktop\123.png"/>
          <p:cNvPicPr/>
          <p:nvPr/>
        </p:nvPicPr>
        <p:blipFill>
          <a:blip r:embed="rId2" cstate="print"/>
          <a:srcRect/>
          <a:stretch>
            <a:fillRect/>
          </a:stretch>
        </p:blipFill>
        <p:spPr bwMode="auto">
          <a:xfrm>
            <a:off x="79720" y="1076632"/>
            <a:ext cx="10429875" cy="6194323"/>
          </a:xfrm>
          <a:prstGeom prst="rect">
            <a:avLst/>
          </a:prstGeom>
          <a:noFill/>
          <a:ln w="9525">
            <a:noFill/>
            <a:miter lim="800000"/>
            <a:headEnd/>
            <a:tailEnd/>
          </a:ln>
        </p:spPr>
      </p:pic>
    </p:spTree>
    <p:extLst>
      <p:ext uri="{BB962C8B-B14F-4D97-AF65-F5344CB8AC3E}">
        <p14:creationId xmlns:p14="http://schemas.microsoft.com/office/powerpoint/2010/main" val="3248961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Indicated numbers are showing direct cost saving.</a:t>
            </a:r>
          </a:p>
          <a:p>
            <a:endParaRPr lang="en-US" dirty="0"/>
          </a:p>
          <a:p>
            <a:pPr marL="0" indent="0">
              <a:buNone/>
            </a:pPr>
            <a:r>
              <a:rPr lang="en-US" b="1" dirty="0" smtClean="0">
                <a:solidFill>
                  <a:srgbClr val="000099"/>
                </a:solidFill>
              </a:rPr>
              <a:t>Indirect saving (Tangible and Non Tangible)</a:t>
            </a:r>
          </a:p>
          <a:p>
            <a:r>
              <a:rPr lang="en-US" dirty="0" smtClean="0"/>
              <a:t>Reduced section require lesser material which means lower transportation cost.</a:t>
            </a:r>
          </a:p>
          <a:p>
            <a:r>
              <a:rPr lang="en-US" dirty="0" smtClean="0"/>
              <a:t>Less material means faster construction compared to conventional pavement.</a:t>
            </a:r>
          </a:p>
          <a:p>
            <a:r>
              <a:rPr lang="en-US" dirty="0" smtClean="0"/>
              <a:t>Less movement of construction equipment means lower maintenance cost which nobody think.</a:t>
            </a:r>
          </a:p>
          <a:p>
            <a:r>
              <a:rPr lang="en-US" dirty="0" smtClean="0"/>
              <a:t>Lower movement of dumper, compactor, mixers and other equipment directly result in lower carbon emission. </a:t>
            </a:r>
            <a:r>
              <a:rPr lang="en-US" b="1" dirty="0" smtClean="0">
                <a:solidFill>
                  <a:srgbClr val="006600"/>
                </a:solidFill>
              </a:rPr>
              <a:t>Environment Friendly solution. </a:t>
            </a:r>
          </a:p>
          <a:p>
            <a:endParaRPr lang="en-US" dirty="0"/>
          </a:p>
        </p:txBody>
      </p:sp>
      <p:sp>
        <p:nvSpPr>
          <p:cNvPr id="3" name="Slide Number Placeholder 2"/>
          <p:cNvSpPr>
            <a:spLocks noGrp="1"/>
          </p:cNvSpPr>
          <p:nvPr>
            <p:ph type="sldNum" sz="quarter" idx="12"/>
          </p:nvPr>
        </p:nvSpPr>
        <p:spPr/>
        <p:txBody>
          <a:bodyPr/>
          <a:lstStyle/>
          <a:p>
            <a:fld id="{F978DE44-342D-4E2C-ADD3-36DB2C90AEA2}" type="slidenum">
              <a:rPr lang="it-IT" smtClean="0"/>
              <a:pPr/>
              <a:t>34</a:t>
            </a:fld>
            <a:endParaRPr lang="it-IT"/>
          </a:p>
        </p:txBody>
      </p:sp>
      <p:sp>
        <p:nvSpPr>
          <p:cNvPr id="4" name="Title 3"/>
          <p:cNvSpPr>
            <a:spLocks noGrp="1"/>
          </p:cNvSpPr>
          <p:nvPr>
            <p:ph type="title"/>
          </p:nvPr>
        </p:nvSpPr>
        <p:spPr/>
        <p:txBody>
          <a:bodyPr/>
          <a:lstStyle/>
          <a:p>
            <a:endParaRPr lang="en-US"/>
          </a:p>
        </p:txBody>
      </p:sp>
      <p:sp>
        <p:nvSpPr>
          <p:cNvPr id="5" name="Footer Placeholder 4"/>
          <p:cNvSpPr>
            <a:spLocks noGrp="1"/>
          </p:cNvSpPr>
          <p:nvPr>
            <p:ph type="ftr" sz="quarter" idx="3"/>
          </p:nvPr>
        </p:nvSpPr>
        <p:spPr/>
        <p:txBody>
          <a:bodyPr/>
          <a:lstStyle/>
          <a:p>
            <a:r>
              <a:rPr lang="it-IT" smtClean="0"/>
              <a:t>Strettamente confidenziale</a:t>
            </a:r>
            <a:endParaRPr lang="it-IT" dirty="0"/>
          </a:p>
        </p:txBody>
      </p:sp>
    </p:spTree>
    <p:extLst>
      <p:ext uri="{BB962C8B-B14F-4D97-AF65-F5344CB8AC3E}">
        <p14:creationId xmlns:p14="http://schemas.microsoft.com/office/powerpoint/2010/main" val="144517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414338" y="6999605"/>
            <a:ext cx="595942" cy="401638"/>
          </a:xfrm>
        </p:spPr>
        <p:txBody>
          <a:bodyPr/>
          <a:lstStyle/>
          <a:p>
            <a:fld id="{F978DE44-342D-4E2C-ADD3-36DB2C90AEA2}" type="slidenum">
              <a:rPr lang="it-IT" smtClean="0"/>
              <a:pPr/>
              <a:t>35</a:t>
            </a:fld>
            <a:endParaRPr lang="it-IT" dirty="0"/>
          </a:p>
        </p:txBody>
      </p:sp>
      <p:sp>
        <p:nvSpPr>
          <p:cNvPr id="7" name="Text Placeholder 6"/>
          <p:cNvSpPr>
            <a:spLocks noGrp="1"/>
          </p:cNvSpPr>
          <p:nvPr>
            <p:ph type="body" sz="quarter" idx="13"/>
          </p:nvPr>
        </p:nvSpPr>
        <p:spPr>
          <a:xfrm>
            <a:off x="3743324" y="1403349"/>
            <a:ext cx="6246813" cy="5256214"/>
          </a:xfrm>
        </p:spPr>
        <p:txBody>
          <a:bodyPr/>
          <a:lstStyle/>
          <a:p>
            <a:r>
              <a:rPr lang="en-US" sz="4400" dirty="0" smtClean="0"/>
              <a:t>HOW DO I DESIGN </a:t>
            </a:r>
          </a:p>
          <a:p>
            <a:endParaRPr lang="en-US" sz="4400" dirty="0"/>
          </a:p>
          <a:p>
            <a:r>
              <a:rPr lang="en-US" sz="4400" dirty="0" smtClean="0"/>
              <a:t>PAVEMENT? DO YOU</a:t>
            </a:r>
          </a:p>
          <a:p>
            <a:endParaRPr lang="en-US" sz="4400" dirty="0"/>
          </a:p>
          <a:p>
            <a:r>
              <a:rPr lang="en-US" sz="4400" dirty="0" smtClean="0"/>
              <a:t>HAVE SOFTWARE?</a:t>
            </a:r>
            <a:endParaRPr lang="en-US" sz="4400" dirty="0"/>
          </a:p>
        </p:txBody>
      </p:sp>
    </p:spTree>
    <p:extLst>
      <p:ext uri="{BB962C8B-B14F-4D97-AF65-F5344CB8AC3E}">
        <p14:creationId xmlns:p14="http://schemas.microsoft.com/office/powerpoint/2010/main" val="5216158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060" y="1102453"/>
            <a:ext cx="10318714" cy="559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430021257"/>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3272" y="157493"/>
            <a:ext cx="5435005" cy="7218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6083" name="TextBox 3"/>
          <p:cNvSpPr txBox="1">
            <a:spLocks noChangeArrowheads="1"/>
          </p:cNvSpPr>
          <p:nvPr/>
        </p:nvSpPr>
        <p:spPr bwMode="auto">
          <a:xfrm>
            <a:off x="417650" y="3022121"/>
            <a:ext cx="3174132" cy="93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7" tIns="52144" rIns="104287" bIns="521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defTabSz="457200" eaLnBrk="0" fontAlgn="base" hangingPunct="0">
              <a:spcBef>
                <a:spcPct val="0"/>
              </a:spcBef>
              <a:spcAft>
                <a:spcPct val="0"/>
              </a:spcAft>
              <a:defRPr>
                <a:solidFill>
                  <a:schemeClr val="tx1"/>
                </a:solidFill>
                <a:latin typeface="Arial" charset="0"/>
              </a:defRPr>
            </a:lvl6pPr>
            <a:lvl7pPr marL="2971800" indent="-228600" algn="ctr" defTabSz="457200" eaLnBrk="0" fontAlgn="base" hangingPunct="0">
              <a:spcBef>
                <a:spcPct val="0"/>
              </a:spcBef>
              <a:spcAft>
                <a:spcPct val="0"/>
              </a:spcAft>
              <a:defRPr>
                <a:solidFill>
                  <a:schemeClr val="tx1"/>
                </a:solidFill>
                <a:latin typeface="Arial" charset="0"/>
              </a:defRPr>
            </a:lvl7pPr>
            <a:lvl8pPr marL="3429000" indent="-228600" algn="ctr" defTabSz="457200" eaLnBrk="0" fontAlgn="base" hangingPunct="0">
              <a:spcBef>
                <a:spcPct val="0"/>
              </a:spcBef>
              <a:spcAft>
                <a:spcPct val="0"/>
              </a:spcAft>
              <a:defRPr>
                <a:solidFill>
                  <a:schemeClr val="tx1"/>
                </a:solidFill>
                <a:latin typeface="Arial" charset="0"/>
              </a:defRPr>
            </a:lvl8pPr>
            <a:lvl9pPr marL="3886200" indent="-228600" algn="ctr" defTabSz="457200" eaLnBrk="0" fontAlgn="base" hangingPunct="0">
              <a:spcBef>
                <a:spcPct val="0"/>
              </a:spcBef>
              <a:spcAft>
                <a:spcPct val="0"/>
              </a:spcAft>
              <a:defRPr>
                <a:solidFill>
                  <a:schemeClr val="tx1"/>
                </a:solidFill>
                <a:latin typeface="Arial" charset="0"/>
              </a:defRPr>
            </a:lvl9pPr>
          </a:lstStyle>
          <a:p>
            <a:pPr eaLnBrk="1" hangingPunct="1"/>
            <a:r>
              <a:rPr lang="en-US" altLang="en-US" sz="2700" b="1"/>
              <a:t>MACREAD 2.0 Software Output</a:t>
            </a:r>
          </a:p>
        </p:txBody>
      </p:sp>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608358016"/>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978DE44-342D-4E2C-ADD3-36DB2C90AEA2}" type="slidenum">
              <a:rPr lang="it-IT" smtClean="0"/>
              <a:pPr/>
              <a:t>38</a:t>
            </a:fld>
            <a:endParaRPr lang="it-IT"/>
          </a:p>
        </p:txBody>
      </p:sp>
      <p:sp>
        <p:nvSpPr>
          <p:cNvPr id="5" name="Title 4"/>
          <p:cNvSpPr>
            <a:spLocks noGrp="1"/>
          </p:cNvSpPr>
          <p:nvPr>
            <p:ph type="title"/>
          </p:nvPr>
        </p:nvSpPr>
        <p:spPr>
          <a:xfrm>
            <a:off x="539984" y="425090"/>
            <a:ext cx="6824902" cy="464041"/>
          </a:xfrm>
        </p:spPr>
        <p:txBody>
          <a:bodyPr/>
          <a:lstStyle/>
          <a:p>
            <a:pPr>
              <a:buNone/>
            </a:pPr>
            <a:r>
              <a:rPr lang="en-US" dirty="0" smtClean="0"/>
              <a:t>	</a:t>
            </a:r>
            <a:r>
              <a:rPr lang="en-US" b="1" dirty="0" smtClean="0"/>
              <a:t>CODAL STANDARDS AND RFERENCES</a:t>
            </a:r>
            <a:endParaRPr lang="en-US" b="1" dirty="0"/>
          </a:p>
        </p:txBody>
      </p:sp>
      <p:sp>
        <p:nvSpPr>
          <p:cNvPr id="11" name="Rectangle 10"/>
          <p:cNvSpPr/>
          <p:nvPr/>
        </p:nvSpPr>
        <p:spPr>
          <a:xfrm rot="20856474">
            <a:off x="9829802" y="1413164"/>
            <a:ext cx="862015" cy="4364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523" tIns="45763" rIns="91523" bIns="45763" rtlCol="0" anchor="ctr"/>
          <a:lstStyle/>
          <a:p>
            <a:pPr algn="ctr"/>
            <a:endParaRPr lang="en-US"/>
          </a:p>
        </p:txBody>
      </p:sp>
      <p:sp>
        <p:nvSpPr>
          <p:cNvPr id="13" name="Rectangle 12"/>
          <p:cNvSpPr/>
          <p:nvPr/>
        </p:nvSpPr>
        <p:spPr>
          <a:xfrm rot="856737">
            <a:off x="7914842" y="2396837"/>
            <a:ext cx="862015" cy="4364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523" tIns="45763" rIns="91523" bIns="45763" rtlCol="0" anchor="ctr"/>
          <a:lstStyle/>
          <a:p>
            <a:pPr algn="ctr"/>
            <a:endParaRPr lang="en-US"/>
          </a:p>
        </p:txBody>
      </p:sp>
      <p:sp>
        <p:nvSpPr>
          <p:cNvPr id="12" name="Rectangle 11"/>
          <p:cNvSpPr/>
          <p:nvPr/>
        </p:nvSpPr>
        <p:spPr>
          <a:xfrm>
            <a:off x="596349" y="1093302"/>
            <a:ext cx="10095466" cy="619332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523" tIns="45763" rIns="91523" bIns="45763" rtlCol="0" anchor="ctr"/>
          <a:lstStyle/>
          <a:p>
            <a:pPr algn="ctr"/>
            <a:endParaRPr lang="en-US"/>
          </a:p>
        </p:txBody>
      </p:sp>
      <p:pic>
        <p:nvPicPr>
          <p:cNvPr id="1116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349" y="1356275"/>
            <a:ext cx="8477250" cy="566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60178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normAutofit/>
          </a:bodyPr>
          <a:lstStyle/>
          <a:p>
            <a:pPr marL="0" indent="0">
              <a:buNone/>
            </a:pPr>
            <a:r>
              <a:rPr lang="en-US" sz="2800" dirty="0" smtClean="0"/>
              <a:t>It is good solution however</a:t>
            </a:r>
          </a:p>
          <a:p>
            <a:pPr marL="0" indent="0">
              <a:buNone/>
            </a:pPr>
            <a:endParaRPr lang="en-US" sz="2800" dirty="0"/>
          </a:p>
          <a:p>
            <a:pPr marL="0" indent="0">
              <a:buNone/>
            </a:pPr>
            <a:endParaRPr lang="en-US" sz="2800" dirty="0" smtClean="0"/>
          </a:p>
          <a:p>
            <a:pPr marL="0" indent="0">
              <a:buNone/>
            </a:pPr>
            <a:r>
              <a:rPr lang="en-US" sz="2800" dirty="0" smtClean="0"/>
              <a:t>My project do not have aggregates or materials as per IRC &amp; MORTH specifications. How can </a:t>
            </a:r>
            <a:r>
              <a:rPr lang="en-US" sz="2800" dirty="0" err="1" smtClean="0"/>
              <a:t>geosynthetic</a:t>
            </a:r>
            <a:r>
              <a:rPr lang="en-US" sz="2800" dirty="0" smtClean="0"/>
              <a:t> work in this situation?</a:t>
            </a:r>
          </a:p>
          <a:p>
            <a:pPr marL="0" indent="0">
              <a:buNone/>
            </a:pPr>
            <a:endParaRPr lang="en-US" sz="2800" dirty="0"/>
          </a:p>
          <a:p>
            <a:pPr marL="0" indent="0">
              <a:buNone/>
            </a:pPr>
            <a:r>
              <a:rPr lang="en-US" sz="2800" b="1" dirty="0" smtClean="0">
                <a:solidFill>
                  <a:srgbClr val="006600"/>
                </a:solidFill>
              </a:rPr>
              <a:t>Locally available material</a:t>
            </a:r>
            <a:endParaRPr lang="en-US" sz="2800" b="1" dirty="0">
              <a:solidFill>
                <a:srgbClr val="006600"/>
              </a:solidFill>
            </a:endParaRPr>
          </a:p>
        </p:txBody>
      </p:sp>
      <p:sp>
        <p:nvSpPr>
          <p:cNvPr id="3" name="Slide Number Placeholder 2"/>
          <p:cNvSpPr>
            <a:spLocks noGrp="1"/>
          </p:cNvSpPr>
          <p:nvPr>
            <p:ph type="sldNum" sz="quarter" idx="12"/>
          </p:nvPr>
        </p:nvSpPr>
        <p:spPr>
          <a:prstGeom prst="rect">
            <a:avLst/>
          </a:prstGeom>
        </p:spPr>
        <p:txBody>
          <a:bodyPr/>
          <a:lstStyle/>
          <a:p>
            <a:fld id="{F978DE44-342D-4E2C-ADD3-36DB2C90AEA2}" type="slidenum">
              <a:rPr lang="it-IT" smtClean="0"/>
              <a:pPr/>
              <a:t>39</a:t>
            </a:fld>
            <a:endParaRPr lang="it-IT"/>
          </a:p>
        </p:txBody>
      </p:sp>
      <p:sp>
        <p:nvSpPr>
          <p:cNvPr id="8" name="Title 7"/>
          <p:cNvSpPr>
            <a:spLocks noGrp="1"/>
          </p:cNvSpPr>
          <p:nvPr>
            <p:ph type="title"/>
          </p:nvPr>
        </p:nvSpPr>
        <p:spPr/>
        <p:txBody>
          <a:bodyPr/>
          <a:lstStyle/>
          <a:p>
            <a:pPr marL="0" indent="0">
              <a:buNone/>
            </a:pPr>
            <a:r>
              <a:rPr lang="en-US" dirty="0" smtClean="0"/>
              <a:t>	</a:t>
            </a:r>
            <a:endParaRPr lang="en-US" dirty="0"/>
          </a:p>
        </p:txBody>
      </p:sp>
      <p:sp>
        <p:nvSpPr>
          <p:cNvPr id="5" name="Footer Placeholder 4"/>
          <p:cNvSpPr>
            <a:spLocks noGrp="1"/>
          </p:cNvSpPr>
          <p:nvPr>
            <p:ph type="ftr" sz="quarter" idx="3"/>
          </p:nvPr>
        </p:nvSpPr>
        <p:spPr>
          <a:prstGeom prst="rect">
            <a:avLst/>
          </a:prstGeom>
        </p:spPr>
        <p:txBody>
          <a:bodyPr/>
          <a:lstStyle/>
          <a:p>
            <a:r>
              <a:rPr lang="it-IT" smtClean="0"/>
              <a:t>Strettamente confidenziale</a:t>
            </a:r>
            <a:endParaRPr lang="it-IT" dirty="0"/>
          </a:p>
        </p:txBody>
      </p:sp>
      <p:sp>
        <p:nvSpPr>
          <p:cNvPr id="10" name="TextBox 9"/>
          <p:cNvSpPr txBox="1"/>
          <p:nvPr/>
        </p:nvSpPr>
        <p:spPr>
          <a:xfrm>
            <a:off x="5957887" y="1343026"/>
            <a:ext cx="1414463" cy="1569660"/>
          </a:xfrm>
          <a:prstGeom prst="rect">
            <a:avLst/>
          </a:prstGeom>
          <a:noFill/>
        </p:spPr>
        <p:txBody>
          <a:bodyPr wrap="square" rtlCol="0">
            <a:spAutoFit/>
          </a:bodyPr>
          <a:lstStyle/>
          <a:p>
            <a:r>
              <a:rPr lang="en-US" sz="9600" b="1" dirty="0" smtClean="0">
                <a:solidFill>
                  <a:srgbClr val="FF0000"/>
                </a:solidFill>
              </a:rPr>
              <a:t>?</a:t>
            </a:r>
            <a:endParaRPr lang="en-US" sz="9600" b="1" dirty="0">
              <a:solidFill>
                <a:srgbClr val="FF0000"/>
              </a:solidFill>
            </a:endParaRPr>
          </a:p>
        </p:txBody>
      </p:sp>
    </p:spTree>
    <p:extLst>
      <p:ext uri="{BB962C8B-B14F-4D97-AF65-F5344CB8AC3E}">
        <p14:creationId xmlns:p14="http://schemas.microsoft.com/office/powerpoint/2010/main" val="2350973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anim calcmode="lin" valueType="num">
                                      <p:cBhvr additive="base">
                                        <p:cTn id="7"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xEl>
                                              <p:pRg st="5" end="5"/>
                                            </p:txEl>
                                          </p:spTgt>
                                        </p:tgtEl>
                                        <p:attrNameLst>
                                          <p:attrName>style.visibility</p:attrName>
                                        </p:attrNameLst>
                                      </p:cBhvr>
                                      <p:to>
                                        <p:strVal val="visible"/>
                                      </p:to>
                                    </p:set>
                                    <p:animEffect transition="in" filter="fade">
                                      <p:cBhvr>
                                        <p:cTn id="13" dur="500"/>
                                        <p:tgtEl>
                                          <p:spTgt spid="9">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5" name="Rectangle 4" descr="Granito"/>
          <p:cNvSpPr>
            <a:spLocks noChangeArrowheads="1"/>
          </p:cNvSpPr>
          <p:nvPr/>
        </p:nvSpPr>
        <p:spPr bwMode="auto">
          <a:xfrm>
            <a:off x="2736065" y="1716677"/>
            <a:ext cx="2693372" cy="159243"/>
          </a:xfrm>
          <a:prstGeom prst="rect">
            <a:avLst/>
          </a:prstGeom>
          <a:blipFill dpi="0" rotWithShape="1">
            <a:blip r:embed="rId3"/>
            <a:srcRect/>
            <a:tile tx="0" ty="0" sx="100000" sy="100000" flip="none" algn="tl"/>
          </a:blipFill>
          <a:ln w="9525">
            <a:solidFill>
              <a:schemeClr val="tx1"/>
            </a:solidFill>
            <a:miter lim="800000"/>
            <a:headEnd/>
            <a:tailEnd/>
          </a:ln>
        </p:spPr>
        <p:txBody>
          <a:bodyPr wrap="none" lIns="104287" tIns="52144" rIns="104287" bIns="52144" anchor="ctr"/>
          <a:lstStyle/>
          <a:p>
            <a:pPr defTabSz="1042873" eaLnBrk="0" hangingPunct="0">
              <a:lnSpc>
                <a:spcPct val="80000"/>
              </a:lnSpc>
              <a:spcBef>
                <a:spcPct val="20000"/>
              </a:spcBef>
              <a:buClr>
                <a:schemeClr val="tx1"/>
              </a:buClr>
              <a:buSzPct val="100000"/>
            </a:pPr>
            <a:endParaRPr lang="it-IT" sz="2700" b="1" dirty="0">
              <a:latin typeface="Tahoma" pitchFamily="34" charset="0"/>
            </a:endParaRPr>
          </a:p>
        </p:txBody>
      </p:sp>
      <p:sp>
        <p:nvSpPr>
          <p:cNvPr id="310276" name="Rectangle 5" descr="Scaglie"/>
          <p:cNvSpPr>
            <a:spLocks noChangeArrowheads="1"/>
          </p:cNvSpPr>
          <p:nvPr/>
        </p:nvSpPr>
        <p:spPr bwMode="auto">
          <a:xfrm>
            <a:off x="2736065" y="1875919"/>
            <a:ext cx="2693372" cy="316737"/>
          </a:xfrm>
          <a:prstGeom prst="rect">
            <a:avLst/>
          </a:prstGeom>
          <a:pattFill prst="shingle">
            <a:fgClr>
              <a:srgbClr val="969696"/>
            </a:fgClr>
            <a:bgClr>
              <a:srgbClr val="1C1C1C"/>
            </a:bgClr>
          </a:pattFill>
          <a:ln w="9525">
            <a:solidFill>
              <a:schemeClr val="tx1"/>
            </a:solidFill>
            <a:miter lim="800000"/>
            <a:headEnd/>
            <a:tailEnd/>
          </a:ln>
        </p:spPr>
        <p:txBody>
          <a:bodyPr wrap="none" lIns="104287" tIns="52144" rIns="104287" bIns="52144" anchor="ctr"/>
          <a:lstStyle/>
          <a:p>
            <a:pPr defTabSz="1042873" eaLnBrk="0" hangingPunct="0">
              <a:lnSpc>
                <a:spcPct val="80000"/>
              </a:lnSpc>
              <a:spcBef>
                <a:spcPct val="20000"/>
              </a:spcBef>
              <a:buClr>
                <a:schemeClr val="tx1"/>
              </a:buClr>
              <a:buSzPct val="100000"/>
            </a:pPr>
            <a:endParaRPr lang="it-IT" sz="2700" b="1" dirty="0">
              <a:latin typeface="Tahoma" pitchFamily="34" charset="0"/>
            </a:endParaRPr>
          </a:p>
        </p:txBody>
      </p:sp>
      <p:sp>
        <p:nvSpPr>
          <p:cNvPr id="310277" name="Rectangle 6" descr="90%"/>
          <p:cNvSpPr>
            <a:spLocks noChangeArrowheads="1"/>
          </p:cNvSpPr>
          <p:nvPr/>
        </p:nvSpPr>
        <p:spPr bwMode="auto">
          <a:xfrm>
            <a:off x="2736065" y="2192657"/>
            <a:ext cx="2693372" cy="715719"/>
          </a:xfrm>
          <a:prstGeom prst="rect">
            <a:avLst/>
          </a:prstGeom>
          <a:pattFill prst="pct90">
            <a:fgClr>
              <a:srgbClr val="777777"/>
            </a:fgClr>
            <a:bgClr>
              <a:srgbClr val="292929"/>
            </a:bgClr>
          </a:pattFill>
          <a:ln w="9525">
            <a:solidFill>
              <a:schemeClr val="tx1"/>
            </a:solidFill>
            <a:miter lim="800000"/>
            <a:headEnd/>
            <a:tailEnd/>
          </a:ln>
        </p:spPr>
        <p:txBody>
          <a:bodyPr wrap="none" lIns="104287" tIns="52144" rIns="104287" bIns="52144" anchor="ctr"/>
          <a:lstStyle/>
          <a:p>
            <a:pPr defTabSz="1042873" eaLnBrk="0" hangingPunct="0">
              <a:lnSpc>
                <a:spcPct val="80000"/>
              </a:lnSpc>
              <a:spcBef>
                <a:spcPct val="20000"/>
              </a:spcBef>
              <a:buClr>
                <a:schemeClr val="tx1"/>
              </a:buClr>
              <a:buSzPct val="100000"/>
            </a:pPr>
            <a:endParaRPr lang="it-IT" sz="2700" b="1" dirty="0">
              <a:latin typeface="Tahoma" pitchFamily="34" charset="0"/>
            </a:endParaRPr>
          </a:p>
        </p:txBody>
      </p:sp>
      <p:sp>
        <p:nvSpPr>
          <p:cNvPr id="310278" name="Rectangle 7" descr="Sughero"/>
          <p:cNvSpPr>
            <a:spLocks noChangeArrowheads="1"/>
          </p:cNvSpPr>
          <p:nvPr/>
        </p:nvSpPr>
        <p:spPr bwMode="auto">
          <a:xfrm>
            <a:off x="2736065" y="2908375"/>
            <a:ext cx="2693372" cy="1268696"/>
          </a:xfrm>
          <a:prstGeom prst="rect">
            <a:avLst/>
          </a:prstGeom>
          <a:solidFill>
            <a:srgbClr val="FFFF00"/>
          </a:solidFill>
          <a:ln w="9525">
            <a:solidFill>
              <a:schemeClr val="tx1"/>
            </a:solidFill>
            <a:miter lim="800000"/>
            <a:headEnd/>
            <a:tailEnd/>
          </a:ln>
        </p:spPr>
        <p:txBody>
          <a:bodyPr wrap="none" lIns="104287" tIns="52144" rIns="104287" bIns="52144" anchor="ctr"/>
          <a:lstStyle/>
          <a:p>
            <a:pPr defTabSz="1042873" eaLnBrk="0" hangingPunct="0">
              <a:lnSpc>
                <a:spcPct val="80000"/>
              </a:lnSpc>
              <a:spcBef>
                <a:spcPct val="20000"/>
              </a:spcBef>
              <a:buClr>
                <a:schemeClr val="tx1"/>
              </a:buClr>
              <a:buSzPct val="100000"/>
            </a:pPr>
            <a:endParaRPr lang="it-IT" sz="2700" b="1" dirty="0">
              <a:latin typeface="Tahoma" pitchFamily="34" charset="0"/>
            </a:endParaRPr>
          </a:p>
        </p:txBody>
      </p:sp>
      <p:sp>
        <p:nvSpPr>
          <p:cNvPr id="310279" name="AutoShape 9"/>
          <p:cNvSpPr>
            <a:spLocks/>
          </p:cNvSpPr>
          <p:nvPr/>
        </p:nvSpPr>
        <p:spPr bwMode="auto">
          <a:xfrm>
            <a:off x="5512968" y="1716677"/>
            <a:ext cx="109517" cy="1188198"/>
          </a:xfrm>
          <a:prstGeom prst="rightBrace">
            <a:avLst>
              <a:gd name="adj1" fmla="val 95903"/>
              <a:gd name="adj2" fmla="val 50000"/>
            </a:avLst>
          </a:prstGeom>
          <a:noFill/>
          <a:ln w="28575">
            <a:solidFill>
              <a:srgbClr val="FF0000"/>
            </a:solidFill>
            <a:round/>
            <a:headEnd/>
            <a:tailEnd/>
          </a:ln>
        </p:spPr>
        <p:txBody>
          <a:bodyPr wrap="none" lIns="104287" tIns="52144" rIns="104287" bIns="52144" anchor="ctr"/>
          <a:lstStyle/>
          <a:p>
            <a:pPr defTabSz="1042873" eaLnBrk="0" hangingPunct="0">
              <a:lnSpc>
                <a:spcPct val="80000"/>
              </a:lnSpc>
              <a:spcBef>
                <a:spcPct val="20000"/>
              </a:spcBef>
              <a:buClr>
                <a:schemeClr val="tx1"/>
              </a:buClr>
              <a:buSzPct val="100000"/>
            </a:pPr>
            <a:endParaRPr lang="it-IT" sz="2700" b="1" dirty="0">
              <a:latin typeface="Tahoma" pitchFamily="34" charset="0"/>
            </a:endParaRPr>
          </a:p>
        </p:txBody>
      </p:sp>
      <p:sp>
        <p:nvSpPr>
          <p:cNvPr id="310280" name="Text Box 10"/>
          <p:cNvSpPr txBox="1">
            <a:spLocks noChangeArrowheads="1"/>
          </p:cNvSpPr>
          <p:nvPr/>
        </p:nvSpPr>
        <p:spPr bwMode="auto">
          <a:xfrm>
            <a:off x="5774694" y="1874171"/>
            <a:ext cx="4959813" cy="813193"/>
          </a:xfrm>
          <a:prstGeom prst="rect">
            <a:avLst/>
          </a:prstGeom>
          <a:noFill/>
          <a:ln w="9525">
            <a:noFill/>
            <a:miter lim="800000"/>
            <a:headEnd/>
            <a:tailEnd/>
          </a:ln>
        </p:spPr>
        <p:txBody>
          <a:bodyPr lIns="104287" tIns="52144" rIns="104287" bIns="52144">
            <a:spAutoFit/>
          </a:bodyPr>
          <a:lstStyle/>
          <a:p>
            <a:pPr defTabSz="1042873"/>
            <a:r>
              <a:rPr lang="it-IT" sz="2300" dirty="0">
                <a:latin typeface="Tahoma" pitchFamily="34" charset="0"/>
              </a:rPr>
              <a:t>Main structural element (durable)</a:t>
            </a:r>
          </a:p>
          <a:p>
            <a:pPr defTabSz="1042873"/>
            <a:r>
              <a:rPr lang="it-IT" sz="2300" dirty="0">
                <a:latin typeface="Tahoma" pitchFamily="34" charset="0"/>
              </a:rPr>
              <a:t>BOUND MATERIAL</a:t>
            </a:r>
            <a:endParaRPr lang="it-IT" dirty="0">
              <a:latin typeface="Tahoma" pitchFamily="34" charset="0"/>
            </a:endParaRPr>
          </a:p>
        </p:txBody>
      </p:sp>
      <p:sp>
        <p:nvSpPr>
          <p:cNvPr id="310281" name="AutoShape 11"/>
          <p:cNvSpPr>
            <a:spLocks/>
          </p:cNvSpPr>
          <p:nvPr/>
        </p:nvSpPr>
        <p:spPr bwMode="auto">
          <a:xfrm>
            <a:off x="5514824" y="2985372"/>
            <a:ext cx="148497" cy="1905669"/>
          </a:xfrm>
          <a:prstGeom prst="rightBrace">
            <a:avLst>
              <a:gd name="adj1" fmla="val 113438"/>
              <a:gd name="adj2" fmla="val 50000"/>
            </a:avLst>
          </a:prstGeom>
          <a:noFill/>
          <a:ln w="28575">
            <a:solidFill>
              <a:srgbClr val="FF0000"/>
            </a:solidFill>
            <a:round/>
            <a:headEnd/>
            <a:tailEnd/>
          </a:ln>
        </p:spPr>
        <p:txBody>
          <a:bodyPr wrap="none" lIns="104287" tIns="52144" rIns="104287" bIns="52144" anchor="ctr"/>
          <a:lstStyle/>
          <a:p>
            <a:pPr defTabSz="1042873" eaLnBrk="0" hangingPunct="0">
              <a:lnSpc>
                <a:spcPct val="80000"/>
              </a:lnSpc>
              <a:spcBef>
                <a:spcPct val="20000"/>
              </a:spcBef>
              <a:buClr>
                <a:schemeClr val="tx1"/>
              </a:buClr>
              <a:buSzPct val="100000"/>
            </a:pPr>
            <a:endParaRPr lang="it-IT" sz="2700" b="1" dirty="0">
              <a:latin typeface="Tahoma" pitchFamily="34" charset="0"/>
            </a:endParaRPr>
          </a:p>
        </p:txBody>
      </p:sp>
      <p:sp>
        <p:nvSpPr>
          <p:cNvPr id="310282" name="Text Box 12"/>
          <p:cNvSpPr txBox="1">
            <a:spLocks noChangeArrowheads="1"/>
          </p:cNvSpPr>
          <p:nvPr/>
        </p:nvSpPr>
        <p:spPr bwMode="auto">
          <a:xfrm>
            <a:off x="5713438" y="3562848"/>
            <a:ext cx="4766767" cy="813193"/>
          </a:xfrm>
          <a:prstGeom prst="rect">
            <a:avLst/>
          </a:prstGeom>
          <a:noFill/>
          <a:ln w="9525">
            <a:noFill/>
            <a:miter lim="800000"/>
            <a:headEnd/>
            <a:tailEnd/>
          </a:ln>
        </p:spPr>
        <p:txBody>
          <a:bodyPr lIns="104287" tIns="52144" rIns="104287" bIns="52144">
            <a:spAutoFit/>
          </a:bodyPr>
          <a:lstStyle/>
          <a:p>
            <a:pPr defTabSz="1042873">
              <a:lnSpc>
                <a:spcPct val="75000"/>
              </a:lnSpc>
              <a:spcBef>
                <a:spcPct val="50000"/>
              </a:spcBef>
            </a:pPr>
            <a:r>
              <a:rPr lang="it-IT" sz="2300" dirty="0">
                <a:latin typeface="Tahoma" pitchFamily="34" charset="0"/>
              </a:rPr>
              <a:t>Pavement foundation</a:t>
            </a:r>
          </a:p>
          <a:p>
            <a:pPr defTabSz="1042873">
              <a:lnSpc>
                <a:spcPct val="75000"/>
              </a:lnSpc>
              <a:spcBef>
                <a:spcPct val="50000"/>
              </a:spcBef>
            </a:pPr>
            <a:r>
              <a:rPr lang="it-IT" sz="2300" dirty="0">
                <a:latin typeface="Tahoma" pitchFamily="34" charset="0"/>
              </a:rPr>
              <a:t>GRANULAR MATERIALS</a:t>
            </a:r>
            <a:r>
              <a:rPr lang="it-IT" dirty="0">
                <a:latin typeface="Tahoma" pitchFamily="34" charset="0"/>
              </a:rPr>
              <a:t> </a:t>
            </a:r>
          </a:p>
        </p:txBody>
      </p:sp>
      <p:pic>
        <p:nvPicPr>
          <p:cNvPr id="310283" name="Picture 13" descr="taglio">
            <a:hlinkClick r:id="rId4"/>
          </p:cNvPr>
          <p:cNvPicPr>
            <a:picLocks noChangeAspect="1" noChangeArrowheads="1"/>
          </p:cNvPicPr>
          <p:nvPr/>
        </p:nvPicPr>
        <p:blipFill>
          <a:blip r:embed="rId5"/>
          <a:srcRect/>
          <a:stretch>
            <a:fillRect/>
          </a:stretch>
        </p:blipFill>
        <p:spPr bwMode="auto">
          <a:xfrm>
            <a:off x="9000800" y="4961038"/>
            <a:ext cx="1197260" cy="885462"/>
          </a:xfrm>
          <a:prstGeom prst="rect">
            <a:avLst/>
          </a:prstGeom>
          <a:noFill/>
          <a:ln w="9525">
            <a:noFill/>
            <a:miter lim="800000"/>
            <a:headEnd/>
            <a:tailEnd/>
          </a:ln>
        </p:spPr>
      </p:pic>
      <p:pic>
        <p:nvPicPr>
          <p:cNvPr id="310284" name="Picture 14" descr="flession">
            <a:hlinkClick r:id="rId6"/>
          </p:cNvPr>
          <p:cNvPicPr>
            <a:picLocks noChangeAspect="1" noChangeArrowheads="1"/>
          </p:cNvPicPr>
          <p:nvPr/>
        </p:nvPicPr>
        <p:blipFill>
          <a:blip r:embed="rId7"/>
          <a:srcRect/>
          <a:stretch>
            <a:fillRect/>
          </a:stretch>
        </p:blipFill>
        <p:spPr bwMode="auto">
          <a:xfrm>
            <a:off x="9204984" y="6000494"/>
            <a:ext cx="993076" cy="920460"/>
          </a:xfrm>
          <a:prstGeom prst="rect">
            <a:avLst/>
          </a:prstGeom>
          <a:noFill/>
          <a:ln w="9525">
            <a:noFill/>
            <a:miter lim="800000"/>
            <a:headEnd/>
            <a:tailEnd/>
          </a:ln>
        </p:spPr>
      </p:pic>
      <p:sp>
        <p:nvSpPr>
          <p:cNvPr id="310285" name="Text Box 15"/>
          <p:cNvSpPr txBox="1">
            <a:spLocks noChangeArrowheads="1"/>
          </p:cNvSpPr>
          <p:nvPr/>
        </p:nvSpPr>
        <p:spPr bwMode="auto">
          <a:xfrm>
            <a:off x="545728" y="5447517"/>
            <a:ext cx="8167357" cy="1120969"/>
          </a:xfrm>
          <a:prstGeom prst="rect">
            <a:avLst/>
          </a:prstGeom>
          <a:noFill/>
          <a:ln w="9525">
            <a:noFill/>
            <a:miter lim="800000"/>
            <a:headEnd/>
            <a:tailEnd/>
          </a:ln>
        </p:spPr>
        <p:txBody>
          <a:bodyPr lIns="104287" tIns="52144" rIns="104287" bIns="52144">
            <a:spAutoFit/>
          </a:bodyPr>
          <a:lstStyle/>
          <a:p>
            <a:pPr algn="just" defTabSz="1042873">
              <a:spcBef>
                <a:spcPct val="50000"/>
              </a:spcBef>
            </a:pPr>
            <a:r>
              <a:rPr lang="it-IT" dirty="0">
                <a:latin typeface="Tahoma" pitchFamily="34" charset="0"/>
              </a:rPr>
              <a:t>BOUND MATERIAL: high stiffness, crack and deformation resistant</a:t>
            </a:r>
          </a:p>
          <a:p>
            <a:pPr algn="just" defTabSz="1042873">
              <a:spcBef>
                <a:spcPct val="50000"/>
              </a:spcBef>
            </a:pPr>
            <a:endParaRPr lang="it-IT" sz="1400" dirty="0">
              <a:latin typeface="Tahoma" pitchFamily="34" charset="0"/>
            </a:endParaRPr>
          </a:p>
          <a:p>
            <a:pPr algn="just" defTabSz="1042873">
              <a:spcBef>
                <a:spcPct val="50000"/>
              </a:spcBef>
            </a:pPr>
            <a:r>
              <a:rPr lang="it-IT" dirty="0">
                <a:latin typeface="Tahoma" pitchFamily="34" charset="0"/>
              </a:rPr>
              <a:t>GRANULAR MATERIAL OVER SOIL: adequate platform to place layers above </a:t>
            </a:r>
          </a:p>
        </p:txBody>
      </p:sp>
      <p:sp>
        <p:nvSpPr>
          <p:cNvPr id="310286" name="Text Box 16"/>
          <p:cNvSpPr txBox="1">
            <a:spLocks noChangeArrowheads="1"/>
          </p:cNvSpPr>
          <p:nvPr/>
        </p:nvSpPr>
        <p:spPr bwMode="auto">
          <a:xfrm>
            <a:off x="378669" y="1636181"/>
            <a:ext cx="2273867" cy="3552404"/>
          </a:xfrm>
          <a:prstGeom prst="rect">
            <a:avLst/>
          </a:prstGeom>
          <a:noFill/>
          <a:ln w="9525">
            <a:noFill/>
            <a:miter lim="800000"/>
            <a:headEnd/>
            <a:tailEnd/>
          </a:ln>
        </p:spPr>
        <p:txBody>
          <a:bodyPr lIns="104287" tIns="52144" rIns="104287" bIns="52144">
            <a:spAutoFit/>
          </a:bodyPr>
          <a:lstStyle/>
          <a:p>
            <a:pPr defTabSz="1042873"/>
            <a:r>
              <a:rPr lang="it-IT" sz="1600" b="1" dirty="0">
                <a:latin typeface="Tahoma" pitchFamily="34" charset="0"/>
              </a:rPr>
              <a:t>WEARING COURSE</a:t>
            </a:r>
          </a:p>
          <a:p>
            <a:pPr defTabSz="1042873"/>
            <a:endParaRPr lang="it-IT" sz="200" b="1" dirty="0">
              <a:latin typeface="Tahoma" pitchFamily="34" charset="0"/>
            </a:endParaRPr>
          </a:p>
          <a:p>
            <a:pPr defTabSz="1042873"/>
            <a:r>
              <a:rPr lang="it-IT" sz="1600" b="1" dirty="0">
                <a:latin typeface="Tahoma" pitchFamily="34" charset="0"/>
              </a:rPr>
              <a:t>BINDER</a:t>
            </a:r>
          </a:p>
          <a:p>
            <a:pPr defTabSz="1042873"/>
            <a:endParaRPr lang="it-IT" sz="1400" b="1" dirty="0">
              <a:latin typeface="Tahoma" pitchFamily="34" charset="0"/>
            </a:endParaRPr>
          </a:p>
          <a:p>
            <a:pPr defTabSz="1042873"/>
            <a:r>
              <a:rPr lang="it-IT" sz="1600" b="1" dirty="0">
                <a:latin typeface="Tahoma" pitchFamily="34" charset="0"/>
              </a:rPr>
              <a:t>BITUMINOUS BASE</a:t>
            </a:r>
          </a:p>
          <a:p>
            <a:pPr defTabSz="1042873"/>
            <a:endParaRPr lang="it-IT" sz="1600" b="1" dirty="0">
              <a:latin typeface="Tahoma" pitchFamily="34" charset="0"/>
            </a:endParaRPr>
          </a:p>
          <a:p>
            <a:pPr defTabSz="1042873"/>
            <a:endParaRPr lang="it-IT" sz="1600" b="1" dirty="0">
              <a:latin typeface="Tahoma" pitchFamily="34" charset="0"/>
            </a:endParaRPr>
          </a:p>
          <a:p>
            <a:pPr defTabSz="1042873"/>
            <a:endParaRPr lang="it-IT" sz="1600" b="1" dirty="0">
              <a:latin typeface="Tahoma" pitchFamily="34" charset="0"/>
            </a:endParaRPr>
          </a:p>
          <a:p>
            <a:pPr defTabSz="1042873"/>
            <a:endParaRPr lang="it-IT" sz="900" b="1" dirty="0">
              <a:latin typeface="Tahoma" pitchFamily="34" charset="0"/>
            </a:endParaRPr>
          </a:p>
          <a:p>
            <a:pPr defTabSz="1042873"/>
            <a:r>
              <a:rPr lang="it-IT" sz="1600" b="1" dirty="0">
                <a:latin typeface="Tahoma" pitchFamily="34" charset="0"/>
              </a:rPr>
              <a:t>BASE</a:t>
            </a:r>
          </a:p>
          <a:p>
            <a:pPr defTabSz="1042873"/>
            <a:endParaRPr lang="it-IT" sz="1600" b="1" dirty="0">
              <a:latin typeface="Tahoma" pitchFamily="34" charset="0"/>
            </a:endParaRPr>
          </a:p>
          <a:p>
            <a:pPr defTabSz="1042873"/>
            <a:endParaRPr lang="it-IT" sz="2300" b="1" dirty="0">
              <a:latin typeface="Tahoma" pitchFamily="34" charset="0"/>
            </a:endParaRPr>
          </a:p>
          <a:p>
            <a:pPr defTabSz="1042873"/>
            <a:r>
              <a:rPr lang="it-IT" sz="1600" b="1" dirty="0">
                <a:latin typeface="Tahoma" pitchFamily="34" charset="0"/>
              </a:rPr>
              <a:t>SUBBASE (optional)</a:t>
            </a:r>
          </a:p>
          <a:p>
            <a:pPr defTabSz="1042873"/>
            <a:endParaRPr lang="it-IT" sz="1000" b="1" dirty="0">
              <a:latin typeface="Tahoma" pitchFamily="34" charset="0"/>
            </a:endParaRPr>
          </a:p>
          <a:p>
            <a:pPr defTabSz="1042873"/>
            <a:endParaRPr lang="it-IT" sz="600" b="1" dirty="0">
              <a:latin typeface="Tahoma" pitchFamily="34" charset="0"/>
            </a:endParaRPr>
          </a:p>
          <a:p>
            <a:pPr defTabSz="1042873"/>
            <a:r>
              <a:rPr lang="it-IT" sz="1600" b="1" dirty="0">
                <a:latin typeface="Tahoma" pitchFamily="34" charset="0"/>
              </a:rPr>
              <a:t>SUBGRADE</a:t>
            </a:r>
          </a:p>
        </p:txBody>
      </p:sp>
      <p:sp>
        <p:nvSpPr>
          <p:cNvPr id="310287" name="Rectangle 17"/>
          <p:cNvSpPr>
            <a:spLocks noChangeArrowheads="1"/>
          </p:cNvSpPr>
          <p:nvPr/>
        </p:nvSpPr>
        <p:spPr bwMode="auto">
          <a:xfrm>
            <a:off x="1241720" y="531332"/>
            <a:ext cx="4301411" cy="437705"/>
          </a:xfrm>
          <a:prstGeom prst="rect">
            <a:avLst/>
          </a:prstGeom>
          <a:noFill/>
          <a:ln w="9525" algn="ctr">
            <a:noFill/>
            <a:miter lim="800000"/>
            <a:headEnd/>
            <a:tailEnd/>
          </a:ln>
        </p:spPr>
        <p:txBody>
          <a:bodyPr wrap="none" lIns="104287" tIns="52144" rIns="104287" bIns="52144">
            <a:spAutoFit/>
          </a:bodyPr>
          <a:lstStyle/>
          <a:p>
            <a:pPr defTabSz="1042873" eaLnBrk="0" hangingPunct="0">
              <a:lnSpc>
                <a:spcPct val="80000"/>
              </a:lnSpc>
              <a:spcBef>
                <a:spcPct val="20000"/>
              </a:spcBef>
              <a:buClr>
                <a:schemeClr val="tx1"/>
              </a:buClr>
              <a:buSzPct val="100000"/>
            </a:pPr>
            <a:r>
              <a:rPr lang="en-GB" sz="2700" b="1" dirty="0">
                <a:latin typeface="+mj-lt"/>
              </a:rPr>
              <a:t>Pavements: </a:t>
            </a:r>
            <a:r>
              <a:rPr lang="en-GB" sz="2700" b="1" dirty="0" smtClean="0">
                <a:latin typeface="+mj-lt"/>
              </a:rPr>
              <a:t>Terminology</a:t>
            </a:r>
            <a:endParaRPr lang="it-IT" sz="2700" b="1" dirty="0">
              <a:latin typeface="+mj-lt"/>
            </a:endParaRPr>
          </a:p>
        </p:txBody>
      </p:sp>
      <p:sp>
        <p:nvSpPr>
          <p:cNvPr id="310288" name="Rectangle 18" descr="Carta"/>
          <p:cNvSpPr>
            <a:spLocks noChangeArrowheads="1"/>
          </p:cNvSpPr>
          <p:nvPr/>
        </p:nvSpPr>
        <p:spPr bwMode="auto">
          <a:xfrm>
            <a:off x="2736065" y="4177072"/>
            <a:ext cx="2693372" cy="713969"/>
          </a:xfrm>
          <a:prstGeom prst="rect">
            <a:avLst/>
          </a:prstGeom>
          <a:solidFill>
            <a:srgbClr val="FFFF99">
              <a:alpha val="80000"/>
            </a:srgbClr>
          </a:solidFill>
          <a:ln w="9525" algn="ctr">
            <a:solidFill>
              <a:schemeClr val="tx1"/>
            </a:solidFill>
            <a:miter lim="800000"/>
            <a:headEnd/>
            <a:tailEnd/>
          </a:ln>
        </p:spPr>
        <p:txBody>
          <a:bodyPr wrap="none" lIns="104287" tIns="52144" rIns="104287" bIns="52144" anchor="ctr"/>
          <a:lstStyle/>
          <a:p>
            <a:pPr defTabSz="1042873" eaLnBrk="0" hangingPunct="0">
              <a:lnSpc>
                <a:spcPct val="80000"/>
              </a:lnSpc>
              <a:spcBef>
                <a:spcPct val="20000"/>
              </a:spcBef>
              <a:buClr>
                <a:schemeClr val="tx1"/>
              </a:buClr>
              <a:buSzPct val="100000"/>
            </a:pPr>
            <a:endParaRPr lang="it-IT" sz="2700" b="1" dirty="0">
              <a:latin typeface="Tahoma" pitchFamily="34" charset="0"/>
            </a:endParaRPr>
          </a:p>
        </p:txBody>
      </p:sp>
      <p:sp>
        <p:nvSpPr>
          <p:cNvPr id="310289" name="Text Box 19"/>
          <p:cNvSpPr txBox="1">
            <a:spLocks noChangeArrowheads="1"/>
          </p:cNvSpPr>
          <p:nvPr/>
        </p:nvSpPr>
        <p:spPr bwMode="auto">
          <a:xfrm>
            <a:off x="5732001" y="4850793"/>
            <a:ext cx="5254952" cy="459249"/>
          </a:xfrm>
          <a:prstGeom prst="rect">
            <a:avLst/>
          </a:prstGeom>
          <a:noFill/>
          <a:ln w="9525">
            <a:noFill/>
            <a:miter lim="800000"/>
            <a:headEnd/>
            <a:tailEnd/>
          </a:ln>
        </p:spPr>
        <p:txBody>
          <a:bodyPr lIns="104287" tIns="52144" rIns="104287" bIns="52144">
            <a:spAutoFit/>
          </a:bodyPr>
          <a:lstStyle/>
          <a:p>
            <a:pPr defTabSz="1042873"/>
            <a:r>
              <a:rPr lang="it-IT" sz="2300" dirty="0">
                <a:latin typeface="Tahoma" pitchFamily="34" charset="0"/>
              </a:rPr>
              <a:t>	Existing soil</a:t>
            </a:r>
            <a:endParaRPr lang="it-IT" dirty="0">
              <a:latin typeface="Tahoma" pitchFamily="34" charset="0"/>
            </a:endParaRPr>
          </a:p>
        </p:txBody>
      </p:sp>
      <p:sp>
        <p:nvSpPr>
          <p:cNvPr id="310290" name="Rectangle 18" descr="Carta"/>
          <p:cNvSpPr>
            <a:spLocks noChangeArrowheads="1"/>
          </p:cNvSpPr>
          <p:nvPr/>
        </p:nvSpPr>
        <p:spPr bwMode="auto">
          <a:xfrm>
            <a:off x="1726282" y="4891040"/>
            <a:ext cx="4967238" cy="397232"/>
          </a:xfrm>
          <a:prstGeom prst="rect">
            <a:avLst/>
          </a:prstGeom>
          <a:blipFill dpi="0" rotWithShape="1">
            <a:blip r:embed="rId8"/>
            <a:srcRect/>
            <a:tile tx="0" ty="0" sx="100000" sy="100000" flip="none" algn="tl"/>
          </a:blipFill>
          <a:ln w="9525" algn="ctr">
            <a:solidFill>
              <a:schemeClr val="tx1"/>
            </a:solidFill>
            <a:miter lim="800000"/>
            <a:headEnd/>
            <a:tailEnd/>
          </a:ln>
        </p:spPr>
        <p:txBody>
          <a:bodyPr wrap="none" lIns="104287" tIns="52144" rIns="104287" bIns="52144" anchor="ctr"/>
          <a:lstStyle/>
          <a:p>
            <a:pPr defTabSz="1042873" eaLnBrk="0" hangingPunct="0">
              <a:lnSpc>
                <a:spcPct val="80000"/>
              </a:lnSpc>
              <a:spcBef>
                <a:spcPct val="20000"/>
              </a:spcBef>
              <a:buClr>
                <a:schemeClr val="tx1"/>
              </a:buClr>
              <a:buSzPct val="100000"/>
            </a:pPr>
            <a:endParaRPr lang="it-IT" sz="2700" b="1" dirty="0">
              <a:latin typeface="Tahoma" pitchFamily="34" charset="0"/>
            </a:endParaRPr>
          </a:p>
        </p:txBody>
      </p:sp>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1563" y="1"/>
            <a:ext cx="9174758" cy="1090191"/>
          </a:xfrm>
          <a:prstGeom prst="rect">
            <a:avLst/>
          </a:prstGeom>
          <a:noFill/>
        </p:spPr>
        <p:txBody>
          <a:bodyPr wrap="square" lIns="104287" tIns="52144" rIns="104287" bIns="52144" rtlCol="0">
            <a:spAutoFit/>
          </a:bodyPr>
          <a:lstStyle/>
          <a:p>
            <a:pPr algn="ctr"/>
            <a:r>
              <a:rPr lang="en-US" sz="3000" b="1" dirty="0">
                <a:latin typeface="Arial" pitchFamily="34" charset="0"/>
                <a:cs typeface="Arial" pitchFamily="34" charset="0"/>
              </a:rPr>
              <a:t>Geogrid Reinforced Pavement : </a:t>
            </a:r>
            <a:r>
              <a:rPr lang="en-US" sz="3200" b="1" dirty="0">
                <a:latin typeface="Arial" pitchFamily="34" charset="0"/>
                <a:cs typeface="Arial" pitchFamily="34" charset="0"/>
              </a:rPr>
              <a:t>Field Trial Stretch Testing </a:t>
            </a:r>
            <a:endParaRPr lang="en-US" sz="3000" b="1" dirty="0">
              <a:latin typeface="Arial" pitchFamily="34" charset="0"/>
              <a:cs typeface="Arial" pitchFamily="34" charset="0"/>
            </a:endParaRPr>
          </a:p>
        </p:txBody>
      </p:sp>
      <p:sp>
        <p:nvSpPr>
          <p:cNvPr id="6" name="Text Placeholder 2"/>
          <p:cNvSpPr>
            <a:spLocks noGrp="1"/>
          </p:cNvSpPr>
          <p:nvPr>
            <p:ph idx="1"/>
          </p:nvPr>
        </p:nvSpPr>
        <p:spPr/>
        <p:txBody>
          <a:bodyPr>
            <a:normAutofit/>
          </a:bodyPr>
          <a:lstStyle/>
          <a:p>
            <a:pPr>
              <a:lnSpc>
                <a:spcPct val="150000"/>
              </a:lnSpc>
              <a:buFont typeface="Arial" pitchFamily="34" charset="0"/>
              <a:buChar char="•"/>
            </a:pPr>
            <a:r>
              <a:rPr lang="en-US" sz="2300" dirty="0">
                <a:latin typeface="Arial" pitchFamily="34" charset="0"/>
                <a:cs typeface="Arial" pitchFamily="34" charset="0"/>
              </a:rPr>
              <a:t>For both section i.e. for reinforced and unreinforced section, the testing has been performed </a:t>
            </a:r>
          </a:p>
          <a:p>
            <a:pPr>
              <a:lnSpc>
                <a:spcPct val="150000"/>
              </a:lnSpc>
            </a:pPr>
            <a:r>
              <a:rPr lang="en-US" sz="2300" dirty="0">
                <a:latin typeface="Arial" pitchFamily="34" charset="0"/>
                <a:cs typeface="Arial" pitchFamily="34" charset="0"/>
              </a:rPr>
              <a:t>	The following field test has been conducted,</a:t>
            </a:r>
          </a:p>
          <a:p>
            <a:pPr>
              <a:lnSpc>
                <a:spcPct val="150000"/>
              </a:lnSpc>
              <a:buFont typeface="Arial" pitchFamily="34" charset="0"/>
              <a:buChar char="•"/>
            </a:pPr>
            <a:r>
              <a:rPr lang="en-US" sz="2300" dirty="0">
                <a:latin typeface="Arial" pitchFamily="34" charset="0"/>
                <a:cs typeface="Arial" pitchFamily="34" charset="0"/>
              </a:rPr>
              <a:t> Field CBR test</a:t>
            </a:r>
          </a:p>
          <a:p>
            <a:pPr>
              <a:lnSpc>
                <a:spcPct val="150000"/>
              </a:lnSpc>
              <a:buFont typeface="Arial" pitchFamily="34" charset="0"/>
              <a:buChar char="•"/>
            </a:pPr>
            <a:r>
              <a:rPr lang="en-US" sz="2300" dirty="0">
                <a:latin typeface="Arial" pitchFamily="34" charset="0"/>
                <a:cs typeface="Arial" pitchFamily="34" charset="0"/>
              </a:rPr>
              <a:t>Cyclic plate load test</a:t>
            </a:r>
          </a:p>
          <a:p>
            <a:pPr>
              <a:lnSpc>
                <a:spcPct val="150000"/>
              </a:lnSpc>
              <a:buFont typeface="Arial" pitchFamily="34" charset="0"/>
              <a:buChar char="•"/>
            </a:pPr>
            <a:r>
              <a:rPr lang="en-US" sz="2300" dirty="0">
                <a:latin typeface="Arial" pitchFamily="34" charset="0"/>
                <a:cs typeface="Arial" pitchFamily="34" charset="0"/>
              </a:rPr>
              <a:t>Plate Load test</a:t>
            </a:r>
          </a:p>
          <a:p>
            <a:pPr>
              <a:lnSpc>
                <a:spcPct val="150000"/>
              </a:lnSpc>
              <a:buFont typeface="Arial" pitchFamily="34" charset="0"/>
              <a:buChar char="•"/>
            </a:pPr>
            <a:r>
              <a:rPr lang="en-US" sz="2300" dirty="0">
                <a:latin typeface="Arial" pitchFamily="34" charset="0"/>
                <a:cs typeface="Arial" pitchFamily="34" charset="0"/>
              </a:rPr>
              <a:t>Field Density test</a:t>
            </a:r>
          </a:p>
          <a:p>
            <a:pPr>
              <a:lnSpc>
                <a:spcPct val="150000"/>
              </a:lnSpc>
              <a:buFont typeface="Arial" pitchFamily="34" charset="0"/>
              <a:buChar char="•"/>
            </a:pPr>
            <a:endParaRPr lang="en-US" sz="2300" dirty="0">
              <a:latin typeface="Arial" pitchFamily="34" charset="0"/>
              <a:cs typeface="Arial" pitchFamily="34" charset="0"/>
            </a:endParaRPr>
          </a:p>
          <a:p>
            <a:pPr>
              <a:lnSpc>
                <a:spcPct val="150000"/>
              </a:lnSpc>
            </a:pPr>
            <a:endParaRPr lang="en-US" sz="2300" dirty="0">
              <a:latin typeface="Arial" pitchFamily="34" charset="0"/>
              <a:cs typeface="Arial" pitchFamily="34" charset="0"/>
            </a:endParaRPr>
          </a:p>
          <a:p>
            <a:pPr marL="68801" indent="-68801">
              <a:lnSpc>
                <a:spcPct val="150000"/>
              </a:lnSpc>
            </a:pPr>
            <a:endParaRPr lang="en-US" sz="2300" dirty="0">
              <a:latin typeface="Arial" pitchFamily="34" charset="0"/>
              <a:cs typeface="Arial" pitchFamily="34" charset="0"/>
            </a:endParaRPr>
          </a:p>
          <a:p>
            <a:pPr marL="68801" indent="-68801">
              <a:lnSpc>
                <a:spcPct val="150000"/>
              </a:lnSpc>
              <a:buFont typeface="Arial" pitchFamily="34" charset="0"/>
              <a:buChar char="•"/>
            </a:pPr>
            <a:endParaRPr lang="en-US" sz="2300" dirty="0">
              <a:latin typeface="Arial" pitchFamily="34" charset="0"/>
              <a:cs typeface="Arial" pitchFamily="34" charset="0"/>
            </a:endParaRPr>
          </a:p>
          <a:p>
            <a:pPr>
              <a:lnSpc>
                <a:spcPct val="150000"/>
              </a:lnSpc>
            </a:pPr>
            <a:endParaRPr lang="en-US" sz="2300" dirty="0">
              <a:latin typeface="Arial" pitchFamily="34" charset="0"/>
              <a:cs typeface="Arial" pitchFamily="34" charset="0"/>
            </a:endParaRPr>
          </a:p>
        </p:txBody>
      </p:sp>
    </p:spTree>
    <p:extLst>
      <p:ext uri="{BB962C8B-B14F-4D97-AF65-F5344CB8AC3E}">
        <p14:creationId xmlns:p14="http://schemas.microsoft.com/office/powerpoint/2010/main" val="464168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rmAutofit/>
          </a:bodyPr>
          <a:lstStyle/>
          <a:p>
            <a:r>
              <a:rPr lang="en-US" sz="2300" b="1" dirty="0">
                <a:latin typeface="Arial" pitchFamily="34" charset="0"/>
                <a:cs typeface="Arial" pitchFamily="34" charset="0"/>
              </a:rPr>
              <a:t>Geogrid</a:t>
            </a:r>
            <a:r>
              <a:rPr lang="en-US" sz="2300" dirty="0">
                <a:latin typeface="Arial" pitchFamily="34" charset="0"/>
                <a:cs typeface="Arial" pitchFamily="34" charset="0"/>
              </a:rPr>
              <a:t> : Two layers of biaxial geogrid i.e. Macgrid </a:t>
            </a:r>
            <a:r>
              <a:rPr lang="en-US" sz="2300" dirty="0" err="1">
                <a:latin typeface="Arial" pitchFamily="34" charset="0"/>
                <a:cs typeface="Arial" pitchFamily="34" charset="0"/>
              </a:rPr>
              <a:t>EG</a:t>
            </a:r>
            <a:r>
              <a:rPr lang="en-US" sz="2300" dirty="0">
                <a:latin typeface="Arial" pitchFamily="34" charset="0"/>
                <a:cs typeface="Arial" pitchFamily="34" charset="0"/>
              </a:rPr>
              <a:t> one over the subgrade</a:t>
            </a:r>
          </a:p>
          <a:p>
            <a:endParaRPr lang="en-US" sz="2300" dirty="0">
              <a:latin typeface="Arial" pitchFamily="34" charset="0"/>
              <a:cs typeface="Arial" pitchFamily="34" charset="0"/>
            </a:endParaRPr>
          </a:p>
        </p:txBody>
      </p:sp>
      <p:sp>
        <p:nvSpPr>
          <p:cNvPr id="2" name="Title 1"/>
          <p:cNvSpPr>
            <a:spLocks noGrp="1"/>
          </p:cNvSpPr>
          <p:nvPr>
            <p:ph type="title"/>
          </p:nvPr>
        </p:nvSpPr>
        <p:spPr/>
        <p:txBody>
          <a:bodyPr>
            <a:noAutofit/>
          </a:bodyPr>
          <a:lstStyle/>
          <a:p>
            <a:r>
              <a:rPr lang="en-US" sz="2700" dirty="0">
                <a:latin typeface="Arial" pitchFamily="34" charset="0"/>
                <a:cs typeface="Arial" pitchFamily="34" charset="0"/>
              </a:rPr>
              <a:t>Section Components</a:t>
            </a:r>
            <a:br>
              <a:rPr lang="en-US" sz="2700" dirty="0">
                <a:latin typeface="Arial" pitchFamily="34" charset="0"/>
                <a:cs typeface="Arial" pitchFamily="34" charset="0"/>
              </a:rPr>
            </a:br>
            <a:endParaRPr lang="en-US" sz="2700" dirty="0">
              <a:latin typeface="Arial" pitchFamily="34" charset="0"/>
              <a:cs typeface="Arial" pitchFamily="34" charset="0"/>
            </a:endParaRPr>
          </a:p>
        </p:txBody>
      </p:sp>
      <p:pic>
        <p:nvPicPr>
          <p:cNvPr id="4" name="Picture 2"/>
          <p:cNvPicPr>
            <a:picLocks noChangeAspect="1" noChangeArrowheads="1"/>
          </p:cNvPicPr>
          <p:nvPr/>
        </p:nvPicPr>
        <p:blipFill>
          <a:blip r:embed="rId2"/>
          <a:srcRect/>
          <a:stretch>
            <a:fillRect/>
          </a:stretch>
        </p:blipFill>
        <p:spPr bwMode="auto">
          <a:xfrm>
            <a:off x="890985" y="2099910"/>
            <a:ext cx="8920879" cy="4619801"/>
          </a:xfrm>
          <a:prstGeom prst="rect">
            <a:avLst/>
          </a:prstGeom>
          <a:noFill/>
          <a:ln w="9525">
            <a:noFill/>
            <a:miter lim="800000"/>
            <a:headEnd/>
            <a:tailEnd/>
          </a:ln>
          <a:effectLst/>
        </p:spPr>
      </p:pic>
    </p:spTree>
    <p:extLst>
      <p:ext uri="{BB962C8B-B14F-4D97-AF65-F5344CB8AC3E}">
        <p14:creationId xmlns:p14="http://schemas.microsoft.com/office/powerpoint/2010/main" val="1670463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rmAutofit/>
          </a:bodyPr>
          <a:lstStyle/>
          <a:p>
            <a:r>
              <a:rPr lang="en-US" sz="2300" b="1" dirty="0">
                <a:latin typeface="Arial" pitchFamily="34" charset="0"/>
                <a:cs typeface="Arial" pitchFamily="34" charset="0"/>
              </a:rPr>
              <a:t>Subgrade</a:t>
            </a:r>
            <a:r>
              <a:rPr lang="en-US" sz="2300" dirty="0">
                <a:latin typeface="Arial" pitchFamily="34" charset="0"/>
                <a:cs typeface="Arial" pitchFamily="34" charset="0"/>
              </a:rPr>
              <a:t>: Natural subgrade was reasonably uniform across the site and the same has been leveled and compacted for the trial stretch.</a:t>
            </a:r>
          </a:p>
          <a:p>
            <a:endParaRPr lang="en-US" sz="2300" dirty="0">
              <a:latin typeface="Arial" pitchFamily="34" charset="0"/>
              <a:cs typeface="Arial" pitchFamily="34" charset="0"/>
            </a:endParaRPr>
          </a:p>
          <a:p>
            <a:endParaRPr lang="en-US" sz="2300" dirty="0">
              <a:latin typeface="Arial" pitchFamily="34" charset="0"/>
              <a:cs typeface="Arial" pitchFamily="34" charset="0"/>
            </a:endParaRPr>
          </a:p>
          <a:p>
            <a:endParaRPr lang="en-US" sz="2300" dirty="0">
              <a:latin typeface="Arial" pitchFamily="34" charset="0"/>
              <a:cs typeface="Arial" pitchFamily="34" charset="0"/>
            </a:endParaRPr>
          </a:p>
          <a:p>
            <a:endParaRPr lang="en-US" sz="2300" dirty="0">
              <a:latin typeface="Arial" pitchFamily="34" charset="0"/>
              <a:cs typeface="Arial" pitchFamily="34" charset="0"/>
            </a:endParaRPr>
          </a:p>
        </p:txBody>
      </p:sp>
      <p:sp>
        <p:nvSpPr>
          <p:cNvPr id="2" name="Title 1"/>
          <p:cNvSpPr>
            <a:spLocks noGrp="1"/>
          </p:cNvSpPr>
          <p:nvPr>
            <p:ph type="title"/>
          </p:nvPr>
        </p:nvSpPr>
        <p:spPr/>
        <p:txBody>
          <a:bodyPr/>
          <a:lstStyle/>
          <a:p>
            <a:endParaRPr lang="en-US"/>
          </a:p>
        </p:txBody>
      </p:sp>
      <p:sp>
        <p:nvSpPr>
          <p:cNvPr id="4" name="Title 1"/>
          <p:cNvSpPr txBox="1">
            <a:spLocks/>
          </p:cNvSpPr>
          <p:nvPr/>
        </p:nvSpPr>
        <p:spPr>
          <a:xfrm>
            <a:off x="3770674" y="503978"/>
            <a:ext cx="6921139" cy="535586"/>
          </a:xfrm>
          <a:prstGeom prst="rect">
            <a:avLst/>
          </a:prstGeom>
        </p:spPr>
        <p:txBody>
          <a:bodyPr vert="horz" lIns="0" tIns="0" rIns="0" bIns="0" rtlCol="0" anchor="ctr">
            <a:noAutofit/>
          </a:bodyPr>
          <a:lstStyle/>
          <a:p>
            <a:pPr defTabSz="1042873">
              <a:spcBef>
                <a:spcPct val="0"/>
              </a:spcBef>
              <a:defRPr/>
            </a:pPr>
            <a:r>
              <a:rPr lang="en-US" sz="3200" b="1" dirty="0">
                <a:latin typeface="Arial" pitchFamily="34" charset="0"/>
                <a:ea typeface="+mj-ea"/>
                <a:cs typeface="Arial" pitchFamily="34" charset="0"/>
              </a:rPr>
              <a:t>Section Components</a:t>
            </a:r>
            <a:br>
              <a:rPr lang="en-US" sz="3200" b="1" dirty="0">
                <a:latin typeface="Arial" pitchFamily="34" charset="0"/>
                <a:ea typeface="+mj-ea"/>
                <a:cs typeface="Arial" pitchFamily="34" charset="0"/>
              </a:rPr>
            </a:br>
            <a:endParaRPr lang="en-US" sz="3200" b="1" dirty="0">
              <a:latin typeface="Arial" pitchFamily="34" charset="0"/>
              <a:ea typeface="+mj-ea"/>
              <a:cs typeface="Arial" pitchFamily="34" charset="0"/>
            </a:endParaRPr>
          </a:p>
        </p:txBody>
      </p:sp>
      <p:pic>
        <p:nvPicPr>
          <p:cNvPr id="5122" name="Picture 2"/>
          <p:cNvPicPr>
            <a:picLocks noChangeAspect="1" noChangeArrowheads="1"/>
          </p:cNvPicPr>
          <p:nvPr/>
        </p:nvPicPr>
        <p:blipFill>
          <a:blip r:embed="rId2"/>
          <a:srcRect/>
          <a:stretch>
            <a:fillRect/>
          </a:stretch>
        </p:blipFill>
        <p:spPr bwMode="auto">
          <a:xfrm>
            <a:off x="505321" y="3661674"/>
            <a:ext cx="10171857" cy="2351899"/>
          </a:xfrm>
          <a:prstGeom prst="rect">
            <a:avLst/>
          </a:prstGeom>
          <a:noFill/>
          <a:ln w="3175">
            <a:solidFill>
              <a:schemeClr val="tx1"/>
            </a:solid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505321" y="6013573"/>
            <a:ext cx="10157222" cy="755968"/>
          </a:xfrm>
          <a:prstGeom prst="rect">
            <a:avLst/>
          </a:prstGeom>
          <a:noFill/>
          <a:ln w="9525">
            <a:noFill/>
            <a:miter lim="800000"/>
            <a:headEnd/>
            <a:tailEnd/>
          </a:ln>
          <a:effectLst/>
        </p:spPr>
      </p:pic>
    </p:spTree>
    <p:extLst>
      <p:ext uri="{BB962C8B-B14F-4D97-AF65-F5344CB8AC3E}">
        <p14:creationId xmlns:p14="http://schemas.microsoft.com/office/powerpoint/2010/main" val="2551978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rmAutofit/>
          </a:bodyPr>
          <a:lstStyle/>
          <a:p>
            <a:r>
              <a:rPr lang="en-US" sz="2300" b="1" dirty="0">
                <a:latin typeface="Arial" pitchFamily="34" charset="0"/>
                <a:cs typeface="Arial" pitchFamily="34" charset="0"/>
              </a:rPr>
              <a:t>Subbase course</a:t>
            </a:r>
          </a:p>
          <a:p>
            <a:pPr>
              <a:buFont typeface="Arial" pitchFamily="34" charset="0"/>
              <a:buChar char="•"/>
            </a:pPr>
            <a:r>
              <a:rPr lang="en-US" sz="2300" dirty="0">
                <a:latin typeface="Arial" pitchFamily="34" charset="0"/>
                <a:cs typeface="Arial" pitchFamily="34" charset="0"/>
              </a:rPr>
              <a:t>Locally available material from the river </a:t>
            </a:r>
            <a:r>
              <a:rPr lang="en-US" sz="2300" dirty="0" err="1">
                <a:latin typeface="Arial" pitchFamily="34" charset="0"/>
                <a:cs typeface="Arial" pitchFamily="34" charset="0"/>
              </a:rPr>
              <a:t>Dimdima</a:t>
            </a:r>
            <a:r>
              <a:rPr lang="en-US" sz="2300" dirty="0">
                <a:latin typeface="Arial" pitchFamily="34" charset="0"/>
                <a:cs typeface="Arial" pitchFamily="34" charset="0"/>
              </a:rPr>
              <a:t> is soil chosen as the subbase course material. The source is approximately 50km from the either ends of the project corridor.</a:t>
            </a:r>
          </a:p>
          <a:p>
            <a:pPr>
              <a:buFont typeface="Arial" pitchFamily="34" charset="0"/>
              <a:buChar char="•"/>
            </a:pPr>
            <a:endParaRPr lang="en-US" sz="2300" dirty="0">
              <a:latin typeface="Arial" pitchFamily="34" charset="0"/>
              <a:cs typeface="Arial" pitchFamily="34" charset="0"/>
            </a:endParaRPr>
          </a:p>
          <a:p>
            <a:pPr>
              <a:buFont typeface="Arial" pitchFamily="34" charset="0"/>
              <a:buChar char="•"/>
            </a:pPr>
            <a:r>
              <a:rPr lang="en-US" sz="2300" dirty="0">
                <a:latin typeface="Arial" pitchFamily="34" charset="0"/>
                <a:cs typeface="Arial" pitchFamily="34" charset="0"/>
              </a:rPr>
              <a:t>Locally available material is the low cost material available with minimum required properties and in required quantity sufficient for the whole stretch construction.</a:t>
            </a:r>
          </a:p>
          <a:p>
            <a:endParaRPr lang="en-US" sz="2300" dirty="0">
              <a:latin typeface="Arial" pitchFamily="34" charset="0"/>
              <a:cs typeface="Arial" pitchFamily="34" charset="0"/>
            </a:endParaRPr>
          </a:p>
        </p:txBody>
      </p:sp>
      <p:sp>
        <p:nvSpPr>
          <p:cNvPr id="2" name="Title 1"/>
          <p:cNvSpPr>
            <a:spLocks noGrp="1"/>
          </p:cNvSpPr>
          <p:nvPr>
            <p:ph type="title"/>
          </p:nvPr>
        </p:nvSpPr>
        <p:spPr/>
        <p:txBody>
          <a:bodyPr/>
          <a:lstStyle/>
          <a:p>
            <a:endParaRPr lang="en-US"/>
          </a:p>
        </p:txBody>
      </p:sp>
      <p:sp>
        <p:nvSpPr>
          <p:cNvPr id="4" name="Title 1"/>
          <p:cNvSpPr txBox="1">
            <a:spLocks/>
          </p:cNvSpPr>
          <p:nvPr/>
        </p:nvSpPr>
        <p:spPr>
          <a:xfrm>
            <a:off x="3770674" y="503978"/>
            <a:ext cx="6921139" cy="535586"/>
          </a:xfrm>
          <a:prstGeom prst="rect">
            <a:avLst/>
          </a:prstGeom>
        </p:spPr>
        <p:txBody>
          <a:bodyPr vert="horz" lIns="0" tIns="0" rIns="0" bIns="0" rtlCol="0" anchor="ctr">
            <a:noAutofit/>
          </a:bodyPr>
          <a:lstStyle/>
          <a:p>
            <a:pPr defTabSz="1042873">
              <a:spcBef>
                <a:spcPct val="0"/>
              </a:spcBef>
              <a:defRPr/>
            </a:pPr>
            <a:r>
              <a:rPr lang="en-US" sz="3200" b="1" dirty="0">
                <a:latin typeface="Arial" pitchFamily="34" charset="0"/>
                <a:ea typeface="+mj-ea"/>
                <a:cs typeface="Arial" pitchFamily="34" charset="0"/>
              </a:rPr>
              <a:t>Section Components</a:t>
            </a:r>
            <a:br>
              <a:rPr lang="en-US" sz="3200" b="1" dirty="0">
                <a:latin typeface="Arial" pitchFamily="34" charset="0"/>
                <a:ea typeface="+mj-ea"/>
                <a:cs typeface="Arial" pitchFamily="34" charset="0"/>
              </a:rPr>
            </a:br>
            <a:endParaRPr lang="en-US" sz="3200" b="1" dirty="0">
              <a:latin typeface="Arial" pitchFamily="34" charset="0"/>
              <a:ea typeface="+mj-ea"/>
              <a:cs typeface="Arial" pitchFamily="34" charset="0"/>
            </a:endParaRPr>
          </a:p>
        </p:txBody>
      </p:sp>
      <p:pic>
        <p:nvPicPr>
          <p:cNvPr id="7170" name="Picture 2"/>
          <p:cNvPicPr>
            <a:picLocks noChangeAspect="1" noChangeArrowheads="1"/>
          </p:cNvPicPr>
          <p:nvPr/>
        </p:nvPicPr>
        <p:blipFill>
          <a:blip r:embed="rId2"/>
          <a:srcRect/>
          <a:stretch>
            <a:fillRect/>
          </a:stretch>
        </p:blipFill>
        <p:spPr bwMode="auto">
          <a:xfrm>
            <a:off x="7210940" y="4871791"/>
            <a:ext cx="3679155" cy="2687884"/>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267295" y="4451808"/>
            <a:ext cx="6728623" cy="1898191"/>
          </a:xfrm>
          <a:prstGeom prst="rect">
            <a:avLst/>
          </a:prstGeom>
          <a:noFill/>
          <a:ln w="9525">
            <a:noFill/>
            <a:miter lim="800000"/>
            <a:headEnd/>
            <a:tailEnd/>
          </a:ln>
          <a:effectLst/>
        </p:spPr>
      </p:pic>
    </p:spTree>
    <p:extLst>
      <p:ext uri="{BB962C8B-B14F-4D97-AF65-F5344CB8AC3E}">
        <p14:creationId xmlns:p14="http://schemas.microsoft.com/office/powerpoint/2010/main" val="4188364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lstStyle/>
          <a:p>
            <a:pPr algn="ctr"/>
            <a:r>
              <a:rPr lang="en-US" dirty="0" smtClean="0">
                <a:latin typeface="Arial" pitchFamily="34" charset="0"/>
                <a:cs typeface="Arial" pitchFamily="34" charset="0"/>
              </a:rPr>
              <a:t>Subbase Course Soil Gradation</a:t>
            </a:r>
          </a:p>
          <a:p>
            <a:endParaRPr lang="en-US" dirty="0">
              <a:latin typeface="Arial" pitchFamily="34" charset="0"/>
              <a:cs typeface="Arial" pitchFamily="34" charset="0"/>
            </a:endParaRPr>
          </a:p>
        </p:txBody>
      </p:sp>
      <p:sp>
        <p:nvSpPr>
          <p:cNvPr id="2" name="Title 1"/>
          <p:cNvSpPr>
            <a:spLocks noGrp="1"/>
          </p:cNvSpPr>
          <p:nvPr>
            <p:ph type="title"/>
          </p:nvPr>
        </p:nvSpPr>
        <p:spPr/>
        <p:txBody>
          <a:bodyPr/>
          <a:lstStyle/>
          <a:p>
            <a:endParaRPr lang="en-US"/>
          </a:p>
        </p:txBody>
      </p:sp>
      <p:graphicFrame>
        <p:nvGraphicFramePr>
          <p:cNvPr id="5" name="Chart 4"/>
          <p:cNvGraphicFramePr>
            <a:graphicFrameLocks/>
          </p:cNvGraphicFramePr>
          <p:nvPr>
            <p:extLst>
              <p:ext uri="{D42A27DB-BD31-4B8C-83A1-F6EECF244321}">
                <p14:modId xmlns:p14="http://schemas.microsoft.com/office/powerpoint/2010/main" val="2611928334"/>
              </p:ext>
            </p:extLst>
          </p:nvPr>
        </p:nvGraphicFramePr>
        <p:xfrm>
          <a:off x="534591" y="1259946"/>
          <a:ext cx="9711730" cy="54942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85771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rmAutofit/>
          </a:bodyPr>
          <a:lstStyle/>
          <a:p>
            <a:pPr algn="just">
              <a:lnSpc>
                <a:spcPct val="150000"/>
              </a:lnSpc>
              <a:buFont typeface="Arial" pitchFamily="34" charset="0"/>
              <a:buChar char="•"/>
            </a:pPr>
            <a:r>
              <a:rPr lang="en-US" sz="2100" dirty="0">
                <a:latin typeface="Arial" pitchFamily="34" charset="0"/>
                <a:cs typeface="Arial" pitchFamily="34" charset="0"/>
              </a:rPr>
              <a:t>Cleared, grubbed  and leveled the shoulder portion</a:t>
            </a:r>
          </a:p>
          <a:p>
            <a:pPr algn="just">
              <a:lnSpc>
                <a:spcPct val="150000"/>
              </a:lnSpc>
              <a:buFont typeface="Arial" pitchFamily="34" charset="0"/>
              <a:buChar char="•"/>
            </a:pPr>
            <a:r>
              <a:rPr lang="en-US" sz="2100" dirty="0">
                <a:latin typeface="Arial" pitchFamily="34" charset="0"/>
                <a:cs typeface="Arial" pitchFamily="34" charset="0"/>
              </a:rPr>
              <a:t>Compacted the subgrade uniformly to minimum 95% MDD at OMC</a:t>
            </a:r>
          </a:p>
          <a:p>
            <a:pPr algn="just">
              <a:lnSpc>
                <a:spcPct val="150000"/>
              </a:lnSpc>
              <a:buFont typeface="Arial" pitchFamily="34" charset="0"/>
              <a:buChar char="•"/>
            </a:pPr>
            <a:r>
              <a:rPr lang="en-US" sz="2100" dirty="0">
                <a:latin typeface="Arial" pitchFamily="34" charset="0"/>
                <a:cs typeface="Arial" pitchFamily="34" charset="0"/>
              </a:rPr>
              <a:t>After Subgrade formation, the CBR, Density and Moisture content test has been performed</a:t>
            </a:r>
          </a:p>
        </p:txBody>
      </p:sp>
      <p:sp>
        <p:nvSpPr>
          <p:cNvPr id="2" name="Title 1"/>
          <p:cNvSpPr>
            <a:spLocks noGrp="1"/>
          </p:cNvSpPr>
          <p:nvPr>
            <p:ph type="title"/>
          </p:nvPr>
        </p:nvSpPr>
        <p:spPr/>
        <p:txBody>
          <a:bodyPr>
            <a:normAutofit/>
          </a:bodyPr>
          <a:lstStyle/>
          <a:p>
            <a:r>
              <a:rPr lang="en-US" sz="2700" dirty="0">
                <a:latin typeface="Arial" pitchFamily="34" charset="0"/>
                <a:cs typeface="Arial" pitchFamily="34" charset="0"/>
              </a:rPr>
              <a:t>Trial Stretch Construction &amp; Testing</a:t>
            </a:r>
          </a:p>
        </p:txBody>
      </p:sp>
      <p:grpSp>
        <p:nvGrpSpPr>
          <p:cNvPr id="6" name="Group 5"/>
          <p:cNvGrpSpPr/>
          <p:nvPr/>
        </p:nvGrpSpPr>
        <p:grpSpPr>
          <a:xfrm>
            <a:off x="3157735" y="3609664"/>
            <a:ext cx="5300465" cy="3950011"/>
            <a:chOff x="1295400" y="2553732"/>
            <a:chExt cx="6172200" cy="4269987"/>
          </a:xfrm>
        </p:grpSpPr>
        <p:pic>
          <p:nvPicPr>
            <p:cNvPr id="4" name="Picture 3"/>
            <p:cNvPicPr/>
            <p:nvPr/>
          </p:nvPicPr>
          <p:blipFill>
            <a:blip r:embed="rId2" cstate="print"/>
            <a:srcRect/>
            <a:stretch>
              <a:fillRect/>
            </a:stretch>
          </p:blipFill>
          <p:spPr bwMode="auto">
            <a:xfrm>
              <a:off x="1625600" y="2553732"/>
              <a:ext cx="5181600" cy="3962400"/>
            </a:xfrm>
            <a:prstGeom prst="rect">
              <a:avLst/>
            </a:prstGeom>
            <a:noFill/>
            <a:ln w="9525">
              <a:noFill/>
              <a:miter lim="800000"/>
              <a:headEnd/>
              <a:tailEnd/>
            </a:ln>
          </p:spPr>
        </p:pic>
        <p:sp>
          <p:nvSpPr>
            <p:cNvPr id="5" name="TextBox 4"/>
            <p:cNvSpPr txBox="1"/>
            <p:nvPr/>
          </p:nvSpPr>
          <p:spPr>
            <a:xfrm>
              <a:off x="1295400" y="6488668"/>
              <a:ext cx="6172200" cy="335051"/>
            </a:xfrm>
            <a:prstGeom prst="rect">
              <a:avLst/>
            </a:prstGeom>
            <a:noFill/>
          </p:spPr>
          <p:txBody>
            <a:bodyPr wrap="square" rtlCol="0">
              <a:spAutoFit/>
            </a:bodyPr>
            <a:lstStyle/>
            <a:p>
              <a:pPr lvl="0" algn="ctr"/>
              <a:r>
                <a:rPr lang="en-US" b="1" dirty="0" smtClean="0">
                  <a:latin typeface="Arial" pitchFamily="34" charset="0"/>
                  <a:cs typeface="Arial" pitchFamily="34" charset="0"/>
                </a:rPr>
                <a:t>Photograph of Compacted Subgrade</a:t>
              </a:r>
            </a:p>
          </p:txBody>
        </p:sp>
      </p:grpSp>
    </p:spTree>
    <p:extLst>
      <p:ext uri="{BB962C8B-B14F-4D97-AF65-F5344CB8AC3E}">
        <p14:creationId xmlns:p14="http://schemas.microsoft.com/office/powerpoint/2010/main" val="23719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606129" y="2945166"/>
            <a:ext cx="6771482" cy="3036415"/>
            <a:chOff x="8001000" y="909917"/>
            <a:chExt cx="5791200" cy="2754580"/>
          </a:xfrm>
        </p:grpSpPr>
        <p:pic>
          <p:nvPicPr>
            <p:cNvPr id="4" name="Picture 3" descr="C:\Users\Anusha\AppData\Local\Microsoft\Windows\INetCache\Content.Word\IMG-20151106-WA0029.jpg"/>
            <p:cNvPicPr/>
            <p:nvPr/>
          </p:nvPicPr>
          <p:blipFill>
            <a:blip r:embed="rId2" cstate="print"/>
            <a:srcRect/>
            <a:stretch>
              <a:fillRect/>
            </a:stretch>
          </p:blipFill>
          <p:spPr bwMode="auto">
            <a:xfrm>
              <a:off x="8610600" y="909917"/>
              <a:ext cx="3886200" cy="2419529"/>
            </a:xfrm>
            <a:prstGeom prst="rect">
              <a:avLst/>
            </a:prstGeom>
            <a:noFill/>
            <a:ln w="9525">
              <a:noFill/>
              <a:miter lim="800000"/>
              <a:headEnd/>
              <a:tailEnd/>
            </a:ln>
          </p:spPr>
        </p:pic>
        <p:sp>
          <p:nvSpPr>
            <p:cNvPr id="5" name="TextBox 4"/>
            <p:cNvSpPr txBox="1"/>
            <p:nvPr/>
          </p:nvSpPr>
          <p:spPr>
            <a:xfrm>
              <a:off x="8001000" y="3329446"/>
              <a:ext cx="5791200" cy="335051"/>
            </a:xfrm>
            <a:prstGeom prst="rect">
              <a:avLst/>
            </a:prstGeom>
            <a:noFill/>
          </p:spPr>
          <p:txBody>
            <a:bodyPr wrap="square" rtlCol="0">
              <a:spAutoFit/>
            </a:bodyPr>
            <a:lstStyle/>
            <a:p>
              <a:pPr lvl="0"/>
              <a:r>
                <a:rPr lang="en-US" b="1" dirty="0" smtClean="0">
                  <a:latin typeface="Arial" pitchFamily="34" charset="0"/>
                  <a:cs typeface="Arial" pitchFamily="34" charset="0"/>
                </a:rPr>
                <a:t>Photograph of Securing Geogrid with steel U pins</a:t>
              </a:r>
            </a:p>
          </p:txBody>
        </p:sp>
      </p:grpSp>
      <p:grpSp>
        <p:nvGrpSpPr>
          <p:cNvPr id="9" name="Group 8"/>
          <p:cNvGrpSpPr/>
          <p:nvPr/>
        </p:nvGrpSpPr>
        <p:grpSpPr>
          <a:xfrm>
            <a:off x="882923" y="2332224"/>
            <a:ext cx="9043492" cy="5189663"/>
            <a:chOff x="609600" y="1856432"/>
            <a:chExt cx="7734300" cy="4707968"/>
          </a:xfrm>
        </p:grpSpPr>
        <p:pic>
          <p:nvPicPr>
            <p:cNvPr id="6" name="Picture 5"/>
            <p:cNvPicPr/>
            <p:nvPr/>
          </p:nvPicPr>
          <p:blipFill>
            <a:blip r:embed="rId3" cstate="print"/>
            <a:srcRect/>
            <a:stretch>
              <a:fillRect/>
            </a:stretch>
          </p:blipFill>
          <p:spPr bwMode="auto">
            <a:xfrm>
              <a:off x="609600" y="1856432"/>
              <a:ext cx="7162800" cy="4419600"/>
            </a:xfrm>
            <a:prstGeom prst="rect">
              <a:avLst/>
            </a:prstGeom>
            <a:noFill/>
            <a:ln w="9525">
              <a:noFill/>
              <a:miter lim="800000"/>
              <a:headEnd/>
              <a:tailEnd/>
            </a:ln>
          </p:spPr>
        </p:pic>
        <p:sp>
          <p:nvSpPr>
            <p:cNvPr id="7" name="TextBox 6"/>
            <p:cNvSpPr txBox="1"/>
            <p:nvPr/>
          </p:nvSpPr>
          <p:spPr>
            <a:xfrm>
              <a:off x="876300" y="6229349"/>
              <a:ext cx="7467600" cy="335051"/>
            </a:xfrm>
            <a:prstGeom prst="rect">
              <a:avLst/>
            </a:prstGeom>
            <a:noFill/>
          </p:spPr>
          <p:txBody>
            <a:bodyPr wrap="square" rtlCol="0">
              <a:spAutoFit/>
            </a:bodyPr>
            <a:lstStyle/>
            <a:p>
              <a:pPr lvl="0" algn="ctr"/>
              <a:r>
                <a:rPr lang="en-US" b="1" dirty="0" smtClean="0">
                  <a:latin typeface="Arial" pitchFamily="34" charset="0"/>
                  <a:cs typeface="Arial" pitchFamily="34" charset="0"/>
                </a:rPr>
                <a:t>Photograph during Laying of Geogrid on the prepared subgrade</a:t>
              </a:r>
            </a:p>
          </p:txBody>
        </p:sp>
      </p:grpSp>
      <p:sp>
        <p:nvSpPr>
          <p:cNvPr id="2" name="Rectangle 1"/>
          <p:cNvSpPr/>
          <p:nvPr/>
        </p:nvSpPr>
        <p:spPr>
          <a:xfrm>
            <a:off x="316511" y="898847"/>
            <a:ext cx="10186922" cy="1351802"/>
          </a:xfrm>
          <a:prstGeom prst="rect">
            <a:avLst/>
          </a:prstGeom>
        </p:spPr>
        <p:txBody>
          <a:bodyPr wrap="square" lIns="104287" tIns="52144" rIns="104287" bIns="52144">
            <a:spAutoFit/>
          </a:bodyPr>
          <a:lstStyle/>
          <a:p>
            <a:pPr marL="325898" indent="-325898">
              <a:lnSpc>
                <a:spcPct val="150000"/>
              </a:lnSpc>
              <a:buFont typeface="Arial" pitchFamily="34" charset="0"/>
              <a:buChar char="•"/>
            </a:pPr>
            <a:r>
              <a:rPr lang="en-US" dirty="0">
                <a:latin typeface="Arial" pitchFamily="34" charset="0"/>
                <a:cs typeface="Arial" pitchFamily="34" charset="0"/>
              </a:rPr>
              <a:t>On the prepared subgrade of reinforced section, MacGrid EG 30S of required  length has been installed at the required level as per the design </a:t>
            </a:r>
            <a:r>
              <a:rPr lang="en-US" dirty="0" smtClean="0">
                <a:latin typeface="Arial" pitchFamily="34" charset="0"/>
                <a:cs typeface="Arial" pitchFamily="34" charset="0"/>
              </a:rPr>
              <a:t>sections</a:t>
            </a:r>
          </a:p>
          <a:p>
            <a:pPr marL="325898" indent="-325898">
              <a:lnSpc>
                <a:spcPct val="150000"/>
              </a:lnSpc>
              <a:buFont typeface="Arial" pitchFamily="34" charset="0"/>
              <a:buChar char="•"/>
            </a:pPr>
            <a:r>
              <a:rPr lang="en-US" dirty="0" smtClean="0">
                <a:latin typeface="Arial" pitchFamily="34" charset="0"/>
                <a:cs typeface="Arial" pitchFamily="34" charset="0"/>
              </a:rPr>
              <a:t>As per the Installation guideline MacGrid EG has been laid over the subgrade</a:t>
            </a:r>
            <a:endParaRPr lang="en-US" dirty="0">
              <a:latin typeface="Arial" pitchFamily="34" charset="0"/>
              <a:cs typeface="Arial" pitchFamily="34" charset="0"/>
            </a:endParaRPr>
          </a:p>
        </p:txBody>
      </p:sp>
      <p:sp>
        <p:nvSpPr>
          <p:cNvPr id="8" name="Title 1"/>
          <p:cNvSpPr>
            <a:spLocks noGrp="1"/>
          </p:cNvSpPr>
          <p:nvPr>
            <p:ph type="title"/>
          </p:nvPr>
        </p:nvSpPr>
        <p:spPr/>
        <p:txBody>
          <a:bodyPr>
            <a:normAutofit/>
          </a:bodyPr>
          <a:lstStyle/>
          <a:p>
            <a:r>
              <a:rPr lang="en-US" sz="2700" dirty="0">
                <a:latin typeface="Arial" pitchFamily="34" charset="0"/>
                <a:cs typeface="Arial" pitchFamily="34" charset="0"/>
              </a:rPr>
              <a:t>Trial Stretch Construction &amp; Testing</a:t>
            </a:r>
          </a:p>
        </p:txBody>
      </p:sp>
    </p:spTree>
    <p:extLst>
      <p:ext uri="{BB962C8B-B14F-4D97-AF65-F5344CB8AC3E}">
        <p14:creationId xmlns:p14="http://schemas.microsoft.com/office/powerpoint/2010/main" val="1284906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rmAutofit/>
          </a:bodyPr>
          <a:lstStyle/>
          <a:p>
            <a:pPr>
              <a:buFont typeface="Arial" pitchFamily="34" charset="0"/>
              <a:buChar char="•"/>
            </a:pPr>
            <a:r>
              <a:rPr lang="en-US" sz="2100" dirty="0">
                <a:latin typeface="Arial" pitchFamily="34" charset="0"/>
                <a:cs typeface="Arial" pitchFamily="34" charset="0"/>
              </a:rPr>
              <a:t>Laid the subbase course soil in uniform layers with grader on prepared surface and compacted each layer not more than of 150 mm thickness with smooth wheel roller.</a:t>
            </a:r>
          </a:p>
          <a:p>
            <a:pPr>
              <a:buFont typeface="Arial" pitchFamily="34" charset="0"/>
              <a:buChar char="•"/>
            </a:pPr>
            <a:r>
              <a:rPr lang="en-US" sz="2100" dirty="0">
                <a:latin typeface="Arial" pitchFamily="34" charset="0"/>
                <a:cs typeface="Arial" pitchFamily="34" charset="0"/>
              </a:rPr>
              <a:t>On prepared subbase layer the CBR, density and moisture content test has been performed</a:t>
            </a:r>
          </a:p>
          <a:p>
            <a:endParaRPr lang="en-US" sz="2100" dirty="0">
              <a:latin typeface="Arial" pitchFamily="34" charset="0"/>
              <a:cs typeface="Arial" pitchFamily="34" charset="0"/>
            </a:endParaRPr>
          </a:p>
        </p:txBody>
      </p:sp>
      <p:sp>
        <p:nvSpPr>
          <p:cNvPr id="5" name="Title 1"/>
          <p:cNvSpPr>
            <a:spLocks noGrp="1"/>
          </p:cNvSpPr>
          <p:nvPr>
            <p:ph type="title"/>
          </p:nvPr>
        </p:nvSpPr>
        <p:spPr/>
        <p:txBody>
          <a:bodyPr>
            <a:normAutofit/>
          </a:bodyPr>
          <a:lstStyle/>
          <a:p>
            <a:r>
              <a:rPr lang="en-US" sz="2700" dirty="0">
                <a:latin typeface="Arial" pitchFamily="34" charset="0"/>
                <a:cs typeface="Arial" pitchFamily="34" charset="0"/>
              </a:rPr>
              <a:t>Trial Stretch Construction &amp; Testing</a:t>
            </a:r>
          </a:p>
        </p:txBody>
      </p:sp>
      <p:pic>
        <p:nvPicPr>
          <p:cNvPr id="6" name="Picture 5"/>
          <p:cNvPicPr/>
          <p:nvPr/>
        </p:nvPicPr>
        <p:blipFill>
          <a:blip r:embed="rId2" cstate="print"/>
          <a:srcRect/>
          <a:stretch>
            <a:fillRect/>
          </a:stretch>
        </p:blipFill>
        <p:spPr bwMode="auto">
          <a:xfrm>
            <a:off x="3571377" y="2886075"/>
            <a:ext cx="4972547" cy="3832871"/>
          </a:xfrm>
          <a:prstGeom prst="rect">
            <a:avLst/>
          </a:prstGeom>
          <a:noFill/>
          <a:ln w="9525">
            <a:noFill/>
            <a:miter lim="800000"/>
            <a:headEnd/>
            <a:tailEnd/>
          </a:ln>
        </p:spPr>
      </p:pic>
      <p:sp>
        <p:nvSpPr>
          <p:cNvPr id="7" name="Rectangle 1"/>
          <p:cNvSpPr>
            <a:spLocks noChangeArrowheads="1"/>
          </p:cNvSpPr>
          <p:nvPr/>
        </p:nvSpPr>
        <p:spPr bwMode="auto">
          <a:xfrm>
            <a:off x="1092704" y="6988075"/>
            <a:ext cx="8328218" cy="382305"/>
          </a:xfrm>
          <a:prstGeom prst="rect">
            <a:avLst/>
          </a:prstGeom>
          <a:noFill/>
          <a:ln w="9525">
            <a:noFill/>
            <a:miter lim="800000"/>
            <a:headEnd/>
            <a:tailEnd/>
          </a:ln>
          <a:effectLst/>
        </p:spPr>
        <p:txBody>
          <a:bodyPr vert="horz" wrap="none" lIns="104287" tIns="52144" rIns="104287" bIns="52144" numCol="1" anchor="ctr" anchorCtr="0" compatLnSpc="1">
            <a:prstTxWarp prst="textNoShape">
              <a:avLst/>
            </a:prstTxWarp>
            <a:spAutoFit/>
          </a:bodyPr>
          <a:lstStyle/>
          <a:p>
            <a:pPr algn="ctr" defTabSz="1042873" fontAlgn="base">
              <a:spcBef>
                <a:spcPct val="0"/>
              </a:spcBef>
              <a:spcAft>
                <a:spcPct val="0"/>
              </a:spcAft>
            </a:pPr>
            <a:r>
              <a:rPr lang="en-US" b="1" dirty="0" smtClean="0">
                <a:latin typeface="Arial" pitchFamily="34" charset="0"/>
                <a:ea typeface="Times New Roman" pitchFamily="18" charset="0"/>
                <a:cs typeface="Arial" pitchFamily="34" charset="0"/>
              </a:rPr>
              <a:t>Photograph of </a:t>
            </a:r>
            <a:r>
              <a:rPr kumimoji="0" lang="en-U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Laying, Spreading using grader for preparation of Subbase</a:t>
            </a:r>
            <a:endParaRPr kumimoji="0" lang="en-US" b="1"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639808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628651" y="988998"/>
            <a:ext cx="9361487" cy="5256213"/>
          </a:xfrm>
        </p:spPr>
        <p:txBody>
          <a:bodyPr>
            <a:normAutofit/>
          </a:bodyPr>
          <a:lstStyle/>
          <a:p>
            <a:pPr lvl="0"/>
            <a:r>
              <a:rPr lang="en-US" sz="2300" b="1" i="1" u="sng" dirty="0">
                <a:latin typeface="Arial" pitchFamily="34" charset="0"/>
                <a:cs typeface="Arial" pitchFamily="34" charset="0"/>
              </a:rPr>
              <a:t>Field Density:</a:t>
            </a:r>
            <a:endParaRPr lang="en-US" sz="2300" b="1" dirty="0">
              <a:latin typeface="Arial" pitchFamily="34" charset="0"/>
              <a:cs typeface="Arial" pitchFamily="34" charset="0"/>
            </a:endParaRPr>
          </a:p>
          <a:p>
            <a:pPr>
              <a:buFont typeface="Arial" pitchFamily="34" charset="0"/>
              <a:buChar char="•"/>
            </a:pPr>
            <a:r>
              <a:rPr lang="en-US" sz="2300" dirty="0">
                <a:latin typeface="Arial" pitchFamily="34" charset="0"/>
                <a:cs typeface="Arial" pitchFamily="34" charset="0"/>
              </a:rPr>
              <a:t>Field density has been performed by using sand replacement method as per the code IS </a:t>
            </a:r>
            <a:r>
              <a:rPr lang="en-US" sz="2300" dirty="0" err="1">
                <a:latin typeface="Arial" pitchFamily="34" charset="0"/>
                <a:cs typeface="Arial" pitchFamily="34" charset="0"/>
              </a:rPr>
              <a:t>IS</a:t>
            </a:r>
            <a:r>
              <a:rPr lang="en-US" sz="2300" dirty="0">
                <a:latin typeface="Arial" pitchFamily="34" charset="0"/>
                <a:cs typeface="Arial" pitchFamily="34" charset="0"/>
              </a:rPr>
              <a:t> 2720-28 (1974): Methods of test for soils, Part 28: Determination of dry density of soils in-place, by the sand replacement method.</a:t>
            </a:r>
          </a:p>
          <a:p>
            <a:pPr>
              <a:buFont typeface="Arial" pitchFamily="34" charset="0"/>
              <a:buChar char="•"/>
            </a:pPr>
            <a:r>
              <a:rPr lang="en-US" sz="2300" dirty="0">
                <a:latin typeface="Arial" pitchFamily="34" charset="0"/>
                <a:cs typeface="Arial" pitchFamily="34" charset="0"/>
              </a:rPr>
              <a:t> Field density has been checked for every compacted layer for ensuring the compaction of minimum 95% MDD </a:t>
            </a:r>
          </a:p>
          <a:p>
            <a:pPr>
              <a:buFont typeface="Arial" pitchFamily="34" charset="0"/>
              <a:buChar char="•"/>
            </a:pPr>
            <a:r>
              <a:rPr lang="en-US" sz="2300" dirty="0">
                <a:latin typeface="Arial" pitchFamily="34" charset="0"/>
                <a:cs typeface="Arial" pitchFamily="34" charset="0"/>
              </a:rPr>
              <a:t>Minimum three tests were performed at different locations on the prepared surface</a:t>
            </a:r>
          </a:p>
          <a:p>
            <a:endParaRPr lang="en-US" sz="2300" dirty="0">
              <a:latin typeface="Arial" pitchFamily="34" charset="0"/>
              <a:cs typeface="Arial" pitchFamily="34" charset="0"/>
            </a:endParaRPr>
          </a:p>
        </p:txBody>
      </p:sp>
      <p:sp>
        <p:nvSpPr>
          <p:cNvPr id="2" name="Title 1"/>
          <p:cNvSpPr>
            <a:spLocks noGrp="1"/>
          </p:cNvSpPr>
          <p:nvPr>
            <p:ph type="title"/>
          </p:nvPr>
        </p:nvSpPr>
        <p:spPr/>
        <p:txBody>
          <a:bodyPr/>
          <a:lstStyle/>
          <a:p>
            <a:endParaRPr lang="en-US"/>
          </a:p>
        </p:txBody>
      </p:sp>
      <p:pic>
        <p:nvPicPr>
          <p:cNvPr id="4" name="Picture 3"/>
          <p:cNvPicPr/>
          <p:nvPr/>
        </p:nvPicPr>
        <p:blipFill>
          <a:blip r:embed="rId2" cstate="print"/>
          <a:srcRect/>
          <a:stretch>
            <a:fillRect/>
          </a:stretch>
        </p:blipFill>
        <p:spPr bwMode="auto">
          <a:xfrm>
            <a:off x="1158280" y="4348613"/>
            <a:ext cx="3385741" cy="2939874"/>
          </a:xfrm>
          <a:prstGeom prst="rect">
            <a:avLst/>
          </a:prstGeom>
          <a:noFill/>
          <a:ln w="9525">
            <a:noFill/>
            <a:miter lim="800000"/>
            <a:headEnd/>
            <a:tailEnd/>
          </a:ln>
        </p:spPr>
      </p:pic>
      <p:pic>
        <p:nvPicPr>
          <p:cNvPr id="5" name="Picture 4"/>
          <p:cNvPicPr/>
          <p:nvPr/>
        </p:nvPicPr>
        <p:blipFill>
          <a:blip r:embed="rId3" cstate="print"/>
          <a:srcRect/>
          <a:stretch>
            <a:fillRect/>
          </a:stretch>
        </p:blipFill>
        <p:spPr bwMode="auto">
          <a:xfrm>
            <a:off x="4900414" y="4367812"/>
            <a:ext cx="3764409" cy="2939874"/>
          </a:xfrm>
          <a:prstGeom prst="rect">
            <a:avLst/>
          </a:prstGeom>
          <a:noFill/>
          <a:ln w="9525">
            <a:noFill/>
            <a:miter lim="800000"/>
            <a:headEnd/>
            <a:tailEnd/>
          </a:ln>
        </p:spPr>
      </p:pic>
    </p:spTree>
    <p:extLst>
      <p:ext uri="{BB962C8B-B14F-4D97-AF65-F5344CB8AC3E}">
        <p14:creationId xmlns:p14="http://schemas.microsoft.com/office/powerpoint/2010/main" val="626250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rmAutofit/>
          </a:bodyPr>
          <a:lstStyle/>
          <a:p>
            <a:pPr>
              <a:buFont typeface="Arial" pitchFamily="34" charset="0"/>
              <a:buChar char="•"/>
            </a:pPr>
            <a:r>
              <a:rPr lang="en-US" dirty="0" smtClean="0">
                <a:latin typeface="Arial" pitchFamily="34" charset="0"/>
                <a:cs typeface="Arial" pitchFamily="34" charset="0"/>
              </a:rPr>
              <a:t>Field CBR was performed as per IS 2720 (Part 31): 1990: Methods of tests for soils, part 31, Field determination of California Bearing Ratio.</a:t>
            </a:r>
          </a:p>
          <a:p>
            <a:r>
              <a:rPr lang="en-US" dirty="0" smtClean="0">
                <a:latin typeface="Arial" pitchFamily="34" charset="0"/>
                <a:cs typeface="Arial" pitchFamily="34" charset="0"/>
              </a:rPr>
              <a:t> </a:t>
            </a:r>
          </a:p>
          <a:p>
            <a:pPr>
              <a:buFont typeface="Arial" pitchFamily="34" charset="0"/>
              <a:buChar char="•"/>
            </a:pPr>
            <a:r>
              <a:rPr lang="en-US" dirty="0" smtClean="0">
                <a:latin typeface="Arial" pitchFamily="34" charset="0"/>
                <a:cs typeface="Arial" pitchFamily="34" charset="0"/>
              </a:rPr>
              <a:t>Field CBR test is performed on the prepared subgrade and subbase for both reinforced and unreinforced Sections</a:t>
            </a:r>
            <a:endParaRPr lang="en-US" dirty="0">
              <a:latin typeface="Arial" pitchFamily="34" charset="0"/>
              <a:cs typeface="Arial" pitchFamily="34" charset="0"/>
            </a:endParaRPr>
          </a:p>
          <a:p>
            <a:pPr>
              <a:buFont typeface="Arial" pitchFamily="34" charset="0"/>
              <a:buChar char="•"/>
            </a:pPr>
            <a:r>
              <a:rPr lang="en-US" dirty="0" smtClean="0">
                <a:latin typeface="Arial" pitchFamily="34" charset="0"/>
                <a:cs typeface="Arial" pitchFamily="34" charset="0"/>
              </a:rPr>
              <a:t>Minimum three CBR tests were conducted on prepared surfaces</a:t>
            </a:r>
            <a:endParaRPr lang="en-US" dirty="0">
              <a:latin typeface="Arial" pitchFamily="34" charset="0"/>
              <a:cs typeface="Arial" pitchFamily="34" charset="0"/>
            </a:endParaRPr>
          </a:p>
        </p:txBody>
      </p:sp>
      <p:sp>
        <p:nvSpPr>
          <p:cNvPr id="2" name="Title 1"/>
          <p:cNvSpPr>
            <a:spLocks noGrp="1"/>
          </p:cNvSpPr>
          <p:nvPr>
            <p:ph type="title"/>
          </p:nvPr>
        </p:nvSpPr>
        <p:spPr/>
        <p:txBody>
          <a:bodyPr>
            <a:noAutofit/>
          </a:bodyPr>
          <a:lstStyle/>
          <a:p>
            <a:pPr lvl="0"/>
            <a:r>
              <a:rPr lang="en-US" sz="2700" i="1" u="sng" dirty="0">
                <a:latin typeface="Arial" pitchFamily="34" charset="0"/>
                <a:cs typeface="Arial" pitchFamily="34" charset="0"/>
              </a:rPr>
              <a:t>Field CBR Test</a:t>
            </a:r>
            <a:r>
              <a:rPr lang="en-US" sz="2700" dirty="0">
                <a:latin typeface="Arial" pitchFamily="34" charset="0"/>
                <a:cs typeface="Arial" pitchFamily="34" charset="0"/>
              </a:rPr>
              <a:t/>
            </a:r>
            <a:br>
              <a:rPr lang="en-US" sz="2700" dirty="0">
                <a:latin typeface="Arial" pitchFamily="34" charset="0"/>
                <a:cs typeface="Arial" pitchFamily="34" charset="0"/>
              </a:rPr>
            </a:br>
            <a:endParaRPr lang="en-US" sz="2700" dirty="0">
              <a:latin typeface="Arial" pitchFamily="34" charset="0"/>
              <a:cs typeface="Arial" pitchFamily="34" charset="0"/>
            </a:endParaRPr>
          </a:p>
        </p:txBody>
      </p:sp>
      <p:pic>
        <p:nvPicPr>
          <p:cNvPr id="4" name="Picture 3"/>
          <p:cNvPicPr/>
          <p:nvPr/>
        </p:nvPicPr>
        <p:blipFill>
          <a:blip r:embed="rId2" cstate="print"/>
          <a:srcRect/>
          <a:stretch>
            <a:fillRect/>
          </a:stretch>
        </p:blipFill>
        <p:spPr bwMode="auto">
          <a:xfrm>
            <a:off x="7231243" y="3275859"/>
            <a:ext cx="3385741" cy="4283816"/>
          </a:xfrm>
          <a:prstGeom prst="rect">
            <a:avLst/>
          </a:prstGeom>
          <a:noFill/>
          <a:ln w="9525">
            <a:noFill/>
            <a:miter lim="800000"/>
            <a:headEnd/>
            <a:tailEnd/>
          </a:ln>
        </p:spPr>
      </p:pic>
      <p:sp>
        <p:nvSpPr>
          <p:cNvPr id="5" name="Title 1"/>
          <p:cNvSpPr txBox="1">
            <a:spLocks/>
          </p:cNvSpPr>
          <p:nvPr/>
        </p:nvSpPr>
        <p:spPr>
          <a:xfrm>
            <a:off x="3770674" y="335986"/>
            <a:ext cx="6921139" cy="682853"/>
          </a:xfrm>
          <a:prstGeom prst="rect">
            <a:avLst/>
          </a:prstGeom>
        </p:spPr>
        <p:txBody>
          <a:bodyPr vert="horz" lIns="0" tIns="0" rIns="0" bIns="0" rtlCol="0" anchor="ctr">
            <a:noAutofit/>
          </a:bodyPr>
          <a:lstStyle>
            <a:lvl1pPr algn="l" defTabSz="914400" rtl="0" eaLnBrk="1" latinLnBrk="0" hangingPunct="1">
              <a:spcBef>
                <a:spcPct val="0"/>
              </a:spcBef>
              <a:buNone/>
              <a:defRPr sz="2200" b="1" kern="1200" baseline="0">
                <a:solidFill>
                  <a:schemeClr val="tx1"/>
                </a:solidFill>
                <a:latin typeface="+mn-lt"/>
                <a:ea typeface="+mj-ea"/>
                <a:cs typeface="+mj-cs"/>
              </a:defRPr>
            </a:lvl1pPr>
          </a:lstStyle>
          <a:p>
            <a:pPr algn="ctr"/>
            <a:r>
              <a:rPr lang="en-US" sz="2700" dirty="0">
                <a:latin typeface="Arial" pitchFamily="34" charset="0"/>
                <a:cs typeface="Arial" pitchFamily="34" charset="0"/>
              </a:rPr>
              <a:t>Field Tests Performed</a:t>
            </a:r>
            <a:br>
              <a:rPr lang="en-US" sz="2700" dirty="0">
                <a:latin typeface="Arial" pitchFamily="34" charset="0"/>
                <a:cs typeface="Arial" pitchFamily="34" charset="0"/>
              </a:rPr>
            </a:br>
            <a:endParaRPr lang="en-US" sz="2700" dirty="0">
              <a:latin typeface="Arial" pitchFamily="34" charset="0"/>
              <a:cs typeface="Arial" pitchFamily="34" charset="0"/>
            </a:endParaRPr>
          </a:p>
        </p:txBody>
      </p:sp>
    </p:spTree>
    <p:extLst>
      <p:ext uri="{BB962C8B-B14F-4D97-AF65-F5344CB8AC3E}">
        <p14:creationId xmlns:p14="http://schemas.microsoft.com/office/powerpoint/2010/main" val="3300769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Text Box 2"/>
          <p:cNvSpPr txBox="1">
            <a:spLocks noChangeArrowheads="1"/>
          </p:cNvSpPr>
          <p:nvPr/>
        </p:nvSpPr>
        <p:spPr bwMode="auto">
          <a:xfrm>
            <a:off x="0" y="1291008"/>
            <a:ext cx="8339959" cy="2136632"/>
          </a:xfrm>
          <a:prstGeom prst="rect">
            <a:avLst/>
          </a:prstGeom>
          <a:noFill/>
          <a:ln w="9525">
            <a:noFill/>
            <a:miter lim="800000"/>
            <a:headEnd/>
            <a:tailEnd/>
          </a:ln>
          <a:effectLst/>
        </p:spPr>
        <p:txBody>
          <a:bodyPr wrap="square" lIns="104287" tIns="52144" rIns="104287" bIns="52144">
            <a:spAutoFit/>
          </a:bodyPr>
          <a:lstStyle/>
          <a:p>
            <a:pPr>
              <a:spcBef>
                <a:spcPct val="50000"/>
              </a:spcBef>
            </a:pPr>
            <a:r>
              <a:rPr lang="it-IT" sz="2400" dirty="0" smtClean="0">
                <a:cs typeface="Arial" charset="0"/>
              </a:rPr>
              <a:t>Surface </a:t>
            </a:r>
            <a:r>
              <a:rPr lang="it-IT" sz="2400" dirty="0">
                <a:cs typeface="Arial" charset="0"/>
              </a:rPr>
              <a:t>cracking is the most visible sign of pavement deterioration </a:t>
            </a:r>
          </a:p>
          <a:p>
            <a:pPr>
              <a:spcBef>
                <a:spcPct val="50000"/>
              </a:spcBef>
            </a:pPr>
            <a:r>
              <a:rPr lang="it-IT" sz="2400" dirty="0" smtClean="0">
                <a:cs typeface="Arial" charset="0"/>
              </a:rPr>
              <a:t>Once </a:t>
            </a:r>
            <a:r>
              <a:rPr lang="it-IT" sz="2400" dirty="0">
                <a:cs typeface="Arial" charset="0"/>
              </a:rPr>
              <a:t>cracking occurs, surface water can penetrate to the underlying road construction. This in-turn can cause the </a:t>
            </a:r>
            <a:r>
              <a:rPr lang="it-IT" sz="2400" dirty="0" smtClean="0">
                <a:cs typeface="Arial" charset="0"/>
              </a:rPr>
              <a:t>premature failure </a:t>
            </a:r>
            <a:r>
              <a:rPr lang="it-IT" sz="2400" dirty="0">
                <a:cs typeface="Arial" charset="0"/>
              </a:rPr>
              <a:t>of the entire pavement</a:t>
            </a:r>
            <a:r>
              <a:rPr lang="it-IT" sz="2400" dirty="0" smtClean="0">
                <a:cs typeface="Arial" charset="0"/>
              </a:rPr>
              <a:t>.</a:t>
            </a:r>
            <a:endParaRPr lang="it-IT" sz="2400" dirty="0">
              <a:cs typeface="Arial" charset="0"/>
            </a:endParaRPr>
          </a:p>
        </p:txBody>
      </p:sp>
      <p:pic>
        <p:nvPicPr>
          <p:cNvPr id="599043" name="Picture 3"/>
          <p:cNvPicPr>
            <a:picLocks noChangeAspect="1" noChangeArrowheads="1"/>
          </p:cNvPicPr>
          <p:nvPr/>
        </p:nvPicPr>
        <p:blipFill>
          <a:blip r:embed="rId2"/>
          <a:srcRect/>
          <a:stretch>
            <a:fillRect/>
          </a:stretch>
        </p:blipFill>
        <p:spPr bwMode="auto">
          <a:xfrm>
            <a:off x="8133946" y="1160201"/>
            <a:ext cx="2557868" cy="5664506"/>
          </a:xfrm>
          <a:prstGeom prst="rect">
            <a:avLst/>
          </a:prstGeom>
          <a:noFill/>
          <a:ln w="9525">
            <a:noFill/>
            <a:miter lim="800000"/>
            <a:headEnd/>
            <a:tailEnd/>
          </a:ln>
          <a:effectLst/>
        </p:spPr>
      </p:pic>
      <p:sp>
        <p:nvSpPr>
          <p:cNvPr id="4" name="Rectangle 3"/>
          <p:cNvSpPr/>
          <p:nvPr/>
        </p:nvSpPr>
        <p:spPr>
          <a:xfrm>
            <a:off x="324288" y="3728670"/>
            <a:ext cx="7180099" cy="2677656"/>
          </a:xfrm>
          <a:prstGeom prst="rect">
            <a:avLst/>
          </a:prstGeom>
        </p:spPr>
        <p:txBody>
          <a:bodyPr wrap="square">
            <a:spAutoFit/>
          </a:bodyPr>
          <a:lstStyle/>
          <a:p>
            <a:pPr algn="just">
              <a:spcBef>
                <a:spcPct val="50000"/>
              </a:spcBef>
            </a:pPr>
            <a:r>
              <a:rPr lang="en-US" sz="2400" dirty="0" smtClean="0">
                <a:cs typeface="Arial" charset="0"/>
              </a:rPr>
              <a:t>The mechanisms of failure may be categorized as </a:t>
            </a:r>
          </a:p>
          <a:p>
            <a:pPr algn="just">
              <a:spcBef>
                <a:spcPct val="50000"/>
              </a:spcBef>
              <a:buFont typeface="Wingdings" pitchFamily="2" charset="2"/>
              <a:buChar char="§"/>
            </a:pPr>
            <a:r>
              <a:rPr lang="en-US" sz="2400" dirty="0" smtClean="0"/>
              <a:t>Reflective cracking</a:t>
            </a:r>
          </a:p>
          <a:p>
            <a:pPr algn="just">
              <a:spcBef>
                <a:spcPct val="50000"/>
              </a:spcBef>
              <a:buFont typeface="Wingdings" pitchFamily="2" charset="2"/>
              <a:buChar char="§"/>
            </a:pPr>
            <a:r>
              <a:rPr lang="en-US" sz="2400" dirty="0" smtClean="0"/>
              <a:t>Traffic induced</a:t>
            </a:r>
          </a:p>
          <a:p>
            <a:pPr algn="just">
              <a:spcBef>
                <a:spcPct val="50000"/>
              </a:spcBef>
              <a:buFont typeface="Wingdings" pitchFamily="2" charset="2"/>
              <a:buChar char="§"/>
            </a:pPr>
            <a:r>
              <a:rPr lang="en-US" sz="2400" dirty="0" smtClean="0"/>
              <a:t>Thermally induced </a:t>
            </a:r>
          </a:p>
          <a:p>
            <a:pPr algn="just">
              <a:spcBef>
                <a:spcPct val="50000"/>
              </a:spcBef>
              <a:buFont typeface="Wingdings" pitchFamily="2" charset="2"/>
              <a:buChar char="§"/>
            </a:pPr>
            <a:r>
              <a:rPr lang="en-US" sz="2400" dirty="0" smtClean="0"/>
              <a:t>Surface initiated </a:t>
            </a:r>
            <a:endParaRPr lang="en-US" sz="2400" dirty="0"/>
          </a:p>
        </p:txBody>
      </p:sp>
      <p:sp>
        <p:nvSpPr>
          <p:cNvPr id="5" name="Rectangle 4"/>
          <p:cNvSpPr/>
          <p:nvPr/>
        </p:nvSpPr>
        <p:spPr>
          <a:xfrm>
            <a:off x="1290058" y="425669"/>
            <a:ext cx="4435830" cy="424732"/>
          </a:xfrm>
          <a:prstGeom prst="rect">
            <a:avLst/>
          </a:prstGeom>
        </p:spPr>
        <p:txBody>
          <a:bodyPr wrap="none">
            <a:spAutoFit/>
          </a:bodyPr>
          <a:lstStyle/>
          <a:p>
            <a:pPr defTabSz="914400" eaLnBrk="0" hangingPunct="0">
              <a:lnSpc>
                <a:spcPct val="80000"/>
              </a:lnSpc>
              <a:spcBef>
                <a:spcPct val="20000"/>
              </a:spcBef>
              <a:buClr>
                <a:schemeClr val="tx1"/>
              </a:buClr>
              <a:buSzPct val="100000"/>
            </a:pPr>
            <a:r>
              <a:rPr lang="en-GB" sz="2700" b="1" dirty="0" smtClean="0">
                <a:latin typeface="+mj-lt"/>
              </a:rPr>
              <a:t>Flexible Pavement Failure</a:t>
            </a:r>
            <a:endParaRPr lang="it-IT" sz="2700" b="1" dirty="0">
              <a:latin typeface="+mj-lt"/>
            </a:endParaRPr>
          </a:p>
        </p:txBody>
      </p:sp>
    </p:spTree>
    <p:extLst>
      <p:ext uri="{BB962C8B-B14F-4D97-AF65-F5344CB8AC3E}">
        <p14:creationId xmlns:p14="http://schemas.microsoft.com/office/powerpoint/2010/main" val="411868120"/>
      </p:ext>
    </p:extLst>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rmAutofit/>
          </a:bodyPr>
          <a:lstStyle/>
          <a:p>
            <a:pPr lvl="0" algn="just"/>
            <a:r>
              <a:rPr lang="en-US" sz="2300" b="1" i="1" u="sng" dirty="0">
                <a:latin typeface="Arial" pitchFamily="34" charset="0"/>
                <a:cs typeface="Arial" pitchFamily="34" charset="0"/>
              </a:rPr>
              <a:t>Plate Load test</a:t>
            </a:r>
            <a:endParaRPr lang="en-US" sz="2300" b="1" dirty="0">
              <a:latin typeface="Arial" pitchFamily="34" charset="0"/>
              <a:cs typeface="Arial" pitchFamily="34" charset="0"/>
            </a:endParaRPr>
          </a:p>
          <a:p>
            <a:pPr algn="just">
              <a:lnSpc>
                <a:spcPct val="150000"/>
              </a:lnSpc>
              <a:buFont typeface="Arial" pitchFamily="34" charset="0"/>
              <a:buChar char="•"/>
            </a:pPr>
            <a:r>
              <a:rPr lang="en-US" sz="2300" dirty="0">
                <a:latin typeface="Arial" pitchFamily="34" charset="0"/>
                <a:cs typeface="Arial" pitchFamily="34" charset="0"/>
              </a:rPr>
              <a:t>Plate load test was performed as per IS 9214 (1979): Method of determination of modulus of subgrade reaction (K-Value) of soils in field</a:t>
            </a:r>
          </a:p>
          <a:p>
            <a:pPr algn="just">
              <a:lnSpc>
                <a:spcPct val="150000"/>
              </a:lnSpc>
              <a:spcBef>
                <a:spcPts val="0"/>
              </a:spcBef>
              <a:buFont typeface="Arial" pitchFamily="34" charset="0"/>
              <a:buChar char="•"/>
            </a:pPr>
            <a:r>
              <a:rPr lang="en-US" sz="2300" dirty="0">
                <a:latin typeface="Arial" pitchFamily="34" charset="0"/>
                <a:cs typeface="Arial" pitchFamily="34" charset="0"/>
              </a:rPr>
              <a:t>Plate load test has been performed on the prepared subgrade and subbase of both reinforced and unreinforced sections</a:t>
            </a:r>
          </a:p>
          <a:p>
            <a:pPr algn="just">
              <a:spcBef>
                <a:spcPts val="0"/>
              </a:spcBef>
              <a:buFont typeface="Arial" pitchFamily="34" charset="0"/>
              <a:buChar char="•"/>
            </a:pPr>
            <a:endParaRPr lang="en-US" sz="2300" dirty="0">
              <a:latin typeface="Arial" pitchFamily="34" charset="0"/>
              <a:cs typeface="Arial" pitchFamily="34" charset="0"/>
            </a:endParaRPr>
          </a:p>
          <a:p>
            <a:pPr algn="just"/>
            <a:endParaRPr lang="en-US" sz="2300" dirty="0">
              <a:latin typeface="Arial" pitchFamily="34" charset="0"/>
              <a:cs typeface="Arial" pitchFamily="34" charset="0"/>
            </a:endParaRPr>
          </a:p>
          <a:p>
            <a:pPr algn="just"/>
            <a:endParaRPr lang="en-US" sz="2300" dirty="0">
              <a:latin typeface="Arial" pitchFamily="34" charset="0"/>
              <a:cs typeface="Arial" pitchFamily="34" charset="0"/>
            </a:endParaRPr>
          </a:p>
        </p:txBody>
      </p:sp>
      <p:sp>
        <p:nvSpPr>
          <p:cNvPr id="6" name="Title 5"/>
          <p:cNvSpPr>
            <a:spLocks noGrp="1"/>
          </p:cNvSpPr>
          <p:nvPr>
            <p:ph type="title"/>
          </p:nvPr>
        </p:nvSpPr>
        <p:spPr/>
        <p:txBody>
          <a:bodyPr/>
          <a:lstStyle/>
          <a:p>
            <a:endParaRPr lang="en-US"/>
          </a:p>
        </p:txBody>
      </p:sp>
      <p:pic>
        <p:nvPicPr>
          <p:cNvPr id="4" name="Picture 3"/>
          <p:cNvPicPr/>
          <p:nvPr/>
        </p:nvPicPr>
        <p:blipFill>
          <a:blip r:embed="rId2" cstate="print"/>
          <a:srcRect/>
          <a:stretch>
            <a:fillRect/>
          </a:stretch>
        </p:blipFill>
        <p:spPr bwMode="auto">
          <a:xfrm>
            <a:off x="7751564" y="3112510"/>
            <a:ext cx="2762052" cy="3527848"/>
          </a:xfrm>
          <a:prstGeom prst="rect">
            <a:avLst/>
          </a:prstGeom>
          <a:noFill/>
          <a:ln w="9525">
            <a:noFill/>
            <a:miter lim="800000"/>
            <a:headEnd/>
            <a:tailEnd/>
          </a:ln>
        </p:spPr>
      </p:pic>
      <p:sp>
        <p:nvSpPr>
          <p:cNvPr id="2" name="Rectangle 1"/>
          <p:cNvSpPr/>
          <p:nvPr/>
        </p:nvSpPr>
        <p:spPr>
          <a:xfrm>
            <a:off x="534590" y="4570849"/>
            <a:ext cx="7216974" cy="1628800"/>
          </a:xfrm>
          <a:prstGeom prst="rect">
            <a:avLst/>
          </a:prstGeom>
        </p:spPr>
        <p:txBody>
          <a:bodyPr wrap="square" lIns="104287" tIns="52144" rIns="104287" bIns="52144">
            <a:spAutoFit/>
          </a:bodyPr>
          <a:lstStyle/>
          <a:p>
            <a:pPr marL="325898" indent="-325898" algn="just">
              <a:lnSpc>
                <a:spcPct val="150000"/>
              </a:lnSpc>
              <a:buFont typeface="Arial" pitchFamily="34" charset="0"/>
              <a:buChar char="•"/>
            </a:pPr>
            <a:r>
              <a:rPr lang="en-US" dirty="0">
                <a:latin typeface="Arial" pitchFamily="34" charset="0"/>
                <a:cs typeface="Arial" pitchFamily="34" charset="0"/>
              </a:rPr>
              <a:t>On each layer minimum one plate load test has been performed to understand the modulus of soil reaction of the respective layer. </a:t>
            </a:r>
            <a:endParaRPr lang="en-US" dirty="0" smtClean="0">
              <a:latin typeface="Arial" pitchFamily="34" charset="0"/>
              <a:cs typeface="Arial" pitchFamily="34" charset="0"/>
            </a:endParaRPr>
          </a:p>
          <a:p>
            <a:pPr marL="325898" indent="-325898">
              <a:lnSpc>
                <a:spcPct val="150000"/>
              </a:lnSpc>
              <a:buFont typeface="Arial" pitchFamily="34" charset="0"/>
              <a:buChar char="•"/>
            </a:pPr>
            <a:r>
              <a:rPr lang="en-US" dirty="0">
                <a:latin typeface="Arial" pitchFamily="34" charset="0"/>
                <a:cs typeface="Arial" pitchFamily="34" charset="0"/>
              </a:rPr>
              <a:t>In this trial test </a:t>
            </a:r>
            <a:r>
              <a:rPr lang="en-US" dirty="0" smtClean="0">
                <a:latin typeface="Arial" pitchFamily="34" charset="0"/>
                <a:cs typeface="Arial" pitchFamily="34" charset="0"/>
              </a:rPr>
              <a:t>, square plate of 30cm X 30cm size has been used</a:t>
            </a:r>
            <a:endParaRPr lang="en-US" dirty="0">
              <a:latin typeface="Arial" pitchFamily="34" charset="0"/>
              <a:cs typeface="Arial" pitchFamily="34" charset="0"/>
            </a:endParaRPr>
          </a:p>
          <a:p>
            <a:pPr marL="325898" indent="-325898">
              <a:buFont typeface="Arial" pitchFamily="34" charset="0"/>
              <a:buChar char="•"/>
            </a:pPr>
            <a:endParaRPr lang="en-US" dirty="0">
              <a:latin typeface="Arial" pitchFamily="34" charset="0"/>
              <a:cs typeface="Arial" pitchFamily="34" charset="0"/>
            </a:endParaRPr>
          </a:p>
        </p:txBody>
      </p:sp>
      <p:sp>
        <p:nvSpPr>
          <p:cNvPr id="5" name="Title 1"/>
          <p:cNvSpPr txBox="1">
            <a:spLocks/>
          </p:cNvSpPr>
          <p:nvPr/>
        </p:nvSpPr>
        <p:spPr>
          <a:xfrm>
            <a:off x="3770674" y="335986"/>
            <a:ext cx="6921139" cy="682853"/>
          </a:xfrm>
          <a:prstGeom prst="rect">
            <a:avLst/>
          </a:prstGeom>
        </p:spPr>
        <p:txBody>
          <a:bodyPr vert="horz" lIns="0" tIns="0" rIns="0" bIns="0" rtlCol="0" anchor="ctr">
            <a:noAutofit/>
          </a:bodyPr>
          <a:lstStyle>
            <a:lvl1pPr algn="l" defTabSz="914400" rtl="0" eaLnBrk="1" latinLnBrk="0" hangingPunct="1">
              <a:spcBef>
                <a:spcPct val="0"/>
              </a:spcBef>
              <a:buNone/>
              <a:defRPr sz="2200" b="1" kern="1200" baseline="0">
                <a:solidFill>
                  <a:schemeClr val="tx1"/>
                </a:solidFill>
                <a:latin typeface="+mn-lt"/>
                <a:ea typeface="+mj-ea"/>
                <a:cs typeface="+mj-cs"/>
              </a:defRPr>
            </a:lvl1pPr>
          </a:lstStyle>
          <a:p>
            <a:pPr algn="ctr"/>
            <a:r>
              <a:rPr lang="en-US" sz="2700" dirty="0">
                <a:latin typeface="Arial" pitchFamily="34" charset="0"/>
                <a:cs typeface="Arial" pitchFamily="34" charset="0"/>
              </a:rPr>
              <a:t>Field Tests Performed</a:t>
            </a:r>
            <a:br>
              <a:rPr lang="en-US" sz="2700" dirty="0">
                <a:latin typeface="Arial" pitchFamily="34" charset="0"/>
                <a:cs typeface="Arial" pitchFamily="34" charset="0"/>
              </a:rPr>
            </a:br>
            <a:endParaRPr lang="en-US" sz="2700" dirty="0">
              <a:latin typeface="Arial" pitchFamily="34" charset="0"/>
              <a:cs typeface="Arial" pitchFamily="34" charset="0"/>
            </a:endParaRPr>
          </a:p>
        </p:txBody>
      </p:sp>
    </p:spTree>
    <p:extLst>
      <p:ext uri="{BB962C8B-B14F-4D97-AF65-F5344CB8AC3E}">
        <p14:creationId xmlns:p14="http://schemas.microsoft.com/office/powerpoint/2010/main" val="2454908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rmAutofit/>
          </a:bodyPr>
          <a:lstStyle/>
          <a:p>
            <a:pPr lvl="0" algn="just"/>
            <a:r>
              <a:rPr lang="en-US" sz="2300" b="1" i="1" u="sng" dirty="0">
                <a:latin typeface="Arial" pitchFamily="34" charset="0"/>
                <a:cs typeface="Arial" pitchFamily="34" charset="0"/>
              </a:rPr>
              <a:t>Cyclic Plate load test:</a:t>
            </a:r>
          </a:p>
          <a:p>
            <a:pPr lvl="0" algn="just"/>
            <a:endParaRPr lang="en-US" sz="2300" b="1" dirty="0">
              <a:latin typeface="Arial" pitchFamily="34" charset="0"/>
              <a:cs typeface="Arial" pitchFamily="34" charset="0"/>
            </a:endParaRPr>
          </a:p>
          <a:p>
            <a:pPr algn="just">
              <a:buFont typeface="Arial" pitchFamily="34" charset="0"/>
              <a:buChar char="•"/>
              <a:tabLst>
                <a:tab pos="0" algn="l"/>
              </a:tabLst>
            </a:pPr>
            <a:r>
              <a:rPr lang="en-US" sz="2300" dirty="0">
                <a:latin typeface="Arial" pitchFamily="34" charset="0"/>
                <a:cs typeface="Arial" pitchFamily="34" charset="0"/>
              </a:rPr>
              <a:t>Cyclic plate load test was performed as per IS 5249 (1992): Determination of dynamic properties of soil - Method of test</a:t>
            </a:r>
          </a:p>
          <a:p>
            <a:pPr algn="just"/>
            <a:r>
              <a:rPr lang="en-US" sz="2300" dirty="0">
                <a:latin typeface="Arial" pitchFamily="34" charset="0"/>
                <a:cs typeface="Arial" pitchFamily="34" charset="0"/>
              </a:rPr>
              <a:t> </a:t>
            </a:r>
          </a:p>
          <a:p>
            <a:pPr algn="just">
              <a:buFont typeface="Arial" pitchFamily="34" charset="0"/>
              <a:buChar char="•"/>
            </a:pPr>
            <a:r>
              <a:rPr lang="en-US" sz="2300" dirty="0">
                <a:latin typeface="Arial" pitchFamily="34" charset="0"/>
                <a:cs typeface="Arial" pitchFamily="34" charset="0"/>
              </a:rPr>
              <a:t>Cyclic plate load test was performed on the prepared subgrade and subbase of both reinforced and unreinforced sections. </a:t>
            </a:r>
          </a:p>
          <a:p>
            <a:pPr algn="just"/>
            <a:endParaRPr lang="en-US" sz="2300" dirty="0">
              <a:latin typeface="Arial" pitchFamily="34" charset="0"/>
              <a:cs typeface="Arial" pitchFamily="34" charset="0"/>
            </a:endParaRPr>
          </a:p>
          <a:p>
            <a:pPr algn="just">
              <a:buFont typeface="Arial" pitchFamily="34" charset="0"/>
              <a:buChar char="•"/>
            </a:pPr>
            <a:r>
              <a:rPr lang="en-US" sz="2300" dirty="0">
                <a:latin typeface="Arial" pitchFamily="34" charset="0"/>
                <a:cs typeface="Arial" pitchFamily="34" charset="0"/>
              </a:rPr>
              <a:t>On each layer minimum one cyclic plate load test was conducted for understanding the settlements corresponding to no. of cycles repeated for reinforced and unreinforced sections.</a:t>
            </a:r>
          </a:p>
          <a:p>
            <a:pPr algn="just"/>
            <a:endParaRPr lang="en-US" sz="2300" dirty="0">
              <a:latin typeface="Arial" pitchFamily="34" charset="0"/>
              <a:cs typeface="Arial" pitchFamily="34" charset="0"/>
            </a:endParaRPr>
          </a:p>
        </p:txBody>
      </p:sp>
      <p:sp>
        <p:nvSpPr>
          <p:cNvPr id="2" name="Title 1"/>
          <p:cNvSpPr>
            <a:spLocks noGrp="1"/>
          </p:cNvSpPr>
          <p:nvPr>
            <p:ph type="title"/>
          </p:nvPr>
        </p:nvSpPr>
        <p:spPr/>
        <p:txBody>
          <a:bodyPr/>
          <a:lstStyle/>
          <a:p>
            <a:endParaRPr lang="en-US"/>
          </a:p>
        </p:txBody>
      </p:sp>
      <p:sp>
        <p:nvSpPr>
          <p:cNvPr id="4" name="Title 1"/>
          <p:cNvSpPr txBox="1">
            <a:spLocks/>
          </p:cNvSpPr>
          <p:nvPr/>
        </p:nvSpPr>
        <p:spPr>
          <a:xfrm>
            <a:off x="3770674" y="335986"/>
            <a:ext cx="6921139" cy="682853"/>
          </a:xfrm>
          <a:prstGeom prst="rect">
            <a:avLst/>
          </a:prstGeom>
        </p:spPr>
        <p:txBody>
          <a:bodyPr vert="horz" lIns="0" tIns="0" rIns="0" bIns="0" rtlCol="0" anchor="ctr">
            <a:noAutofit/>
          </a:bodyPr>
          <a:lstStyle>
            <a:lvl1pPr algn="l" defTabSz="914400" rtl="0" eaLnBrk="1" latinLnBrk="0" hangingPunct="1">
              <a:spcBef>
                <a:spcPct val="0"/>
              </a:spcBef>
              <a:buNone/>
              <a:defRPr sz="2200" b="1" kern="1200" baseline="0">
                <a:solidFill>
                  <a:schemeClr val="tx1"/>
                </a:solidFill>
                <a:latin typeface="+mn-lt"/>
                <a:ea typeface="+mj-ea"/>
                <a:cs typeface="+mj-cs"/>
              </a:defRPr>
            </a:lvl1pPr>
          </a:lstStyle>
          <a:p>
            <a:pPr algn="ctr"/>
            <a:r>
              <a:rPr lang="en-US" sz="2700" dirty="0">
                <a:latin typeface="Arial" pitchFamily="34" charset="0"/>
                <a:cs typeface="Arial" pitchFamily="34" charset="0"/>
              </a:rPr>
              <a:t>Field Tests Performed</a:t>
            </a:r>
            <a:br>
              <a:rPr lang="en-US" sz="2700" dirty="0">
                <a:latin typeface="Arial" pitchFamily="34" charset="0"/>
                <a:cs typeface="Arial" pitchFamily="34" charset="0"/>
              </a:rPr>
            </a:br>
            <a:endParaRPr lang="en-US" sz="2700" dirty="0">
              <a:latin typeface="Arial" pitchFamily="34" charset="0"/>
              <a:cs typeface="Arial" pitchFamily="34" charset="0"/>
            </a:endParaRPr>
          </a:p>
        </p:txBody>
      </p:sp>
    </p:spTree>
    <p:extLst>
      <p:ext uri="{BB962C8B-B14F-4D97-AF65-F5344CB8AC3E}">
        <p14:creationId xmlns:p14="http://schemas.microsoft.com/office/powerpoint/2010/main" val="1884037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lstStyle/>
          <a:p>
            <a:endParaRPr lang="en-US" dirty="0" smtClean="0"/>
          </a:p>
          <a:p>
            <a:endParaRPr lang="en-US" dirty="0"/>
          </a:p>
        </p:txBody>
      </p:sp>
      <p:sp>
        <p:nvSpPr>
          <p:cNvPr id="2" name="Title 1"/>
          <p:cNvSpPr>
            <a:spLocks noGrp="1"/>
          </p:cNvSpPr>
          <p:nvPr>
            <p:ph type="title"/>
          </p:nvPr>
        </p:nvSpPr>
        <p:spPr/>
        <p:txBody>
          <a:bodyPr>
            <a:noAutofit/>
          </a:bodyPr>
          <a:lstStyle/>
          <a:p>
            <a:pPr algn="ctr"/>
            <a:r>
              <a:rPr lang="en-US" sz="2700" dirty="0">
                <a:latin typeface="Arial" pitchFamily="34" charset="0"/>
                <a:cs typeface="Arial" pitchFamily="34" charset="0"/>
              </a:rPr>
              <a:t/>
            </a:r>
            <a:br>
              <a:rPr lang="en-US" sz="2700" dirty="0">
                <a:latin typeface="Arial" pitchFamily="34" charset="0"/>
                <a:cs typeface="Arial" pitchFamily="34" charset="0"/>
              </a:rPr>
            </a:br>
            <a:r>
              <a:rPr lang="en-US" sz="2700" dirty="0">
                <a:latin typeface="Arial" pitchFamily="34" charset="0"/>
                <a:cs typeface="Arial" pitchFamily="34" charset="0"/>
              </a:rPr>
              <a:t/>
            </a:r>
            <a:br>
              <a:rPr lang="en-US" sz="2700" dirty="0">
                <a:latin typeface="Arial" pitchFamily="34" charset="0"/>
                <a:cs typeface="Arial" pitchFamily="34" charset="0"/>
              </a:rPr>
            </a:br>
            <a:r>
              <a:rPr lang="en-US" sz="2700" dirty="0">
                <a:latin typeface="Arial" pitchFamily="34" charset="0"/>
                <a:cs typeface="Arial" pitchFamily="34" charset="0"/>
              </a:rPr>
              <a:t/>
            </a:r>
            <a:br>
              <a:rPr lang="en-US" sz="2700" dirty="0">
                <a:latin typeface="Arial" pitchFamily="34" charset="0"/>
                <a:cs typeface="Arial" pitchFamily="34" charset="0"/>
              </a:rPr>
            </a:br>
            <a:r>
              <a:rPr lang="en-US" sz="2700" dirty="0">
                <a:latin typeface="Arial" pitchFamily="34" charset="0"/>
                <a:cs typeface="Arial" pitchFamily="34" charset="0"/>
              </a:rPr>
              <a:t>Summary of Test </a:t>
            </a:r>
            <a:r>
              <a:rPr lang="en-US" sz="2700" dirty="0" smtClean="0">
                <a:latin typeface="Arial" pitchFamily="34" charset="0"/>
                <a:cs typeface="Arial" pitchFamily="34" charset="0"/>
              </a:rPr>
              <a:t>Results</a:t>
            </a:r>
            <a:endParaRPr lang="en-US" sz="2700" dirty="0">
              <a:latin typeface="Arial" pitchFamily="34" charset="0"/>
              <a:cs typeface="Arial" pitchFamily="34" charset="0"/>
            </a:endParaRPr>
          </a:p>
        </p:txBody>
      </p:sp>
      <p:sp>
        <p:nvSpPr>
          <p:cNvPr id="4" name="Rectangle 3"/>
          <p:cNvSpPr/>
          <p:nvPr/>
        </p:nvSpPr>
        <p:spPr>
          <a:xfrm>
            <a:off x="534591" y="1156750"/>
            <a:ext cx="3655582" cy="382305"/>
          </a:xfrm>
          <a:prstGeom prst="rect">
            <a:avLst/>
          </a:prstGeom>
        </p:spPr>
        <p:txBody>
          <a:bodyPr wrap="square" lIns="104287" tIns="52144" rIns="104287" bIns="52144">
            <a:spAutoFit/>
          </a:bodyPr>
          <a:lstStyle/>
          <a:p>
            <a:r>
              <a:rPr lang="en-US" b="1" i="1" u="sng" dirty="0">
                <a:latin typeface="Arial" pitchFamily="34" charset="0"/>
                <a:cs typeface="Arial" pitchFamily="34" charset="0"/>
                <a:hlinkClick r:id="rId2" action="ppaction://hlinksldjump"/>
              </a:rPr>
              <a:t>Field Density Test</a:t>
            </a:r>
            <a:r>
              <a:rPr lang="en-US" b="1" dirty="0">
                <a:latin typeface="Arial" pitchFamily="34" charset="0"/>
                <a:cs typeface="Arial" pitchFamily="34" charset="0"/>
                <a:hlinkClick r:id="rId2" action="ppaction://hlinksldjump"/>
              </a:rPr>
              <a:t> </a:t>
            </a:r>
            <a:endParaRPr lang="en-US" b="1" dirty="0"/>
          </a:p>
        </p:txBody>
      </p:sp>
      <p:sp>
        <p:nvSpPr>
          <p:cNvPr id="5" name="Rectangle 4"/>
          <p:cNvSpPr/>
          <p:nvPr/>
        </p:nvSpPr>
        <p:spPr>
          <a:xfrm>
            <a:off x="435309" y="1763925"/>
            <a:ext cx="9889927" cy="659304"/>
          </a:xfrm>
          <a:prstGeom prst="rect">
            <a:avLst/>
          </a:prstGeom>
        </p:spPr>
        <p:txBody>
          <a:bodyPr wrap="square" lIns="104287" tIns="52144" rIns="104287" bIns="52144">
            <a:spAutoFit/>
          </a:bodyPr>
          <a:lstStyle/>
          <a:p>
            <a:r>
              <a:rPr lang="en-US" dirty="0">
                <a:latin typeface="Arial" pitchFamily="34" charset="0"/>
                <a:cs typeface="Arial" pitchFamily="34" charset="0"/>
              </a:rPr>
              <a:t>Field density and moisture content on each compacted layer </a:t>
            </a:r>
            <a:r>
              <a:rPr lang="en-US" dirty="0" smtClean="0">
                <a:latin typeface="Arial" pitchFamily="34" charset="0"/>
                <a:cs typeface="Arial" pitchFamily="34" charset="0"/>
              </a:rPr>
              <a:t>has been </a:t>
            </a:r>
            <a:r>
              <a:rPr lang="en-US" dirty="0">
                <a:latin typeface="Arial" pitchFamily="34" charset="0"/>
                <a:cs typeface="Arial" pitchFamily="34" charset="0"/>
              </a:rPr>
              <a:t>tested and </a:t>
            </a:r>
            <a:r>
              <a:rPr lang="en-US" dirty="0" smtClean="0">
                <a:latin typeface="Arial" pitchFamily="34" charset="0"/>
                <a:cs typeface="Arial" pitchFamily="34" charset="0"/>
              </a:rPr>
              <a:t>the average </a:t>
            </a:r>
            <a:r>
              <a:rPr lang="en-US" dirty="0">
                <a:latin typeface="Arial" pitchFamily="34" charset="0"/>
                <a:cs typeface="Arial" pitchFamily="34" charset="0"/>
              </a:rPr>
              <a:t>density and moisture content are as shown in the table below.</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413" y="2687885"/>
            <a:ext cx="10146085" cy="1879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1289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770674" y="335985"/>
            <a:ext cx="6921139" cy="587975"/>
          </a:xfrm>
          <a:prstGeom prst="rect">
            <a:avLst/>
          </a:prstGeom>
        </p:spPr>
        <p:txBody>
          <a:bodyPr vert="horz" lIns="0" tIns="0" rIns="0" bIns="0" rtlCol="0" anchor="ctr">
            <a:noAutofit/>
          </a:bodyPr>
          <a:lstStyle>
            <a:lvl1pPr algn="l" defTabSz="914400" rtl="0" eaLnBrk="1" latinLnBrk="0" hangingPunct="1">
              <a:spcBef>
                <a:spcPct val="0"/>
              </a:spcBef>
              <a:buNone/>
              <a:defRPr sz="2200" b="1" kern="1200" baseline="0">
                <a:solidFill>
                  <a:schemeClr val="tx1"/>
                </a:solidFill>
                <a:latin typeface="+mn-lt"/>
                <a:ea typeface="+mj-ea"/>
                <a:cs typeface="+mj-cs"/>
              </a:defRPr>
            </a:lvl1pPr>
          </a:lstStyle>
          <a:p>
            <a:pPr algn="ctr"/>
            <a:r>
              <a:rPr lang="en-US" sz="2700" dirty="0">
                <a:latin typeface="Arial" pitchFamily="34" charset="0"/>
                <a:cs typeface="Arial" pitchFamily="34" charset="0"/>
              </a:rPr>
              <a:t/>
            </a:r>
            <a:br>
              <a:rPr lang="en-US" sz="2700" dirty="0">
                <a:latin typeface="Arial" pitchFamily="34" charset="0"/>
                <a:cs typeface="Arial" pitchFamily="34" charset="0"/>
              </a:rPr>
            </a:br>
            <a:r>
              <a:rPr lang="en-US" sz="2700" dirty="0">
                <a:latin typeface="Arial" pitchFamily="34" charset="0"/>
                <a:cs typeface="Arial" pitchFamily="34" charset="0"/>
              </a:rPr>
              <a:t/>
            </a:r>
            <a:br>
              <a:rPr lang="en-US" sz="2700" dirty="0">
                <a:latin typeface="Arial" pitchFamily="34" charset="0"/>
                <a:cs typeface="Arial" pitchFamily="34" charset="0"/>
              </a:rPr>
            </a:br>
            <a:r>
              <a:rPr lang="en-US" sz="2700" dirty="0">
                <a:latin typeface="Arial" pitchFamily="34" charset="0"/>
                <a:cs typeface="Arial" pitchFamily="34" charset="0"/>
              </a:rPr>
              <a:t/>
            </a:r>
            <a:br>
              <a:rPr lang="en-US" sz="2700" dirty="0">
                <a:latin typeface="Arial" pitchFamily="34" charset="0"/>
                <a:cs typeface="Arial" pitchFamily="34" charset="0"/>
              </a:rPr>
            </a:br>
            <a:r>
              <a:rPr lang="en-US" sz="2700" dirty="0">
                <a:latin typeface="Arial" pitchFamily="34" charset="0"/>
                <a:cs typeface="Arial" pitchFamily="34" charset="0"/>
              </a:rPr>
              <a:t>Summary of Test Results</a:t>
            </a:r>
            <a:br>
              <a:rPr lang="en-US" sz="2700" dirty="0">
                <a:latin typeface="Arial" pitchFamily="34" charset="0"/>
                <a:cs typeface="Arial" pitchFamily="34" charset="0"/>
              </a:rPr>
            </a:br>
            <a:r>
              <a:rPr lang="en-US" sz="2700" dirty="0">
                <a:latin typeface="Arial" pitchFamily="34" charset="0"/>
                <a:cs typeface="Arial" pitchFamily="34" charset="0"/>
              </a:rPr>
              <a:t/>
            </a:r>
            <a:br>
              <a:rPr lang="en-US" sz="2700" dirty="0">
                <a:latin typeface="Arial" pitchFamily="34" charset="0"/>
                <a:cs typeface="Arial" pitchFamily="34" charset="0"/>
              </a:rPr>
            </a:br>
            <a:r>
              <a:rPr lang="en-US" sz="2700" dirty="0">
                <a:latin typeface="Arial" pitchFamily="34" charset="0"/>
                <a:cs typeface="Arial" pitchFamily="34" charset="0"/>
              </a:rPr>
              <a:t/>
            </a:r>
            <a:br>
              <a:rPr lang="en-US" sz="2700" dirty="0">
                <a:latin typeface="Arial" pitchFamily="34" charset="0"/>
                <a:cs typeface="Arial" pitchFamily="34" charset="0"/>
              </a:rPr>
            </a:br>
            <a:endParaRPr lang="en-US" sz="2700" dirty="0">
              <a:latin typeface="Arial" pitchFamily="34" charset="0"/>
              <a:cs typeface="Arial" pitchFamily="34" charset="0"/>
            </a:endParaRPr>
          </a:p>
        </p:txBody>
      </p:sp>
      <p:sp>
        <p:nvSpPr>
          <p:cNvPr id="8" name="Rectangle 7"/>
          <p:cNvSpPr/>
          <p:nvPr/>
        </p:nvSpPr>
        <p:spPr>
          <a:xfrm>
            <a:off x="395375" y="1180646"/>
            <a:ext cx="9500121" cy="490027"/>
          </a:xfrm>
          <a:prstGeom prst="rect">
            <a:avLst/>
          </a:prstGeom>
        </p:spPr>
        <p:txBody>
          <a:bodyPr wrap="square" lIns="104287" tIns="52144" rIns="104287" bIns="52144">
            <a:spAutoFit/>
          </a:bodyPr>
          <a:lstStyle/>
          <a:p>
            <a:r>
              <a:rPr lang="en-US" b="1" i="1" u="sng" dirty="0" smtClean="0">
                <a:solidFill>
                  <a:srgbClr val="0000CC"/>
                </a:solidFill>
                <a:latin typeface="Arial" pitchFamily="34" charset="0"/>
                <a:cs typeface="Arial" pitchFamily="34" charset="0"/>
              </a:rPr>
              <a:t>Field </a:t>
            </a:r>
            <a:r>
              <a:rPr lang="en-US" b="1" i="1" u="sng" dirty="0">
                <a:solidFill>
                  <a:srgbClr val="0000CC"/>
                </a:solidFill>
                <a:latin typeface="Arial" pitchFamily="34" charset="0"/>
                <a:cs typeface="Arial" pitchFamily="34" charset="0"/>
              </a:rPr>
              <a:t>California Bearing Ratio Test </a:t>
            </a:r>
            <a:r>
              <a:rPr lang="en-US" b="1" i="1" u="sng" dirty="0" smtClean="0">
                <a:solidFill>
                  <a:srgbClr val="0000CC"/>
                </a:solidFill>
                <a:latin typeface="Arial" pitchFamily="34" charset="0"/>
                <a:cs typeface="Arial" pitchFamily="34" charset="0"/>
              </a:rPr>
              <a:t> Results (CBR </a:t>
            </a:r>
            <a:r>
              <a:rPr lang="en-US" sz="2500" b="1" i="1" u="sng" dirty="0">
                <a:solidFill>
                  <a:srgbClr val="0000CC"/>
                </a:solidFill>
                <a:ea typeface="+mj-ea"/>
                <a:cs typeface="+mj-cs"/>
              </a:rPr>
              <a:t>Test Results)</a:t>
            </a:r>
            <a:endParaRPr lang="en-US" b="1" i="1" u="sng" dirty="0">
              <a:solidFill>
                <a:srgbClr val="0000CC"/>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983" y="1858421"/>
            <a:ext cx="9288513" cy="1669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599347" y="3537946"/>
            <a:ext cx="9557875" cy="2182798"/>
          </a:xfrm>
          <a:prstGeom prst="rect">
            <a:avLst/>
          </a:prstGeom>
        </p:spPr>
        <p:txBody>
          <a:bodyPr wrap="square" lIns="104287" tIns="52144" rIns="104287" bIns="52144">
            <a:spAutoFit/>
          </a:bodyPr>
          <a:lstStyle/>
          <a:p>
            <a:pPr marL="325898" indent="-325898" algn="just">
              <a:lnSpc>
                <a:spcPct val="150000"/>
              </a:lnSpc>
              <a:buFont typeface="Arial" pitchFamily="34" charset="0"/>
              <a:buChar char="•"/>
            </a:pPr>
            <a:r>
              <a:rPr lang="en-US" dirty="0">
                <a:latin typeface="Arial" pitchFamily="34" charset="0"/>
                <a:cs typeface="Arial" pitchFamily="34" charset="0"/>
              </a:rPr>
              <a:t>Above table clearly indicates that CBR of reinforced section is higher than </a:t>
            </a:r>
            <a:r>
              <a:rPr lang="en-US" dirty="0" smtClean="0">
                <a:latin typeface="Arial" pitchFamily="34" charset="0"/>
                <a:cs typeface="Arial" pitchFamily="34" charset="0"/>
              </a:rPr>
              <a:t>unreinforced section</a:t>
            </a:r>
            <a:r>
              <a:rPr lang="en-US" dirty="0">
                <a:latin typeface="Arial" pitchFamily="34" charset="0"/>
                <a:cs typeface="Arial" pitchFamily="34" charset="0"/>
              </a:rPr>
              <a:t>. </a:t>
            </a:r>
          </a:p>
          <a:p>
            <a:pPr marL="325898" indent="-325898" algn="just">
              <a:lnSpc>
                <a:spcPct val="150000"/>
              </a:lnSpc>
              <a:buFont typeface="Arial" pitchFamily="34" charset="0"/>
              <a:buChar char="•"/>
            </a:pPr>
            <a:endParaRPr lang="en-US" dirty="0">
              <a:latin typeface="Arial" pitchFamily="34" charset="0"/>
              <a:cs typeface="Arial" pitchFamily="34" charset="0"/>
            </a:endParaRPr>
          </a:p>
          <a:p>
            <a:pPr marL="325898" indent="-325898" algn="just">
              <a:lnSpc>
                <a:spcPct val="150000"/>
              </a:lnSpc>
              <a:buFont typeface="Arial" pitchFamily="34" charset="0"/>
              <a:buChar char="•"/>
            </a:pPr>
            <a:r>
              <a:rPr lang="en-US" dirty="0" smtClean="0">
                <a:latin typeface="Arial" pitchFamily="34" charset="0"/>
                <a:cs typeface="Arial" pitchFamily="34" charset="0"/>
              </a:rPr>
              <a:t>Improvement </a:t>
            </a:r>
            <a:r>
              <a:rPr lang="en-US" dirty="0">
                <a:latin typeface="Arial" pitchFamily="34" charset="0"/>
                <a:cs typeface="Arial" pitchFamily="34" charset="0"/>
              </a:rPr>
              <a:t>of </a:t>
            </a:r>
            <a:r>
              <a:rPr lang="en-US" dirty="0">
                <a:solidFill>
                  <a:srgbClr val="00B050"/>
                </a:solidFill>
                <a:latin typeface="Arial" pitchFamily="34" charset="0"/>
                <a:cs typeface="Arial" pitchFamily="34" charset="0"/>
              </a:rPr>
              <a:t>78.7% </a:t>
            </a:r>
            <a:r>
              <a:rPr lang="en-US" dirty="0">
                <a:latin typeface="Arial" pitchFamily="34" charset="0"/>
                <a:cs typeface="Arial" pitchFamily="34" charset="0"/>
              </a:rPr>
              <a:t>in CBR is observed for reinforced section </a:t>
            </a:r>
            <a:r>
              <a:rPr lang="en-US" dirty="0" smtClean="0">
                <a:latin typeface="Arial" pitchFamily="34" charset="0"/>
                <a:cs typeface="Arial" pitchFamily="34" charset="0"/>
              </a:rPr>
              <a:t>which confirms </a:t>
            </a:r>
            <a:r>
              <a:rPr lang="en-US" dirty="0">
                <a:latin typeface="Arial" pitchFamily="34" charset="0"/>
                <a:cs typeface="Arial" pitchFamily="34" charset="0"/>
              </a:rPr>
              <a:t>the </a:t>
            </a:r>
            <a:r>
              <a:rPr lang="en-US" dirty="0">
                <a:solidFill>
                  <a:srgbClr val="00B050"/>
                </a:solidFill>
                <a:latin typeface="Arial" pitchFamily="34" charset="0"/>
                <a:cs typeface="Arial" pitchFamily="34" charset="0"/>
              </a:rPr>
              <a:t>positive benefit of using extruded biaxial geogrid in the pavement section</a:t>
            </a:r>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09680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Autofit/>
          </a:bodyPr>
          <a:lstStyle/>
          <a:p>
            <a:pPr>
              <a:lnSpc>
                <a:spcPct val="150000"/>
              </a:lnSpc>
              <a:buFont typeface="Arial" pitchFamily="34" charset="0"/>
              <a:buChar char="•"/>
            </a:pPr>
            <a:r>
              <a:rPr lang="en-US" sz="2300" dirty="0">
                <a:latin typeface="Arial" pitchFamily="34" charset="0"/>
                <a:cs typeface="Arial" pitchFamily="34" charset="0"/>
              </a:rPr>
              <a:t>CBR and soil modulus E (in MPA) are linked by the relationship used in AASHTO 1993 guidelines:</a:t>
            </a:r>
          </a:p>
          <a:p>
            <a:pPr>
              <a:lnSpc>
                <a:spcPct val="150000"/>
              </a:lnSpc>
            </a:pPr>
            <a:r>
              <a:rPr lang="en-US" sz="2300" dirty="0">
                <a:latin typeface="Arial" pitchFamily="34" charset="0"/>
                <a:cs typeface="Arial" pitchFamily="34" charset="0"/>
              </a:rPr>
              <a:t>	</a:t>
            </a:r>
            <a:r>
              <a:rPr lang="en-GB" sz="2300" dirty="0">
                <a:latin typeface="Arial" pitchFamily="34" charset="0"/>
                <a:cs typeface="Arial" pitchFamily="34" charset="0"/>
              </a:rPr>
              <a:t>M</a:t>
            </a:r>
            <a:r>
              <a:rPr lang="en-GB" sz="2300" baseline="-25000" dirty="0">
                <a:latin typeface="Arial" pitchFamily="34" charset="0"/>
                <a:cs typeface="Arial" pitchFamily="34" charset="0"/>
              </a:rPr>
              <a:t>r</a:t>
            </a:r>
            <a:r>
              <a:rPr lang="en-GB" sz="2300" dirty="0">
                <a:latin typeface="Arial" pitchFamily="34" charset="0"/>
                <a:cs typeface="Arial" pitchFamily="34" charset="0"/>
              </a:rPr>
              <a:t> = 17.6 (CBR)</a:t>
            </a:r>
            <a:r>
              <a:rPr lang="en-GB" sz="2300" baseline="30000" dirty="0">
                <a:latin typeface="Arial" pitchFamily="34" charset="0"/>
                <a:cs typeface="Arial" pitchFamily="34" charset="0"/>
              </a:rPr>
              <a:t>0.64</a:t>
            </a:r>
            <a:r>
              <a:rPr lang="en-GB" sz="2300" dirty="0">
                <a:latin typeface="Arial" pitchFamily="34" charset="0"/>
                <a:cs typeface="Arial" pitchFamily="34" charset="0"/>
              </a:rPr>
              <a:t>   (</a:t>
            </a:r>
            <a:r>
              <a:rPr lang="en-GB" sz="2300" dirty="0" err="1">
                <a:latin typeface="Arial" pitchFamily="34" charset="0"/>
                <a:cs typeface="Arial" pitchFamily="34" charset="0"/>
              </a:rPr>
              <a:t>MPa</a:t>
            </a:r>
            <a:r>
              <a:rPr lang="en-GB" sz="2300" dirty="0">
                <a:latin typeface="Arial" pitchFamily="34" charset="0"/>
                <a:cs typeface="Arial" pitchFamily="34" charset="0"/>
              </a:rPr>
              <a:t>) </a:t>
            </a:r>
            <a:endParaRPr lang="en-US" sz="2300" dirty="0">
              <a:latin typeface="Arial" pitchFamily="34" charset="0"/>
              <a:cs typeface="Arial" pitchFamily="34" charset="0"/>
            </a:endParaRPr>
          </a:p>
          <a:p>
            <a:pPr>
              <a:lnSpc>
                <a:spcPct val="150000"/>
              </a:lnSpc>
            </a:pPr>
            <a:r>
              <a:rPr lang="en-US" sz="2300" dirty="0">
                <a:latin typeface="Arial" pitchFamily="34" charset="0"/>
                <a:cs typeface="Arial" pitchFamily="34" charset="0"/>
              </a:rPr>
              <a:t>     Hence we get the following values</a:t>
            </a:r>
          </a:p>
          <a:p>
            <a:endParaRPr lang="en-US" sz="2300" dirty="0">
              <a:latin typeface="Arial" pitchFamily="34" charset="0"/>
              <a:cs typeface="Arial" pitchFamily="34" charset="0"/>
            </a:endParaRPr>
          </a:p>
          <a:p>
            <a:endParaRPr lang="en-US" sz="2300" dirty="0">
              <a:latin typeface="Arial" pitchFamily="34" charset="0"/>
              <a:cs typeface="Arial" pitchFamily="34" charset="0"/>
            </a:endParaRPr>
          </a:p>
          <a:p>
            <a:endParaRPr lang="en-US" sz="2300" dirty="0">
              <a:latin typeface="Arial" pitchFamily="34" charset="0"/>
              <a:cs typeface="Arial" pitchFamily="34" charset="0"/>
            </a:endParaRPr>
          </a:p>
          <a:p>
            <a:endParaRPr lang="en-US" sz="2300" dirty="0">
              <a:latin typeface="Arial" pitchFamily="34" charset="0"/>
              <a:cs typeface="Arial" pitchFamily="34" charset="0"/>
            </a:endParaRPr>
          </a:p>
          <a:p>
            <a:endParaRPr lang="en-US" sz="2300" dirty="0">
              <a:latin typeface="Arial" pitchFamily="34" charset="0"/>
              <a:cs typeface="Arial" pitchFamily="34" charset="0"/>
            </a:endParaRPr>
          </a:p>
          <a:p>
            <a:endParaRPr lang="en-US" sz="2300" dirty="0">
              <a:latin typeface="Arial" pitchFamily="34" charset="0"/>
              <a:cs typeface="Arial" pitchFamily="34" charset="0"/>
            </a:endParaRPr>
          </a:p>
          <a:p>
            <a:endParaRPr lang="en-US" sz="2300" dirty="0">
              <a:latin typeface="Arial" pitchFamily="34" charset="0"/>
              <a:cs typeface="Arial" pitchFamily="34" charset="0"/>
            </a:endParaRPr>
          </a:p>
        </p:txBody>
      </p:sp>
      <p:sp>
        <p:nvSpPr>
          <p:cNvPr id="2" name="Title 1"/>
          <p:cNvSpPr>
            <a:spLocks noGrp="1"/>
          </p:cNvSpPr>
          <p:nvPr>
            <p:ph type="title"/>
          </p:nvPr>
        </p:nvSpPr>
        <p:spPr/>
        <p:txBody>
          <a:bodyPr>
            <a:normAutofit/>
          </a:bodyPr>
          <a:lstStyle/>
          <a:p>
            <a:pPr marL="0" indent="0">
              <a:buNone/>
            </a:pPr>
            <a:r>
              <a:rPr lang="en-US" dirty="0" smtClean="0">
                <a:latin typeface="Arial" pitchFamily="34" charset="0"/>
                <a:cs typeface="Arial" pitchFamily="34" charset="0"/>
              </a:rPr>
              <a:t>	Summary </a:t>
            </a:r>
            <a:r>
              <a:rPr lang="en-US" dirty="0">
                <a:latin typeface="Arial" pitchFamily="34" charset="0"/>
                <a:cs typeface="Arial" pitchFamily="34" charset="0"/>
              </a:rPr>
              <a:t>of Test </a:t>
            </a:r>
            <a:r>
              <a:rPr lang="en-US" dirty="0" smtClean="0">
                <a:latin typeface="Arial" pitchFamily="34" charset="0"/>
                <a:cs typeface="Arial" pitchFamily="34" charset="0"/>
              </a:rPr>
              <a:t>Results</a:t>
            </a:r>
            <a:endParaRPr lang="en-US" dirty="0"/>
          </a:p>
        </p:txBody>
      </p:sp>
      <p:sp>
        <p:nvSpPr>
          <p:cNvPr id="5" name="Rectangle 4"/>
          <p:cNvSpPr/>
          <p:nvPr/>
        </p:nvSpPr>
        <p:spPr>
          <a:xfrm>
            <a:off x="178197" y="4925987"/>
            <a:ext cx="9979025" cy="1521079"/>
          </a:xfrm>
          <a:prstGeom prst="rect">
            <a:avLst/>
          </a:prstGeom>
        </p:spPr>
        <p:txBody>
          <a:bodyPr wrap="square" lIns="104287" tIns="52144" rIns="104287" bIns="52144">
            <a:spAutoFit/>
          </a:bodyPr>
          <a:lstStyle/>
          <a:p>
            <a:pPr marL="391077" indent="-391077">
              <a:buFont typeface="Arial" pitchFamily="34" charset="0"/>
              <a:buChar char="•"/>
            </a:pPr>
            <a:r>
              <a:rPr lang="en-US" sz="2300" dirty="0">
                <a:latin typeface="Arial" pitchFamily="34" charset="0"/>
                <a:cs typeface="Arial" pitchFamily="34" charset="0"/>
              </a:rPr>
              <a:t>Modulus improvement of subbase </a:t>
            </a:r>
            <a:r>
              <a:rPr lang="en-US" sz="2300" dirty="0">
                <a:solidFill>
                  <a:srgbClr val="0070C0"/>
                </a:solidFill>
                <a:latin typeface="Arial" pitchFamily="34" charset="0"/>
                <a:cs typeface="Arial" pitchFamily="34" charset="0"/>
              </a:rPr>
              <a:t>is 45%</a:t>
            </a:r>
          </a:p>
          <a:p>
            <a:endParaRPr lang="en-US" sz="2300" dirty="0">
              <a:solidFill>
                <a:srgbClr val="7030A0"/>
              </a:solidFill>
              <a:latin typeface="Arial" pitchFamily="34" charset="0"/>
              <a:cs typeface="Arial" pitchFamily="34" charset="0"/>
            </a:endParaRPr>
          </a:p>
          <a:p>
            <a:pPr marL="391077" indent="-391077">
              <a:buFont typeface="Arial" pitchFamily="34" charset="0"/>
              <a:buChar char="•"/>
            </a:pPr>
            <a:r>
              <a:rPr lang="en-US" sz="2300" dirty="0">
                <a:solidFill>
                  <a:srgbClr val="00B050"/>
                </a:solidFill>
                <a:latin typeface="Arial" pitchFamily="34" charset="0"/>
                <a:cs typeface="Arial" pitchFamily="34" charset="0"/>
              </a:rPr>
              <a:t>Above table clearly shows  Geogrids shall increase the  E of base and subbase.</a:t>
            </a:r>
          </a:p>
        </p:txBody>
      </p:sp>
      <p:pic>
        <p:nvPicPr>
          <p:cNvPr id="3077" name="Picture 5"/>
          <p:cNvPicPr>
            <a:picLocks noChangeAspect="1" noChangeArrowheads="1"/>
          </p:cNvPicPr>
          <p:nvPr/>
        </p:nvPicPr>
        <p:blipFill>
          <a:blip r:embed="rId2"/>
          <a:srcRect r="38753"/>
          <a:stretch>
            <a:fillRect/>
          </a:stretch>
        </p:blipFill>
        <p:spPr bwMode="auto">
          <a:xfrm>
            <a:off x="697513" y="3191863"/>
            <a:ext cx="5069311" cy="1466231"/>
          </a:xfrm>
          <a:prstGeom prst="rect">
            <a:avLst/>
          </a:prstGeom>
          <a:noFill/>
          <a:ln w="9525">
            <a:noFill/>
            <a:miter lim="800000"/>
            <a:headEnd/>
            <a:tailEnd/>
          </a:ln>
          <a:effectLst/>
        </p:spPr>
      </p:pic>
      <p:sp>
        <p:nvSpPr>
          <p:cNvPr id="7" name="Title 1"/>
          <p:cNvSpPr txBox="1">
            <a:spLocks/>
          </p:cNvSpPr>
          <p:nvPr/>
        </p:nvSpPr>
        <p:spPr>
          <a:xfrm>
            <a:off x="3770674" y="167993"/>
            <a:ext cx="6921139" cy="587975"/>
          </a:xfrm>
          <a:prstGeom prst="rect">
            <a:avLst/>
          </a:prstGeom>
        </p:spPr>
        <p:txBody>
          <a:bodyPr vert="horz" lIns="0" tIns="0" rIns="0" bIns="0" rtlCol="0" anchor="ctr">
            <a:noAutofit/>
          </a:bodyPr>
          <a:lstStyle>
            <a:lvl1pPr algn="l" defTabSz="914400" rtl="0" eaLnBrk="1" latinLnBrk="0" hangingPunct="1">
              <a:spcBef>
                <a:spcPct val="0"/>
              </a:spcBef>
              <a:buNone/>
              <a:defRPr sz="2200" b="1" kern="1200" baseline="0">
                <a:solidFill>
                  <a:schemeClr val="tx1"/>
                </a:solidFill>
                <a:latin typeface="+mn-lt"/>
                <a:ea typeface="+mj-ea"/>
                <a:cs typeface="+mj-cs"/>
              </a:defRPr>
            </a:lvl1pPr>
          </a:lstStyle>
          <a:p>
            <a:pPr algn="ctr"/>
            <a:endParaRPr lang="en-US" sz="2700" dirty="0">
              <a:latin typeface="Arial" pitchFamily="34" charset="0"/>
              <a:cs typeface="Arial" pitchFamily="34" charset="0"/>
            </a:endParaRPr>
          </a:p>
        </p:txBody>
      </p:sp>
    </p:spTree>
    <p:extLst>
      <p:ext uri="{BB962C8B-B14F-4D97-AF65-F5344CB8AC3E}">
        <p14:creationId xmlns:p14="http://schemas.microsoft.com/office/powerpoint/2010/main" val="3744963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lstStyle/>
          <a:p>
            <a:pPr algn="just"/>
            <a:r>
              <a:rPr lang="en-US" dirty="0" smtClean="0">
                <a:latin typeface="Arial" pitchFamily="34" charset="0"/>
                <a:cs typeface="Arial" pitchFamily="34" charset="0"/>
              </a:rPr>
              <a:t>In AASHTO 1993 guidelines the layer coefficient a</a:t>
            </a:r>
            <a:r>
              <a:rPr lang="en-US" baseline="-25000" dirty="0" smtClean="0">
                <a:latin typeface="Arial" pitchFamily="34" charset="0"/>
                <a:cs typeface="Arial" pitchFamily="34" charset="0"/>
              </a:rPr>
              <a:t>3</a:t>
            </a:r>
            <a:r>
              <a:rPr lang="en-US" dirty="0" smtClean="0">
                <a:latin typeface="Arial" pitchFamily="34" charset="0"/>
                <a:cs typeface="Arial" pitchFamily="34" charset="0"/>
              </a:rPr>
              <a:t> of subbase are linked to the modulus E</a:t>
            </a:r>
            <a:r>
              <a:rPr lang="en-US" baseline="-25000" dirty="0" smtClean="0">
                <a:latin typeface="Arial" pitchFamily="34" charset="0"/>
                <a:cs typeface="Arial" pitchFamily="34" charset="0"/>
              </a:rPr>
              <a:t>SB</a:t>
            </a:r>
            <a:r>
              <a:rPr lang="en-US" dirty="0" smtClean="0">
                <a:latin typeface="Arial" pitchFamily="34" charset="0"/>
                <a:cs typeface="Arial" pitchFamily="34" charset="0"/>
              </a:rPr>
              <a:t> subbase by the following relationships</a:t>
            </a:r>
          </a:p>
          <a:p>
            <a:r>
              <a:rPr lang="en-US" dirty="0" smtClean="0">
                <a:latin typeface="Arial" pitchFamily="34" charset="0"/>
                <a:cs typeface="Arial" pitchFamily="34" charset="0"/>
              </a:rPr>
              <a:t> </a:t>
            </a:r>
          </a:p>
          <a:p>
            <a:r>
              <a:rPr lang="en-US" dirty="0" smtClean="0">
                <a:latin typeface="Arial" pitchFamily="34" charset="0"/>
                <a:cs typeface="Arial" pitchFamily="34" charset="0"/>
              </a:rPr>
              <a:t> 	</a:t>
            </a:r>
            <a:r>
              <a:rPr lang="en-GB" dirty="0" smtClean="0">
                <a:latin typeface="Arial" pitchFamily="34" charset="0"/>
                <a:cs typeface="Arial" pitchFamily="34" charset="0"/>
              </a:rPr>
              <a:t>a</a:t>
            </a:r>
            <a:r>
              <a:rPr lang="en-GB" baseline="-25000" dirty="0" smtClean="0">
                <a:latin typeface="Arial" pitchFamily="34" charset="0"/>
                <a:cs typeface="Arial" pitchFamily="34" charset="0"/>
              </a:rPr>
              <a:t>3</a:t>
            </a:r>
            <a:r>
              <a:rPr lang="en-GB" dirty="0" smtClean="0">
                <a:latin typeface="Arial" pitchFamily="34" charset="0"/>
                <a:cs typeface="Arial" pitchFamily="34" charset="0"/>
              </a:rPr>
              <a:t> = 0.227 log</a:t>
            </a:r>
            <a:r>
              <a:rPr lang="en-GB" baseline="-25000" dirty="0" smtClean="0">
                <a:latin typeface="Arial" pitchFamily="34" charset="0"/>
                <a:cs typeface="Arial" pitchFamily="34" charset="0"/>
              </a:rPr>
              <a:t>10</a:t>
            </a:r>
            <a:r>
              <a:rPr lang="en-GB" dirty="0" smtClean="0">
                <a:latin typeface="Arial" pitchFamily="34" charset="0"/>
                <a:cs typeface="Arial" pitchFamily="34" charset="0"/>
              </a:rPr>
              <a:t> (145 </a:t>
            </a:r>
            <a:r>
              <a:rPr lang="en-GB" dirty="0" err="1" smtClean="0">
                <a:latin typeface="Arial" pitchFamily="34" charset="0"/>
                <a:cs typeface="Arial" pitchFamily="34" charset="0"/>
              </a:rPr>
              <a:t>E</a:t>
            </a:r>
            <a:r>
              <a:rPr lang="en-GB" baseline="-25000" dirty="0" err="1" smtClean="0">
                <a:latin typeface="Arial" pitchFamily="34" charset="0"/>
                <a:cs typeface="Arial" pitchFamily="34" charset="0"/>
              </a:rPr>
              <a:t>sb</a:t>
            </a:r>
            <a:r>
              <a:rPr lang="en-GB" dirty="0" smtClean="0">
                <a:latin typeface="Arial" pitchFamily="34" charset="0"/>
                <a:cs typeface="Arial" pitchFamily="34" charset="0"/>
              </a:rPr>
              <a:t>) – 0.839 (Page II-22)</a:t>
            </a:r>
          </a:p>
          <a:p>
            <a:endParaRPr lang="en-US" dirty="0" smtClean="0">
              <a:latin typeface="Arial" pitchFamily="34" charset="0"/>
              <a:cs typeface="Arial" pitchFamily="34" charset="0"/>
            </a:endParaRPr>
          </a:p>
          <a:p>
            <a:pPr algn="just"/>
            <a:r>
              <a:rPr lang="en-US" dirty="0" smtClean="0">
                <a:latin typeface="Arial" pitchFamily="34" charset="0"/>
                <a:cs typeface="Arial" pitchFamily="34" charset="0"/>
              </a:rPr>
              <a:t> layer coefficients  a</a:t>
            </a:r>
            <a:r>
              <a:rPr lang="en-US" baseline="-25000" dirty="0" smtClean="0">
                <a:latin typeface="Arial" pitchFamily="34" charset="0"/>
                <a:cs typeface="Arial" pitchFamily="34" charset="0"/>
              </a:rPr>
              <a:t>3</a:t>
            </a:r>
            <a:r>
              <a:rPr lang="en-US" dirty="0" smtClean="0">
                <a:latin typeface="Arial" pitchFamily="34" charset="0"/>
                <a:cs typeface="Arial" pitchFamily="34" charset="0"/>
              </a:rPr>
              <a:t> (for unreinforced conditions) and a</a:t>
            </a:r>
            <a:r>
              <a:rPr lang="en-US" baseline="-25000" dirty="0" smtClean="0">
                <a:latin typeface="Arial" pitchFamily="34" charset="0"/>
                <a:cs typeface="Arial" pitchFamily="34" charset="0"/>
              </a:rPr>
              <a:t>3</a:t>
            </a:r>
            <a:r>
              <a:rPr lang="en-US" dirty="0" smtClean="0">
                <a:latin typeface="Arial" pitchFamily="34" charset="0"/>
                <a:cs typeface="Arial" pitchFamily="34" charset="0"/>
              </a:rPr>
              <a:t>’ (for reinforced conditions) from above equations are</a:t>
            </a:r>
          </a:p>
          <a:p>
            <a:endParaRPr lang="en-US" dirty="0" smtClean="0">
              <a:latin typeface="Arial" pitchFamily="34" charset="0"/>
              <a:cs typeface="Arial" pitchFamily="34" charset="0"/>
            </a:endParaRPr>
          </a:p>
          <a:p>
            <a:endParaRPr lang="en-US" dirty="0">
              <a:latin typeface="Arial" pitchFamily="34" charset="0"/>
              <a:cs typeface="Arial" pitchFamily="34" charset="0"/>
            </a:endParaRPr>
          </a:p>
        </p:txBody>
      </p:sp>
      <p:sp>
        <p:nvSpPr>
          <p:cNvPr id="2" name="Title 1"/>
          <p:cNvSpPr>
            <a:spLocks noGrp="1"/>
          </p:cNvSpPr>
          <p:nvPr>
            <p:ph type="title"/>
          </p:nvPr>
        </p:nvSpPr>
        <p:spPr/>
        <p:txBody>
          <a:bodyPr/>
          <a:lstStyle/>
          <a:p>
            <a:endParaRPr lang="en-US"/>
          </a:p>
        </p:txBody>
      </p:sp>
      <p:pic>
        <p:nvPicPr>
          <p:cNvPr id="61441" name="Picture 1"/>
          <p:cNvPicPr>
            <a:picLocks noChangeAspect="1" noChangeArrowheads="1"/>
          </p:cNvPicPr>
          <p:nvPr/>
        </p:nvPicPr>
        <p:blipFill>
          <a:blip r:embed="rId2"/>
          <a:srcRect l="49167"/>
          <a:stretch>
            <a:fillRect/>
          </a:stretch>
        </p:blipFill>
        <p:spPr bwMode="auto">
          <a:xfrm>
            <a:off x="2405658" y="4396611"/>
            <a:ext cx="5435005" cy="1034251"/>
          </a:xfrm>
          <a:prstGeom prst="rect">
            <a:avLst/>
          </a:prstGeom>
          <a:noFill/>
          <a:ln w="9525">
            <a:noFill/>
            <a:miter lim="800000"/>
            <a:headEnd/>
            <a:tailEnd/>
          </a:ln>
          <a:effectLst/>
        </p:spPr>
      </p:pic>
      <p:sp>
        <p:nvSpPr>
          <p:cNvPr id="5" name="TextBox 4"/>
          <p:cNvSpPr txBox="1"/>
          <p:nvPr/>
        </p:nvSpPr>
        <p:spPr>
          <a:xfrm>
            <a:off x="178197" y="5795751"/>
            <a:ext cx="10246321" cy="1526701"/>
          </a:xfrm>
          <a:prstGeom prst="rect">
            <a:avLst/>
          </a:prstGeom>
          <a:noFill/>
        </p:spPr>
        <p:txBody>
          <a:bodyPr wrap="square" lIns="104287" tIns="52144" rIns="104287" bIns="52144" rtlCol="0">
            <a:spAutoFit/>
          </a:bodyPr>
          <a:lstStyle/>
          <a:p>
            <a:r>
              <a:rPr lang="en-US" sz="2500" dirty="0">
                <a:latin typeface="Arial" pitchFamily="34" charset="0"/>
                <a:cs typeface="Arial" pitchFamily="34" charset="0"/>
              </a:rPr>
              <a:t>Hence this very simple field test, even without any traffic applied, confirms that </a:t>
            </a:r>
            <a:r>
              <a:rPr lang="en-US" sz="2500" dirty="0">
                <a:solidFill>
                  <a:srgbClr val="7030A0"/>
                </a:solidFill>
                <a:latin typeface="Arial" pitchFamily="34" charset="0"/>
                <a:cs typeface="Arial" pitchFamily="34" charset="0"/>
              </a:rPr>
              <a:t>geogrids are able to increase the layer coefficients of base and subbase.</a:t>
            </a:r>
          </a:p>
          <a:p>
            <a:endParaRPr lang="en-US" dirty="0">
              <a:latin typeface="Arial" pitchFamily="34" charset="0"/>
              <a:cs typeface="Arial" pitchFamily="34" charset="0"/>
            </a:endParaRPr>
          </a:p>
        </p:txBody>
      </p:sp>
      <p:sp>
        <p:nvSpPr>
          <p:cNvPr id="8" name="Title 1"/>
          <p:cNvSpPr txBox="1">
            <a:spLocks/>
          </p:cNvSpPr>
          <p:nvPr/>
        </p:nvSpPr>
        <p:spPr>
          <a:xfrm>
            <a:off x="3770674" y="167993"/>
            <a:ext cx="6921139" cy="587975"/>
          </a:xfrm>
          <a:prstGeom prst="rect">
            <a:avLst/>
          </a:prstGeom>
        </p:spPr>
        <p:txBody>
          <a:bodyPr vert="horz" lIns="0" tIns="0" rIns="0" bIns="0" rtlCol="0" anchor="ctr">
            <a:noAutofit/>
          </a:bodyPr>
          <a:lstStyle>
            <a:lvl1pPr algn="l" defTabSz="914400" rtl="0" eaLnBrk="1" latinLnBrk="0" hangingPunct="1">
              <a:spcBef>
                <a:spcPct val="0"/>
              </a:spcBef>
              <a:buNone/>
              <a:defRPr sz="2200" b="1" kern="1200" baseline="0">
                <a:solidFill>
                  <a:schemeClr val="tx1"/>
                </a:solidFill>
                <a:latin typeface="+mn-lt"/>
                <a:ea typeface="+mj-ea"/>
                <a:cs typeface="+mj-cs"/>
              </a:defRPr>
            </a:lvl1pPr>
          </a:lstStyle>
          <a:p>
            <a:pPr algn="ctr"/>
            <a:r>
              <a:rPr lang="en-US" sz="2700" dirty="0">
                <a:latin typeface="Arial" pitchFamily="34" charset="0"/>
                <a:cs typeface="Arial" pitchFamily="34" charset="0"/>
              </a:rPr>
              <a:t/>
            </a:r>
            <a:br>
              <a:rPr lang="en-US" sz="2700" dirty="0">
                <a:latin typeface="Arial" pitchFamily="34" charset="0"/>
                <a:cs typeface="Arial" pitchFamily="34" charset="0"/>
              </a:rPr>
            </a:br>
            <a:r>
              <a:rPr lang="en-US" sz="2700" dirty="0">
                <a:latin typeface="Arial" pitchFamily="34" charset="0"/>
                <a:cs typeface="Arial" pitchFamily="34" charset="0"/>
              </a:rPr>
              <a:t/>
            </a:r>
            <a:br>
              <a:rPr lang="en-US" sz="2700" dirty="0">
                <a:latin typeface="Arial" pitchFamily="34" charset="0"/>
                <a:cs typeface="Arial" pitchFamily="34" charset="0"/>
              </a:rPr>
            </a:br>
            <a:r>
              <a:rPr lang="en-US" sz="2700" dirty="0">
                <a:latin typeface="Arial" pitchFamily="34" charset="0"/>
                <a:cs typeface="Arial" pitchFamily="34" charset="0"/>
              </a:rPr>
              <a:t/>
            </a:r>
            <a:br>
              <a:rPr lang="en-US" sz="2700" dirty="0">
                <a:latin typeface="Arial" pitchFamily="34" charset="0"/>
                <a:cs typeface="Arial" pitchFamily="34" charset="0"/>
              </a:rPr>
            </a:br>
            <a:r>
              <a:rPr lang="en-US" sz="2700" dirty="0">
                <a:latin typeface="Arial" pitchFamily="34" charset="0"/>
                <a:cs typeface="Arial" pitchFamily="34" charset="0"/>
              </a:rPr>
              <a:t>Summary of Test Results</a:t>
            </a:r>
            <a:br>
              <a:rPr lang="en-US" sz="2700" dirty="0">
                <a:latin typeface="Arial" pitchFamily="34" charset="0"/>
                <a:cs typeface="Arial" pitchFamily="34" charset="0"/>
              </a:rPr>
            </a:br>
            <a:r>
              <a:rPr lang="en-US" sz="2700" dirty="0">
                <a:latin typeface="Arial" pitchFamily="34" charset="0"/>
                <a:cs typeface="Arial" pitchFamily="34" charset="0"/>
              </a:rPr>
              <a:t/>
            </a:r>
            <a:br>
              <a:rPr lang="en-US" sz="2700" dirty="0">
                <a:latin typeface="Arial" pitchFamily="34" charset="0"/>
                <a:cs typeface="Arial" pitchFamily="34" charset="0"/>
              </a:rPr>
            </a:br>
            <a:r>
              <a:rPr lang="en-US" sz="2700" dirty="0">
                <a:latin typeface="Arial" pitchFamily="34" charset="0"/>
                <a:cs typeface="Arial" pitchFamily="34" charset="0"/>
              </a:rPr>
              <a:t/>
            </a:r>
            <a:br>
              <a:rPr lang="en-US" sz="2700" dirty="0">
                <a:latin typeface="Arial" pitchFamily="34" charset="0"/>
                <a:cs typeface="Arial" pitchFamily="34" charset="0"/>
              </a:rPr>
            </a:br>
            <a:endParaRPr lang="en-US" sz="2700" dirty="0">
              <a:latin typeface="Arial" pitchFamily="34" charset="0"/>
              <a:cs typeface="Arial" pitchFamily="34" charset="0"/>
            </a:endParaRPr>
          </a:p>
        </p:txBody>
      </p:sp>
    </p:spTree>
    <p:extLst>
      <p:ext uri="{BB962C8B-B14F-4D97-AF65-F5344CB8AC3E}">
        <p14:creationId xmlns:p14="http://schemas.microsoft.com/office/powerpoint/2010/main" val="2172925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Autofit/>
          </a:bodyPr>
          <a:lstStyle/>
          <a:p>
            <a:endParaRPr lang="en-US" sz="2700" dirty="0">
              <a:latin typeface="Arial" pitchFamily="34" charset="0"/>
              <a:cs typeface="Arial" pitchFamily="34" charset="0"/>
            </a:endParaRPr>
          </a:p>
        </p:txBody>
      </p:sp>
      <p:sp>
        <p:nvSpPr>
          <p:cNvPr id="8" name="TextBox 7"/>
          <p:cNvSpPr txBox="1"/>
          <p:nvPr/>
        </p:nvSpPr>
        <p:spPr>
          <a:xfrm>
            <a:off x="402639" y="3975457"/>
            <a:ext cx="9622632" cy="1167136"/>
          </a:xfrm>
          <a:prstGeom prst="rect">
            <a:avLst/>
          </a:prstGeom>
          <a:noFill/>
        </p:spPr>
        <p:txBody>
          <a:bodyPr wrap="square" lIns="104287" tIns="52144" rIns="104287" bIns="52144" rtlCol="0">
            <a:spAutoFit/>
          </a:bodyPr>
          <a:lstStyle/>
          <a:p>
            <a:pPr marL="391077" indent="-391077">
              <a:buFont typeface="Arial" pitchFamily="34" charset="0"/>
              <a:buChar char="•"/>
            </a:pPr>
            <a:r>
              <a:rPr lang="en-US" sz="2300" dirty="0">
                <a:latin typeface="Arial" pitchFamily="34" charset="0"/>
                <a:cs typeface="Arial" pitchFamily="34" charset="0"/>
              </a:rPr>
              <a:t>Percentage</a:t>
            </a:r>
            <a:r>
              <a:rPr lang="en-US" sz="2300" dirty="0">
                <a:solidFill>
                  <a:srgbClr val="0070C0"/>
                </a:solidFill>
                <a:latin typeface="Arial" pitchFamily="34" charset="0"/>
                <a:cs typeface="Arial" pitchFamily="34" charset="0"/>
              </a:rPr>
              <a:t> improvement </a:t>
            </a:r>
            <a:r>
              <a:rPr lang="en-US" sz="2300" dirty="0">
                <a:latin typeface="Arial" pitchFamily="34" charset="0"/>
                <a:cs typeface="Arial" pitchFamily="34" charset="0"/>
              </a:rPr>
              <a:t>of Subbase soil reaction modulus K is </a:t>
            </a:r>
            <a:r>
              <a:rPr lang="en-US" sz="2300" dirty="0">
                <a:solidFill>
                  <a:srgbClr val="0070C0"/>
                </a:solidFill>
                <a:latin typeface="Arial" pitchFamily="34" charset="0"/>
                <a:cs typeface="Arial" pitchFamily="34" charset="0"/>
              </a:rPr>
              <a:t>11%</a:t>
            </a:r>
          </a:p>
          <a:p>
            <a:r>
              <a:rPr lang="en-US" sz="2300" dirty="0">
                <a:latin typeface="Arial" pitchFamily="34" charset="0"/>
                <a:cs typeface="Arial" pitchFamily="34" charset="0"/>
              </a:rPr>
              <a:t> </a:t>
            </a:r>
            <a:endParaRPr lang="en-US" sz="2300" dirty="0">
              <a:solidFill>
                <a:srgbClr val="0070C0"/>
              </a:solidFill>
              <a:latin typeface="Arial" pitchFamily="34" charset="0"/>
              <a:cs typeface="Arial" pitchFamily="34" charset="0"/>
            </a:endParaRPr>
          </a:p>
          <a:p>
            <a:endParaRPr lang="en-US" sz="2300" dirty="0">
              <a:latin typeface="Arial" pitchFamily="34" charset="0"/>
              <a:cs typeface="Arial" pitchFamily="34" charset="0"/>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169" y="2183907"/>
            <a:ext cx="9455572" cy="145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3842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770674" y="419982"/>
            <a:ext cx="6921139" cy="378475"/>
          </a:xfrm>
          <a:prstGeom prst="rect">
            <a:avLst/>
          </a:prstGeom>
        </p:spPr>
        <p:txBody>
          <a:bodyPr vert="horz" lIns="0" tIns="0" rIns="0" bIns="0" rtlCol="0" anchor="ctr">
            <a:noAutofit/>
          </a:bodyPr>
          <a:lstStyle/>
          <a:p>
            <a:pPr defTabSz="1042873">
              <a:spcBef>
                <a:spcPct val="0"/>
              </a:spcBef>
              <a:defRPr/>
            </a:pPr>
            <a:r>
              <a:rPr lang="en-US" sz="2700" b="1" dirty="0">
                <a:latin typeface="Arial" pitchFamily="34" charset="0"/>
                <a:ea typeface="+mj-ea"/>
                <a:cs typeface="Arial" pitchFamily="34" charset="0"/>
              </a:rPr>
              <a:t/>
            </a:r>
            <a:br>
              <a:rPr lang="en-US" sz="2700" b="1" dirty="0">
                <a:latin typeface="Arial" pitchFamily="34" charset="0"/>
                <a:ea typeface="+mj-ea"/>
                <a:cs typeface="Arial" pitchFamily="34" charset="0"/>
              </a:rPr>
            </a:br>
            <a:r>
              <a:rPr lang="en-US" sz="2700" b="1" dirty="0">
                <a:latin typeface="Arial" pitchFamily="34" charset="0"/>
                <a:ea typeface="+mj-ea"/>
                <a:cs typeface="Arial" pitchFamily="34" charset="0"/>
              </a:rPr>
              <a:t>Summary of test Results-</a:t>
            </a:r>
          </a:p>
          <a:p>
            <a:pPr defTabSz="1042873">
              <a:spcBef>
                <a:spcPct val="0"/>
              </a:spcBef>
              <a:defRPr/>
            </a:pPr>
            <a:r>
              <a:rPr lang="en-US" sz="2700" b="1" i="1" u="sng" dirty="0">
                <a:latin typeface="Arial" pitchFamily="34" charset="0"/>
                <a:ea typeface="+mj-ea"/>
                <a:cs typeface="Arial" pitchFamily="34" charset="0"/>
                <a:hlinkClick r:id="rId2" action="ppaction://hlinksldjump"/>
              </a:rPr>
              <a:t>Cyclic Plate load test</a:t>
            </a:r>
            <a:r>
              <a:rPr lang="en-US" sz="2700" b="1" dirty="0">
                <a:latin typeface="Arial" pitchFamily="34" charset="0"/>
                <a:ea typeface="+mj-ea"/>
                <a:cs typeface="Arial" pitchFamily="34" charset="0"/>
              </a:rPr>
              <a:t> </a:t>
            </a:r>
            <a:br>
              <a:rPr lang="en-US" sz="2700" b="1" dirty="0">
                <a:latin typeface="Arial" pitchFamily="34" charset="0"/>
                <a:ea typeface="+mj-ea"/>
                <a:cs typeface="Arial" pitchFamily="34" charset="0"/>
              </a:rPr>
            </a:br>
            <a:r>
              <a:rPr lang="en-US" sz="2700" b="1" dirty="0">
                <a:latin typeface="Arial" pitchFamily="34" charset="0"/>
                <a:ea typeface="+mj-ea"/>
                <a:cs typeface="Arial" pitchFamily="34" charset="0"/>
              </a:rPr>
              <a:t/>
            </a:r>
            <a:br>
              <a:rPr lang="en-US" sz="2700" b="1" dirty="0">
                <a:latin typeface="Arial" pitchFamily="34" charset="0"/>
                <a:ea typeface="+mj-ea"/>
                <a:cs typeface="Arial" pitchFamily="34" charset="0"/>
              </a:rPr>
            </a:br>
            <a:endParaRPr lang="en-US" sz="2700" b="1" dirty="0">
              <a:latin typeface="Arial" pitchFamily="34" charset="0"/>
              <a:ea typeface="+mj-ea"/>
              <a:cs typeface="Arial" pitchFamily="34" charset="0"/>
            </a:endParaRPr>
          </a:p>
        </p:txBody>
      </p:sp>
      <p:sp>
        <p:nvSpPr>
          <p:cNvPr id="7" name="TextBox 6"/>
          <p:cNvSpPr txBox="1"/>
          <p:nvPr/>
        </p:nvSpPr>
        <p:spPr>
          <a:xfrm>
            <a:off x="1158280" y="923960"/>
            <a:ext cx="7840663" cy="459249"/>
          </a:xfrm>
          <a:prstGeom prst="rect">
            <a:avLst/>
          </a:prstGeom>
          <a:noFill/>
        </p:spPr>
        <p:txBody>
          <a:bodyPr wrap="square" lIns="104287" tIns="52144" rIns="104287" bIns="52144" rtlCol="0">
            <a:spAutoFit/>
          </a:bodyPr>
          <a:lstStyle/>
          <a:p>
            <a:pPr algn="ctr"/>
            <a:r>
              <a:rPr lang="en-US" sz="2300" b="1" dirty="0">
                <a:latin typeface="Arial" pitchFamily="34" charset="0"/>
                <a:cs typeface="Arial" pitchFamily="34" charset="0"/>
              </a:rPr>
              <a:t>Cyclic plate load test on Subbase course</a:t>
            </a:r>
          </a:p>
        </p:txBody>
      </p:sp>
      <p:sp>
        <p:nvSpPr>
          <p:cNvPr id="8" name="Rectangle 7"/>
          <p:cNvSpPr/>
          <p:nvPr/>
        </p:nvSpPr>
        <p:spPr>
          <a:xfrm>
            <a:off x="0" y="6047740"/>
            <a:ext cx="10691813" cy="1875022"/>
          </a:xfrm>
          <a:prstGeom prst="rect">
            <a:avLst/>
          </a:prstGeom>
        </p:spPr>
        <p:txBody>
          <a:bodyPr wrap="square" lIns="104287" tIns="52144" rIns="104287" bIns="52144">
            <a:spAutoFit/>
          </a:bodyPr>
          <a:lstStyle/>
          <a:p>
            <a:r>
              <a:rPr lang="en-US" sz="2300" dirty="0">
                <a:latin typeface="Arial" pitchFamily="34" charset="0"/>
                <a:cs typeface="Arial" pitchFamily="34" charset="0"/>
              </a:rPr>
              <a:t>Above graph of subbase indicates the lower settlements for unreinforced section for initial 6 repetitions and for further repetitions reinforced section has lower settlements than unreinforced section and this </a:t>
            </a:r>
            <a:r>
              <a:rPr lang="en-US" sz="2300" dirty="0">
                <a:solidFill>
                  <a:srgbClr val="0070C0"/>
                </a:solidFill>
                <a:latin typeface="Arial" pitchFamily="34" charset="0"/>
                <a:cs typeface="Arial" pitchFamily="34" charset="0"/>
              </a:rPr>
              <a:t>decrement of settlement increases with increase in number of cycles</a:t>
            </a:r>
          </a:p>
          <a:p>
            <a:endParaRPr lang="en-US" sz="2300" dirty="0">
              <a:latin typeface="Arial" pitchFamily="34" charset="0"/>
              <a:cs typeface="Arial" pitchFamily="34" charset="0"/>
            </a:endParaRPr>
          </a:p>
        </p:txBody>
      </p:sp>
      <p:pic>
        <p:nvPicPr>
          <p:cNvPr id="6" name="Picture 2"/>
          <p:cNvPicPr>
            <a:picLocks noChangeAspect="1" noChangeArrowheads="1"/>
          </p:cNvPicPr>
          <p:nvPr/>
        </p:nvPicPr>
        <p:blipFill>
          <a:blip r:embed="rId3"/>
          <a:srcRect/>
          <a:stretch>
            <a:fillRect/>
          </a:stretch>
        </p:blipFill>
        <p:spPr bwMode="auto">
          <a:xfrm>
            <a:off x="1416575" y="1344945"/>
            <a:ext cx="7315072" cy="4534802"/>
          </a:xfrm>
          <a:prstGeom prst="rect">
            <a:avLst/>
          </a:prstGeom>
          <a:noFill/>
          <a:ln w="9525">
            <a:noFill/>
            <a:miter lim="800000"/>
            <a:headEnd/>
            <a:tailEnd/>
          </a:ln>
          <a:effec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2916135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400" dirty="0" smtClean="0"/>
              <a:t>With this solution savings can be more e.g. 20% or more</a:t>
            </a:r>
          </a:p>
          <a:p>
            <a:r>
              <a:rPr lang="en-US" sz="2400" dirty="0" smtClean="0"/>
              <a:t>Most important progress of the project is not hampered</a:t>
            </a:r>
          </a:p>
          <a:p>
            <a:r>
              <a:rPr lang="en-US" sz="2400" b="1" dirty="0" smtClean="0">
                <a:solidFill>
                  <a:srgbClr val="006600"/>
                </a:solidFill>
              </a:rPr>
              <a:t>Environment Friendly Solution</a:t>
            </a:r>
            <a:endParaRPr lang="en-US" sz="2400" b="1" dirty="0">
              <a:solidFill>
                <a:srgbClr val="006600"/>
              </a:solidFill>
            </a:endParaRPr>
          </a:p>
        </p:txBody>
      </p:sp>
      <p:sp>
        <p:nvSpPr>
          <p:cNvPr id="3" name="Slide Number Placeholder 2"/>
          <p:cNvSpPr>
            <a:spLocks noGrp="1"/>
          </p:cNvSpPr>
          <p:nvPr>
            <p:ph type="sldNum" sz="quarter" idx="12"/>
          </p:nvPr>
        </p:nvSpPr>
        <p:spPr/>
        <p:txBody>
          <a:bodyPr/>
          <a:lstStyle/>
          <a:p>
            <a:fld id="{F978DE44-342D-4E2C-ADD3-36DB2C90AEA2}" type="slidenum">
              <a:rPr lang="it-IT" smtClean="0"/>
              <a:pPr/>
              <a:t>58</a:t>
            </a:fld>
            <a:endParaRPr lang="it-IT"/>
          </a:p>
        </p:txBody>
      </p:sp>
      <p:sp>
        <p:nvSpPr>
          <p:cNvPr id="4" name="Title 3"/>
          <p:cNvSpPr>
            <a:spLocks noGrp="1"/>
          </p:cNvSpPr>
          <p:nvPr>
            <p:ph type="title"/>
          </p:nvPr>
        </p:nvSpPr>
        <p:spPr/>
        <p:txBody>
          <a:bodyPr/>
          <a:lstStyle/>
          <a:p>
            <a:pPr marL="0" indent="0">
              <a:buNone/>
            </a:pPr>
            <a:r>
              <a:rPr lang="en-US" b="1" dirty="0" smtClean="0">
                <a:solidFill>
                  <a:srgbClr val="006600"/>
                </a:solidFill>
              </a:rPr>
              <a:t>	Locally Available Material can used</a:t>
            </a:r>
            <a:endParaRPr lang="en-US" b="1" dirty="0">
              <a:solidFill>
                <a:srgbClr val="006600"/>
              </a:solidFill>
            </a:endParaRPr>
          </a:p>
        </p:txBody>
      </p:sp>
    </p:spTree>
    <p:extLst>
      <p:ext uri="{BB962C8B-B14F-4D97-AF65-F5344CB8AC3E}">
        <p14:creationId xmlns:p14="http://schemas.microsoft.com/office/powerpoint/2010/main" val="60594393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19759" y="6999605"/>
            <a:ext cx="566103" cy="401638"/>
          </a:xfrm>
        </p:spPr>
        <p:txBody>
          <a:bodyPr/>
          <a:lstStyle/>
          <a:p>
            <a:fld id="{F978DE44-342D-4E2C-ADD3-36DB2C90AEA2}" type="slidenum">
              <a:rPr lang="it-IT" smtClean="0"/>
              <a:pPr/>
              <a:t>59</a:t>
            </a:fld>
            <a:endParaRPr lang="it-IT" dirty="0"/>
          </a:p>
        </p:txBody>
      </p:sp>
      <p:sp>
        <p:nvSpPr>
          <p:cNvPr id="7" name="Content Placeholder 6"/>
          <p:cNvSpPr>
            <a:spLocks noGrp="1"/>
          </p:cNvSpPr>
          <p:nvPr>
            <p:ph type="body" sz="quarter" idx="13"/>
          </p:nvPr>
        </p:nvSpPr>
        <p:spPr>
          <a:xfrm>
            <a:off x="3814762" y="1403349"/>
            <a:ext cx="6175375" cy="5256214"/>
          </a:xfrm>
        </p:spPr>
        <p:txBody>
          <a:bodyPr>
            <a:normAutofit/>
          </a:bodyPr>
          <a:lstStyle/>
          <a:p>
            <a:pPr marL="0" indent="0">
              <a:buNone/>
            </a:pPr>
            <a:r>
              <a:rPr lang="en-US" sz="4800" dirty="0" smtClean="0"/>
              <a:t>ASPHALT </a:t>
            </a:r>
          </a:p>
          <a:p>
            <a:pPr marL="0" indent="0">
              <a:buNone/>
            </a:pPr>
            <a:endParaRPr lang="en-US" sz="4800" dirty="0"/>
          </a:p>
          <a:p>
            <a:pPr marL="0" indent="0">
              <a:buNone/>
            </a:pPr>
            <a:r>
              <a:rPr lang="en-US" sz="4800" dirty="0" smtClean="0"/>
              <a:t>REINFORCEMENT</a:t>
            </a:r>
            <a:endParaRPr lang="en-US" sz="4800" dirty="0"/>
          </a:p>
        </p:txBody>
      </p:sp>
    </p:spTree>
    <p:extLst>
      <p:ext uri="{BB962C8B-B14F-4D97-AF65-F5344CB8AC3E}">
        <p14:creationId xmlns:p14="http://schemas.microsoft.com/office/powerpoint/2010/main" val="396392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83" name="Picture 6"/>
          <p:cNvPicPr>
            <a:picLocks noChangeArrowheads="1"/>
          </p:cNvPicPr>
          <p:nvPr/>
        </p:nvPicPr>
        <p:blipFill>
          <a:blip r:embed="rId2"/>
          <a:srcRect/>
          <a:stretch>
            <a:fillRect/>
          </a:stretch>
        </p:blipFill>
        <p:spPr bwMode="auto">
          <a:xfrm>
            <a:off x="4650827" y="1069806"/>
            <a:ext cx="3469146" cy="2445905"/>
          </a:xfrm>
          <a:prstGeom prst="rect">
            <a:avLst/>
          </a:prstGeom>
          <a:noFill/>
          <a:ln w="9525">
            <a:noFill/>
            <a:miter lim="800000"/>
            <a:headEnd/>
            <a:tailEnd/>
          </a:ln>
        </p:spPr>
      </p:pic>
      <p:sp>
        <p:nvSpPr>
          <p:cNvPr id="481285" name="Rectangle 5"/>
          <p:cNvSpPr>
            <a:spLocks noChangeArrowheads="1"/>
          </p:cNvSpPr>
          <p:nvPr/>
        </p:nvSpPr>
        <p:spPr bwMode="auto">
          <a:xfrm>
            <a:off x="520732" y="1301929"/>
            <a:ext cx="3907136" cy="5022806"/>
          </a:xfrm>
          <a:prstGeom prst="rect">
            <a:avLst/>
          </a:prstGeom>
          <a:noFill/>
          <a:ln w="9525">
            <a:noFill/>
            <a:miter lim="800000"/>
            <a:headEnd/>
            <a:tailEnd/>
          </a:ln>
          <a:effectLst/>
        </p:spPr>
        <p:txBody>
          <a:bodyPr wrap="none" lIns="104287" tIns="52144" rIns="104287" bIns="52144">
            <a:spAutoFit/>
          </a:bodyPr>
          <a:lstStyle/>
          <a:p>
            <a:pPr defTabSz="1042873">
              <a:lnSpc>
                <a:spcPct val="150000"/>
              </a:lnSpc>
            </a:pPr>
            <a:r>
              <a:rPr lang="en-GB" sz="2400" dirty="0"/>
              <a:t>Fatigue </a:t>
            </a:r>
            <a:r>
              <a:rPr lang="en-GB" sz="2400" dirty="0" smtClean="0"/>
              <a:t>cracking</a:t>
            </a:r>
          </a:p>
          <a:p>
            <a:pPr defTabSz="1042873">
              <a:lnSpc>
                <a:spcPct val="150000"/>
              </a:lnSpc>
            </a:pPr>
            <a:r>
              <a:rPr lang="en-GB" sz="2400" dirty="0" smtClean="0"/>
              <a:t>Rutting, Shoving/ structural</a:t>
            </a:r>
          </a:p>
          <a:p>
            <a:pPr defTabSz="1042873">
              <a:lnSpc>
                <a:spcPct val="150000"/>
              </a:lnSpc>
            </a:pPr>
            <a:r>
              <a:rPr lang="en-GB" sz="2400" dirty="0" smtClean="0"/>
              <a:t>Longitudinal / settlement</a:t>
            </a:r>
          </a:p>
          <a:p>
            <a:pPr defTabSz="1042873">
              <a:lnSpc>
                <a:spcPct val="150000"/>
              </a:lnSpc>
            </a:pPr>
            <a:r>
              <a:rPr lang="en-GB" sz="2400" dirty="0" smtClean="0"/>
              <a:t>Edge break/ </a:t>
            </a:r>
            <a:r>
              <a:rPr lang="en-GB" sz="2400" dirty="0" err="1" smtClean="0"/>
              <a:t>haunching</a:t>
            </a:r>
            <a:endParaRPr lang="it-IT" sz="2400" dirty="0" smtClean="0"/>
          </a:p>
          <a:p>
            <a:pPr defTabSz="1042873">
              <a:lnSpc>
                <a:spcPct val="150000"/>
              </a:lnSpc>
            </a:pPr>
            <a:endParaRPr lang="it-IT" sz="2400" dirty="0" smtClean="0"/>
          </a:p>
          <a:p>
            <a:pPr defTabSz="1042873">
              <a:lnSpc>
                <a:spcPct val="150000"/>
              </a:lnSpc>
            </a:pPr>
            <a:endParaRPr lang="it-IT" sz="2400" dirty="0" smtClean="0"/>
          </a:p>
          <a:p>
            <a:pPr defTabSz="1042873">
              <a:lnSpc>
                <a:spcPct val="150000"/>
              </a:lnSpc>
            </a:pPr>
            <a:endParaRPr lang="en-GB" sz="2400" dirty="0" smtClean="0"/>
          </a:p>
          <a:p>
            <a:pPr defTabSz="1042873">
              <a:lnSpc>
                <a:spcPct val="150000"/>
              </a:lnSpc>
            </a:pPr>
            <a:endParaRPr lang="en-GB" sz="2400" dirty="0" smtClean="0"/>
          </a:p>
          <a:p>
            <a:pPr defTabSz="1042873">
              <a:lnSpc>
                <a:spcPct val="150000"/>
              </a:lnSpc>
            </a:pPr>
            <a:endParaRPr lang="it-IT" sz="2400" dirty="0"/>
          </a:p>
        </p:txBody>
      </p:sp>
      <p:pic>
        <p:nvPicPr>
          <p:cNvPr id="9" name="Picture 4"/>
          <p:cNvPicPr>
            <a:picLocks noChangeArrowheads="1"/>
          </p:cNvPicPr>
          <p:nvPr/>
        </p:nvPicPr>
        <p:blipFill>
          <a:blip r:embed="rId3"/>
          <a:srcRect/>
          <a:stretch>
            <a:fillRect/>
          </a:stretch>
        </p:blipFill>
        <p:spPr bwMode="auto">
          <a:xfrm>
            <a:off x="6822616" y="2475185"/>
            <a:ext cx="3869197" cy="3024926"/>
          </a:xfrm>
          <a:prstGeom prst="rect">
            <a:avLst/>
          </a:prstGeom>
          <a:noFill/>
          <a:ln w="12700">
            <a:noFill/>
            <a:miter lim="800000"/>
            <a:headEnd/>
            <a:tailEnd/>
          </a:ln>
        </p:spPr>
      </p:pic>
      <p:grpSp>
        <p:nvGrpSpPr>
          <p:cNvPr id="13" name="Group 4"/>
          <p:cNvGrpSpPr>
            <a:grpSpLocks/>
          </p:cNvGrpSpPr>
          <p:nvPr/>
        </p:nvGrpSpPr>
        <p:grpSpPr bwMode="auto">
          <a:xfrm>
            <a:off x="3957144" y="4329246"/>
            <a:ext cx="4981557" cy="2915118"/>
            <a:chOff x="1518" y="462"/>
            <a:chExt cx="3960" cy="3228"/>
          </a:xfrm>
        </p:grpSpPr>
        <p:sp>
          <p:nvSpPr>
            <p:cNvPr id="14" name="Rectangle 5"/>
            <p:cNvSpPr>
              <a:spLocks noChangeArrowheads="1"/>
            </p:cNvSpPr>
            <p:nvPr/>
          </p:nvSpPr>
          <p:spPr bwMode="auto">
            <a:xfrm>
              <a:off x="1518" y="462"/>
              <a:ext cx="3960" cy="3228"/>
            </a:xfrm>
            <a:prstGeom prst="rect">
              <a:avLst/>
            </a:prstGeom>
            <a:solidFill>
              <a:schemeClr val="bg1"/>
            </a:solidFill>
            <a:ln w="57150" cmpd="thinThick">
              <a:noFill/>
              <a:miter lim="800000"/>
              <a:headEnd/>
              <a:tailEnd/>
            </a:ln>
          </p:spPr>
          <p:txBody>
            <a:bodyPr wrap="none" anchor="ctr"/>
            <a:lstStyle/>
            <a:p>
              <a:pPr defTabSz="1042873" eaLnBrk="0" hangingPunct="0"/>
              <a:endParaRPr lang="it-IT" sz="2300" u="sng" dirty="0">
                <a:latin typeface="Times New Roman" pitchFamily="18" charset="0"/>
              </a:endParaRPr>
            </a:p>
          </p:txBody>
        </p:sp>
        <p:pic>
          <p:nvPicPr>
            <p:cNvPr id="15" name="Picture 6"/>
            <p:cNvPicPr>
              <a:picLocks noChangeArrowheads="1"/>
            </p:cNvPicPr>
            <p:nvPr/>
          </p:nvPicPr>
          <p:blipFill>
            <a:blip r:embed="rId4"/>
            <a:srcRect/>
            <a:stretch>
              <a:fillRect/>
            </a:stretch>
          </p:blipFill>
          <p:spPr bwMode="auto">
            <a:xfrm>
              <a:off x="1560" y="492"/>
              <a:ext cx="3876" cy="3150"/>
            </a:xfrm>
            <a:prstGeom prst="rect">
              <a:avLst/>
            </a:prstGeom>
            <a:noFill/>
            <a:ln w="12700">
              <a:noFill/>
              <a:miter lim="800000"/>
              <a:headEnd/>
              <a:tailEnd/>
            </a:ln>
          </p:spPr>
        </p:pic>
      </p:grpSp>
      <p:pic>
        <p:nvPicPr>
          <p:cNvPr id="17" name="Picture 4" descr="haunchingfailure"/>
          <p:cNvPicPr>
            <a:picLocks noChangeAspect="1" noChangeArrowheads="1"/>
          </p:cNvPicPr>
          <p:nvPr/>
        </p:nvPicPr>
        <p:blipFill>
          <a:blip r:embed="rId5"/>
          <a:srcRect/>
          <a:stretch>
            <a:fillRect/>
          </a:stretch>
        </p:blipFill>
        <p:spPr bwMode="auto">
          <a:xfrm>
            <a:off x="551792" y="3682289"/>
            <a:ext cx="3209637" cy="3443725"/>
          </a:xfrm>
          <a:prstGeom prst="rect">
            <a:avLst/>
          </a:prstGeom>
          <a:noFill/>
          <a:ln w="9525">
            <a:noFill/>
            <a:miter lim="800000"/>
            <a:headEnd/>
            <a:tailEnd/>
          </a:ln>
        </p:spPr>
      </p:pic>
      <p:sp>
        <p:nvSpPr>
          <p:cNvPr id="10" name="Rectangle 9"/>
          <p:cNvSpPr/>
          <p:nvPr/>
        </p:nvSpPr>
        <p:spPr>
          <a:xfrm>
            <a:off x="1290058" y="425669"/>
            <a:ext cx="4435830" cy="424732"/>
          </a:xfrm>
          <a:prstGeom prst="rect">
            <a:avLst/>
          </a:prstGeom>
        </p:spPr>
        <p:txBody>
          <a:bodyPr wrap="none">
            <a:spAutoFit/>
          </a:bodyPr>
          <a:lstStyle/>
          <a:p>
            <a:pPr defTabSz="914400" eaLnBrk="0" hangingPunct="0">
              <a:lnSpc>
                <a:spcPct val="80000"/>
              </a:lnSpc>
              <a:spcBef>
                <a:spcPct val="20000"/>
              </a:spcBef>
              <a:buClr>
                <a:schemeClr val="tx1"/>
              </a:buClr>
              <a:buSzPct val="100000"/>
            </a:pPr>
            <a:r>
              <a:rPr lang="en-GB" sz="2700" b="1" dirty="0" smtClean="0">
                <a:latin typeface="+mj-lt"/>
              </a:rPr>
              <a:t>Flexible Pavement Failure</a:t>
            </a:r>
            <a:endParaRPr lang="it-IT" sz="2700" b="1" dirty="0">
              <a:latin typeface="+mj-lt"/>
            </a:endParaRPr>
          </a:p>
        </p:txBody>
      </p:sp>
    </p:spTree>
    <p:extLst>
      <p:ext uri="{BB962C8B-B14F-4D97-AF65-F5344CB8AC3E}">
        <p14:creationId xmlns:p14="http://schemas.microsoft.com/office/powerpoint/2010/main" val="688448440"/>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2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2306" y="425669"/>
            <a:ext cx="3974165" cy="424732"/>
          </a:xfrm>
          <a:prstGeom prst="rect">
            <a:avLst/>
          </a:prstGeom>
        </p:spPr>
        <p:txBody>
          <a:bodyPr wrap="none">
            <a:spAutoFit/>
          </a:bodyPr>
          <a:lstStyle/>
          <a:p>
            <a:pPr defTabSz="914400" eaLnBrk="0" hangingPunct="0">
              <a:lnSpc>
                <a:spcPct val="80000"/>
              </a:lnSpc>
              <a:spcBef>
                <a:spcPct val="20000"/>
              </a:spcBef>
              <a:buClr>
                <a:schemeClr val="tx1"/>
              </a:buClr>
              <a:buSzPct val="100000"/>
            </a:pPr>
            <a:r>
              <a:rPr lang="en-GB" sz="2700" b="1" dirty="0" smtClean="0">
                <a:latin typeface="+mj-lt"/>
              </a:rPr>
              <a:t>Asphalt Reinforcement</a:t>
            </a:r>
            <a:endParaRPr lang="it-IT" sz="2700" b="1" dirty="0">
              <a:latin typeface="+mj-lt"/>
            </a:endParaRPr>
          </a:p>
        </p:txBody>
      </p:sp>
      <p:pic>
        <p:nvPicPr>
          <p:cNvPr id="36" name="Picture 3" descr="MAC10 Pav_pag_4"/>
          <p:cNvPicPr>
            <a:picLocks noChangeAspect="1" noChangeArrowheads="1"/>
          </p:cNvPicPr>
          <p:nvPr/>
        </p:nvPicPr>
        <p:blipFill rotWithShape="1">
          <a:blip r:embed="rId3" cstate="print"/>
          <a:srcRect l="5189" t="-325" r="39422"/>
          <a:stretch/>
        </p:blipFill>
        <p:spPr bwMode="auto">
          <a:xfrm>
            <a:off x="0" y="3024503"/>
            <a:ext cx="8830376" cy="3512802"/>
          </a:xfrm>
          <a:prstGeom prst="rect">
            <a:avLst/>
          </a:prstGeom>
          <a:noFill/>
          <a:ln w="28575">
            <a:solidFill>
              <a:schemeClr val="accent2">
                <a:lumMod val="75000"/>
              </a:schemeClr>
            </a:solidFill>
            <a:miter lim="800000"/>
            <a:headEnd/>
            <a:tailEnd/>
          </a:ln>
          <a:extLst/>
        </p:spPr>
      </p:pic>
      <p:sp>
        <p:nvSpPr>
          <p:cNvPr id="37" name="Rectangle 36"/>
          <p:cNvSpPr/>
          <p:nvPr/>
        </p:nvSpPr>
        <p:spPr>
          <a:xfrm>
            <a:off x="641877" y="1589814"/>
            <a:ext cx="9226951" cy="1200329"/>
          </a:xfrm>
          <a:prstGeom prst="rect">
            <a:avLst/>
          </a:prstGeom>
        </p:spPr>
        <p:txBody>
          <a:bodyPr wrap="square">
            <a:spAutoFit/>
          </a:bodyPr>
          <a:lstStyle/>
          <a:p>
            <a:r>
              <a:rPr lang="en-US" altLang="en-US" sz="2400" dirty="0" smtClean="0">
                <a:cs typeface="Arial" pitchFamily="34" charset="0"/>
              </a:rPr>
              <a:t>Reinforcement provides a lateral restraint within the asphalt that </a:t>
            </a:r>
            <a:r>
              <a:rPr lang="en-US" altLang="en-US" sz="2400" dirty="0" smtClean="0">
                <a:solidFill>
                  <a:srgbClr val="FF0000"/>
                </a:solidFill>
                <a:cs typeface="Arial" pitchFamily="34" charset="0"/>
              </a:rPr>
              <a:t>produces a threefold increase in the service life</a:t>
            </a:r>
            <a:r>
              <a:rPr lang="en-US" altLang="en-US" sz="2400" dirty="0" smtClean="0">
                <a:cs typeface="Arial" pitchFamily="34" charset="0"/>
              </a:rPr>
              <a:t> of pavements by relieving and redistributing stress concentrations</a:t>
            </a:r>
            <a:endParaRPr lang="en-US" sz="2400" dirty="0"/>
          </a:p>
        </p:txBody>
      </p:sp>
      <p:pic>
        <p:nvPicPr>
          <p:cNvPr id="38" name="Picture 5"/>
          <p:cNvPicPr>
            <a:picLocks noChangeAspect="1" noChangeArrowheads="1"/>
          </p:cNvPicPr>
          <p:nvPr/>
        </p:nvPicPr>
        <p:blipFill>
          <a:blip r:embed="rId4" cstate="print"/>
          <a:srcRect/>
          <a:stretch>
            <a:fillRect/>
          </a:stretch>
        </p:blipFill>
        <p:spPr bwMode="auto">
          <a:xfrm>
            <a:off x="8970193" y="3061673"/>
            <a:ext cx="1357716" cy="1702672"/>
          </a:xfrm>
          <a:prstGeom prst="rect">
            <a:avLst/>
          </a:prstGeom>
          <a:noFill/>
          <a:ln w="28575" algn="ctr">
            <a:solidFill>
              <a:schemeClr val="accent2">
                <a:lumMod val="75000"/>
              </a:schemeClr>
            </a:solidFill>
            <a:miter lim="800000"/>
            <a:headEnd/>
            <a:tailEnd/>
          </a:ln>
          <a:effectLst/>
          <a:extLst/>
        </p:spPr>
      </p:pic>
      <p:pic>
        <p:nvPicPr>
          <p:cNvPr id="39" name="Picture 5"/>
          <p:cNvPicPr>
            <a:picLocks noChangeAspect="1" noChangeArrowheads="1"/>
          </p:cNvPicPr>
          <p:nvPr/>
        </p:nvPicPr>
        <p:blipFill>
          <a:blip r:embed="rId5" cstate="print"/>
          <a:srcRect/>
          <a:stretch>
            <a:fillRect/>
          </a:stretch>
        </p:blipFill>
        <p:spPr bwMode="auto">
          <a:xfrm>
            <a:off x="8970193" y="4786558"/>
            <a:ext cx="1357716" cy="1866116"/>
          </a:xfrm>
          <a:prstGeom prst="rect">
            <a:avLst/>
          </a:prstGeom>
          <a:noFill/>
          <a:ln w="28575" algn="ctr">
            <a:solidFill>
              <a:schemeClr val="accent2">
                <a:lumMod val="75000"/>
              </a:schemeClr>
            </a:solidFill>
            <a:miter lim="800000"/>
            <a:headEnd/>
            <a:tailEnd/>
          </a:ln>
          <a:effectLst/>
          <a:extLst/>
        </p:spPr>
      </p:pic>
    </p:spTree>
    <p:extLst>
      <p:ext uri="{BB962C8B-B14F-4D97-AF65-F5344CB8AC3E}">
        <p14:creationId xmlns:p14="http://schemas.microsoft.com/office/powerpoint/2010/main" val="1921055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550362" y="2243405"/>
            <a:ext cx="6855858" cy="4077324"/>
            <a:chOff x="2385416" y="1576684"/>
            <a:chExt cx="8349268" cy="4744045"/>
          </a:xfrm>
        </p:grpSpPr>
        <p:sp>
          <p:nvSpPr>
            <p:cNvPr id="489474" name="Text Box 3"/>
            <p:cNvSpPr txBox="1">
              <a:spLocks noChangeArrowheads="1"/>
            </p:cNvSpPr>
            <p:nvPr/>
          </p:nvSpPr>
          <p:spPr bwMode="auto">
            <a:xfrm>
              <a:off x="7868684" y="1700929"/>
              <a:ext cx="2802888" cy="409010"/>
            </a:xfrm>
            <a:prstGeom prst="rect">
              <a:avLst/>
            </a:prstGeom>
            <a:noFill/>
            <a:ln w="12700">
              <a:noFill/>
              <a:miter lim="800000"/>
              <a:headEnd type="none" w="sm" len="sm"/>
              <a:tailEnd type="none" w="sm" len="sm"/>
            </a:ln>
          </p:spPr>
          <p:txBody>
            <a:bodyPr lIns="104287" tIns="52144" rIns="104287" bIns="52144">
              <a:spAutoFit/>
            </a:bodyPr>
            <a:lstStyle/>
            <a:p>
              <a:pPr defTabSz="1042873" eaLnBrk="0" hangingPunct="0">
                <a:spcBef>
                  <a:spcPct val="50000"/>
                </a:spcBef>
              </a:pPr>
              <a:r>
                <a:rPr lang="en-US" sz="1600" b="1" dirty="0">
                  <a:solidFill>
                    <a:srgbClr val="79CCFF"/>
                  </a:solidFill>
                </a:rPr>
                <a:t>COMPRESSION</a:t>
              </a:r>
            </a:p>
          </p:txBody>
        </p:sp>
        <p:grpSp>
          <p:nvGrpSpPr>
            <p:cNvPr id="2" name="Group 4"/>
            <p:cNvGrpSpPr>
              <a:grpSpLocks/>
            </p:cNvGrpSpPr>
            <p:nvPr/>
          </p:nvGrpSpPr>
          <p:grpSpPr bwMode="auto">
            <a:xfrm>
              <a:off x="2385417" y="2084161"/>
              <a:ext cx="3758841" cy="3765838"/>
              <a:chOff x="285" y="1065"/>
              <a:chExt cx="2910" cy="2595"/>
            </a:xfrm>
          </p:grpSpPr>
          <p:sp>
            <p:nvSpPr>
              <p:cNvPr id="489476" name="Rectangle 5" descr="Granite"/>
              <p:cNvSpPr>
                <a:spLocks noChangeArrowheads="1"/>
              </p:cNvSpPr>
              <p:nvPr/>
            </p:nvSpPr>
            <p:spPr bwMode="auto">
              <a:xfrm>
                <a:off x="285" y="1065"/>
                <a:ext cx="2910" cy="747"/>
              </a:xfrm>
              <a:prstGeom prst="rect">
                <a:avLst/>
              </a:prstGeom>
              <a:blipFill dpi="0" rotWithShape="0">
                <a:blip r:embed="rId3"/>
                <a:srcRect/>
                <a:tile tx="0" ty="0" sx="100000" sy="100000" flip="none" algn="tl"/>
              </a:blipFill>
              <a:ln w="12700">
                <a:solidFill>
                  <a:schemeClr val="tx1"/>
                </a:solidFill>
                <a:miter lim="800000"/>
                <a:headEnd type="none" w="sm" len="sm"/>
                <a:tailEnd type="none" w="sm" len="sm"/>
              </a:ln>
            </p:spPr>
            <p:txBody>
              <a:bodyPr wrap="none" anchor="ctr"/>
              <a:lstStyle/>
              <a:p>
                <a:pPr defTabSz="1042873" eaLnBrk="0" hangingPunct="0"/>
                <a:endParaRPr lang="it-IT" sz="1600" u="sng" dirty="0">
                  <a:latin typeface="Times New Roman" pitchFamily="18" charset="0"/>
                </a:endParaRPr>
              </a:p>
            </p:txBody>
          </p:sp>
          <p:sp>
            <p:nvSpPr>
              <p:cNvPr id="489477" name="Rectangle 6" descr="Sand"/>
              <p:cNvSpPr>
                <a:spLocks noChangeArrowheads="1"/>
              </p:cNvSpPr>
              <p:nvPr/>
            </p:nvSpPr>
            <p:spPr bwMode="auto">
              <a:xfrm>
                <a:off x="285" y="1812"/>
                <a:ext cx="2910" cy="765"/>
              </a:xfrm>
              <a:prstGeom prst="rect">
                <a:avLst/>
              </a:prstGeom>
              <a:blipFill dpi="0" rotWithShape="0">
                <a:blip r:embed="rId4"/>
                <a:srcRect/>
                <a:tile tx="0" ty="0" sx="100000" sy="100000" flip="none" algn="tl"/>
              </a:blipFill>
              <a:ln w="12700">
                <a:solidFill>
                  <a:schemeClr val="tx1"/>
                </a:solidFill>
                <a:miter lim="800000"/>
                <a:headEnd type="none" w="sm" len="sm"/>
                <a:tailEnd type="none" w="sm" len="sm"/>
              </a:ln>
            </p:spPr>
            <p:txBody>
              <a:bodyPr wrap="none" anchor="ctr"/>
              <a:lstStyle/>
              <a:p>
                <a:pPr defTabSz="1042873" eaLnBrk="0" hangingPunct="0"/>
                <a:endParaRPr lang="it-IT" sz="1600" u="sng" dirty="0">
                  <a:latin typeface="Times New Roman" pitchFamily="18" charset="0"/>
                </a:endParaRPr>
              </a:p>
            </p:txBody>
          </p:sp>
          <p:sp>
            <p:nvSpPr>
              <p:cNvPr id="489478" name="Rectangle 7" descr="Recycled paper"/>
              <p:cNvSpPr>
                <a:spLocks noChangeArrowheads="1"/>
              </p:cNvSpPr>
              <p:nvPr/>
            </p:nvSpPr>
            <p:spPr bwMode="auto">
              <a:xfrm>
                <a:off x="285" y="2580"/>
                <a:ext cx="2910" cy="1080"/>
              </a:xfrm>
              <a:prstGeom prst="rect">
                <a:avLst/>
              </a:prstGeom>
              <a:blipFill dpi="0" rotWithShape="0">
                <a:blip r:embed="rId5"/>
                <a:srcRect/>
                <a:tile tx="0" ty="0" sx="100000" sy="100000" flip="none" algn="tl"/>
              </a:blipFill>
              <a:ln w="12700">
                <a:solidFill>
                  <a:schemeClr val="tx1"/>
                </a:solidFill>
                <a:miter lim="800000"/>
                <a:headEnd type="none" w="sm" len="sm"/>
                <a:tailEnd type="none" w="sm" len="sm"/>
              </a:ln>
            </p:spPr>
            <p:txBody>
              <a:bodyPr wrap="none" anchor="ctr"/>
              <a:lstStyle/>
              <a:p>
                <a:pPr defTabSz="1042873" eaLnBrk="0" hangingPunct="0"/>
                <a:endParaRPr lang="it-IT" sz="1600" u="sng" dirty="0">
                  <a:latin typeface="Times New Roman" pitchFamily="18" charset="0"/>
                </a:endParaRPr>
              </a:p>
            </p:txBody>
          </p:sp>
        </p:grpSp>
        <p:sp>
          <p:nvSpPr>
            <p:cNvPr id="489479" name="Text Box 8"/>
            <p:cNvSpPr txBox="1">
              <a:spLocks noChangeArrowheads="1"/>
            </p:cNvSpPr>
            <p:nvPr/>
          </p:nvSpPr>
          <p:spPr bwMode="auto">
            <a:xfrm>
              <a:off x="7909521" y="3695844"/>
              <a:ext cx="2825163" cy="695492"/>
            </a:xfrm>
            <a:prstGeom prst="rect">
              <a:avLst/>
            </a:prstGeom>
            <a:noFill/>
            <a:ln w="12700">
              <a:noFill/>
              <a:miter lim="800000"/>
              <a:headEnd type="none" w="sm" len="sm"/>
              <a:tailEnd type="none" w="sm" len="sm"/>
            </a:ln>
          </p:spPr>
          <p:txBody>
            <a:bodyPr lIns="104287" tIns="52144" rIns="104287" bIns="52144">
              <a:spAutoFit/>
            </a:bodyPr>
            <a:lstStyle/>
            <a:p>
              <a:pPr defTabSz="1042873" eaLnBrk="0" hangingPunct="0">
                <a:spcBef>
                  <a:spcPct val="50000"/>
                </a:spcBef>
              </a:pPr>
              <a:r>
                <a:rPr lang="en-US" sz="1600" b="1" dirty="0">
                  <a:solidFill>
                    <a:srgbClr val="FF99CC"/>
                  </a:solidFill>
                </a:rPr>
                <a:t>STRESS DISTRIBUTION</a:t>
              </a:r>
            </a:p>
          </p:txBody>
        </p:sp>
        <p:sp>
          <p:nvSpPr>
            <p:cNvPr id="489480" name="Line 10"/>
            <p:cNvSpPr>
              <a:spLocks noChangeShapeType="1"/>
            </p:cNvSpPr>
            <p:nvPr/>
          </p:nvSpPr>
          <p:spPr bwMode="auto">
            <a:xfrm>
              <a:off x="6873751" y="2119159"/>
              <a:ext cx="3023779" cy="0"/>
            </a:xfrm>
            <a:prstGeom prst="line">
              <a:avLst/>
            </a:prstGeom>
            <a:noFill/>
            <a:ln w="12700">
              <a:solidFill>
                <a:srgbClr val="FFA117"/>
              </a:solidFill>
              <a:round/>
              <a:headEnd type="none" w="sm" len="sm"/>
              <a:tailEnd type="none" w="sm" len="sm"/>
            </a:ln>
          </p:spPr>
          <p:txBody>
            <a:bodyPr wrap="none" lIns="104287" tIns="52144" rIns="104287" bIns="52144" anchor="ctr"/>
            <a:lstStyle/>
            <a:p>
              <a:endParaRPr lang="en-US" sz="1600"/>
            </a:p>
          </p:txBody>
        </p:sp>
        <p:sp>
          <p:nvSpPr>
            <p:cNvPr id="489481" name="Line 11"/>
            <p:cNvSpPr>
              <a:spLocks noChangeShapeType="1"/>
            </p:cNvSpPr>
            <p:nvPr/>
          </p:nvSpPr>
          <p:spPr bwMode="auto">
            <a:xfrm flipH="1" flipV="1">
              <a:off x="7775873" y="2168159"/>
              <a:ext cx="1050619" cy="3500"/>
            </a:xfrm>
            <a:prstGeom prst="line">
              <a:avLst/>
            </a:prstGeom>
            <a:noFill/>
            <a:ln w="12700">
              <a:solidFill>
                <a:srgbClr val="FFA117"/>
              </a:solidFill>
              <a:round/>
              <a:headEnd type="none" w="sm" len="sm"/>
              <a:tailEnd type="none" w="sm" len="sm"/>
            </a:ln>
          </p:spPr>
          <p:txBody>
            <a:bodyPr wrap="none" lIns="104287" tIns="52144" rIns="104287" bIns="52144" anchor="ctr"/>
            <a:lstStyle/>
            <a:p>
              <a:endParaRPr lang="en-US" sz="1600"/>
            </a:p>
          </p:txBody>
        </p:sp>
        <p:sp>
          <p:nvSpPr>
            <p:cNvPr id="489482" name="Line 12"/>
            <p:cNvSpPr>
              <a:spLocks noChangeShapeType="1"/>
            </p:cNvSpPr>
            <p:nvPr/>
          </p:nvSpPr>
          <p:spPr bwMode="auto">
            <a:xfrm flipH="1">
              <a:off x="7772160" y="2239905"/>
              <a:ext cx="900266" cy="7000"/>
            </a:xfrm>
            <a:prstGeom prst="line">
              <a:avLst/>
            </a:prstGeom>
            <a:noFill/>
            <a:ln w="12700">
              <a:solidFill>
                <a:srgbClr val="FFA117"/>
              </a:solidFill>
              <a:round/>
              <a:headEnd type="none" w="sm" len="sm"/>
              <a:tailEnd type="none" w="sm" len="sm"/>
            </a:ln>
          </p:spPr>
          <p:txBody>
            <a:bodyPr wrap="none" lIns="104287" tIns="52144" rIns="104287" bIns="52144" anchor="ctr"/>
            <a:lstStyle/>
            <a:p>
              <a:endParaRPr lang="en-US" sz="1600"/>
            </a:p>
          </p:txBody>
        </p:sp>
        <p:sp>
          <p:nvSpPr>
            <p:cNvPr id="489483" name="Line 13"/>
            <p:cNvSpPr>
              <a:spLocks noChangeShapeType="1"/>
            </p:cNvSpPr>
            <p:nvPr/>
          </p:nvSpPr>
          <p:spPr bwMode="auto">
            <a:xfrm flipH="1">
              <a:off x="7766591" y="2325651"/>
              <a:ext cx="690513" cy="1749"/>
            </a:xfrm>
            <a:prstGeom prst="line">
              <a:avLst/>
            </a:prstGeom>
            <a:noFill/>
            <a:ln w="12700">
              <a:solidFill>
                <a:srgbClr val="FFA117"/>
              </a:solidFill>
              <a:round/>
              <a:headEnd type="none" w="sm" len="sm"/>
              <a:tailEnd type="none" w="sm" len="sm"/>
            </a:ln>
          </p:spPr>
          <p:txBody>
            <a:bodyPr wrap="none" lIns="104287" tIns="52144" rIns="104287" bIns="52144" anchor="ctr"/>
            <a:lstStyle/>
            <a:p>
              <a:endParaRPr lang="en-US" sz="1600"/>
            </a:p>
          </p:txBody>
        </p:sp>
        <p:sp>
          <p:nvSpPr>
            <p:cNvPr id="489484" name="Line 14"/>
            <p:cNvSpPr>
              <a:spLocks noChangeShapeType="1"/>
            </p:cNvSpPr>
            <p:nvPr/>
          </p:nvSpPr>
          <p:spPr bwMode="auto">
            <a:xfrm>
              <a:off x="7766592" y="2420147"/>
              <a:ext cx="460342" cy="0"/>
            </a:xfrm>
            <a:prstGeom prst="line">
              <a:avLst/>
            </a:prstGeom>
            <a:noFill/>
            <a:ln w="12700">
              <a:solidFill>
                <a:srgbClr val="FFA117"/>
              </a:solidFill>
              <a:round/>
              <a:headEnd type="none" w="sm" len="sm"/>
              <a:tailEnd type="none" w="sm" len="sm"/>
            </a:ln>
          </p:spPr>
          <p:txBody>
            <a:bodyPr wrap="none" lIns="104287" tIns="52144" rIns="104287" bIns="52144" anchor="ctr"/>
            <a:lstStyle/>
            <a:p>
              <a:endParaRPr lang="en-US" sz="1600"/>
            </a:p>
          </p:txBody>
        </p:sp>
        <p:sp>
          <p:nvSpPr>
            <p:cNvPr id="489485" name="Line 15"/>
            <p:cNvSpPr>
              <a:spLocks noChangeShapeType="1"/>
            </p:cNvSpPr>
            <p:nvPr/>
          </p:nvSpPr>
          <p:spPr bwMode="auto">
            <a:xfrm flipV="1">
              <a:off x="7761022" y="2525142"/>
              <a:ext cx="232028" cy="0"/>
            </a:xfrm>
            <a:prstGeom prst="line">
              <a:avLst/>
            </a:prstGeom>
            <a:noFill/>
            <a:ln w="12700">
              <a:solidFill>
                <a:srgbClr val="FFA117"/>
              </a:solidFill>
              <a:round/>
              <a:headEnd type="none" w="sm" len="sm"/>
              <a:tailEnd type="none" w="sm" len="sm"/>
            </a:ln>
          </p:spPr>
          <p:txBody>
            <a:bodyPr wrap="none" lIns="104287" tIns="52144" rIns="104287" bIns="52144" anchor="ctr"/>
            <a:lstStyle/>
            <a:p>
              <a:endParaRPr lang="en-US" sz="1600"/>
            </a:p>
          </p:txBody>
        </p:sp>
        <p:sp>
          <p:nvSpPr>
            <p:cNvPr id="489486" name="Line 16"/>
            <p:cNvSpPr>
              <a:spLocks noChangeShapeType="1"/>
            </p:cNvSpPr>
            <p:nvPr/>
          </p:nvSpPr>
          <p:spPr bwMode="auto">
            <a:xfrm>
              <a:off x="7759167" y="3125366"/>
              <a:ext cx="163347" cy="0"/>
            </a:xfrm>
            <a:prstGeom prst="line">
              <a:avLst/>
            </a:prstGeom>
            <a:noFill/>
            <a:ln w="12700">
              <a:solidFill>
                <a:srgbClr val="FFA117"/>
              </a:solidFill>
              <a:round/>
              <a:headEnd type="none" w="sm" len="sm"/>
              <a:tailEnd type="none" w="sm" len="sm"/>
            </a:ln>
          </p:spPr>
          <p:txBody>
            <a:bodyPr wrap="none" lIns="104287" tIns="52144" rIns="104287" bIns="52144" anchor="ctr"/>
            <a:lstStyle/>
            <a:p>
              <a:endParaRPr lang="en-US" sz="1600"/>
            </a:p>
          </p:txBody>
        </p:sp>
        <p:sp>
          <p:nvSpPr>
            <p:cNvPr id="489487" name="Line 17"/>
            <p:cNvSpPr>
              <a:spLocks noChangeShapeType="1"/>
            </p:cNvSpPr>
            <p:nvPr/>
          </p:nvSpPr>
          <p:spPr bwMode="auto">
            <a:xfrm>
              <a:off x="7761023" y="3200613"/>
              <a:ext cx="239453" cy="7000"/>
            </a:xfrm>
            <a:prstGeom prst="line">
              <a:avLst/>
            </a:prstGeom>
            <a:noFill/>
            <a:ln w="12700">
              <a:solidFill>
                <a:srgbClr val="FFA117"/>
              </a:solidFill>
              <a:round/>
              <a:headEnd type="none" w="sm" len="sm"/>
              <a:tailEnd type="none" w="sm" len="sm"/>
            </a:ln>
          </p:spPr>
          <p:txBody>
            <a:bodyPr wrap="none" lIns="104287" tIns="52144" rIns="104287" bIns="52144" anchor="ctr"/>
            <a:lstStyle/>
            <a:p>
              <a:endParaRPr lang="en-US" sz="1600"/>
            </a:p>
          </p:txBody>
        </p:sp>
        <p:sp>
          <p:nvSpPr>
            <p:cNvPr id="489488" name="Line 18"/>
            <p:cNvSpPr>
              <a:spLocks noChangeShapeType="1"/>
            </p:cNvSpPr>
            <p:nvPr/>
          </p:nvSpPr>
          <p:spPr bwMode="auto">
            <a:xfrm flipH="1">
              <a:off x="7766592" y="3302109"/>
              <a:ext cx="232027" cy="0"/>
            </a:xfrm>
            <a:prstGeom prst="line">
              <a:avLst/>
            </a:prstGeom>
            <a:noFill/>
            <a:ln w="12700">
              <a:solidFill>
                <a:srgbClr val="FFA117"/>
              </a:solidFill>
              <a:round/>
              <a:headEnd type="none" w="sm" len="sm"/>
              <a:tailEnd type="none" w="sm" len="sm"/>
            </a:ln>
          </p:spPr>
          <p:txBody>
            <a:bodyPr wrap="none" lIns="104287" tIns="52144" rIns="104287" bIns="52144" anchor="ctr"/>
            <a:lstStyle/>
            <a:p>
              <a:endParaRPr lang="en-US" sz="1600"/>
            </a:p>
          </p:txBody>
        </p:sp>
        <p:sp>
          <p:nvSpPr>
            <p:cNvPr id="489489" name="Line 19"/>
            <p:cNvSpPr>
              <a:spLocks noChangeShapeType="1"/>
            </p:cNvSpPr>
            <p:nvPr/>
          </p:nvSpPr>
          <p:spPr bwMode="auto">
            <a:xfrm flipH="1">
              <a:off x="7761024" y="3407104"/>
              <a:ext cx="176341" cy="0"/>
            </a:xfrm>
            <a:prstGeom prst="line">
              <a:avLst/>
            </a:prstGeom>
            <a:noFill/>
            <a:ln w="12700">
              <a:solidFill>
                <a:srgbClr val="FFA117"/>
              </a:solidFill>
              <a:round/>
              <a:headEnd type="none" w="sm" len="sm"/>
              <a:tailEnd type="none" w="sm" len="sm"/>
            </a:ln>
          </p:spPr>
          <p:txBody>
            <a:bodyPr wrap="none" lIns="104287" tIns="52144" rIns="104287" bIns="52144" anchor="ctr"/>
            <a:lstStyle/>
            <a:p>
              <a:endParaRPr lang="en-US" sz="1600"/>
            </a:p>
          </p:txBody>
        </p:sp>
        <p:sp>
          <p:nvSpPr>
            <p:cNvPr id="489490" name="Line 20"/>
            <p:cNvSpPr>
              <a:spLocks noChangeShapeType="1"/>
            </p:cNvSpPr>
            <p:nvPr/>
          </p:nvSpPr>
          <p:spPr bwMode="auto">
            <a:xfrm flipH="1">
              <a:off x="7772160" y="3547098"/>
              <a:ext cx="122510" cy="0"/>
            </a:xfrm>
            <a:prstGeom prst="line">
              <a:avLst/>
            </a:prstGeom>
            <a:noFill/>
            <a:ln w="12700">
              <a:solidFill>
                <a:srgbClr val="FFA117"/>
              </a:solidFill>
              <a:round/>
              <a:headEnd type="none" w="sm" len="sm"/>
              <a:tailEnd type="none" w="sm" len="sm"/>
            </a:ln>
          </p:spPr>
          <p:txBody>
            <a:bodyPr wrap="none" lIns="104287" tIns="52144" rIns="104287" bIns="52144" anchor="ctr"/>
            <a:lstStyle/>
            <a:p>
              <a:endParaRPr lang="en-US" sz="1600"/>
            </a:p>
          </p:txBody>
        </p:sp>
        <p:sp>
          <p:nvSpPr>
            <p:cNvPr id="489491" name="Line 21"/>
            <p:cNvSpPr>
              <a:spLocks noChangeShapeType="1"/>
            </p:cNvSpPr>
            <p:nvPr/>
          </p:nvSpPr>
          <p:spPr bwMode="auto">
            <a:xfrm flipH="1">
              <a:off x="7766593" y="3674842"/>
              <a:ext cx="61255" cy="0"/>
            </a:xfrm>
            <a:prstGeom prst="line">
              <a:avLst/>
            </a:prstGeom>
            <a:noFill/>
            <a:ln w="12700">
              <a:solidFill>
                <a:srgbClr val="FFA117"/>
              </a:solidFill>
              <a:round/>
              <a:headEnd type="none" w="sm" len="sm"/>
              <a:tailEnd type="none" w="sm" len="sm"/>
            </a:ln>
          </p:spPr>
          <p:txBody>
            <a:bodyPr wrap="none" lIns="104287" tIns="52144" rIns="104287" bIns="52144" anchor="ctr"/>
            <a:lstStyle/>
            <a:p>
              <a:endParaRPr lang="en-US" sz="1600"/>
            </a:p>
          </p:txBody>
        </p:sp>
        <p:sp>
          <p:nvSpPr>
            <p:cNvPr id="489492" name="Line 22"/>
            <p:cNvSpPr>
              <a:spLocks noChangeShapeType="1"/>
            </p:cNvSpPr>
            <p:nvPr/>
          </p:nvSpPr>
          <p:spPr bwMode="auto">
            <a:xfrm flipH="1">
              <a:off x="7666356" y="3982830"/>
              <a:ext cx="89098" cy="1750"/>
            </a:xfrm>
            <a:prstGeom prst="line">
              <a:avLst/>
            </a:prstGeom>
            <a:noFill/>
            <a:ln w="12700">
              <a:solidFill>
                <a:srgbClr val="FFA117"/>
              </a:solidFill>
              <a:round/>
              <a:headEnd type="none" w="sm" len="sm"/>
              <a:tailEnd type="none" w="sm" len="sm"/>
            </a:ln>
          </p:spPr>
          <p:txBody>
            <a:bodyPr wrap="none" lIns="104287" tIns="52144" rIns="104287" bIns="52144" anchor="ctr"/>
            <a:lstStyle/>
            <a:p>
              <a:endParaRPr lang="en-US" sz="1600"/>
            </a:p>
          </p:txBody>
        </p:sp>
        <p:sp>
          <p:nvSpPr>
            <p:cNvPr id="489493" name="Line 23"/>
            <p:cNvSpPr>
              <a:spLocks noChangeShapeType="1"/>
            </p:cNvSpPr>
            <p:nvPr/>
          </p:nvSpPr>
          <p:spPr bwMode="auto">
            <a:xfrm flipH="1">
              <a:off x="7601388" y="4108823"/>
              <a:ext cx="148497" cy="0"/>
            </a:xfrm>
            <a:prstGeom prst="line">
              <a:avLst/>
            </a:prstGeom>
            <a:noFill/>
            <a:ln w="12700">
              <a:solidFill>
                <a:srgbClr val="FFA117"/>
              </a:solidFill>
              <a:round/>
              <a:headEnd type="none" w="sm" len="sm"/>
              <a:tailEnd type="none" w="sm" len="sm"/>
            </a:ln>
          </p:spPr>
          <p:txBody>
            <a:bodyPr wrap="none" lIns="104287" tIns="52144" rIns="104287" bIns="52144" anchor="ctr"/>
            <a:lstStyle/>
            <a:p>
              <a:endParaRPr lang="en-US" sz="1600"/>
            </a:p>
          </p:txBody>
        </p:sp>
        <p:sp>
          <p:nvSpPr>
            <p:cNvPr id="489494" name="Line 24"/>
            <p:cNvSpPr>
              <a:spLocks noChangeShapeType="1"/>
            </p:cNvSpPr>
            <p:nvPr/>
          </p:nvSpPr>
          <p:spPr bwMode="auto">
            <a:xfrm flipH="1">
              <a:off x="7593962" y="4213819"/>
              <a:ext cx="172629" cy="0"/>
            </a:xfrm>
            <a:prstGeom prst="line">
              <a:avLst/>
            </a:prstGeom>
            <a:noFill/>
            <a:ln w="12700">
              <a:solidFill>
                <a:srgbClr val="FFA117"/>
              </a:solidFill>
              <a:round/>
              <a:headEnd type="none" w="sm" len="sm"/>
              <a:tailEnd type="none" w="sm" len="sm"/>
            </a:ln>
          </p:spPr>
          <p:txBody>
            <a:bodyPr wrap="none" lIns="104287" tIns="52144" rIns="104287" bIns="52144" anchor="ctr"/>
            <a:lstStyle/>
            <a:p>
              <a:endParaRPr lang="en-US" sz="1600"/>
            </a:p>
          </p:txBody>
        </p:sp>
        <p:sp>
          <p:nvSpPr>
            <p:cNvPr id="489495" name="Line 25"/>
            <p:cNvSpPr>
              <a:spLocks noChangeShapeType="1"/>
            </p:cNvSpPr>
            <p:nvPr/>
          </p:nvSpPr>
          <p:spPr bwMode="auto">
            <a:xfrm flipH="1">
              <a:off x="7748030" y="4332814"/>
              <a:ext cx="128078" cy="0"/>
            </a:xfrm>
            <a:prstGeom prst="line">
              <a:avLst/>
            </a:prstGeom>
            <a:noFill/>
            <a:ln w="12700">
              <a:solidFill>
                <a:srgbClr val="FFA117"/>
              </a:solidFill>
              <a:round/>
              <a:headEnd type="none" w="sm" len="sm"/>
              <a:tailEnd type="none" w="sm" len="sm"/>
            </a:ln>
          </p:spPr>
          <p:txBody>
            <a:bodyPr wrap="none" lIns="104287" tIns="52144" rIns="104287" bIns="52144" anchor="ctr"/>
            <a:lstStyle/>
            <a:p>
              <a:endParaRPr lang="en-US" sz="1600"/>
            </a:p>
          </p:txBody>
        </p:sp>
        <p:sp>
          <p:nvSpPr>
            <p:cNvPr id="489496" name="Line 26"/>
            <p:cNvSpPr>
              <a:spLocks noChangeShapeType="1"/>
            </p:cNvSpPr>
            <p:nvPr/>
          </p:nvSpPr>
          <p:spPr bwMode="auto">
            <a:xfrm flipH="1">
              <a:off x="7761022" y="4441309"/>
              <a:ext cx="103948" cy="0"/>
            </a:xfrm>
            <a:prstGeom prst="line">
              <a:avLst/>
            </a:prstGeom>
            <a:noFill/>
            <a:ln w="12700">
              <a:solidFill>
                <a:srgbClr val="FFA117"/>
              </a:solidFill>
              <a:round/>
              <a:headEnd type="none" w="sm" len="sm"/>
              <a:tailEnd type="none" w="sm" len="sm"/>
            </a:ln>
          </p:spPr>
          <p:txBody>
            <a:bodyPr wrap="none" lIns="104287" tIns="52144" rIns="104287" bIns="52144" anchor="ctr"/>
            <a:lstStyle/>
            <a:p>
              <a:endParaRPr lang="en-US" sz="1600"/>
            </a:p>
          </p:txBody>
        </p:sp>
        <p:sp>
          <p:nvSpPr>
            <p:cNvPr id="489497" name="Line 27"/>
            <p:cNvSpPr>
              <a:spLocks noChangeShapeType="1"/>
            </p:cNvSpPr>
            <p:nvPr/>
          </p:nvSpPr>
          <p:spPr bwMode="auto">
            <a:xfrm flipH="1">
              <a:off x="7690486" y="4632053"/>
              <a:ext cx="76106" cy="1749"/>
            </a:xfrm>
            <a:prstGeom prst="line">
              <a:avLst/>
            </a:prstGeom>
            <a:noFill/>
            <a:ln w="12700">
              <a:solidFill>
                <a:srgbClr val="FFA117"/>
              </a:solidFill>
              <a:round/>
              <a:headEnd type="none" w="sm" len="sm"/>
              <a:tailEnd type="none" w="sm" len="sm"/>
            </a:ln>
          </p:spPr>
          <p:txBody>
            <a:bodyPr wrap="none" lIns="104287" tIns="52144" rIns="104287" bIns="52144" anchor="ctr"/>
            <a:lstStyle/>
            <a:p>
              <a:endParaRPr lang="en-US" sz="1600"/>
            </a:p>
          </p:txBody>
        </p:sp>
        <p:sp>
          <p:nvSpPr>
            <p:cNvPr id="489498" name="Line 28"/>
            <p:cNvSpPr>
              <a:spLocks noChangeShapeType="1"/>
            </p:cNvSpPr>
            <p:nvPr/>
          </p:nvSpPr>
          <p:spPr bwMode="auto">
            <a:xfrm flipH="1">
              <a:off x="7640369" y="4738796"/>
              <a:ext cx="122510" cy="7000"/>
            </a:xfrm>
            <a:prstGeom prst="line">
              <a:avLst/>
            </a:prstGeom>
            <a:noFill/>
            <a:ln w="12700">
              <a:solidFill>
                <a:srgbClr val="FFA117"/>
              </a:solidFill>
              <a:round/>
              <a:headEnd type="none" w="sm" len="sm"/>
              <a:tailEnd type="none" w="sm" len="sm"/>
            </a:ln>
          </p:spPr>
          <p:txBody>
            <a:bodyPr wrap="none" lIns="104287" tIns="52144" rIns="104287" bIns="52144" anchor="ctr"/>
            <a:lstStyle/>
            <a:p>
              <a:endParaRPr lang="en-US" sz="1600"/>
            </a:p>
          </p:txBody>
        </p:sp>
        <p:sp>
          <p:nvSpPr>
            <p:cNvPr id="489499" name="Line 29"/>
            <p:cNvSpPr>
              <a:spLocks noChangeShapeType="1"/>
            </p:cNvSpPr>
            <p:nvPr/>
          </p:nvSpPr>
          <p:spPr bwMode="auto">
            <a:xfrm flipH="1">
              <a:off x="7627375" y="4857791"/>
              <a:ext cx="139217" cy="7000"/>
            </a:xfrm>
            <a:prstGeom prst="line">
              <a:avLst/>
            </a:prstGeom>
            <a:noFill/>
            <a:ln w="12700">
              <a:solidFill>
                <a:srgbClr val="FFA117"/>
              </a:solidFill>
              <a:round/>
              <a:headEnd type="none" w="sm" len="sm"/>
              <a:tailEnd type="none" w="sm" len="sm"/>
            </a:ln>
          </p:spPr>
          <p:txBody>
            <a:bodyPr wrap="none" lIns="104287" tIns="52144" rIns="104287" bIns="52144" anchor="ctr"/>
            <a:lstStyle/>
            <a:p>
              <a:endParaRPr lang="en-US" sz="1600"/>
            </a:p>
          </p:txBody>
        </p:sp>
        <p:sp>
          <p:nvSpPr>
            <p:cNvPr id="489500" name="Line 30"/>
            <p:cNvSpPr>
              <a:spLocks noChangeShapeType="1"/>
            </p:cNvSpPr>
            <p:nvPr/>
          </p:nvSpPr>
          <p:spPr bwMode="auto">
            <a:xfrm flipH="1">
              <a:off x="7642224" y="5090533"/>
              <a:ext cx="113230" cy="7000"/>
            </a:xfrm>
            <a:prstGeom prst="line">
              <a:avLst/>
            </a:prstGeom>
            <a:noFill/>
            <a:ln w="12700">
              <a:solidFill>
                <a:srgbClr val="FFA117"/>
              </a:solidFill>
              <a:round/>
              <a:headEnd type="none" w="sm" len="sm"/>
              <a:tailEnd type="none" w="sm" len="sm"/>
            </a:ln>
          </p:spPr>
          <p:txBody>
            <a:bodyPr wrap="none" lIns="104287" tIns="52144" rIns="104287" bIns="52144" anchor="ctr"/>
            <a:lstStyle/>
            <a:p>
              <a:endParaRPr lang="en-US" sz="1600"/>
            </a:p>
          </p:txBody>
        </p:sp>
        <p:sp>
          <p:nvSpPr>
            <p:cNvPr id="489501" name="Line 31"/>
            <p:cNvSpPr>
              <a:spLocks noChangeShapeType="1"/>
            </p:cNvSpPr>
            <p:nvPr/>
          </p:nvSpPr>
          <p:spPr bwMode="auto">
            <a:xfrm flipH="1" flipV="1">
              <a:off x="7655219" y="5209527"/>
              <a:ext cx="100236" cy="3500"/>
            </a:xfrm>
            <a:prstGeom prst="line">
              <a:avLst/>
            </a:prstGeom>
            <a:noFill/>
            <a:ln w="12700">
              <a:solidFill>
                <a:srgbClr val="FFA117"/>
              </a:solidFill>
              <a:round/>
              <a:headEnd type="none" w="sm" len="sm"/>
              <a:tailEnd type="none" w="sm" len="sm"/>
            </a:ln>
          </p:spPr>
          <p:txBody>
            <a:bodyPr wrap="none" lIns="104287" tIns="52144" rIns="104287" bIns="52144" anchor="ctr"/>
            <a:lstStyle/>
            <a:p>
              <a:endParaRPr lang="en-US" sz="1600"/>
            </a:p>
          </p:txBody>
        </p:sp>
        <p:sp>
          <p:nvSpPr>
            <p:cNvPr id="489502" name="Line 32"/>
            <p:cNvSpPr>
              <a:spLocks noChangeShapeType="1"/>
            </p:cNvSpPr>
            <p:nvPr/>
          </p:nvSpPr>
          <p:spPr bwMode="auto">
            <a:xfrm flipH="1" flipV="1">
              <a:off x="7657076" y="5321523"/>
              <a:ext cx="115085" cy="1749"/>
            </a:xfrm>
            <a:prstGeom prst="line">
              <a:avLst/>
            </a:prstGeom>
            <a:noFill/>
            <a:ln w="12700">
              <a:solidFill>
                <a:srgbClr val="FFA117"/>
              </a:solidFill>
              <a:round/>
              <a:headEnd type="none" w="sm" len="sm"/>
              <a:tailEnd type="none" w="sm" len="sm"/>
            </a:ln>
          </p:spPr>
          <p:txBody>
            <a:bodyPr wrap="none" lIns="104287" tIns="52144" rIns="104287" bIns="52144" anchor="ctr"/>
            <a:lstStyle/>
            <a:p>
              <a:endParaRPr lang="en-US" sz="1600"/>
            </a:p>
          </p:txBody>
        </p:sp>
        <p:sp>
          <p:nvSpPr>
            <p:cNvPr id="489503" name="Line 33"/>
            <p:cNvSpPr>
              <a:spLocks noChangeShapeType="1"/>
            </p:cNvSpPr>
            <p:nvPr/>
          </p:nvSpPr>
          <p:spPr bwMode="auto">
            <a:xfrm flipH="1">
              <a:off x="7660788" y="5456266"/>
              <a:ext cx="107661" cy="7000"/>
            </a:xfrm>
            <a:prstGeom prst="line">
              <a:avLst/>
            </a:prstGeom>
            <a:noFill/>
            <a:ln w="12700">
              <a:solidFill>
                <a:srgbClr val="FFA117"/>
              </a:solidFill>
              <a:round/>
              <a:headEnd type="none" w="sm" len="sm"/>
              <a:tailEnd type="none" w="sm" len="sm"/>
            </a:ln>
          </p:spPr>
          <p:txBody>
            <a:bodyPr wrap="none" lIns="104287" tIns="52144" rIns="104287" bIns="52144" anchor="ctr"/>
            <a:lstStyle/>
            <a:p>
              <a:endParaRPr lang="en-US" sz="1600"/>
            </a:p>
          </p:txBody>
        </p:sp>
        <p:sp>
          <p:nvSpPr>
            <p:cNvPr id="489504" name="Line 34"/>
            <p:cNvSpPr>
              <a:spLocks noChangeShapeType="1"/>
            </p:cNvSpPr>
            <p:nvPr/>
          </p:nvSpPr>
          <p:spPr bwMode="auto">
            <a:xfrm flipH="1" flipV="1">
              <a:off x="7683062" y="5559512"/>
              <a:ext cx="83530" cy="1749"/>
            </a:xfrm>
            <a:prstGeom prst="line">
              <a:avLst/>
            </a:prstGeom>
            <a:noFill/>
            <a:ln w="12700">
              <a:solidFill>
                <a:srgbClr val="FFA117"/>
              </a:solidFill>
              <a:round/>
              <a:headEnd type="none" w="sm" len="sm"/>
              <a:tailEnd type="none" w="sm" len="sm"/>
            </a:ln>
          </p:spPr>
          <p:txBody>
            <a:bodyPr wrap="none" lIns="104287" tIns="52144" rIns="104287" bIns="52144" anchor="ctr"/>
            <a:lstStyle/>
            <a:p>
              <a:endParaRPr lang="en-US" sz="1600"/>
            </a:p>
          </p:txBody>
        </p:sp>
        <p:sp>
          <p:nvSpPr>
            <p:cNvPr id="489505" name="Line 35"/>
            <p:cNvSpPr>
              <a:spLocks noChangeShapeType="1"/>
            </p:cNvSpPr>
            <p:nvPr/>
          </p:nvSpPr>
          <p:spPr bwMode="auto">
            <a:xfrm flipH="1">
              <a:off x="7683062" y="5671507"/>
              <a:ext cx="72393" cy="0"/>
            </a:xfrm>
            <a:prstGeom prst="line">
              <a:avLst/>
            </a:prstGeom>
            <a:noFill/>
            <a:ln w="12700">
              <a:solidFill>
                <a:srgbClr val="FFA117"/>
              </a:solidFill>
              <a:round/>
              <a:headEnd type="none" w="sm" len="sm"/>
              <a:tailEnd type="none" w="sm" len="sm"/>
            </a:ln>
          </p:spPr>
          <p:txBody>
            <a:bodyPr wrap="none" lIns="104287" tIns="52144" rIns="104287" bIns="52144" anchor="ctr"/>
            <a:lstStyle/>
            <a:p>
              <a:endParaRPr lang="en-US" sz="1600"/>
            </a:p>
          </p:txBody>
        </p:sp>
        <p:sp>
          <p:nvSpPr>
            <p:cNvPr id="489506" name="Line 36"/>
            <p:cNvSpPr>
              <a:spLocks noChangeShapeType="1"/>
            </p:cNvSpPr>
            <p:nvPr/>
          </p:nvSpPr>
          <p:spPr bwMode="auto">
            <a:xfrm flipH="1">
              <a:off x="7696055" y="5822001"/>
              <a:ext cx="66824" cy="5249"/>
            </a:xfrm>
            <a:prstGeom prst="line">
              <a:avLst/>
            </a:prstGeom>
            <a:noFill/>
            <a:ln w="12700">
              <a:solidFill>
                <a:srgbClr val="FFA117"/>
              </a:solidFill>
              <a:round/>
              <a:headEnd type="none" w="sm" len="sm"/>
              <a:tailEnd type="none" w="sm" len="sm"/>
            </a:ln>
          </p:spPr>
          <p:txBody>
            <a:bodyPr wrap="none" lIns="104287" tIns="52144" rIns="104287" bIns="52144" anchor="ctr"/>
            <a:lstStyle/>
            <a:p>
              <a:endParaRPr lang="en-US" sz="1600"/>
            </a:p>
          </p:txBody>
        </p:sp>
        <p:sp>
          <p:nvSpPr>
            <p:cNvPr id="489507" name="Line 37"/>
            <p:cNvSpPr>
              <a:spLocks noChangeShapeType="1"/>
            </p:cNvSpPr>
            <p:nvPr/>
          </p:nvSpPr>
          <p:spPr bwMode="auto">
            <a:xfrm flipH="1">
              <a:off x="7686775" y="5926997"/>
              <a:ext cx="72393" cy="5249"/>
            </a:xfrm>
            <a:prstGeom prst="line">
              <a:avLst/>
            </a:prstGeom>
            <a:noFill/>
            <a:ln w="12700">
              <a:solidFill>
                <a:srgbClr val="FFA117"/>
              </a:solidFill>
              <a:round/>
              <a:headEnd type="none" w="sm" len="sm"/>
              <a:tailEnd type="none" w="sm" len="sm"/>
            </a:ln>
          </p:spPr>
          <p:txBody>
            <a:bodyPr wrap="none" lIns="104287" tIns="52144" rIns="104287" bIns="52144" anchor="ctr"/>
            <a:lstStyle/>
            <a:p>
              <a:endParaRPr lang="en-US" sz="1600"/>
            </a:p>
          </p:txBody>
        </p:sp>
        <p:sp>
          <p:nvSpPr>
            <p:cNvPr id="489508" name="Line 38"/>
            <p:cNvSpPr>
              <a:spLocks noChangeShapeType="1"/>
            </p:cNvSpPr>
            <p:nvPr/>
          </p:nvSpPr>
          <p:spPr bwMode="auto">
            <a:xfrm flipH="1">
              <a:off x="7714618" y="6042492"/>
              <a:ext cx="61255" cy="5249"/>
            </a:xfrm>
            <a:prstGeom prst="line">
              <a:avLst/>
            </a:prstGeom>
            <a:noFill/>
            <a:ln w="12700">
              <a:solidFill>
                <a:srgbClr val="FFA117"/>
              </a:solidFill>
              <a:round/>
              <a:headEnd type="none" w="sm" len="sm"/>
              <a:tailEnd type="none" w="sm" len="sm"/>
            </a:ln>
          </p:spPr>
          <p:txBody>
            <a:bodyPr wrap="none" lIns="104287" tIns="52144" rIns="104287" bIns="52144" anchor="ctr"/>
            <a:lstStyle/>
            <a:p>
              <a:endParaRPr lang="en-US" sz="1600"/>
            </a:p>
          </p:txBody>
        </p:sp>
        <p:sp>
          <p:nvSpPr>
            <p:cNvPr id="489509" name="Line 39"/>
            <p:cNvSpPr>
              <a:spLocks noChangeShapeType="1"/>
            </p:cNvSpPr>
            <p:nvPr/>
          </p:nvSpPr>
          <p:spPr bwMode="auto">
            <a:xfrm flipH="1">
              <a:off x="7725756" y="6164987"/>
              <a:ext cx="61255" cy="5249"/>
            </a:xfrm>
            <a:prstGeom prst="line">
              <a:avLst/>
            </a:prstGeom>
            <a:noFill/>
            <a:ln w="12700">
              <a:solidFill>
                <a:srgbClr val="FFA117"/>
              </a:solidFill>
              <a:round/>
              <a:headEnd type="none" w="sm" len="sm"/>
              <a:tailEnd type="none" w="sm" len="sm"/>
            </a:ln>
          </p:spPr>
          <p:txBody>
            <a:bodyPr wrap="none" lIns="104287" tIns="52144" rIns="104287" bIns="52144" anchor="ctr"/>
            <a:lstStyle/>
            <a:p>
              <a:endParaRPr lang="en-US" sz="1600"/>
            </a:p>
          </p:txBody>
        </p:sp>
        <p:sp>
          <p:nvSpPr>
            <p:cNvPr id="489510" name="Line 40"/>
            <p:cNvSpPr>
              <a:spLocks noChangeShapeType="1"/>
            </p:cNvSpPr>
            <p:nvPr/>
          </p:nvSpPr>
          <p:spPr bwMode="auto">
            <a:xfrm flipH="1">
              <a:off x="7709049" y="6315480"/>
              <a:ext cx="63111" cy="5249"/>
            </a:xfrm>
            <a:prstGeom prst="line">
              <a:avLst/>
            </a:prstGeom>
            <a:noFill/>
            <a:ln w="12700">
              <a:solidFill>
                <a:srgbClr val="FFA117"/>
              </a:solidFill>
              <a:round/>
              <a:headEnd type="none" w="sm" len="sm"/>
              <a:tailEnd type="none" w="sm" len="sm"/>
            </a:ln>
          </p:spPr>
          <p:txBody>
            <a:bodyPr wrap="none" lIns="104287" tIns="52144" rIns="104287" bIns="52144" anchor="ctr"/>
            <a:lstStyle/>
            <a:p>
              <a:endParaRPr lang="en-US" sz="1600"/>
            </a:p>
          </p:txBody>
        </p:sp>
        <p:sp>
          <p:nvSpPr>
            <p:cNvPr id="489511" name="Text Box 41"/>
            <p:cNvSpPr txBox="1">
              <a:spLocks noChangeArrowheads="1"/>
            </p:cNvSpPr>
            <p:nvPr/>
          </p:nvSpPr>
          <p:spPr bwMode="auto">
            <a:xfrm>
              <a:off x="2665706" y="2337900"/>
              <a:ext cx="3981586" cy="409010"/>
            </a:xfrm>
            <a:prstGeom prst="rect">
              <a:avLst/>
            </a:prstGeom>
            <a:noFill/>
            <a:ln w="12700">
              <a:noFill/>
              <a:miter lim="800000"/>
              <a:headEnd type="none" w="sm" len="sm"/>
              <a:tailEnd type="none" w="sm" len="sm"/>
            </a:ln>
          </p:spPr>
          <p:txBody>
            <a:bodyPr lIns="104287" tIns="52144" rIns="104287" bIns="52144">
              <a:spAutoFit/>
            </a:bodyPr>
            <a:lstStyle/>
            <a:p>
              <a:pPr defTabSz="1042873" eaLnBrk="0" hangingPunct="0">
                <a:spcBef>
                  <a:spcPct val="50000"/>
                </a:spcBef>
              </a:pPr>
              <a:r>
                <a:rPr lang="en-GB" sz="1600" b="1" dirty="0"/>
                <a:t>ASPHALT LAYERS</a:t>
              </a:r>
              <a:endParaRPr lang="en-US" sz="1600" dirty="0">
                <a:solidFill>
                  <a:srgbClr val="FFFF66"/>
                </a:solidFill>
              </a:endParaRPr>
            </a:p>
          </p:txBody>
        </p:sp>
        <p:sp>
          <p:nvSpPr>
            <p:cNvPr id="489512" name="Text Box 42"/>
            <p:cNvSpPr txBox="1">
              <a:spLocks noChangeArrowheads="1"/>
            </p:cNvSpPr>
            <p:nvPr/>
          </p:nvSpPr>
          <p:spPr bwMode="auto">
            <a:xfrm>
              <a:off x="3241133" y="3443853"/>
              <a:ext cx="2088244" cy="409010"/>
            </a:xfrm>
            <a:prstGeom prst="rect">
              <a:avLst/>
            </a:prstGeom>
            <a:noFill/>
            <a:ln w="12700">
              <a:noFill/>
              <a:miter lim="800000"/>
              <a:headEnd type="none" w="sm" len="sm"/>
              <a:tailEnd type="none" w="sm" len="sm"/>
            </a:ln>
          </p:spPr>
          <p:txBody>
            <a:bodyPr lIns="104287" tIns="52144" rIns="104287" bIns="52144">
              <a:spAutoFit/>
            </a:bodyPr>
            <a:lstStyle/>
            <a:p>
              <a:pPr defTabSz="1042873" eaLnBrk="0" hangingPunct="0">
                <a:spcBef>
                  <a:spcPct val="50000"/>
                </a:spcBef>
              </a:pPr>
              <a:r>
                <a:rPr lang="en-GB" sz="1600" b="1" dirty="0"/>
                <a:t>SUBBASE</a:t>
              </a:r>
              <a:endParaRPr lang="en-US" sz="1600" dirty="0">
                <a:solidFill>
                  <a:srgbClr val="FFFF66"/>
                </a:solidFill>
              </a:endParaRPr>
            </a:p>
          </p:txBody>
        </p:sp>
        <p:sp>
          <p:nvSpPr>
            <p:cNvPr id="489513" name="Text Box 44"/>
            <p:cNvSpPr txBox="1">
              <a:spLocks noChangeArrowheads="1"/>
            </p:cNvSpPr>
            <p:nvPr/>
          </p:nvSpPr>
          <p:spPr bwMode="auto">
            <a:xfrm>
              <a:off x="6127551" y="1700929"/>
              <a:ext cx="2201475" cy="409010"/>
            </a:xfrm>
            <a:prstGeom prst="rect">
              <a:avLst/>
            </a:prstGeom>
            <a:noFill/>
            <a:ln w="12700">
              <a:noFill/>
              <a:miter lim="800000"/>
              <a:headEnd type="none" w="sm" len="sm"/>
              <a:tailEnd type="none" w="sm" len="sm"/>
            </a:ln>
          </p:spPr>
          <p:txBody>
            <a:bodyPr lIns="104287" tIns="52144" rIns="104287" bIns="52144">
              <a:spAutoFit/>
            </a:bodyPr>
            <a:lstStyle/>
            <a:p>
              <a:pPr defTabSz="1042873" eaLnBrk="0" hangingPunct="0">
                <a:spcBef>
                  <a:spcPct val="50000"/>
                </a:spcBef>
              </a:pPr>
              <a:r>
                <a:rPr lang="en-US" sz="1600" b="1" dirty="0">
                  <a:solidFill>
                    <a:srgbClr val="79CCFF"/>
                  </a:solidFill>
                </a:rPr>
                <a:t>TENSION</a:t>
              </a:r>
            </a:p>
          </p:txBody>
        </p:sp>
        <p:grpSp>
          <p:nvGrpSpPr>
            <p:cNvPr id="3" name="Group 45"/>
            <p:cNvGrpSpPr>
              <a:grpSpLocks/>
            </p:cNvGrpSpPr>
            <p:nvPr/>
          </p:nvGrpSpPr>
          <p:grpSpPr bwMode="auto">
            <a:xfrm>
              <a:off x="4265766" y="1576684"/>
              <a:ext cx="614407" cy="523227"/>
              <a:chOff x="1877" y="1022"/>
              <a:chExt cx="200" cy="189"/>
            </a:xfrm>
          </p:grpSpPr>
          <p:sp>
            <p:nvSpPr>
              <p:cNvPr id="489515" name="Line 46"/>
              <p:cNvSpPr>
                <a:spLocks noChangeShapeType="1"/>
              </p:cNvSpPr>
              <p:nvPr/>
            </p:nvSpPr>
            <p:spPr bwMode="auto">
              <a:xfrm>
                <a:off x="1877" y="1022"/>
                <a:ext cx="0" cy="189"/>
              </a:xfrm>
              <a:prstGeom prst="line">
                <a:avLst/>
              </a:prstGeom>
              <a:noFill/>
              <a:ln w="19050">
                <a:solidFill>
                  <a:srgbClr val="B50069"/>
                </a:solidFill>
                <a:round/>
                <a:headEnd type="none" w="sm" len="sm"/>
                <a:tailEnd type="triangle" w="lg" len="lg"/>
              </a:ln>
            </p:spPr>
            <p:txBody>
              <a:bodyPr wrap="none" anchor="ctr"/>
              <a:lstStyle/>
              <a:p>
                <a:endParaRPr lang="en-US" sz="1600"/>
              </a:p>
            </p:txBody>
          </p:sp>
          <p:sp>
            <p:nvSpPr>
              <p:cNvPr id="489516" name="Line 47"/>
              <p:cNvSpPr>
                <a:spLocks noChangeShapeType="1"/>
              </p:cNvSpPr>
              <p:nvPr/>
            </p:nvSpPr>
            <p:spPr bwMode="auto">
              <a:xfrm>
                <a:off x="1944" y="1022"/>
                <a:ext cx="0" cy="189"/>
              </a:xfrm>
              <a:prstGeom prst="line">
                <a:avLst/>
              </a:prstGeom>
              <a:noFill/>
              <a:ln w="19050">
                <a:solidFill>
                  <a:srgbClr val="B50069"/>
                </a:solidFill>
                <a:round/>
                <a:headEnd type="none" w="sm" len="sm"/>
                <a:tailEnd type="triangle" w="lg" len="lg"/>
              </a:ln>
            </p:spPr>
            <p:txBody>
              <a:bodyPr wrap="none" anchor="ctr"/>
              <a:lstStyle/>
              <a:p>
                <a:endParaRPr lang="en-US" sz="1600"/>
              </a:p>
            </p:txBody>
          </p:sp>
          <p:sp>
            <p:nvSpPr>
              <p:cNvPr id="489517" name="Line 48"/>
              <p:cNvSpPr>
                <a:spLocks noChangeShapeType="1"/>
              </p:cNvSpPr>
              <p:nvPr/>
            </p:nvSpPr>
            <p:spPr bwMode="auto">
              <a:xfrm>
                <a:off x="2010" y="1022"/>
                <a:ext cx="0" cy="189"/>
              </a:xfrm>
              <a:prstGeom prst="line">
                <a:avLst/>
              </a:prstGeom>
              <a:noFill/>
              <a:ln w="19050">
                <a:solidFill>
                  <a:srgbClr val="B50069"/>
                </a:solidFill>
                <a:round/>
                <a:headEnd type="none" w="sm" len="sm"/>
                <a:tailEnd type="triangle" w="lg" len="lg"/>
              </a:ln>
            </p:spPr>
            <p:txBody>
              <a:bodyPr wrap="none" anchor="ctr"/>
              <a:lstStyle/>
              <a:p>
                <a:endParaRPr lang="en-US" sz="1600"/>
              </a:p>
            </p:txBody>
          </p:sp>
          <p:sp>
            <p:nvSpPr>
              <p:cNvPr id="489518" name="Line 49"/>
              <p:cNvSpPr>
                <a:spLocks noChangeShapeType="1"/>
              </p:cNvSpPr>
              <p:nvPr/>
            </p:nvSpPr>
            <p:spPr bwMode="auto">
              <a:xfrm>
                <a:off x="2077" y="1022"/>
                <a:ext cx="0" cy="189"/>
              </a:xfrm>
              <a:prstGeom prst="line">
                <a:avLst/>
              </a:prstGeom>
              <a:noFill/>
              <a:ln w="19050">
                <a:solidFill>
                  <a:srgbClr val="B50069"/>
                </a:solidFill>
                <a:round/>
                <a:headEnd type="none" w="sm" len="sm"/>
                <a:tailEnd type="triangle" w="lg" len="lg"/>
              </a:ln>
            </p:spPr>
            <p:txBody>
              <a:bodyPr wrap="none" anchor="ctr"/>
              <a:lstStyle/>
              <a:p>
                <a:endParaRPr lang="en-US" sz="1600"/>
              </a:p>
            </p:txBody>
          </p:sp>
        </p:grpSp>
        <p:sp>
          <p:nvSpPr>
            <p:cNvPr id="489519" name="Text Box 50"/>
            <p:cNvSpPr txBox="1">
              <a:spLocks noChangeArrowheads="1"/>
            </p:cNvSpPr>
            <p:nvPr/>
          </p:nvSpPr>
          <p:spPr bwMode="auto">
            <a:xfrm>
              <a:off x="3131616" y="4775545"/>
              <a:ext cx="2485476" cy="409010"/>
            </a:xfrm>
            <a:prstGeom prst="rect">
              <a:avLst/>
            </a:prstGeom>
            <a:noFill/>
            <a:ln w="12700">
              <a:noFill/>
              <a:miter lim="800000"/>
              <a:headEnd type="none" w="sm" len="sm"/>
              <a:tailEnd type="none" w="sm" len="sm"/>
            </a:ln>
          </p:spPr>
          <p:txBody>
            <a:bodyPr lIns="104287" tIns="52144" rIns="104287" bIns="52144">
              <a:spAutoFit/>
            </a:bodyPr>
            <a:lstStyle/>
            <a:p>
              <a:pPr defTabSz="1042873" eaLnBrk="0" hangingPunct="0">
                <a:spcBef>
                  <a:spcPct val="50000"/>
                </a:spcBef>
              </a:pPr>
              <a:r>
                <a:rPr lang="en-US" sz="1600" b="1" dirty="0"/>
                <a:t>SUBGRADE</a:t>
              </a:r>
            </a:p>
          </p:txBody>
        </p:sp>
        <p:sp>
          <p:nvSpPr>
            <p:cNvPr id="489520" name="Line 51"/>
            <p:cNvSpPr>
              <a:spLocks noChangeShapeType="1"/>
            </p:cNvSpPr>
            <p:nvPr/>
          </p:nvSpPr>
          <p:spPr bwMode="auto">
            <a:xfrm flipV="1">
              <a:off x="7575400" y="2745633"/>
              <a:ext cx="180054" cy="0"/>
            </a:xfrm>
            <a:prstGeom prst="line">
              <a:avLst/>
            </a:prstGeom>
            <a:noFill/>
            <a:ln w="12700">
              <a:solidFill>
                <a:srgbClr val="FFA117"/>
              </a:solidFill>
              <a:round/>
              <a:headEnd type="none" w="sm" len="sm"/>
              <a:tailEnd type="none" w="sm" len="sm"/>
            </a:ln>
          </p:spPr>
          <p:txBody>
            <a:bodyPr wrap="none" lIns="104287" tIns="52144" rIns="104287" bIns="52144" anchor="ctr"/>
            <a:lstStyle/>
            <a:p>
              <a:endParaRPr lang="en-US" sz="1600"/>
            </a:p>
          </p:txBody>
        </p:sp>
        <p:sp>
          <p:nvSpPr>
            <p:cNvPr id="489521" name="Line 52"/>
            <p:cNvSpPr>
              <a:spLocks noChangeShapeType="1"/>
            </p:cNvSpPr>
            <p:nvPr/>
          </p:nvSpPr>
          <p:spPr bwMode="auto">
            <a:xfrm>
              <a:off x="7462172" y="2827878"/>
              <a:ext cx="313700" cy="0"/>
            </a:xfrm>
            <a:prstGeom prst="line">
              <a:avLst/>
            </a:prstGeom>
            <a:noFill/>
            <a:ln w="12700">
              <a:solidFill>
                <a:srgbClr val="FFA117"/>
              </a:solidFill>
              <a:round/>
              <a:headEnd type="none" w="sm" len="sm"/>
              <a:tailEnd type="none" w="sm" len="sm"/>
            </a:ln>
          </p:spPr>
          <p:txBody>
            <a:bodyPr wrap="none" lIns="104287" tIns="52144" rIns="104287" bIns="52144" anchor="ctr"/>
            <a:lstStyle/>
            <a:p>
              <a:endParaRPr lang="en-US" sz="1600"/>
            </a:p>
          </p:txBody>
        </p:sp>
        <p:sp>
          <p:nvSpPr>
            <p:cNvPr id="489522" name="Line 53"/>
            <p:cNvSpPr>
              <a:spLocks noChangeShapeType="1"/>
            </p:cNvSpPr>
            <p:nvPr/>
          </p:nvSpPr>
          <p:spPr bwMode="auto">
            <a:xfrm>
              <a:off x="7334093" y="2920625"/>
              <a:ext cx="432499" cy="0"/>
            </a:xfrm>
            <a:prstGeom prst="line">
              <a:avLst/>
            </a:prstGeom>
            <a:noFill/>
            <a:ln w="12700">
              <a:solidFill>
                <a:srgbClr val="FFA117"/>
              </a:solidFill>
              <a:round/>
              <a:headEnd type="none" w="sm" len="sm"/>
              <a:tailEnd type="none" w="sm" len="sm"/>
            </a:ln>
          </p:spPr>
          <p:txBody>
            <a:bodyPr wrap="none" lIns="104287" tIns="52144" rIns="104287" bIns="52144" anchor="ctr"/>
            <a:lstStyle/>
            <a:p>
              <a:endParaRPr lang="en-US" sz="1600"/>
            </a:p>
          </p:txBody>
        </p:sp>
        <p:sp>
          <p:nvSpPr>
            <p:cNvPr id="489523" name="Line 54"/>
            <p:cNvSpPr>
              <a:spLocks noChangeShapeType="1"/>
            </p:cNvSpPr>
            <p:nvPr/>
          </p:nvSpPr>
          <p:spPr bwMode="auto">
            <a:xfrm>
              <a:off x="7451035" y="2988872"/>
              <a:ext cx="328550" cy="0"/>
            </a:xfrm>
            <a:prstGeom prst="line">
              <a:avLst/>
            </a:prstGeom>
            <a:noFill/>
            <a:ln w="12700">
              <a:solidFill>
                <a:srgbClr val="FFA117"/>
              </a:solidFill>
              <a:round/>
              <a:headEnd type="none" w="sm" len="sm"/>
              <a:tailEnd type="none" w="sm" len="sm"/>
            </a:ln>
          </p:spPr>
          <p:txBody>
            <a:bodyPr wrap="none" lIns="104287" tIns="52144" rIns="104287" bIns="52144" anchor="ctr"/>
            <a:lstStyle/>
            <a:p>
              <a:endParaRPr lang="en-US" sz="1600"/>
            </a:p>
          </p:txBody>
        </p:sp>
        <p:sp>
          <p:nvSpPr>
            <p:cNvPr id="489524" name="Freeform 55"/>
            <p:cNvSpPr>
              <a:spLocks/>
            </p:cNvSpPr>
            <p:nvPr/>
          </p:nvSpPr>
          <p:spPr bwMode="auto">
            <a:xfrm>
              <a:off x="7202302" y="2084161"/>
              <a:ext cx="1796819" cy="4227818"/>
            </a:xfrm>
            <a:custGeom>
              <a:avLst/>
              <a:gdLst>
                <a:gd name="T0" fmla="*/ 1390 w 1390"/>
                <a:gd name="T1" fmla="*/ 0 h 2913"/>
                <a:gd name="T2" fmla="*/ 124 w 1390"/>
                <a:gd name="T3" fmla="*/ 535 h 2913"/>
                <a:gd name="T4" fmla="*/ 648 w 1390"/>
                <a:gd name="T5" fmla="*/ 753 h 2913"/>
                <a:gd name="T6" fmla="*/ 310 w 1390"/>
                <a:gd name="T7" fmla="*/ 1418 h 2913"/>
                <a:gd name="T8" fmla="*/ 550 w 1390"/>
                <a:gd name="T9" fmla="*/ 1549 h 2913"/>
                <a:gd name="T10" fmla="*/ 342 w 1390"/>
                <a:gd name="T11" fmla="*/ 1898 h 2913"/>
                <a:gd name="T12" fmla="*/ 419 w 1390"/>
                <a:gd name="T13" fmla="*/ 2913 h 2913"/>
                <a:gd name="T14" fmla="*/ 0 60000 65536"/>
                <a:gd name="T15" fmla="*/ 0 60000 65536"/>
                <a:gd name="T16" fmla="*/ 0 60000 65536"/>
                <a:gd name="T17" fmla="*/ 0 60000 65536"/>
                <a:gd name="T18" fmla="*/ 0 60000 65536"/>
                <a:gd name="T19" fmla="*/ 0 60000 65536"/>
                <a:gd name="T20" fmla="*/ 0 60000 65536"/>
                <a:gd name="T21" fmla="*/ 0 w 1390"/>
                <a:gd name="T22" fmla="*/ 0 h 2913"/>
                <a:gd name="T23" fmla="*/ 1390 w 1390"/>
                <a:gd name="T24" fmla="*/ 2913 h 29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90" h="2913">
                  <a:moveTo>
                    <a:pt x="1390" y="0"/>
                  </a:moveTo>
                  <a:cubicBezTo>
                    <a:pt x="819" y="205"/>
                    <a:pt x="248" y="410"/>
                    <a:pt x="124" y="535"/>
                  </a:cubicBezTo>
                  <a:cubicBezTo>
                    <a:pt x="0" y="660"/>
                    <a:pt x="617" y="606"/>
                    <a:pt x="648" y="753"/>
                  </a:cubicBezTo>
                  <a:cubicBezTo>
                    <a:pt x="679" y="900"/>
                    <a:pt x="326" y="1285"/>
                    <a:pt x="310" y="1418"/>
                  </a:cubicBezTo>
                  <a:cubicBezTo>
                    <a:pt x="294" y="1551"/>
                    <a:pt x="545" y="1469"/>
                    <a:pt x="550" y="1549"/>
                  </a:cubicBezTo>
                  <a:cubicBezTo>
                    <a:pt x="555" y="1629"/>
                    <a:pt x="364" y="1671"/>
                    <a:pt x="342" y="1898"/>
                  </a:cubicBezTo>
                  <a:cubicBezTo>
                    <a:pt x="320" y="2125"/>
                    <a:pt x="404" y="2744"/>
                    <a:pt x="419" y="2913"/>
                  </a:cubicBezTo>
                </a:path>
              </a:pathLst>
            </a:custGeom>
            <a:noFill/>
            <a:ln w="12700" cap="flat" cmpd="sng">
              <a:solidFill>
                <a:srgbClr val="FFA117"/>
              </a:solidFill>
              <a:prstDash val="solid"/>
              <a:round/>
              <a:headEnd type="none" w="sm" len="sm"/>
              <a:tailEnd type="none" w="sm" len="sm"/>
            </a:ln>
          </p:spPr>
          <p:txBody>
            <a:bodyPr wrap="none" lIns="104287" tIns="52144" rIns="104287" bIns="52144" anchor="ctr"/>
            <a:lstStyle/>
            <a:p>
              <a:endParaRPr lang="en-US" sz="1600"/>
            </a:p>
          </p:txBody>
        </p:sp>
        <p:sp>
          <p:nvSpPr>
            <p:cNvPr id="489525" name="Line 56"/>
            <p:cNvSpPr>
              <a:spLocks noChangeShapeType="1"/>
            </p:cNvSpPr>
            <p:nvPr/>
          </p:nvSpPr>
          <p:spPr bwMode="auto">
            <a:xfrm flipH="1" flipV="1">
              <a:off x="7631088" y="4968037"/>
              <a:ext cx="120655" cy="0"/>
            </a:xfrm>
            <a:prstGeom prst="line">
              <a:avLst/>
            </a:prstGeom>
            <a:noFill/>
            <a:ln w="12700">
              <a:solidFill>
                <a:srgbClr val="FFA117"/>
              </a:solidFill>
              <a:round/>
              <a:headEnd type="none" w="sm" len="sm"/>
              <a:tailEnd type="none" w="sm" len="sm"/>
            </a:ln>
          </p:spPr>
          <p:txBody>
            <a:bodyPr wrap="none" lIns="104287" tIns="52144" rIns="104287" bIns="52144" anchor="ctr"/>
            <a:lstStyle/>
            <a:p>
              <a:endParaRPr lang="en-US" sz="1600"/>
            </a:p>
          </p:txBody>
        </p:sp>
        <p:sp>
          <p:nvSpPr>
            <p:cNvPr id="489526" name="Line 57"/>
            <p:cNvSpPr>
              <a:spLocks noChangeShapeType="1"/>
            </p:cNvSpPr>
            <p:nvPr/>
          </p:nvSpPr>
          <p:spPr bwMode="auto">
            <a:xfrm>
              <a:off x="7761022" y="3116617"/>
              <a:ext cx="163347" cy="0"/>
            </a:xfrm>
            <a:prstGeom prst="line">
              <a:avLst/>
            </a:prstGeom>
            <a:noFill/>
            <a:ln w="12700">
              <a:solidFill>
                <a:srgbClr val="FFA117"/>
              </a:solidFill>
              <a:round/>
              <a:headEnd type="none" w="sm" len="sm"/>
              <a:tailEnd type="none" w="sm" len="sm"/>
            </a:ln>
          </p:spPr>
          <p:txBody>
            <a:bodyPr wrap="none" lIns="104287" tIns="52144" rIns="104287" bIns="52144" anchor="ctr"/>
            <a:lstStyle/>
            <a:p>
              <a:endParaRPr lang="en-US" sz="1600"/>
            </a:p>
          </p:txBody>
        </p:sp>
        <p:sp>
          <p:nvSpPr>
            <p:cNvPr id="489527" name="Line 58"/>
            <p:cNvSpPr>
              <a:spLocks noChangeShapeType="1"/>
            </p:cNvSpPr>
            <p:nvPr/>
          </p:nvSpPr>
          <p:spPr bwMode="auto">
            <a:xfrm>
              <a:off x="7731324" y="1931918"/>
              <a:ext cx="5569" cy="4304815"/>
            </a:xfrm>
            <a:prstGeom prst="line">
              <a:avLst/>
            </a:prstGeom>
            <a:noFill/>
            <a:ln w="19050">
              <a:solidFill>
                <a:srgbClr val="FFA117"/>
              </a:solidFill>
              <a:prstDash val="lgDashDot"/>
              <a:round/>
              <a:headEnd type="none" w="sm" len="sm"/>
              <a:tailEnd type="none" w="sm" len="sm"/>
            </a:ln>
          </p:spPr>
          <p:txBody>
            <a:bodyPr wrap="none" lIns="104287" tIns="52144" rIns="104287" bIns="52144" anchor="ctr"/>
            <a:lstStyle/>
            <a:p>
              <a:endParaRPr lang="en-US" sz="1600"/>
            </a:p>
          </p:txBody>
        </p:sp>
        <p:sp>
          <p:nvSpPr>
            <p:cNvPr id="489528" name="Line 59"/>
            <p:cNvSpPr>
              <a:spLocks noChangeShapeType="1"/>
            </p:cNvSpPr>
            <p:nvPr/>
          </p:nvSpPr>
          <p:spPr bwMode="auto">
            <a:xfrm>
              <a:off x="2385416" y="5795751"/>
              <a:ext cx="3742135" cy="0"/>
            </a:xfrm>
            <a:prstGeom prst="line">
              <a:avLst/>
            </a:prstGeom>
            <a:noFill/>
            <a:ln w="19050">
              <a:solidFill>
                <a:schemeClr val="tx1"/>
              </a:solidFill>
              <a:round/>
              <a:headEnd/>
              <a:tailEnd/>
            </a:ln>
          </p:spPr>
          <p:txBody>
            <a:bodyPr wrap="none" lIns="104287" tIns="52144" rIns="104287" bIns="52144" anchor="ctr"/>
            <a:lstStyle/>
            <a:p>
              <a:endParaRPr lang="en-US" sz="1600"/>
            </a:p>
          </p:txBody>
        </p:sp>
      </p:grpSp>
      <p:sp>
        <p:nvSpPr>
          <p:cNvPr id="489529" name="Rectangle 57"/>
          <p:cNvSpPr>
            <a:spLocks noChangeArrowheads="1"/>
          </p:cNvSpPr>
          <p:nvPr/>
        </p:nvSpPr>
        <p:spPr bwMode="auto">
          <a:xfrm>
            <a:off x="1447941" y="331725"/>
            <a:ext cx="5369267" cy="520805"/>
          </a:xfrm>
          <a:prstGeom prst="rect">
            <a:avLst/>
          </a:prstGeom>
          <a:noFill/>
          <a:ln w="9525">
            <a:noFill/>
            <a:miter lim="800000"/>
            <a:headEnd/>
            <a:tailEnd/>
          </a:ln>
          <a:effectLst/>
        </p:spPr>
        <p:txBody>
          <a:bodyPr wrap="none" lIns="104287" tIns="52144" rIns="104287" bIns="52144">
            <a:spAutoFit/>
          </a:bodyPr>
          <a:lstStyle/>
          <a:p>
            <a:r>
              <a:rPr lang="en-GB" sz="2700" b="1" dirty="0"/>
              <a:t>Without Asphalt Reinforcement</a:t>
            </a:r>
            <a:endParaRPr lang="it-IT" sz="2700" b="1" dirty="0"/>
          </a:p>
        </p:txBody>
      </p:sp>
      <p:pic>
        <p:nvPicPr>
          <p:cNvPr id="5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668919"/>
            <a:ext cx="4318568" cy="306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3478409"/>
      </p:ext>
    </p:extLst>
  </p:cSld>
  <p:clrMapOvr>
    <a:masterClrMapping/>
  </p:clrMapOvr>
  <p:transition spd="med" advClick="0" advTm="3000">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Text Box 2"/>
          <p:cNvSpPr txBox="1">
            <a:spLocks noChangeArrowheads="1"/>
          </p:cNvSpPr>
          <p:nvPr/>
        </p:nvSpPr>
        <p:spPr bwMode="auto">
          <a:xfrm>
            <a:off x="7087039" y="1700929"/>
            <a:ext cx="2802888" cy="459249"/>
          </a:xfrm>
          <a:prstGeom prst="rect">
            <a:avLst/>
          </a:prstGeom>
          <a:noFill/>
          <a:ln w="12700">
            <a:noFill/>
            <a:miter lim="800000"/>
            <a:headEnd type="none" w="sm" len="sm"/>
            <a:tailEnd type="none" w="sm" len="sm"/>
          </a:ln>
        </p:spPr>
        <p:txBody>
          <a:bodyPr lIns="104287" tIns="52144" rIns="104287" bIns="52144">
            <a:spAutoFit/>
          </a:bodyPr>
          <a:lstStyle/>
          <a:p>
            <a:pPr defTabSz="1042873" eaLnBrk="0" hangingPunct="0">
              <a:spcBef>
                <a:spcPct val="50000"/>
              </a:spcBef>
            </a:pPr>
            <a:r>
              <a:rPr lang="en-US" sz="2300" b="1" dirty="0">
                <a:solidFill>
                  <a:srgbClr val="79CCFF"/>
                </a:solidFill>
              </a:rPr>
              <a:t>COMPRESSION</a:t>
            </a:r>
          </a:p>
        </p:txBody>
      </p:sp>
      <p:grpSp>
        <p:nvGrpSpPr>
          <p:cNvPr id="2" name="Group 3"/>
          <p:cNvGrpSpPr>
            <a:grpSpLocks/>
          </p:cNvGrpSpPr>
          <p:nvPr/>
        </p:nvGrpSpPr>
        <p:grpSpPr bwMode="auto">
          <a:xfrm>
            <a:off x="1603773" y="2084161"/>
            <a:ext cx="3758841" cy="3765838"/>
            <a:chOff x="285" y="1065"/>
            <a:chExt cx="2910" cy="2595"/>
          </a:xfrm>
        </p:grpSpPr>
        <p:sp>
          <p:nvSpPr>
            <p:cNvPr id="491524" name="Rectangle 4" descr="Granite"/>
            <p:cNvSpPr>
              <a:spLocks noChangeArrowheads="1"/>
            </p:cNvSpPr>
            <p:nvPr/>
          </p:nvSpPr>
          <p:spPr bwMode="auto">
            <a:xfrm>
              <a:off x="285" y="1065"/>
              <a:ext cx="2910" cy="747"/>
            </a:xfrm>
            <a:prstGeom prst="rect">
              <a:avLst/>
            </a:prstGeom>
            <a:blipFill dpi="0" rotWithShape="0">
              <a:blip r:embed="rId3"/>
              <a:srcRect/>
              <a:tile tx="0" ty="0" sx="100000" sy="100000" flip="none" algn="tl"/>
            </a:blipFill>
            <a:ln w="12700">
              <a:solidFill>
                <a:schemeClr val="tx1"/>
              </a:solidFill>
              <a:miter lim="800000"/>
              <a:headEnd type="none" w="sm" len="sm"/>
              <a:tailEnd type="none" w="sm" len="sm"/>
            </a:ln>
          </p:spPr>
          <p:txBody>
            <a:bodyPr wrap="none" anchor="ctr"/>
            <a:lstStyle/>
            <a:p>
              <a:pPr defTabSz="1042873" eaLnBrk="0" hangingPunct="0"/>
              <a:endParaRPr lang="it-IT" sz="2300" u="sng" dirty="0">
                <a:latin typeface="Times New Roman" pitchFamily="18" charset="0"/>
              </a:endParaRPr>
            </a:p>
          </p:txBody>
        </p:sp>
        <p:sp>
          <p:nvSpPr>
            <p:cNvPr id="491525" name="Rectangle 5" descr="Sand"/>
            <p:cNvSpPr>
              <a:spLocks noChangeArrowheads="1"/>
            </p:cNvSpPr>
            <p:nvPr/>
          </p:nvSpPr>
          <p:spPr bwMode="auto">
            <a:xfrm>
              <a:off x="285" y="1812"/>
              <a:ext cx="2910" cy="765"/>
            </a:xfrm>
            <a:prstGeom prst="rect">
              <a:avLst/>
            </a:prstGeom>
            <a:blipFill dpi="0" rotWithShape="0">
              <a:blip r:embed="rId4"/>
              <a:srcRect/>
              <a:tile tx="0" ty="0" sx="100000" sy="100000" flip="none" algn="tl"/>
            </a:blipFill>
            <a:ln w="12700">
              <a:solidFill>
                <a:schemeClr val="tx1"/>
              </a:solidFill>
              <a:miter lim="800000"/>
              <a:headEnd type="none" w="sm" len="sm"/>
              <a:tailEnd type="none" w="sm" len="sm"/>
            </a:ln>
          </p:spPr>
          <p:txBody>
            <a:bodyPr wrap="none" anchor="ctr"/>
            <a:lstStyle/>
            <a:p>
              <a:pPr defTabSz="1042873" eaLnBrk="0" hangingPunct="0"/>
              <a:endParaRPr lang="it-IT" sz="2300" u="sng" dirty="0">
                <a:latin typeface="Times New Roman" pitchFamily="18" charset="0"/>
              </a:endParaRPr>
            </a:p>
          </p:txBody>
        </p:sp>
        <p:sp>
          <p:nvSpPr>
            <p:cNvPr id="491526" name="Rectangle 6" descr="Recycled paper"/>
            <p:cNvSpPr>
              <a:spLocks noChangeArrowheads="1"/>
            </p:cNvSpPr>
            <p:nvPr/>
          </p:nvSpPr>
          <p:spPr bwMode="auto">
            <a:xfrm>
              <a:off x="285" y="2580"/>
              <a:ext cx="2910" cy="1080"/>
            </a:xfrm>
            <a:prstGeom prst="rect">
              <a:avLst/>
            </a:prstGeom>
            <a:blipFill dpi="0" rotWithShape="0">
              <a:blip r:embed="rId5"/>
              <a:srcRect/>
              <a:tile tx="0" ty="0" sx="100000" sy="100000" flip="none" algn="tl"/>
            </a:blipFill>
            <a:ln w="12700">
              <a:solidFill>
                <a:schemeClr val="tx1"/>
              </a:solidFill>
              <a:miter lim="800000"/>
              <a:headEnd type="none" w="sm" len="sm"/>
              <a:tailEnd type="none" w="sm" len="sm"/>
            </a:ln>
          </p:spPr>
          <p:txBody>
            <a:bodyPr wrap="none" anchor="ctr"/>
            <a:lstStyle/>
            <a:p>
              <a:pPr defTabSz="1042873" eaLnBrk="0" hangingPunct="0"/>
              <a:endParaRPr lang="it-IT" sz="2300" u="sng" dirty="0">
                <a:latin typeface="Times New Roman" pitchFamily="18" charset="0"/>
              </a:endParaRPr>
            </a:p>
          </p:txBody>
        </p:sp>
      </p:grpSp>
      <p:sp>
        <p:nvSpPr>
          <p:cNvPr id="491527" name="Text Box 7"/>
          <p:cNvSpPr txBox="1">
            <a:spLocks noChangeArrowheads="1"/>
          </p:cNvSpPr>
          <p:nvPr/>
        </p:nvSpPr>
        <p:spPr bwMode="auto">
          <a:xfrm>
            <a:off x="7216974" y="4955788"/>
            <a:ext cx="2825163" cy="936303"/>
          </a:xfrm>
          <a:prstGeom prst="rect">
            <a:avLst/>
          </a:prstGeom>
          <a:noFill/>
          <a:ln w="12700">
            <a:noFill/>
            <a:miter lim="800000"/>
            <a:headEnd type="none" w="sm" len="sm"/>
            <a:tailEnd type="none" w="sm" len="sm"/>
          </a:ln>
        </p:spPr>
        <p:txBody>
          <a:bodyPr lIns="104287" tIns="52144" rIns="104287" bIns="52144">
            <a:spAutoFit/>
          </a:bodyPr>
          <a:lstStyle/>
          <a:p>
            <a:pPr defTabSz="1042873" eaLnBrk="0" hangingPunct="0">
              <a:spcBef>
                <a:spcPct val="50000"/>
              </a:spcBef>
            </a:pPr>
            <a:r>
              <a:rPr lang="en-US" sz="2700" b="1" dirty="0">
                <a:solidFill>
                  <a:srgbClr val="FF99CC"/>
                </a:solidFill>
              </a:rPr>
              <a:t>STRESS DISTRIBUTION</a:t>
            </a:r>
          </a:p>
        </p:txBody>
      </p:sp>
      <p:sp>
        <p:nvSpPr>
          <p:cNvPr id="491528" name="Text Box 9"/>
          <p:cNvSpPr txBox="1">
            <a:spLocks noChangeArrowheads="1"/>
          </p:cNvSpPr>
          <p:nvPr/>
        </p:nvSpPr>
        <p:spPr bwMode="auto">
          <a:xfrm>
            <a:off x="1765264" y="2309902"/>
            <a:ext cx="3981586" cy="520805"/>
          </a:xfrm>
          <a:prstGeom prst="rect">
            <a:avLst/>
          </a:prstGeom>
          <a:noFill/>
          <a:ln w="12700">
            <a:noFill/>
            <a:miter lim="800000"/>
            <a:headEnd type="none" w="sm" len="sm"/>
            <a:tailEnd type="none" w="sm" len="sm"/>
          </a:ln>
        </p:spPr>
        <p:txBody>
          <a:bodyPr lIns="104287" tIns="52144" rIns="104287" bIns="52144">
            <a:spAutoFit/>
          </a:bodyPr>
          <a:lstStyle/>
          <a:p>
            <a:pPr defTabSz="1042873" eaLnBrk="0" hangingPunct="0">
              <a:spcBef>
                <a:spcPct val="50000"/>
              </a:spcBef>
            </a:pPr>
            <a:r>
              <a:rPr lang="en-GB" sz="2700" b="1" dirty="0"/>
              <a:t>ASPHALT LAYERS</a:t>
            </a:r>
            <a:endParaRPr lang="en-US" sz="2700" dirty="0">
              <a:solidFill>
                <a:srgbClr val="FFFF66"/>
              </a:solidFill>
            </a:endParaRPr>
          </a:p>
        </p:txBody>
      </p:sp>
      <p:sp>
        <p:nvSpPr>
          <p:cNvPr id="491529" name="Text Box 10"/>
          <p:cNvSpPr txBox="1">
            <a:spLocks noChangeArrowheads="1"/>
          </p:cNvSpPr>
          <p:nvPr/>
        </p:nvSpPr>
        <p:spPr bwMode="auto">
          <a:xfrm>
            <a:off x="2548588" y="3443853"/>
            <a:ext cx="2340690" cy="520805"/>
          </a:xfrm>
          <a:prstGeom prst="rect">
            <a:avLst/>
          </a:prstGeom>
          <a:noFill/>
          <a:ln w="12700">
            <a:noFill/>
            <a:miter lim="800000"/>
            <a:headEnd type="none" w="sm" len="sm"/>
            <a:tailEnd type="none" w="sm" len="sm"/>
          </a:ln>
        </p:spPr>
        <p:txBody>
          <a:bodyPr lIns="104287" tIns="52144" rIns="104287" bIns="52144">
            <a:spAutoFit/>
          </a:bodyPr>
          <a:lstStyle/>
          <a:p>
            <a:pPr defTabSz="1042873" eaLnBrk="0" hangingPunct="0">
              <a:spcBef>
                <a:spcPct val="50000"/>
              </a:spcBef>
            </a:pPr>
            <a:r>
              <a:rPr lang="en-US" sz="2700" b="1" dirty="0"/>
              <a:t>SUBBASE</a:t>
            </a:r>
            <a:endParaRPr lang="en-US" sz="2700" dirty="0">
              <a:solidFill>
                <a:srgbClr val="FFFF66"/>
              </a:solidFill>
            </a:endParaRPr>
          </a:p>
        </p:txBody>
      </p:sp>
      <p:sp>
        <p:nvSpPr>
          <p:cNvPr id="491530" name="Text Box 12"/>
          <p:cNvSpPr txBox="1">
            <a:spLocks noChangeArrowheads="1"/>
          </p:cNvSpPr>
          <p:nvPr/>
        </p:nvSpPr>
        <p:spPr bwMode="auto">
          <a:xfrm>
            <a:off x="5345907" y="1700929"/>
            <a:ext cx="2201474" cy="459249"/>
          </a:xfrm>
          <a:prstGeom prst="rect">
            <a:avLst/>
          </a:prstGeom>
          <a:noFill/>
          <a:ln w="12700">
            <a:noFill/>
            <a:miter lim="800000"/>
            <a:headEnd type="none" w="sm" len="sm"/>
            <a:tailEnd type="none" w="sm" len="sm"/>
          </a:ln>
        </p:spPr>
        <p:txBody>
          <a:bodyPr lIns="104287" tIns="52144" rIns="104287" bIns="52144">
            <a:spAutoFit/>
          </a:bodyPr>
          <a:lstStyle/>
          <a:p>
            <a:pPr defTabSz="1042873" eaLnBrk="0" hangingPunct="0">
              <a:spcBef>
                <a:spcPct val="50000"/>
              </a:spcBef>
            </a:pPr>
            <a:r>
              <a:rPr lang="en-US" sz="2300" b="1" dirty="0">
                <a:solidFill>
                  <a:srgbClr val="79CCFF"/>
                </a:solidFill>
              </a:rPr>
              <a:t>TENSION</a:t>
            </a:r>
          </a:p>
        </p:txBody>
      </p:sp>
      <p:grpSp>
        <p:nvGrpSpPr>
          <p:cNvPr id="3" name="Group 13"/>
          <p:cNvGrpSpPr>
            <a:grpSpLocks/>
          </p:cNvGrpSpPr>
          <p:nvPr/>
        </p:nvGrpSpPr>
        <p:grpSpPr bwMode="auto">
          <a:xfrm>
            <a:off x="3484122" y="1576684"/>
            <a:ext cx="614407" cy="523227"/>
            <a:chOff x="1877" y="1022"/>
            <a:chExt cx="200" cy="189"/>
          </a:xfrm>
        </p:grpSpPr>
        <p:sp>
          <p:nvSpPr>
            <p:cNvPr id="491532" name="Line 14"/>
            <p:cNvSpPr>
              <a:spLocks noChangeShapeType="1"/>
            </p:cNvSpPr>
            <p:nvPr/>
          </p:nvSpPr>
          <p:spPr bwMode="auto">
            <a:xfrm>
              <a:off x="1877" y="1022"/>
              <a:ext cx="0" cy="189"/>
            </a:xfrm>
            <a:prstGeom prst="line">
              <a:avLst/>
            </a:prstGeom>
            <a:noFill/>
            <a:ln w="19050">
              <a:solidFill>
                <a:srgbClr val="B50069"/>
              </a:solidFill>
              <a:round/>
              <a:headEnd type="none" w="sm" len="sm"/>
              <a:tailEnd type="triangle" w="lg" len="lg"/>
            </a:ln>
          </p:spPr>
          <p:txBody>
            <a:bodyPr wrap="none" anchor="ctr"/>
            <a:lstStyle/>
            <a:p>
              <a:endParaRPr lang="en-US"/>
            </a:p>
          </p:txBody>
        </p:sp>
        <p:sp>
          <p:nvSpPr>
            <p:cNvPr id="491533" name="Line 15"/>
            <p:cNvSpPr>
              <a:spLocks noChangeShapeType="1"/>
            </p:cNvSpPr>
            <p:nvPr/>
          </p:nvSpPr>
          <p:spPr bwMode="auto">
            <a:xfrm>
              <a:off x="1944" y="1022"/>
              <a:ext cx="0" cy="189"/>
            </a:xfrm>
            <a:prstGeom prst="line">
              <a:avLst/>
            </a:prstGeom>
            <a:noFill/>
            <a:ln w="19050">
              <a:solidFill>
                <a:srgbClr val="B50069"/>
              </a:solidFill>
              <a:round/>
              <a:headEnd type="none" w="sm" len="sm"/>
              <a:tailEnd type="triangle" w="lg" len="lg"/>
            </a:ln>
          </p:spPr>
          <p:txBody>
            <a:bodyPr wrap="none" anchor="ctr"/>
            <a:lstStyle/>
            <a:p>
              <a:endParaRPr lang="en-US"/>
            </a:p>
          </p:txBody>
        </p:sp>
        <p:sp>
          <p:nvSpPr>
            <p:cNvPr id="491534" name="Line 16"/>
            <p:cNvSpPr>
              <a:spLocks noChangeShapeType="1"/>
            </p:cNvSpPr>
            <p:nvPr/>
          </p:nvSpPr>
          <p:spPr bwMode="auto">
            <a:xfrm>
              <a:off x="2010" y="1022"/>
              <a:ext cx="0" cy="189"/>
            </a:xfrm>
            <a:prstGeom prst="line">
              <a:avLst/>
            </a:prstGeom>
            <a:noFill/>
            <a:ln w="19050">
              <a:solidFill>
                <a:srgbClr val="B50069"/>
              </a:solidFill>
              <a:round/>
              <a:headEnd type="none" w="sm" len="sm"/>
              <a:tailEnd type="triangle" w="lg" len="lg"/>
            </a:ln>
          </p:spPr>
          <p:txBody>
            <a:bodyPr wrap="none" anchor="ctr"/>
            <a:lstStyle/>
            <a:p>
              <a:endParaRPr lang="en-US"/>
            </a:p>
          </p:txBody>
        </p:sp>
        <p:sp>
          <p:nvSpPr>
            <p:cNvPr id="491535" name="Line 17"/>
            <p:cNvSpPr>
              <a:spLocks noChangeShapeType="1"/>
            </p:cNvSpPr>
            <p:nvPr/>
          </p:nvSpPr>
          <p:spPr bwMode="auto">
            <a:xfrm>
              <a:off x="2077" y="1022"/>
              <a:ext cx="0" cy="189"/>
            </a:xfrm>
            <a:prstGeom prst="line">
              <a:avLst/>
            </a:prstGeom>
            <a:noFill/>
            <a:ln w="19050">
              <a:solidFill>
                <a:srgbClr val="B50069"/>
              </a:solidFill>
              <a:round/>
              <a:headEnd type="none" w="sm" len="sm"/>
              <a:tailEnd type="triangle" w="lg" len="lg"/>
            </a:ln>
          </p:spPr>
          <p:txBody>
            <a:bodyPr wrap="none" anchor="ctr"/>
            <a:lstStyle/>
            <a:p>
              <a:endParaRPr lang="en-US"/>
            </a:p>
          </p:txBody>
        </p:sp>
      </p:grpSp>
      <p:sp>
        <p:nvSpPr>
          <p:cNvPr id="491536" name="Text Box 18"/>
          <p:cNvSpPr txBox="1">
            <a:spLocks noChangeArrowheads="1"/>
          </p:cNvSpPr>
          <p:nvPr/>
        </p:nvSpPr>
        <p:spPr bwMode="auto">
          <a:xfrm>
            <a:off x="2349973" y="4803545"/>
            <a:ext cx="2396377" cy="520805"/>
          </a:xfrm>
          <a:prstGeom prst="rect">
            <a:avLst/>
          </a:prstGeom>
          <a:noFill/>
          <a:ln w="12700">
            <a:noFill/>
            <a:miter lim="800000"/>
            <a:headEnd type="none" w="sm" len="sm"/>
            <a:tailEnd type="none" w="sm" len="sm"/>
          </a:ln>
        </p:spPr>
        <p:txBody>
          <a:bodyPr lIns="104287" tIns="52144" rIns="104287" bIns="52144">
            <a:spAutoFit/>
          </a:bodyPr>
          <a:lstStyle/>
          <a:p>
            <a:pPr defTabSz="1042873" eaLnBrk="0" hangingPunct="0">
              <a:spcBef>
                <a:spcPct val="50000"/>
              </a:spcBef>
            </a:pPr>
            <a:r>
              <a:rPr lang="en-US" sz="2700" b="1" dirty="0"/>
              <a:t>SUBGRADE</a:t>
            </a:r>
          </a:p>
        </p:txBody>
      </p:sp>
      <p:sp>
        <p:nvSpPr>
          <p:cNvPr id="491537" name="Line 19"/>
          <p:cNvSpPr>
            <a:spLocks noChangeShapeType="1"/>
          </p:cNvSpPr>
          <p:nvPr/>
        </p:nvSpPr>
        <p:spPr bwMode="auto">
          <a:xfrm>
            <a:off x="1603772" y="5795751"/>
            <a:ext cx="3742135" cy="0"/>
          </a:xfrm>
          <a:prstGeom prst="line">
            <a:avLst/>
          </a:prstGeom>
          <a:noFill/>
          <a:ln w="19050">
            <a:solidFill>
              <a:schemeClr val="tx1"/>
            </a:solidFill>
            <a:round/>
            <a:headEnd/>
            <a:tailEnd/>
          </a:ln>
        </p:spPr>
        <p:txBody>
          <a:bodyPr wrap="none" lIns="104287" tIns="52144" rIns="104287" bIns="52144" anchor="ctr"/>
          <a:lstStyle/>
          <a:p>
            <a:endParaRPr lang="en-US"/>
          </a:p>
        </p:txBody>
      </p:sp>
      <p:grpSp>
        <p:nvGrpSpPr>
          <p:cNvPr id="4" name="Group 20"/>
          <p:cNvGrpSpPr>
            <a:grpSpLocks/>
          </p:cNvGrpSpPr>
          <p:nvPr/>
        </p:nvGrpSpPr>
        <p:grpSpPr bwMode="auto">
          <a:xfrm>
            <a:off x="5882354" y="1847922"/>
            <a:ext cx="4542164" cy="4619801"/>
            <a:chOff x="2833" y="1024"/>
            <a:chExt cx="2447" cy="2720"/>
          </a:xfrm>
        </p:grpSpPr>
        <p:sp>
          <p:nvSpPr>
            <p:cNvPr id="491539" name="Line 21"/>
            <p:cNvSpPr>
              <a:spLocks noChangeShapeType="1"/>
            </p:cNvSpPr>
            <p:nvPr/>
          </p:nvSpPr>
          <p:spPr bwMode="auto">
            <a:xfrm>
              <a:off x="3440" y="1024"/>
              <a:ext cx="0" cy="2720"/>
            </a:xfrm>
            <a:prstGeom prst="line">
              <a:avLst/>
            </a:prstGeom>
            <a:noFill/>
            <a:ln w="19050">
              <a:solidFill>
                <a:srgbClr val="FF0000"/>
              </a:solidFill>
              <a:prstDash val="lgDashDot"/>
              <a:round/>
              <a:headEnd type="none" w="sm" len="sm"/>
              <a:tailEnd type="none" w="sm" len="sm"/>
            </a:ln>
          </p:spPr>
          <p:txBody>
            <a:bodyPr wrap="none" anchor="ctr"/>
            <a:lstStyle/>
            <a:p>
              <a:endParaRPr lang="en-US"/>
            </a:p>
          </p:txBody>
        </p:sp>
        <p:sp>
          <p:nvSpPr>
            <p:cNvPr id="491540" name="Line 22"/>
            <p:cNvSpPr>
              <a:spLocks noChangeShapeType="1"/>
            </p:cNvSpPr>
            <p:nvPr/>
          </p:nvSpPr>
          <p:spPr bwMode="auto">
            <a:xfrm>
              <a:off x="2861" y="1163"/>
              <a:ext cx="1963" cy="0"/>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491541" name="Line 23"/>
            <p:cNvSpPr>
              <a:spLocks noChangeShapeType="1"/>
            </p:cNvSpPr>
            <p:nvPr/>
          </p:nvSpPr>
          <p:spPr bwMode="auto">
            <a:xfrm flipH="1" flipV="1">
              <a:off x="3447" y="1191"/>
              <a:ext cx="849" cy="3"/>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491542" name="Line 24"/>
            <p:cNvSpPr>
              <a:spLocks noChangeShapeType="1"/>
            </p:cNvSpPr>
            <p:nvPr/>
          </p:nvSpPr>
          <p:spPr bwMode="auto">
            <a:xfrm flipH="1" flipV="1">
              <a:off x="3444" y="1254"/>
              <a:ext cx="668" cy="3"/>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491543" name="Line 25"/>
            <p:cNvSpPr>
              <a:spLocks noChangeShapeType="1"/>
            </p:cNvSpPr>
            <p:nvPr/>
          </p:nvSpPr>
          <p:spPr bwMode="auto">
            <a:xfrm flipH="1">
              <a:off x="3441" y="1301"/>
              <a:ext cx="573" cy="2"/>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491544" name="Line 26"/>
            <p:cNvSpPr>
              <a:spLocks noChangeShapeType="1"/>
            </p:cNvSpPr>
            <p:nvPr/>
          </p:nvSpPr>
          <p:spPr bwMode="auto">
            <a:xfrm>
              <a:off x="3447" y="1696"/>
              <a:ext cx="217" cy="4"/>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491545" name="Line 27"/>
            <p:cNvSpPr>
              <a:spLocks noChangeShapeType="1"/>
            </p:cNvSpPr>
            <p:nvPr/>
          </p:nvSpPr>
          <p:spPr bwMode="auto">
            <a:xfrm>
              <a:off x="3444" y="1757"/>
              <a:ext cx="171" cy="0"/>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491546" name="Line 28"/>
            <p:cNvSpPr>
              <a:spLocks noChangeShapeType="1"/>
            </p:cNvSpPr>
            <p:nvPr/>
          </p:nvSpPr>
          <p:spPr bwMode="auto">
            <a:xfrm flipV="1">
              <a:off x="3453" y="1821"/>
              <a:ext cx="146" cy="3"/>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491547" name="Line 29"/>
            <p:cNvSpPr>
              <a:spLocks noChangeShapeType="1"/>
            </p:cNvSpPr>
            <p:nvPr/>
          </p:nvSpPr>
          <p:spPr bwMode="auto">
            <a:xfrm flipH="1" flipV="1">
              <a:off x="3435" y="1898"/>
              <a:ext cx="123" cy="1"/>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491548" name="Line 30"/>
            <p:cNvSpPr>
              <a:spLocks noChangeShapeType="1"/>
            </p:cNvSpPr>
            <p:nvPr/>
          </p:nvSpPr>
          <p:spPr bwMode="auto">
            <a:xfrm flipH="1">
              <a:off x="3441" y="1955"/>
              <a:ext cx="87" cy="1"/>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491549" name="Line 31"/>
            <p:cNvSpPr>
              <a:spLocks noChangeShapeType="1"/>
            </p:cNvSpPr>
            <p:nvPr/>
          </p:nvSpPr>
          <p:spPr bwMode="auto">
            <a:xfrm flipH="1">
              <a:off x="3398" y="2185"/>
              <a:ext cx="42" cy="2"/>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491550" name="Line 32"/>
            <p:cNvSpPr>
              <a:spLocks noChangeShapeType="1"/>
            </p:cNvSpPr>
            <p:nvPr/>
          </p:nvSpPr>
          <p:spPr bwMode="auto">
            <a:xfrm flipH="1" flipV="1">
              <a:off x="3384" y="2240"/>
              <a:ext cx="62" cy="3"/>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491551" name="Line 33"/>
            <p:cNvSpPr>
              <a:spLocks noChangeShapeType="1"/>
            </p:cNvSpPr>
            <p:nvPr/>
          </p:nvSpPr>
          <p:spPr bwMode="auto">
            <a:xfrm flipH="1">
              <a:off x="3400" y="2308"/>
              <a:ext cx="40" cy="0"/>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491552" name="Line 34"/>
            <p:cNvSpPr>
              <a:spLocks noChangeShapeType="1"/>
            </p:cNvSpPr>
            <p:nvPr/>
          </p:nvSpPr>
          <p:spPr bwMode="auto">
            <a:xfrm flipH="1">
              <a:off x="3444" y="2445"/>
              <a:ext cx="67" cy="0"/>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491553" name="Line 35"/>
            <p:cNvSpPr>
              <a:spLocks noChangeShapeType="1"/>
            </p:cNvSpPr>
            <p:nvPr/>
          </p:nvSpPr>
          <p:spPr bwMode="auto">
            <a:xfrm flipH="1">
              <a:off x="3444" y="2513"/>
              <a:ext cx="70" cy="0"/>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491554" name="Line 36"/>
            <p:cNvSpPr>
              <a:spLocks noChangeShapeType="1"/>
            </p:cNvSpPr>
            <p:nvPr/>
          </p:nvSpPr>
          <p:spPr bwMode="auto">
            <a:xfrm flipH="1">
              <a:off x="3447" y="2578"/>
              <a:ext cx="63" cy="2"/>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491555" name="Line 37"/>
            <p:cNvSpPr>
              <a:spLocks noChangeShapeType="1"/>
            </p:cNvSpPr>
            <p:nvPr/>
          </p:nvSpPr>
          <p:spPr bwMode="auto">
            <a:xfrm flipH="1">
              <a:off x="3444" y="2642"/>
              <a:ext cx="38" cy="2"/>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491556" name="Line 38"/>
            <p:cNvSpPr>
              <a:spLocks noChangeShapeType="1"/>
            </p:cNvSpPr>
            <p:nvPr/>
          </p:nvSpPr>
          <p:spPr bwMode="auto">
            <a:xfrm flipH="1">
              <a:off x="3397" y="2779"/>
              <a:ext cx="57" cy="0"/>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491557" name="Line 39"/>
            <p:cNvSpPr>
              <a:spLocks noChangeShapeType="1"/>
            </p:cNvSpPr>
            <p:nvPr/>
          </p:nvSpPr>
          <p:spPr bwMode="auto">
            <a:xfrm flipH="1">
              <a:off x="3400" y="2843"/>
              <a:ext cx="47" cy="0"/>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491558" name="Line 40"/>
            <p:cNvSpPr>
              <a:spLocks noChangeShapeType="1"/>
            </p:cNvSpPr>
            <p:nvPr/>
          </p:nvSpPr>
          <p:spPr bwMode="auto">
            <a:xfrm flipH="1">
              <a:off x="3401" y="2917"/>
              <a:ext cx="49" cy="7"/>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491559" name="Line 41"/>
            <p:cNvSpPr>
              <a:spLocks noChangeShapeType="1"/>
            </p:cNvSpPr>
            <p:nvPr/>
          </p:nvSpPr>
          <p:spPr bwMode="auto">
            <a:xfrm flipH="1">
              <a:off x="3397" y="2982"/>
              <a:ext cx="50" cy="3"/>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491560" name="Line 42"/>
            <p:cNvSpPr>
              <a:spLocks noChangeShapeType="1"/>
            </p:cNvSpPr>
            <p:nvPr/>
          </p:nvSpPr>
          <p:spPr bwMode="auto">
            <a:xfrm flipH="1">
              <a:off x="3400" y="3046"/>
              <a:ext cx="37" cy="0"/>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491561" name="Line 43"/>
            <p:cNvSpPr>
              <a:spLocks noChangeShapeType="1"/>
            </p:cNvSpPr>
            <p:nvPr/>
          </p:nvSpPr>
          <p:spPr bwMode="auto">
            <a:xfrm flipH="1">
              <a:off x="3400" y="3127"/>
              <a:ext cx="34" cy="0"/>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491562" name="Line 44"/>
            <p:cNvSpPr>
              <a:spLocks noChangeShapeType="1"/>
            </p:cNvSpPr>
            <p:nvPr/>
          </p:nvSpPr>
          <p:spPr bwMode="auto">
            <a:xfrm flipH="1">
              <a:off x="3404" y="3187"/>
              <a:ext cx="33" cy="0"/>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491563" name="Line 45"/>
            <p:cNvSpPr>
              <a:spLocks noChangeShapeType="1"/>
            </p:cNvSpPr>
            <p:nvPr/>
          </p:nvSpPr>
          <p:spPr bwMode="auto">
            <a:xfrm flipH="1">
              <a:off x="3406" y="3248"/>
              <a:ext cx="34" cy="0"/>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491564" name="Line 46"/>
            <p:cNvSpPr>
              <a:spLocks noChangeShapeType="1"/>
            </p:cNvSpPr>
            <p:nvPr/>
          </p:nvSpPr>
          <p:spPr bwMode="auto">
            <a:xfrm flipH="1">
              <a:off x="3406" y="3316"/>
              <a:ext cx="30" cy="3"/>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491565" name="Line 47"/>
            <p:cNvSpPr>
              <a:spLocks noChangeShapeType="1"/>
            </p:cNvSpPr>
            <p:nvPr/>
          </p:nvSpPr>
          <p:spPr bwMode="auto">
            <a:xfrm flipH="1">
              <a:off x="3397" y="3376"/>
              <a:ext cx="37" cy="4"/>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491566" name="Line 48"/>
            <p:cNvSpPr>
              <a:spLocks noChangeShapeType="1"/>
            </p:cNvSpPr>
            <p:nvPr/>
          </p:nvSpPr>
          <p:spPr bwMode="auto">
            <a:xfrm flipH="1">
              <a:off x="3406" y="3447"/>
              <a:ext cx="24" cy="0"/>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491567" name="Line 49"/>
            <p:cNvSpPr>
              <a:spLocks noChangeShapeType="1"/>
            </p:cNvSpPr>
            <p:nvPr/>
          </p:nvSpPr>
          <p:spPr bwMode="auto">
            <a:xfrm flipH="1">
              <a:off x="3412" y="3515"/>
              <a:ext cx="30" cy="3"/>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491568" name="Line 50"/>
            <p:cNvSpPr>
              <a:spLocks noChangeShapeType="1"/>
            </p:cNvSpPr>
            <p:nvPr/>
          </p:nvSpPr>
          <p:spPr bwMode="auto">
            <a:xfrm flipH="1">
              <a:off x="3409" y="3602"/>
              <a:ext cx="23" cy="4"/>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491569" name="Line 51"/>
            <p:cNvSpPr>
              <a:spLocks noChangeShapeType="1"/>
            </p:cNvSpPr>
            <p:nvPr/>
          </p:nvSpPr>
          <p:spPr bwMode="auto">
            <a:xfrm flipH="1">
              <a:off x="3441" y="1369"/>
              <a:ext cx="452" cy="0"/>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491570" name="Line 52"/>
            <p:cNvSpPr>
              <a:spLocks noChangeShapeType="1"/>
            </p:cNvSpPr>
            <p:nvPr/>
          </p:nvSpPr>
          <p:spPr bwMode="auto">
            <a:xfrm flipH="1" flipV="1">
              <a:off x="3436" y="1423"/>
              <a:ext cx="392" cy="1"/>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491571" name="Line 53"/>
            <p:cNvSpPr>
              <a:spLocks noChangeShapeType="1"/>
            </p:cNvSpPr>
            <p:nvPr/>
          </p:nvSpPr>
          <p:spPr bwMode="auto">
            <a:xfrm>
              <a:off x="3447" y="1632"/>
              <a:ext cx="261" cy="0"/>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491572" name="Line 54"/>
            <p:cNvSpPr>
              <a:spLocks noChangeShapeType="1"/>
            </p:cNvSpPr>
            <p:nvPr/>
          </p:nvSpPr>
          <p:spPr bwMode="auto">
            <a:xfrm>
              <a:off x="3449" y="1554"/>
              <a:ext cx="275" cy="1"/>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491573" name="Line 55"/>
            <p:cNvSpPr>
              <a:spLocks noChangeShapeType="1"/>
            </p:cNvSpPr>
            <p:nvPr/>
          </p:nvSpPr>
          <p:spPr bwMode="auto">
            <a:xfrm flipH="1" flipV="1">
              <a:off x="3430" y="1484"/>
              <a:ext cx="346" cy="0"/>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491574" name="Line 56"/>
            <p:cNvSpPr>
              <a:spLocks noChangeShapeType="1"/>
            </p:cNvSpPr>
            <p:nvPr/>
          </p:nvSpPr>
          <p:spPr bwMode="auto">
            <a:xfrm flipH="1">
              <a:off x="2833" y="1791"/>
              <a:ext cx="997" cy="0"/>
            </a:xfrm>
            <a:prstGeom prst="line">
              <a:avLst/>
            </a:prstGeom>
            <a:noFill/>
            <a:ln w="38100">
              <a:solidFill>
                <a:srgbClr val="FF0000"/>
              </a:solidFill>
              <a:round/>
              <a:headEnd type="none" w="sm" len="sm"/>
              <a:tailEnd type="triangle" w="lg" len="lg"/>
            </a:ln>
          </p:spPr>
          <p:txBody>
            <a:bodyPr wrap="none" anchor="ctr"/>
            <a:lstStyle/>
            <a:p>
              <a:endParaRPr lang="en-US"/>
            </a:p>
          </p:txBody>
        </p:sp>
        <p:sp>
          <p:nvSpPr>
            <p:cNvPr id="491575" name="Text Box 57"/>
            <p:cNvSpPr txBox="1">
              <a:spLocks noChangeArrowheads="1"/>
            </p:cNvSpPr>
            <p:nvPr/>
          </p:nvSpPr>
          <p:spPr bwMode="auto">
            <a:xfrm>
              <a:off x="3880" y="1598"/>
              <a:ext cx="1400" cy="788"/>
            </a:xfrm>
            <a:prstGeom prst="rect">
              <a:avLst/>
            </a:prstGeom>
            <a:noFill/>
            <a:ln w="12700">
              <a:noFill/>
              <a:miter lim="800000"/>
              <a:headEnd type="none" w="sm" len="sm"/>
              <a:tailEnd type="none" w="sm" len="sm"/>
            </a:ln>
          </p:spPr>
          <p:txBody>
            <a:bodyPr>
              <a:spAutoFit/>
            </a:bodyPr>
            <a:lstStyle/>
            <a:p>
              <a:pPr algn="ctr" defTabSz="1042873" eaLnBrk="0" hangingPunct="0">
                <a:spcBef>
                  <a:spcPct val="50000"/>
                </a:spcBef>
              </a:pPr>
              <a:r>
                <a:rPr lang="en-GB" sz="2700" b="1" dirty="0">
                  <a:solidFill>
                    <a:srgbClr val="FF0000"/>
                  </a:solidFill>
                </a:rPr>
                <a:t>Tension taken by reinforcement</a:t>
              </a:r>
              <a:endParaRPr lang="en-US" sz="2700" b="1" dirty="0">
                <a:solidFill>
                  <a:srgbClr val="FF0000"/>
                </a:solidFill>
              </a:endParaRPr>
            </a:p>
          </p:txBody>
        </p:sp>
        <p:sp>
          <p:nvSpPr>
            <p:cNvPr id="491576" name="Arc 58"/>
            <p:cNvSpPr>
              <a:spLocks/>
            </p:cNvSpPr>
            <p:nvPr/>
          </p:nvSpPr>
          <p:spPr bwMode="auto">
            <a:xfrm rot="18918025" flipH="1">
              <a:off x="3217" y="1437"/>
              <a:ext cx="483" cy="484"/>
            </a:xfrm>
            <a:custGeom>
              <a:avLst/>
              <a:gdLst>
                <a:gd name="T0" fmla="*/ 38 w 21600"/>
                <a:gd name="T1" fmla="*/ 0 h 21532"/>
                <a:gd name="T2" fmla="*/ 483 w 21600"/>
                <a:gd name="T3" fmla="*/ 484 h 21532"/>
                <a:gd name="T4" fmla="*/ 0 w 21600"/>
                <a:gd name="T5" fmla="*/ 484 h 21532"/>
                <a:gd name="T6" fmla="*/ 0 60000 65536"/>
                <a:gd name="T7" fmla="*/ 0 60000 65536"/>
                <a:gd name="T8" fmla="*/ 0 60000 65536"/>
                <a:gd name="T9" fmla="*/ 0 w 21600"/>
                <a:gd name="T10" fmla="*/ 0 h 21532"/>
                <a:gd name="T11" fmla="*/ 21600 w 21600"/>
                <a:gd name="T12" fmla="*/ 21532 h 21532"/>
              </a:gdLst>
              <a:ahLst/>
              <a:cxnLst>
                <a:cxn ang="T6">
                  <a:pos x="T0" y="T1"/>
                </a:cxn>
                <a:cxn ang="T7">
                  <a:pos x="T2" y="T3"/>
                </a:cxn>
                <a:cxn ang="T8">
                  <a:pos x="T4" y="T5"/>
                </a:cxn>
              </a:cxnLst>
              <a:rect l="T9" t="T10" r="T11" b="T12"/>
              <a:pathLst>
                <a:path w="21600" h="21532" fill="none" extrusionOk="0">
                  <a:moveTo>
                    <a:pt x="1712" y="0"/>
                  </a:moveTo>
                  <a:cubicBezTo>
                    <a:pt x="12942" y="893"/>
                    <a:pt x="21600" y="10266"/>
                    <a:pt x="21600" y="21532"/>
                  </a:cubicBezTo>
                </a:path>
                <a:path w="21600" h="21532" stroke="0" extrusionOk="0">
                  <a:moveTo>
                    <a:pt x="1712" y="0"/>
                  </a:moveTo>
                  <a:cubicBezTo>
                    <a:pt x="12942" y="893"/>
                    <a:pt x="21600" y="10266"/>
                    <a:pt x="21600" y="21532"/>
                  </a:cubicBezTo>
                  <a:lnTo>
                    <a:pt x="0" y="21532"/>
                  </a:lnTo>
                  <a:close/>
                </a:path>
              </a:pathLst>
            </a:custGeom>
            <a:noFill/>
            <a:ln w="12700">
              <a:solidFill>
                <a:srgbClr val="FF0000"/>
              </a:solidFill>
              <a:prstDash val="dash"/>
              <a:round/>
              <a:headEnd type="none" w="sm" len="sm"/>
              <a:tailEnd type="none" w="sm" len="sm"/>
            </a:ln>
          </p:spPr>
          <p:txBody>
            <a:bodyPr wrap="none" anchor="ctr"/>
            <a:lstStyle/>
            <a:p>
              <a:endParaRPr lang="en-US"/>
            </a:p>
          </p:txBody>
        </p:sp>
        <p:sp>
          <p:nvSpPr>
            <p:cNvPr id="491577" name="Freeform 59"/>
            <p:cNvSpPr>
              <a:spLocks/>
            </p:cNvSpPr>
            <p:nvPr/>
          </p:nvSpPr>
          <p:spPr bwMode="auto">
            <a:xfrm>
              <a:off x="3363" y="1163"/>
              <a:ext cx="1020" cy="2449"/>
            </a:xfrm>
            <a:custGeom>
              <a:avLst/>
              <a:gdLst>
                <a:gd name="T0" fmla="*/ 1216 w 1216"/>
                <a:gd name="T1" fmla="*/ 0 h 2904"/>
                <a:gd name="T2" fmla="*/ 592 w 1216"/>
                <a:gd name="T3" fmla="*/ 288 h 2904"/>
                <a:gd name="T4" fmla="*/ 304 w 1216"/>
                <a:gd name="T5" fmla="*/ 744 h 2904"/>
                <a:gd name="T6" fmla="*/ 16 w 1216"/>
                <a:gd name="T7" fmla="*/ 1272 h 2904"/>
                <a:gd name="T8" fmla="*/ 208 w 1216"/>
                <a:gd name="T9" fmla="*/ 1596 h 2904"/>
                <a:gd name="T10" fmla="*/ 40 w 1216"/>
                <a:gd name="T11" fmla="*/ 2004 h 2904"/>
                <a:gd name="T12" fmla="*/ 64 w 1216"/>
                <a:gd name="T13" fmla="*/ 2904 h 2904"/>
                <a:gd name="T14" fmla="*/ 0 60000 65536"/>
                <a:gd name="T15" fmla="*/ 0 60000 65536"/>
                <a:gd name="T16" fmla="*/ 0 60000 65536"/>
                <a:gd name="T17" fmla="*/ 0 60000 65536"/>
                <a:gd name="T18" fmla="*/ 0 60000 65536"/>
                <a:gd name="T19" fmla="*/ 0 60000 65536"/>
                <a:gd name="T20" fmla="*/ 0 60000 65536"/>
                <a:gd name="T21" fmla="*/ 0 w 1216"/>
                <a:gd name="T22" fmla="*/ 0 h 2904"/>
                <a:gd name="T23" fmla="*/ 1216 w 1216"/>
                <a:gd name="T24" fmla="*/ 2904 h 29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6" h="2904">
                  <a:moveTo>
                    <a:pt x="1216" y="0"/>
                  </a:moveTo>
                  <a:cubicBezTo>
                    <a:pt x="980" y="82"/>
                    <a:pt x="744" y="164"/>
                    <a:pt x="592" y="288"/>
                  </a:cubicBezTo>
                  <a:cubicBezTo>
                    <a:pt x="440" y="412"/>
                    <a:pt x="400" y="580"/>
                    <a:pt x="304" y="744"/>
                  </a:cubicBezTo>
                  <a:cubicBezTo>
                    <a:pt x="208" y="908"/>
                    <a:pt x="32" y="1130"/>
                    <a:pt x="16" y="1272"/>
                  </a:cubicBezTo>
                  <a:cubicBezTo>
                    <a:pt x="0" y="1414"/>
                    <a:pt x="204" y="1474"/>
                    <a:pt x="208" y="1596"/>
                  </a:cubicBezTo>
                  <a:cubicBezTo>
                    <a:pt x="212" y="1718"/>
                    <a:pt x="64" y="1786"/>
                    <a:pt x="40" y="2004"/>
                  </a:cubicBezTo>
                  <a:cubicBezTo>
                    <a:pt x="16" y="2222"/>
                    <a:pt x="58" y="2760"/>
                    <a:pt x="64" y="2904"/>
                  </a:cubicBezTo>
                </a:path>
              </a:pathLst>
            </a:custGeom>
            <a:noFill/>
            <a:ln w="12700" cap="flat" cmpd="sng">
              <a:solidFill>
                <a:srgbClr val="FF0000"/>
              </a:solidFill>
              <a:prstDash val="solid"/>
              <a:round/>
              <a:headEnd type="none" w="sm" len="sm"/>
              <a:tailEnd type="none" w="sm" len="sm"/>
            </a:ln>
          </p:spPr>
          <p:txBody>
            <a:bodyPr wrap="none" anchor="ctr"/>
            <a:lstStyle/>
            <a:p>
              <a:endParaRPr lang="en-US"/>
            </a:p>
          </p:txBody>
        </p:sp>
      </p:grpSp>
      <p:sp>
        <p:nvSpPr>
          <p:cNvPr id="491578" name="Line 60"/>
          <p:cNvSpPr>
            <a:spLocks noChangeShapeType="1"/>
          </p:cNvSpPr>
          <p:nvPr/>
        </p:nvSpPr>
        <p:spPr bwMode="auto">
          <a:xfrm>
            <a:off x="1336478" y="3107866"/>
            <a:ext cx="4276725" cy="0"/>
          </a:xfrm>
          <a:prstGeom prst="line">
            <a:avLst/>
          </a:prstGeom>
          <a:noFill/>
          <a:ln w="38100">
            <a:solidFill>
              <a:srgbClr val="FF0000"/>
            </a:solidFill>
            <a:prstDash val="lgDash"/>
            <a:round/>
            <a:headEnd/>
            <a:tailEnd/>
          </a:ln>
        </p:spPr>
        <p:txBody>
          <a:bodyPr wrap="none" lIns="104287" tIns="52144" rIns="104287" bIns="52144" anchor="ctr"/>
          <a:lstStyle/>
          <a:p>
            <a:endParaRPr lang="en-US"/>
          </a:p>
        </p:txBody>
      </p:sp>
      <p:sp>
        <p:nvSpPr>
          <p:cNvPr id="491580" name="Rectangle 60"/>
          <p:cNvSpPr>
            <a:spLocks noChangeArrowheads="1"/>
          </p:cNvSpPr>
          <p:nvPr/>
        </p:nvSpPr>
        <p:spPr bwMode="auto">
          <a:xfrm>
            <a:off x="1396509" y="363257"/>
            <a:ext cx="4830658" cy="520805"/>
          </a:xfrm>
          <a:prstGeom prst="rect">
            <a:avLst/>
          </a:prstGeom>
          <a:noFill/>
          <a:ln w="9525">
            <a:noFill/>
            <a:miter lim="800000"/>
            <a:headEnd/>
            <a:tailEnd/>
          </a:ln>
          <a:effectLst/>
        </p:spPr>
        <p:txBody>
          <a:bodyPr wrap="none" lIns="104287" tIns="52144" rIns="104287" bIns="52144">
            <a:spAutoFit/>
          </a:bodyPr>
          <a:lstStyle/>
          <a:p>
            <a:r>
              <a:rPr lang="en-GB" sz="2700" b="1" dirty="0"/>
              <a:t>With Asphalt Reinforcement</a:t>
            </a:r>
            <a:endParaRPr lang="it-IT" sz="2700" b="1" dirty="0"/>
          </a:p>
        </p:txBody>
      </p:sp>
    </p:spTree>
    <p:extLst>
      <p:ext uri="{BB962C8B-B14F-4D97-AF65-F5344CB8AC3E}">
        <p14:creationId xmlns:p14="http://schemas.microsoft.com/office/powerpoint/2010/main" val="2598271444"/>
      </p:ext>
    </p:extLst>
  </p:cSld>
  <p:clrMapOvr>
    <a:masterClrMapping/>
  </p:clrMapOvr>
  <p:transition spd="med" advClick="0" advTm="3000">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 descr="P1110374"/>
          <p:cNvPicPr>
            <a:picLocks noChangeAspect="1" noChangeArrowheads="1"/>
          </p:cNvPicPr>
          <p:nvPr/>
        </p:nvPicPr>
        <p:blipFill>
          <a:blip r:embed="rId2"/>
          <a:srcRect/>
          <a:stretch>
            <a:fillRect/>
          </a:stretch>
        </p:blipFill>
        <p:spPr bwMode="auto">
          <a:xfrm>
            <a:off x="0" y="1665411"/>
            <a:ext cx="4917121" cy="3657343"/>
          </a:xfrm>
          <a:prstGeom prst="rect">
            <a:avLst/>
          </a:prstGeom>
          <a:noFill/>
          <a:ln w="9525">
            <a:noFill/>
            <a:miter lim="800000"/>
            <a:headEnd/>
            <a:tailEnd/>
          </a:ln>
        </p:spPr>
      </p:pic>
      <p:pic>
        <p:nvPicPr>
          <p:cNvPr id="54275" name="Picture 4" descr="nailing"/>
          <p:cNvPicPr>
            <a:picLocks noGrp="1" noChangeAspect="1" noChangeArrowheads="1"/>
          </p:cNvPicPr>
          <p:nvPr>
            <p:ph type="body" idx="4294967295"/>
          </p:nvPr>
        </p:nvPicPr>
        <p:blipFill>
          <a:blip r:embed="rId3"/>
          <a:srcRect/>
          <a:stretch>
            <a:fillRect/>
          </a:stretch>
        </p:blipFill>
        <p:spPr>
          <a:xfrm>
            <a:off x="5208546" y="1665427"/>
            <a:ext cx="5483267" cy="3657343"/>
          </a:xfrm>
          <a:noFill/>
        </p:spPr>
      </p:pic>
      <p:sp>
        <p:nvSpPr>
          <p:cNvPr id="54276" name="Text Box 5"/>
          <p:cNvSpPr txBox="1">
            <a:spLocks noChangeArrowheads="1"/>
          </p:cNvSpPr>
          <p:nvPr/>
        </p:nvSpPr>
        <p:spPr bwMode="auto">
          <a:xfrm>
            <a:off x="0" y="5672931"/>
            <a:ext cx="6097479" cy="474638"/>
          </a:xfrm>
          <a:prstGeom prst="rect">
            <a:avLst/>
          </a:prstGeom>
          <a:noFill/>
          <a:ln w="9525">
            <a:noFill/>
            <a:miter lim="800000"/>
            <a:headEnd/>
            <a:tailEnd/>
          </a:ln>
        </p:spPr>
        <p:txBody>
          <a:bodyPr wrap="none" lIns="104287" tIns="52144" rIns="104287" bIns="52144">
            <a:spAutoFit/>
          </a:bodyPr>
          <a:lstStyle/>
          <a:p>
            <a:pPr defTabSz="1042873" eaLnBrk="0" hangingPunct="0"/>
            <a:r>
              <a:rPr lang="en-GB" sz="2400" dirty="0" err="1" smtClean="0"/>
              <a:t>MacGrid</a:t>
            </a:r>
            <a:r>
              <a:rPr lang="en-GB" sz="2400" dirty="0" smtClean="0"/>
              <a:t> </a:t>
            </a:r>
            <a:r>
              <a:rPr lang="en-GB" sz="2400" dirty="0"/>
              <a:t>AR G – Glass </a:t>
            </a:r>
            <a:r>
              <a:rPr lang="en-GB" sz="2400" dirty="0" smtClean="0"/>
              <a:t>fibre </a:t>
            </a:r>
            <a:r>
              <a:rPr lang="en-GB" sz="2400" dirty="0"/>
              <a:t>woven geogrid</a:t>
            </a:r>
            <a:endParaRPr lang="en-US" sz="2400" dirty="0"/>
          </a:p>
        </p:txBody>
      </p:sp>
      <p:sp>
        <p:nvSpPr>
          <p:cNvPr id="54277" name="Text Box 6"/>
          <p:cNvSpPr txBox="1">
            <a:spLocks noChangeArrowheads="1"/>
          </p:cNvSpPr>
          <p:nvPr/>
        </p:nvSpPr>
        <p:spPr bwMode="auto">
          <a:xfrm>
            <a:off x="7123247" y="5543357"/>
            <a:ext cx="3514400" cy="474638"/>
          </a:xfrm>
          <a:prstGeom prst="rect">
            <a:avLst/>
          </a:prstGeom>
          <a:noFill/>
          <a:ln w="9525">
            <a:noFill/>
            <a:miter lim="800000"/>
            <a:headEnd/>
            <a:tailEnd/>
          </a:ln>
        </p:spPr>
        <p:txBody>
          <a:bodyPr wrap="none" lIns="104287" tIns="52144" rIns="104287" bIns="52144">
            <a:spAutoFit/>
          </a:bodyPr>
          <a:lstStyle/>
          <a:p>
            <a:pPr algn="ctr" defTabSz="1042873" eaLnBrk="0" hangingPunct="0"/>
            <a:r>
              <a:rPr lang="en-GB" sz="2400" dirty="0" err="1"/>
              <a:t>Roadmesh</a:t>
            </a:r>
            <a:r>
              <a:rPr lang="en-GB" sz="2400" dirty="0"/>
              <a:t> – Wire mesh</a:t>
            </a:r>
            <a:endParaRPr lang="en-US" sz="2400" dirty="0"/>
          </a:p>
        </p:txBody>
      </p:sp>
      <p:sp>
        <p:nvSpPr>
          <p:cNvPr id="54278" name="Rectangle 7"/>
          <p:cNvSpPr>
            <a:spLocks noChangeArrowheads="1"/>
          </p:cNvSpPr>
          <p:nvPr/>
        </p:nvSpPr>
        <p:spPr bwMode="auto">
          <a:xfrm>
            <a:off x="1272800" y="308782"/>
            <a:ext cx="4000110" cy="520805"/>
          </a:xfrm>
          <a:prstGeom prst="rect">
            <a:avLst/>
          </a:prstGeom>
          <a:noFill/>
          <a:ln w="9525">
            <a:noFill/>
            <a:miter lim="800000"/>
            <a:headEnd/>
            <a:tailEnd/>
          </a:ln>
        </p:spPr>
        <p:txBody>
          <a:bodyPr wrap="none" lIns="104287" tIns="52144" rIns="104287" bIns="52144">
            <a:spAutoFit/>
          </a:bodyPr>
          <a:lstStyle/>
          <a:p>
            <a:pPr defTabSz="1042873"/>
            <a:r>
              <a:rPr lang="en-GB" sz="2700" b="1" dirty="0" smtClean="0"/>
              <a:t>Asphalt </a:t>
            </a:r>
            <a:r>
              <a:rPr lang="en-GB" sz="2700" b="1" dirty="0"/>
              <a:t>Reinforcement</a:t>
            </a:r>
            <a:endParaRPr lang="it-IT" sz="2700" b="1" dirty="0"/>
          </a:p>
        </p:txBody>
      </p:sp>
    </p:spTree>
    <p:extLst>
      <p:ext uri="{BB962C8B-B14F-4D97-AF65-F5344CB8AC3E}">
        <p14:creationId xmlns:p14="http://schemas.microsoft.com/office/powerpoint/2010/main" val="1527677714"/>
      </p:ext>
    </p:extLst>
  </p:cSld>
  <p:clrMapOvr>
    <a:masterClrMapping/>
  </p:clrMapOvr>
  <p:transition spd="slow" advClick="0" advTm="300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Text Box 5"/>
          <p:cNvSpPr txBox="1">
            <a:spLocks noChangeArrowheads="1"/>
          </p:cNvSpPr>
          <p:nvPr/>
        </p:nvSpPr>
        <p:spPr bwMode="auto">
          <a:xfrm>
            <a:off x="327782" y="1321649"/>
            <a:ext cx="10364031" cy="3059961"/>
          </a:xfrm>
          <a:prstGeom prst="rect">
            <a:avLst/>
          </a:prstGeom>
          <a:noFill/>
          <a:ln w="9525">
            <a:noFill/>
            <a:miter lim="800000"/>
            <a:headEnd/>
            <a:tailEnd/>
          </a:ln>
        </p:spPr>
        <p:txBody>
          <a:bodyPr wrap="none" lIns="104287" tIns="52144" rIns="104287" bIns="52144">
            <a:spAutoFit/>
          </a:bodyPr>
          <a:lstStyle/>
          <a:p>
            <a:r>
              <a:rPr lang="en-US" sz="2400" dirty="0" smtClean="0"/>
              <a:t>Glass grid ( Macgrid AR G) is a glass fiber geogrid with coating. </a:t>
            </a:r>
          </a:p>
          <a:p>
            <a:endParaRPr lang="en-US" sz="2400" dirty="0" smtClean="0"/>
          </a:p>
          <a:p>
            <a:r>
              <a:rPr lang="en-US" sz="2400" dirty="0" smtClean="0"/>
              <a:t>With high tensile strength and high modulus of elasticity at low elongation </a:t>
            </a:r>
          </a:p>
          <a:p>
            <a:r>
              <a:rPr lang="en-US" sz="2400" dirty="0" smtClean="0"/>
              <a:t>designed to control reflective cracking.</a:t>
            </a:r>
          </a:p>
          <a:p>
            <a:endParaRPr lang="en-US" sz="2400" dirty="0" smtClean="0"/>
          </a:p>
          <a:p>
            <a:r>
              <a:rPr lang="en-US" sz="2400" dirty="0" smtClean="0"/>
              <a:t>Glass grids can be with geotextile backing, impregnated with bitumen to </a:t>
            </a:r>
          </a:p>
          <a:p>
            <a:r>
              <a:rPr lang="en-US" sz="2400" dirty="0" smtClean="0"/>
              <a:t>provide crack prevention with a waterproof membrane and improved bond </a:t>
            </a:r>
          </a:p>
          <a:p>
            <a:r>
              <a:rPr lang="en-US" sz="2400" dirty="0" smtClean="0"/>
              <a:t>between the asphalt layers. </a:t>
            </a:r>
            <a:endParaRPr lang="en-US" sz="2400" dirty="0"/>
          </a:p>
        </p:txBody>
      </p:sp>
      <p:sp>
        <p:nvSpPr>
          <p:cNvPr id="54278" name="Rectangle 7"/>
          <p:cNvSpPr>
            <a:spLocks noChangeArrowheads="1"/>
          </p:cNvSpPr>
          <p:nvPr/>
        </p:nvSpPr>
        <p:spPr bwMode="auto">
          <a:xfrm>
            <a:off x="1272800" y="308782"/>
            <a:ext cx="4000110" cy="520805"/>
          </a:xfrm>
          <a:prstGeom prst="rect">
            <a:avLst/>
          </a:prstGeom>
          <a:noFill/>
          <a:ln w="9525">
            <a:noFill/>
            <a:miter lim="800000"/>
            <a:headEnd/>
            <a:tailEnd/>
          </a:ln>
        </p:spPr>
        <p:txBody>
          <a:bodyPr wrap="none" lIns="104287" tIns="52144" rIns="104287" bIns="52144">
            <a:spAutoFit/>
          </a:bodyPr>
          <a:lstStyle/>
          <a:p>
            <a:pPr defTabSz="1042873"/>
            <a:r>
              <a:rPr lang="en-GB" sz="2700" b="1" dirty="0" smtClean="0"/>
              <a:t>Asphalt </a:t>
            </a:r>
            <a:r>
              <a:rPr lang="en-GB" sz="2700" b="1" dirty="0"/>
              <a:t>Reinforcement</a:t>
            </a:r>
            <a:endParaRPr lang="it-IT" sz="2700" b="1" dirty="0"/>
          </a:p>
        </p:txBody>
      </p:sp>
      <p:pic>
        <p:nvPicPr>
          <p:cNvPr id="101378" name="Picture 2"/>
          <p:cNvPicPr>
            <a:picLocks noChangeAspect="1" noChangeArrowheads="1"/>
          </p:cNvPicPr>
          <p:nvPr/>
        </p:nvPicPr>
        <p:blipFill>
          <a:blip r:embed="rId2"/>
          <a:srcRect/>
          <a:stretch>
            <a:fillRect/>
          </a:stretch>
        </p:blipFill>
        <p:spPr bwMode="auto">
          <a:xfrm>
            <a:off x="2839819" y="4391956"/>
            <a:ext cx="5073650" cy="2805112"/>
          </a:xfrm>
          <a:prstGeom prst="rect">
            <a:avLst/>
          </a:prstGeom>
          <a:noFill/>
          <a:ln w="9525">
            <a:noFill/>
            <a:miter lim="800000"/>
            <a:headEnd/>
            <a:tailEnd/>
          </a:ln>
          <a:effectLst/>
        </p:spPr>
      </p:pic>
    </p:spTree>
    <p:extLst>
      <p:ext uri="{BB962C8B-B14F-4D97-AF65-F5344CB8AC3E}">
        <p14:creationId xmlns:p14="http://schemas.microsoft.com/office/powerpoint/2010/main" val="1512926585"/>
      </p:ext>
    </p:extLst>
  </p:cSld>
  <p:clrMapOvr>
    <a:masterClrMapping/>
  </p:clrMapOvr>
  <p:transition spd="slow" advClick="0" advTm="300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562435" y="1034206"/>
            <a:ext cx="9088041" cy="671971"/>
          </a:xfrm>
          <a:prstGeom prst="rect">
            <a:avLst/>
          </a:prstGeom>
          <a:noFill/>
          <a:ln w="9525">
            <a:noFill/>
            <a:miter lim="800000"/>
            <a:headEnd/>
            <a:tailEnd/>
          </a:ln>
        </p:spPr>
        <p:txBody>
          <a:bodyPr lIns="104287" tIns="52144" rIns="104287" bIns="52144"/>
          <a:lstStyle/>
          <a:p>
            <a:r>
              <a:rPr lang="en-US" sz="2400" dirty="0" smtClean="0"/>
              <a:t>Road Mesh : Unique Properties</a:t>
            </a:r>
          </a:p>
        </p:txBody>
      </p:sp>
      <p:sp>
        <p:nvSpPr>
          <p:cNvPr id="61448" name="Rectangle 32"/>
          <p:cNvSpPr>
            <a:spLocks noGrp="1" noChangeArrowheads="1"/>
          </p:cNvSpPr>
          <p:nvPr>
            <p:ph type="body" idx="4294967295"/>
          </p:nvPr>
        </p:nvSpPr>
        <p:spPr>
          <a:xfrm>
            <a:off x="551174" y="1695387"/>
            <a:ext cx="5843373" cy="4824542"/>
          </a:xfrm>
          <a:noFill/>
        </p:spPr>
        <p:txBody>
          <a:bodyPr>
            <a:normAutofit/>
          </a:bodyPr>
          <a:lstStyle/>
          <a:p>
            <a:pPr>
              <a:lnSpc>
                <a:spcPct val="150000"/>
              </a:lnSpc>
            </a:pPr>
            <a:r>
              <a:rPr lang="en-US" sz="2400" dirty="0" smtClean="0"/>
              <a:t>Bi Directional Strength</a:t>
            </a:r>
          </a:p>
          <a:p>
            <a:pPr>
              <a:lnSpc>
                <a:spcPct val="150000"/>
              </a:lnSpc>
            </a:pPr>
            <a:r>
              <a:rPr lang="en-US" sz="2400" dirty="0" smtClean="0"/>
              <a:t>Full Interlock Into Matrix</a:t>
            </a:r>
          </a:p>
          <a:p>
            <a:pPr>
              <a:lnSpc>
                <a:spcPct val="150000"/>
              </a:lnSpc>
            </a:pPr>
            <a:r>
              <a:rPr lang="en-US" sz="2400" dirty="0" smtClean="0"/>
              <a:t>3D Open Structure</a:t>
            </a:r>
          </a:p>
          <a:p>
            <a:pPr lvl="1">
              <a:lnSpc>
                <a:spcPct val="150000"/>
              </a:lnSpc>
            </a:pPr>
            <a:r>
              <a:rPr lang="en-GB" sz="2400" dirty="0" smtClean="0"/>
              <a:t>Stands clear of surface  - “W” profile</a:t>
            </a:r>
          </a:p>
          <a:p>
            <a:pPr lvl="1">
              <a:lnSpc>
                <a:spcPct val="150000"/>
              </a:lnSpc>
            </a:pPr>
            <a:r>
              <a:rPr lang="en-GB" sz="2400" dirty="0" smtClean="0"/>
              <a:t>Allows compaction around the wire strands</a:t>
            </a:r>
          </a:p>
          <a:p>
            <a:pPr>
              <a:lnSpc>
                <a:spcPct val="150000"/>
              </a:lnSpc>
            </a:pPr>
            <a:r>
              <a:rPr lang="en-US" sz="2400" dirty="0" smtClean="0"/>
              <a:t>Robust</a:t>
            </a:r>
          </a:p>
        </p:txBody>
      </p:sp>
      <p:sp>
        <p:nvSpPr>
          <p:cNvPr id="33" name="Rectangle 7"/>
          <p:cNvSpPr>
            <a:spLocks noChangeArrowheads="1"/>
          </p:cNvSpPr>
          <p:nvPr/>
        </p:nvSpPr>
        <p:spPr bwMode="auto">
          <a:xfrm>
            <a:off x="1272800" y="308782"/>
            <a:ext cx="4000110" cy="520805"/>
          </a:xfrm>
          <a:prstGeom prst="rect">
            <a:avLst/>
          </a:prstGeom>
          <a:noFill/>
          <a:ln w="9525">
            <a:noFill/>
            <a:miter lim="800000"/>
            <a:headEnd/>
            <a:tailEnd/>
          </a:ln>
        </p:spPr>
        <p:txBody>
          <a:bodyPr wrap="none" lIns="104287" tIns="52144" rIns="104287" bIns="52144">
            <a:spAutoFit/>
          </a:bodyPr>
          <a:lstStyle/>
          <a:p>
            <a:pPr defTabSz="1042873"/>
            <a:r>
              <a:rPr lang="en-GB" sz="2700" b="1" dirty="0" smtClean="0"/>
              <a:t>Asphalt </a:t>
            </a:r>
            <a:r>
              <a:rPr lang="en-GB" sz="2700" b="1" dirty="0"/>
              <a:t>Reinforcement</a:t>
            </a:r>
            <a:endParaRPr lang="it-IT" sz="2700" b="1" dirty="0"/>
          </a:p>
        </p:txBody>
      </p:sp>
      <p:pic>
        <p:nvPicPr>
          <p:cNvPr id="35" name="Picture 2"/>
          <p:cNvPicPr>
            <a:picLocks noChangeAspect="1" noChangeArrowheads="1"/>
          </p:cNvPicPr>
          <p:nvPr/>
        </p:nvPicPr>
        <p:blipFill>
          <a:blip r:embed="rId3"/>
          <a:srcRect l="2899" t="5718" r="3318" b="12798"/>
          <a:stretch>
            <a:fillRect/>
          </a:stretch>
        </p:blipFill>
        <p:spPr bwMode="auto">
          <a:xfrm>
            <a:off x="6101256" y="1292773"/>
            <a:ext cx="4146331" cy="2963918"/>
          </a:xfrm>
          <a:prstGeom prst="rect">
            <a:avLst/>
          </a:prstGeom>
          <a:noFill/>
          <a:ln w="9525">
            <a:noFill/>
            <a:miter lim="800000"/>
            <a:headEnd/>
            <a:tailEnd/>
          </a:ln>
          <a:effectLst/>
        </p:spPr>
      </p:pic>
      <p:pic>
        <p:nvPicPr>
          <p:cNvPr id="102403" name="Picture 3"/>
          <p:cNvPicPr>
            <a:picLocks noChangeAspect="1" noChangeArrowheads="1"/>
          </p:cNvPicPr>
          <p:nvPr/>
        </p:nvPicPr>
        <p:blipFill>
          <a:blip r:embed="rId4"/>
          <a:srcRect/>
          <a:stretch>
            <a:fillRect/>
          </a:stretch>
        </p:blipFill>
        <p:spPr bwMode="auto">
          <a:xfrm>
            <a:off x="6044433" y="4224118"/>
            <a:ext cx="2479675" cy="2830512"/>
          </a:xfrm>
          <a:prstGeom prst="rect">
            <a:avLst/>
          </a:prstGeom>
          <a:noFill/>
          <a:ln w="9525">
            <a:noFill/>
            <a:miter lim="800000"/>
            <a:headEnd/>
            <a:tailEnd/>
          </a:ln>
          <a:effectLst/>
        </p:spPr>
      </p:pic>
      <p:pic>
        <p:nvPicPr>
          <p:cNvPr id="39" name="Picture 4" descr="MAC10 Pav_pag_4"/>
          <p:cNvPicPr>
            <a:picLocks noGrp="1" noChangeAspect="1" noChangeArrowheads="1"/>
          </p:cNvPicPr>
          <p:nvPr>
            <p:ph type="body" idx="4294967295"/>
          </p:nvPr>
        </p:nvPicPr>
        <p:blipFill>
          <a:blip r:embed="rId5"/>
          <a:srcRect l="61482" t="1968" r="6654"/>
          <a:stretch>
            <a:fillRect/>
          </a:stretch>
        </p:blipFill>
        <p:spPr>
          <a:xfrm>
            <a:off x="1045917" y="1240535"/>
            <a:ext cx="8843020" cy="5381018"/>
          </a:xfrm>
          <a:noFill/>
        </p:spPr>
      </p:pic>
    </p:spTree>
    <p:extLst>
      <p:ext uri="{BB962C8B-B14F-4D97-AF65-F5344CB8AC3E}">
        <p14:creationId xmlns:p14="http://schemas.microsoft.com/office/powerpoint/2010/main" val="620397109"/>
      </p:ext>
    </p:extLst>
  </p:cSld>
  <p:clrMapOvr>
    <a:masterClrMapping/>
  </p:clrMapOvr>
  <p:transition spd="med"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Segnaposto numero diapositiva 1"/>
          <p:cNvSpPr txBox="1">
            <a:spLocks noGrp="1"/>
          </p:cNvSpPr>
          <p:nvPr/>
        </p:nvSpPr>
        <p:spPr bwMode="auto">
          <a:xfrm>
            <a:off x="7703303" y="7192191"/>
            <a:ext cx="2494756" cy="524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7" tIns="52144" rIns="104287" bIns="52144"/>
          <a:lstStyle>
            <a:lvl1pPr algn="ctr">
              <a:defRPr>
                <a:solidFill>
                  <a:schemeClr val="tx1"/>
                </a:solidFill>
                <a:latin typeface="Arial" charset="0"/>
              </a:defRPr>
            </a:lvl1pPr>
            <a:lvl2pPr marL="742950" indent="-285750" algn="ctr">
              <a:defRPr>
                <a:solidFill>
                  <a:schemeClr val="tx1"/>
                </a:solidFill>
                <a:latin typeface="Arial" charset="0"/>
              </a:defRPr>
            </a:lvl2pPr>
            <a:lvl3pPr marL="1143000" indent="-228600" algn="ctr">
              <a:defRPr>
                <a:solidFill>
                  <a:schemeClr val="tx1"/>
                </a:solidFill>
                <a:latin typeface="Arial" charset="0"/>
              </a:defRPr>
            </a:lvl3pPr>
            <a:lvl4pPr marL="1600200" indent="-228600" algn="ctr">
              <a:defRPr>
                <a:solidFill>
                  <a:schemeClr val="tx1"/>
                </a:solidFill>
                <a:latin typeface="Arial" charset="0"/>
              </a:defRPr>
            </a:lvl4pPr>
            <a:lvl5pPr marL="2057400" indent="-228600" algn="ctr">
              <a:defRPr>
                <a:solidFill>
                  <a:schemeClr val="tx1"/>
                </a:solidFill>
                <a:latin typeface="Arial" charset="0"/>
              </a:defRPr>
            </a:lvl5pPr>
            <a:lvl6pPr marL="2514600" indent="-228600" algn="ctr" fontAlgn="base">
              <a:spcBef>
                <a:spcPct val="0"/>
              </a:spcBef>
              <a:spcAft>
                <a:spcPct val="0"/>
              </a:spcAft>
              <a:defRPr>
                <a:solidFill>
                  <a:schemeClr val="tx1"/>
                </a:solidFill>
                <a:latin typeface="Arial" charset="0"/>
              </a:defRPr>
            </a:lvl6pPr>
            <a:lvl7pPr marL="2971800" indent="-228600" algn="ctr" fontAlgn="base">
              <a:spcBef>
                <a:spcPct val="0"/>
              </a:spcBef>
              <a:spcAft>
                <a:spcPct val="0"/>
              </a:spcAft>
              <a:defRPr>
                <a:solidFill>
                  <a:schemeClr val="tx1"/>
                </a:solidFill>
                <a:latin typeface="Arial" charset="0"/>
              </a:defRPr>
            </a:lvl7pPr>
            <a:lvl8pPr marL="3429000" indent="-228600" algn="ctr" fontAlgn="base">
              <a:spcBef>
                <a:spcPct val="0"/>
              </a:spcBef>
              <a:spcAft>
                <a:spcPct val="0"/>
              </a:spcAft>
              <a:defRPr>
                <a:solidFill>
                  <a:schemeClr val="tx1"/>
                </a:solidFill>
                <a:latin typeface="Arial" charset="0"/>
              </a:defRPr>
            </a:lvl8pPr>
            <a:lvl9pPr marL="3886200" indent="-228600" algn="ctr" fontAlgn="base">
              <a:spcBef>
                <a:spcPct val="0"/>
              </a:spcBef>
              <a:spcAft>
                <a:spcPct val="0"/>
              </a:spcAft>
              <a:defRPr>
                <a:solidFill>
                  <a:schemeClr val="tx1"/>
                </a:solidFill>
                <a:latin typeface="Arial" charset="0"/>
              </a:defRPr>
            </a:lvl9pPr>
          </a:lstStyle>
          <a:p>
            <a:pPr algn="r" defTabSz="1042873"/>
            <a:fld id="{78CE39AC-7942-41AB-B23D-A3C58057373C}" type="slidenum">
              <a:rPr lang="it-IT" altLang="en-US" sz="1600">
                <a:latin typeface="Tahoma" pitchFamily="34" charset="0"/>
              </a:rPr>
              <a:pPr algn="r" defTabSz="1042873"/>
              <a:t>66</a:t>
            </a:fld>
            <a:endParaRPr lang="it-IT" altLang="en-US" sz="1600">
              <a:latin typeface="Tahoma" pitchFamily="34" charset="0"/>
            </a:endParaRPr>
          </a:p>
        </p:txBody>
      </p:sp>
      <p:sp>
        <p:nvSpPr>
          <p:cNvPr id="435203" name="Rectangle 2"/>
          <p:cNvSpPr>
            <a:spLocks noChangeArrowheads="1"/>
          </p:cNvSpPr>
          <p:nvPr/>
        </p:nvSpPr>
        <p:spPr bwMode="auto">
          <a:xfrm>
            <a:off x="347113" y="1408541"/>
            <a:ext cx="9850946" cy="3598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7" tIns="52144" rIns="104287" bIns="52144" anchor="ctr">
            <a:spAutoFit/>
          </a:bodyPr>
          <a:lstStyle>
            <a:lvl1pPr algn="ctr">
              <a:tabLst>
                <a:tab pos="0" algn="l"/>
              </a:tabLst>
              <a:defRPr>
                <a:solidFill>
                  <a:schemeClr val="tx1"/>
                </a:solidFill>
                <a:latin typeface="Arial" charset="0"/>
              </a:defRPr>
            </a:lvl1pPr>
            <a:lvl2pPr marL="742950" indent="-285750" algn="ctr">
              <a:tabLst>
                <a:tab pos="0" algn="l"/>
              </a:tabLst>
              <a:defRPr>
                <a:solidFill>
                  <a:schemeClr val="tx1"/>
                </a:solidFill>
                <a:latin typeface="Arial" charset="0"/>
              </a:defRPr>
            </a:lvl2pPr>
            <a:lvl3pPr marL="1143000" indent="-228600" algn="ctr">
              <a:tabLst>
                <a:tab pos="0" algn="l"/>
              </a:tabLst>
              <a:defRPr>
                <a:solidFill>
                  <a:schemeClr val="tx1"/>
                </a:solidFill>
                <a:latin typeface="Arial" charset="0"/>
              </a:defRPr>
            </a:lvl3pPr>
            <a:lvl4pPr marL="1600200" indent="-228600" algn="ctr">
              <a:tabLst>
                <a:tab pos="0" algn="l"/>
              </a:tabLst>
              <a:defRPr>
                <a:solidFill>
                  <a:schemeClr val="tx1"/>
                </a:solidFill>
                <a:latin typeface="Arial" charset="0"/>
              </a:defRPr>
            </a:lvl4pPr>
            <a:lvl5pPr marL="2057400" indent="-228600" algn="ctr">
              <a:tabLst>
                <a:tab pos="0" algn="l"/>
              </a:tabLst>
              <a:defRPr>
                <a:solidFill>
                  <a:schemeClr val="tx1"/>
                </a:solidFill>
                <a:latin typeface="Arial" charset="0"/>
              </a:defRPr>
            </a:lvl5pPr>
            <a:lvl6pPr marL="2514600" indent="-228600" algn="ctr" fontAlgn="base">
              <a:spcBef>
                <a:spcPct val="0"/>
              </a:spcBef>
              <a:spcAft>
                <a:spcPct val="0"/>
              </a:spcAft>
              <a:tabLst>
                <a:tab pos="0" algn="l"/>
              </a:tabLst>
              <a:defRPr>
                <a:solidFill>
                  <a:schemeClr val="tx1"/>
                </a:solidFill>
                <a:latin typeface="Arial" charset="0"/>
              </a:defRPr>
            </a:lvl6pPr>
            <a:lvl7pPr marL="2971800" indent="-228600" algn="ctr" fontAlgn="base">
              <a:spcBef>
                <a:spcPct val="0"/>
              </a:spcBef>
              <a:spcAft>
                <a:spcPct val="0"/>
              </a:spcAft>
              <a:tabLst>
                <a:tab pos="0" algn="l"/>
              </a:tabLst>
              <a:defRPr>
                <a:solidFill>
                  <a:schemeClr val="tx1"/>
                </a:solidFill>
                <a:latin typeface="Arial" charset="0"/>
              </a:defRPr>
            </a:lvl7pPr>
            <a:lvl8pPr marL="3429000" indent="-228600" algn="ctr" fontAlgn="base">
              <a:spcBef>
                <a:spcPct val="0"/>
              </a:spcBef>
              <a:spcAft>
                <a:spcPct val="0"/>
              </a:spcAft>
              <a:tabLst>
                <a:tab pos="0" algn="l"/>
              </a:tabLst>
              <a:defRPr>
                <a:solidFill>
                  <a:schemeClr val="tx1"/>
                </a:solidFill>
                <a:latin typeface="Arial" charset="0"/>
              </a:defRPr>
            </a:lvl8pPr>
            <a:lvl9pPr marL="3886200" indent="-228600" algn="ctr" fontAlgn="base">
              <a:spcBef>
                <a:spcPct val="0"/>
              </a:spcBef>
              <a:spcAft>
                <a:spcPct val="0"/>
              </a:spcAft>
              <a:tabLst>
                <a:tab pos="0" algn="l"/>
              </a:tabLst>
              <a:defRPr>
                <a:solidFill>
                  <a:schemeClr val="tx1"/>
                </a:solidFill>
                <a:latin typeface="Arial" charset="0"/>
              </a:defRPr>
            </a:lvl9pPr>
          </a:lstStyle>
          <a:p>
            <a:pPr algn="just" defTabSz="1042873"/>
            <a:r>
              <a:rPr lang="en-GB" altLang="en-US" sz="2700" b="1" dirty="0">
                <a:latin typeface="+mj-lt"/>
              </a:rPr>
              <a:t>GS in the bound layers</a:t>
            </a:r>
          </a:p>
          <a:p>
            <a:pPr algn="just" defTabSz="1042873"/>
            <a:endParaRPr lang="en-GB" altLang="en-US" sz="1600" b="1" dirty="0">
              <a:latin typeface="+mj-lt"/>
            </a:endParaRPr>
          </a:p>
          <a:p>
            <a:pPr algn="just" defTabSz="1042873"/>
            <a:endParaRPr lang="it-IT" altLang="en-US" sz="2300" dirty="0">
              <a:latin typeface="+mj-lt"/>
            </a:endParaRPr>
          </a:p>
          <a:p>
            <a:pPr algn="just" defTabSz="1042873">
              <a:buFontTx/>
              <a:buChar char="•"/>
            </a:pPr>
            <a:r>
              <a:rPr lang="it-IT" altLang="en-US" sz="2300" dirty="0">
                <a:latin typeface="+mj-lt"/>
              </a:rPr>
              <a:t> For </a:t>
            </a:r>
            <a:r>
              <a:rPr lang="it-IT" altLang="en-US" sz="2300" b="1" dirty="0">
                <a:latin typeface="+mj-lt"/>
              </a:rPr>
              <a:t>MacGrid AR</a:t>
            </a:r>
            <a:r>
              <a:rPr lang="it-IT" altLang="en-US" sz="2300" dirty="0">
                <a:latin typeface="+mj-lt"/>
              </a:rPr>
              <a:t> and </a:t>
            </a:r>
            <a:r>
              <a:rPr lang="it-IT" altLang="en-US" sz="2300" b="1" dirty="0">
                <a:latin typeface="+mj-lt"/>
              </a:rPr>
              <a:t>ROAD MESH </a:t>
            </a:r>
            <a:r>
              <a:rPr lang="it-IT" altLang="en-US" sz="2300" dirty="0" smtClean="0">
                <a:latin typeface="+mj-lt"/>
              </a:rPr>
              <a:t>it </a:t>
            </a:r>
            <a:r>
              <a:rPr lang="it-IT" altLang="en-US" sz="2300" dirty="0">
                <a:latin typeface="+mj-lt"/>
              </a:rPr>
              <a:t>is possible to design:</a:t>
            </a:r>
          </a:p>
          <a:p>
            <a:pPr defTabSz="1042873" eaLnBrk="0" hangingPunct="0">
              <a:lnSpc>
                <a:spcPct val="80000"/>
              </a:lnSpc>
              <a:spcBef>
                <a:spcPct val="20000"/>
              </a:spcBef>
              <a:buClr>
                <a:schemeClr val="tx1"/>
              </a:buClr>
              <a:buSzPct val="100000"/>
            </a:pPr>
            <a:endParaRPr lang="it-IT" altLang="en-US" sz="2300" dirty="0">
              <a:latin typeface="+mj-lt"/>
            </a:endParaRPr>
          </a:p>
          <a:p>
            <a:pPr algn="just" defTabSz="1042873"/>
            <a:r>
              <a:rPr lang="it-IT" altLang="en-US" sz="2300" dirty="0">
                <a:latin typeface="+mj-lt"/>
              </a:rPr>
              <a:t>A) reinforced overlays by means of OLCRACK software (Prof. Brown, Nottingham University)</a:t>
            </a:r>
          </a:p>
          <a:p>
            <a:pPr algn="just" defTabSz="1042873"/>
            <a:endParaRPr lang="it-IT" altLang="en-US" sz="2300" dirty="0">
              <a:latin typeface="+mj-lt"/>
            </a:endParaRPr>
          </a:p>
          <a:p>
            <a:pPr algn="just" defTabSz="1042873"/>
            <a:r>
              <a:rPr lang="it-IT" altLang="en-US" sz="2300" dirty="0">
                <a:latin typeface="+mj-lt"/>
              </a:rPr>
              <a:t>B) pavement rehabilitation (for Road Mesh only) by means of a design equation (Prof. Al-Qadi, USA)</a:t>
            </a:r>
          </a:p>
        </p:txBody>
      </p:sp>
      <p:sp>
        <p:nvSpPr>
          <p:cNvPr id="435204" name="Rectangle 21"/>
          <p:cNvSpPr>
            <a:spLocks noChangeArrowheads="1"/>
          </p:cNvSpPr>
          <p:nvPr/>
        </p:nvSpPr>
        <p:spPr bwMode="auto">
          <a:xfrm>
            <a:off x="1157288" y="229836"/>
            <a:ext cx="8486775" cy="437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04287" tIns="52144" rIns="104287" bIns="52144">
            <a:spAutoFit/>
          </a:bodyPr>
          <a:lstStyle>
            <a:lvl1pPr algn="ctr">
              <a:defRPr>
                <a:solidFill>
                  <a:schemeClr val="tx1"/>
                </a:solidFill>
                <a:latin typeface="Arial" charset="0"/>
              </a:defRPr>
            </a:lvl1pPr>
            <a:lvl2pPr marL="742950" indent="-285750" algn="ctr">
              <a:defRPr>
                <a:solidFill>
                  <a:schemeClr val="tx1"/>
                </a:solidFill>
                <a:latin typeface="Arial" charset="0"/>
              </a:defRPr>
            </a:lvl2pPr>
            <a:lvl3pPr marL="1143000" indent="-228600" algn="ctr">
              <a:defRPr>
                <a:solidFill>
                  <a:schemeClr val="tx1"/>
                </a:solidFill>
                <a:latin typeface="Arial" charset="0"/>
              </a:defRPr>
            </a:lvl3pPr>
            <a:lvl4pPr marL="1600200" indent="-228600" algn="ctr">
              <a:defRPr>
                <a:solidFill>
                  <a:schemeClr val="tx1"/>
                </a:solidFill>
                <a:latin typeface="Arial" charset="0"/>
              </a:defRPr>
            </a:lvl4pPr>
            <a:lvl5pPr marL="2057400" indent="-228600" algn="ctr">
              <a:defRPr>
                <a:solidFill>
                  <a:schemeClr val="tx1"/>
                </a:solidFill>
                <a:latin typeface="Arial" charset="0"/>
              </a:defRPr>
            </a:lvl5pPr>
            <a:lvl6pPr marL="2514600" indent="-228600" algn="ctr" fontAlgn="base">
              <a:spcBef>
                <a:spcPct val="0"/>
              </a:spcBef>
              <a:spcAft>
                <a:spcPct val="0"/>
              </a:spcAft>
              <a:defRPr>
                <a:solidFill>
                  <a:schemeClr val="tx1"/>
                </a:solidFill>
                <a:latin typeface="Arial" charset="0"/>
              </a:defRPr>
            </a:lvl6pPr>
            <a:lvl7pPr marL="2971800" indent="-228600" algn="ctr" fontAlgn="base">
              <a:spcBef>
                <a:spcPct val="0"/>
              </a:spcBef>
              <a:spcAft>
                <a:spcPct val="0"/>
              </a:spcAft>
              <a:defRPr>
                <a:solidFill>
                  <a:schemeClr val="tx1"/>
                </a:solidFill>
                <a:latin typeface="Arial" charset="0"/>
              </a:defRPr>
            </a:lvl7pPr>
            <a:lvl8pPr marL="3429000" indent="-228600" algn="ctr" fontAlgn="base">
              <a:spcBef>
                <a:spcPct val="0"/>
              </a:spcBef>
              <a:spcAft>
                <a:spcPct val="0"/>
              </a:spcAft>
              <a:defRPr>
                <a:solidFill>
                  <a:schemeClr val="tx1"/>
                </a:solidFill>
                <a:latin typeface="Arial" charset="0"/>
              </a:defRPr>
            </a:lvl8pPr>
            <a:lvl9pPr marL="3886200" indent="-228600" algn="ctr" fontAlgn="base">
              <a:spcBef>
                <a:spcPct val="0"/>
              </a:spcBef>
              <a:spcAft>
                <a:spcPct val="0"/>
              </a:spcAft>
              <a:defRPr>
                <a:solidFill>
                  <a:schemeClr val="tx1"/>
                </a:solidFill>
                <a:latin typeface="Arial" charset="0"/>
              </a:defRPr>
            </a:lvl9pPr>
          </a:lstStyle>
          <a:p>
            <a:pPr algn="l" defTabSz="1042873" eaLnBrk="0" hangingPunct="0">
              <a:lnSpc>
                <a:spcPct val="80000"/>
              </a:lnSpc>
              <a:spcBef>
                <a:spcPct val="20000"/>
              </a:spcBef>
              <a:buClr>
                <a:schemeClr val="tx1"/>
              </a:buClr>
              <a:buSzPct val="100000"/>
            </a:pPr>
            <a:r>
              <a:rPr lang="en-GB" altLang="en-US" sz="2700" b="1" dirty="0">
                <a:latin typeface="Arial" panose="020B0604020202020204" pitchFamily="34" charset="0"/>
                <a:cs typeface="Arial" panose="020B0604020202020204" pitchFamily="34" charset="0"/>
              </a:rPr>
              <a:t>Paved roads: reinforcement of the bound layers</a:t>
            </a:r>
            <a:endParaRPr lang="it-IT" altLang="en-US" sz="27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6785009"/>
      </p:ext>
    </p:extLst>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619" name="Picture 4"/>
          <p:cNvPicPr>
            <a:picLocks noGrp="1" noChangeArrowheads="1"/>
          </p:cNvPicPr>
          <p:nvPr>
            <p:ph type="body" idx="4294967295"/>
          </p:nvPr>
        </p:nvPicPr>
        <p:blipFill>
          <a:blip r:embed="rId2" cstate="print">
            <a:extLst>
              <a:ext uri="{28A0092B-C50C-407E-A947-70E740481C1C}">
                <a14:useLocalDpi xmlns:a14="http://schemas.microsoft.com/office/drawing/2010/main" val="0"/>
              </a:ext>
            </a:extLst>
          </a:blip>
          <a:srcRect l="4160" t="6819" r="3450" b="5560"/>
          <a:stretch>
            <a:fillRect/>
          </a:stretch>
        </p:blipFill>
        <p:spPr>
          <a:xfrm>
            <a:off x="534591" y="1877670"/>
            <a:ext cx="9622632" cy="4759795"/>
          </a:xfrm>
          <a:noFill/>
          <a:ln w="25400">
            <a:solidFill>
              <a:srgbClr val="FF3300"/>
            </a:solidFill>
            <a:miter lim="800000"/>
            <a:headEnd/>
            <a:tailEnd/>
          </a:ln>
        </p:spPr>
      </p:pic>
      <p:sp>
        <p:nvSpPr>
          <p:cNvPr id="495620" name="Rectangle 4"/>
          <p:cNvSpPr>
            <a:spLocks noChangeArrowheads="1"/>
          </p:cNvSpPr>
          <p:nvPr/>
        </p:nvSpPr>
        <p:spPr bwMode="auto">
          <a:xfrm>
            <a:off x="714645" y="1160201"/>
            <a:ext cx="1480189" cy="520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4287" tIns="52144" rIns="104287" bIns="52144">
            <a:spAutoFit/>
          </a:bodyPr>
          <a:lstStyle>
            <a:lvl1pPr algn="ctr">
              <a:defRPr>
                <a:solidFill>
                  <a:schemeClr val="tx1"/>
                </a:solidFill>
                <a:latin typeface="Arial" pitchFamily="34" charset="0"/>
              </a:defRPr>
            </a:lvl1pPr>
            <a:lvl2pPr algn="ctr">
              <a:defRPr>
                <a:solidFill>
                  <a:schemeClr val="tx1"/>
                </a:solidFill>
                <a:latin typeface="Arial" pitchFamily="34" charset="0"/>
              </a:defRPr>
            </a:lvl2pPr>
            <a:lvl3pPr algn="ctr">
              <a:defRPr>
                <a:solidFill>
                  <a:schemeClr val="tx1"/>
                </a:solidFill>
                <a:latin typeface="Arial" pitchFamily="34" charset="0"/>
              </a:defRPr>
            </a:lvl3pPr>
            <a:lvl4pPr algn="ctr">
              <a:defRPr>
                <a:solidFill>
                  <a:schemeClr val="tx1"/>
                </a:solidFill>
                <a:latin typeface="Arial" pitchFamily="34" charset="0"/>
              </a:defRPr>
            </a:lvl4pPr>
            <a:lvl5pPr algn="ctr">
              <a:defRPr>
                <a:solidFill>
                  <a:schemeClr val="tx1"/>
                </a:solidFill>
                <a:latin typeface="Arial" pitchFamily="34" charset="0"/>
              </a:defRPr>
            </a:lvl5pPr>
            <a:lvl6pPr algn="ctr" fontAlgn="base">
              <a:spcBef>
                <a:spcPct val="0"/>
              </a:spcBef>
              <a:spcAft>
                <a:spcPct val="0"/>
              </a:spcAft>
              <a:defRPr>
                <a:solidFill>
                  <a:schemeClr val="tx1"/>
                </a:solidFill>
                <a:latin typeface="Arial" pitchFamily="34" charset="0"/>
              </a:defRPr>
            </a:lvl6pPr>
            <a:lvl7pPr algn="ctr" fontAlgn="base">
              <a:spcBef>
                <a:spcPct val="0"/>
              </a:spcBef>
              <a:spcAft>
                <a:spcPct val="0"/>
              </a:spcAft>
              <a:defRPr>
                <a:solidFill>
                  <a:schemeClr val="tx1"/>
                </a:solidFill>
                <a:latin typeface="Arial" pitchFamily="34" charset="0"/>
              </a:defRPr>
            </a:lvl7pPr>
            <a:lvl8pPr algn="ctr" fontAlgn="base">
              <a:spcBef>
                <a:spcPct val="0"/>
              </a:spcBef>
              <a:spcAft>
                <a:spcPct val="0"/>
              </a:spcAft>
              <a:defRPr>
                <a:solidFill>
                  <a:schemeClr val="tx1"/>
                </a:solidFill>
                <a:latin typeface="Arial" pitchFamily="34" charset="0"/>
              </a:defRPr>
            </a:lvl8pPr>
            <a:lvl9pPr algn="ctr" fontAlgn="base">
              <a:spcBef>
                <a:spcPct val="0"/>
              </a:spcBef>
              <a:spcAft>
                <a:spcPct val="0"/>
              </a:spcAft>
              <a:defRPr>
                <a:solidFill>
                  <a:schemeClr val="tx1"/>
                </a:solidFill>
                <a:latin typeface="Arial" pitchFamily="34" charset="0"/>
              </a:defRPr>
            </a:lvl9pPr>
          </a:lstStyle>
          <a:p>
            <a:pPr algn="l" defTabSz="1042873"/>
            <a:r>
              <a:rPr lang="en-GB" altLang="en-US" sz="2700" b="1"/>
              <a:t>Overlay</a:t>
            </a:r>
            <a:endParaRPr lang="it-IT" altLang="en-US" sz="2700" b="1"/>
          </a:p>
        </p:txBody>
      </p:sp>
    </p:spTree>
    <p:extLst>
      <p:ext uri="{BB962C8B-B14F-4D97-AF65-F5344CB8AC3E}">
        <p14:creationId xmlns:p14="http://schemas.microsoft.com/office/powerpoint/2010/main" val="437585872"/>
      </p:ext>
    </p:extLst>
  </p:cSld>
  <p:clrMapOvr>
    <a:masterClrMapping/>
  </p:clrMapOvr>
  <p:transition spd="slow" advClick="0" advTm="300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5"/>
          <p:cNvSpPr>
            <a:spLocks noChangeArrowheads="1"/>
          </p:cNvSpPr>
          <p:nvPr/>
        </p:nvSpPr>
        <p:spPr bwMode="auto">
          <a:xfrm>
            <a:off x="250590" y="708784"/>
            <a:ext cx="10313145" cy="3821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7" tIns="52144" rIns="104287" bIns="52144" anchor="ctr">
            <a:spAutoFit/>
          </a:bodyPr>
          <a:lstStyle>
            <a:lvl1pPr marL="457200" indent="-4572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indent="0" algn="just" defTabSz="1042873" eaLnBrk="1" hangingPunct="1">
              <a:lnSpc>
                <a:spcPct val="150000"/>
              </a:lnSpc>
            </a:pPr>
            <a:r>
              <a:rPr lang="en-US" altLang="en-US" sz="2300" b="1" dirty="0">
                <a:cs typeface="Arial" charset="0"/>
              </a:rPr>
              <a:t>Road Widening Solution</a:t>
            </a:r>
          </a:p>
          <a:p>
            <a:pPr algn="just" defTabSz="1042873" eaLnBrk="1" hangingPunct="1">
              <a:lnSpc>
                <a:spcPct val="150000"/>
              </a:lnSpc>
              <a:buFont typeface="Arial" charset="0"/>
              <a:buChar char="•"/>
            </a:pPr>
            <a:r>
              <a:rPr lang="en-US" altLang="en-US" sz="2300" dirty="0">
                <a:cs typeface="Arial" charset="0"/>
              </a:rPr>
              <a:t>When roads need to be widened, differential settlement cracks occur at the junction between the old and new pavement structures. </a:t>
            </a:r>
          </a:p>
          <a:p>
            <a:pPr algn="just" defTabSz="1042873" eaLnBrk="1" hangingPunct="1">
              <a:lnSpc>
                <a:spcPct val="150000"/>
              </a:lnSpc>
              <a:buFont typeface="Arial" charset="0"/>
              <a:buChar char="•"/>
            </a:pPr>
            <a:r>
              <a:rPr lang="en-US" altLang="en-US" sz="2300" dirty="0">
                <a:cs typeface="Arial" charset="0"/>
              </a:rPr>
              <a:t>Road Mesh is introduced to bridge the junction to absorb the crack stresses caused by the differential settlement. </a:t>
            </a:r>
          </a:p>
          <a:p>
            <a:pPr algn="just" defTabSz="1042873" eaLnBrk="1" hangingPunct="1">
              <a:lnSpc>
                <a:spcPct val="150000"/>
              </a:lnSpc>
              <a:buFont typeface="Arial" charset="0"/>
              <a:buChar char="•"/>
            </a:pPr>
            <a:r>
              <a:rPr lang="en-US" altLang="en-US" sz="2300" dirty="0">
                <a:cs typeface="Arial" charset="0"/>
              </a:rPr>
              <a:t>The effective interlock with the asphalt aggregate matrix ensures the optimum contribution of the Road Mesh.</a:t>
            </a:r>
          </a:p>
        </p:txBody>
      </p:sp>
      <p:sp>
        <p:nvSpPr>
          <p:cNvPr id="54275" name="Rectangle 20"/>
          <p:cNvSpPr>
            <a:spLocks noChangeArrowheads="1"/>
          </p:cNvSpPr>
          <p:nvPr/>
        </p:nvSpPr>
        <p:spPr bwMode="auto">
          <a:xfrm>
            <a:off x="1287703" y="187979"/>
            <a:ext cx="4654135" cy="520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4287" tIns="52144" rIns="104287" bIns="521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defTabSz="457200" eaLnBrk="0" fontAlgn="base" hangingPunct="0">
              <a:spcBef>
                <a:spcPct val="0"/>
              </a:spcBef>
              <a:spcAft>
                <a:spcPct val="0"/>
              </a:spcAft>
              <a:defRPr>
                <a:solidFill>
                  <a:schemeClr val="tx1"/>
                </a:solidFill>
                <a:latin typeface="Arial" charset="0"/>
              </a:defRPr>
            </a:lvl6pPr>
            <a:lvl7pPr marL="2971800" indent="-228600" algn="ctr" defTabSz="457200" eaLnBrk="0" fontAlgn="base" hangingPunct="0">
              <a:spcBef>
                <a:spcPct val="0"/>
              </a:spcBef>
              <a:spcAft>
                <a:spcPct val="0"/>
              </a:spcAft>
              <a:defRPr>
                <a:solidFill>
                  <a:schemeClr val="tx1"/>
                </a:solidFill>
                <a:latin typeface="Arial" charset="0"/>
              </a:defRPr>
            </a:lvl7pPr>
            <a:lvl8pPr marL="3429000" indent="-228600" algn="ctr" defTabSz="457200" eaLnBrk="0" fontAlgn="base" hangingPunct="0">
              <a:spcBef>
                <a:spcPct val="0"/>
              </a:spcBef>
              <a:spcAft>
                <a:spcPct val="0"/>
              </a:spcAft>
              <a:defRPr>
                <a:solidFill>
                  <a:schemeClr val="tx1"/>
                </a:solidFill>
                <a:latin typeface="Arial" charset="0"/>
              </a:defRPr>
            </a:lvl8pPr>
            <a:lvl9pPr marL="3886200" indent="-228600" algn="ctr" defTabSz="457200" eaLnBrk="0" fontAlgn="base" hangingPunct="0">
              <a:spcBef>
                <a:spcPct val="0"/>
              </a:spcBef>
              <a:spcAft>
                <a:spcPct val="0"/>
              </a:spcAft>
              <a:defRPr>
                <a:solidFill>
                  <a:schemeClr val="tx1"/>
                </a:solidFill>
                <a:latin typeface="Arial" charset="0"/>
              </a:defRPr>
            </a:lvl9pPr>
          </a:lstStyle>
          <a:p>
            <a:pPr eaLnBrk="1" hangingPunct="1"/>
            <a:r>
              <a:rPr lang="en-GB" altLang="en-US" sz="2700" b="1" dirty="0">
                <a:solidFill>
                  <a:srgbClr val="002060"/>
                </a:solidFill>
                <a:cs typeface="Arial" charset="0"/>
              </a:rPr>
              <a:t>Applications of Road Mesh</a:t>
            </a:r>
            <a:endParaRPr lang="it-IT" altLang="en-US" sz="2700" b="1" dirty="0">
              <a:solidFill>
                <a:srgbClr val="002060"/>
              </a:solidFill>
              <a:cs typeface="Arial" charset="0"/>
            </a:endParaRPr>
          </a:p>
        </p:txBody>
      </p:sp>
      <p:grpSp>
        <p:nvGrpSpPr>
          <p:cNvPr id="5" name="Group 8"/>
          <p:cNvGrpSpPr>
            <a:grpSpLocks noChangeAspect="1"/>
          </p:cNvGrpSpPr>
          <p:nvPr/>
        </p:nvGrpSpPr>
        <p:grpSpPr bwMode="auto">
          <a:xfrm>
            <a:off x="571499" y="4404406"/>
            <a:ext cx="9934813" cy="3155269"/>
            <a:chOff x="158" y="1207"/>
            <a:chExt cx="5444" cy="1967"/>
          </a:xfrm>
        </p:grpSpPr>
        <p:sp>
          <p:nvSpPr>
            <p:cNvPr id="6" name="AutoShape 9"/>
            <p:cNvSpPr>
              <a:spLocks noChangeAspect="1" noChangeArrowheads="1" noTextEdit="1"/>
            </p:cNvSpPr>
            <p:nvPr/>
          </p:nvSpPr>
          <p:spPr bwMode="auto">
            <a:xfrm>
              <a:off x="158" y="1207"/>
              <a:ext cx="5444" cy="1967"/>
            </a:xfrm>
            <a:prstGeom prst="rect">
              <a:avLst/>
            </a:prstGeom>
            <a:noFill/>
            <a:ln w="25400">
              <a:solidFill>
                <a:srgbClr val="993300"/>
              </a:solidFill>
              <a:miter lim="800000"/>
              <a:headEnd/>
              <a:tailEnd/>
            </a:ln>
          </p:spPr>
          <p:txBody>
            <a:bodyPr/>
            <a:lstStyle/>
            <a:p>
              <a:endParaRPr lang="en-IN"/>
            </a:p>
          </p:txBody>
        </p:sp>
        <p:pic>
          <p:nvPicPr>
            <p:cNvPr id="7" name="Picture 10"/>
            <p:cNvPicPr>
              <a:picLocks noChangeAspect="1" noChangeArrowheads="1"/>
            </p:cNvPicPr>
            <p:nvPr/>
          </p:nvPicPr>
          <p:blipFill>
            <a:blip r:embed="rId2" cstate="print"/>
            <a:srcRect/>
            <a:stretch>
              <a:fillRect/>
            </a:stretch>
          </p:blipFill>
          <p:spPr bwMode="auto">
            <a:xfrm>
              <a:off x="158" y="1207"/>
              <a:ext cx="5451" cy="1975"/>
            </a:xfrm>
            <a:prstGeom prst="rect">
              <a:avLst/>
            </a:prstGeom>
            <a:noFill/>
            <a:ln w="25400">
              <a:solidFill>
                <a:srgbClr val="993300"/>
              </a:solidFill>
              <a:miter lim="800000"/>
              <a:headEnd/>
              <a:tailEnd/>
            </a:ln>
          </p:spPr>
        </p:pic>
      </p:grpSp>
    </p:spTree>
    <p:extLst>
      <p:ext uri="{BB962C8B-B14F-4D97-AF65-F5344CB8AC3E}">
        <p14:creationId xmlns:p14="http://schemas.microsoft.com/office/powerpoint/2010/main" val="1180475985"/>
      </p:ext>
    </p:extLst>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Segnaposto numero diapositiva 1"/>
          <p:cNvSpPr txBox="1">
            <a:spLocks noGrp="1"/>
          </p:cNvSpPr>
          <p:nvPr/>
        </p:nvSpPr>
        <p:spPr bwMode="auto">
          <a:xfrm>
            <a:off x="7703303" y="7192191"/>
            <a:ext cx="2494756" cy="524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7" tIns="52144" rIns="104287" bIns="52144"/>
          <a:lstStyle>
            <a:lvl1pPr algn="ctr">
              <a:defRPr>
                <a:solidFill>
                  <a:schemeClr val="tx1"/>
                </a:solidFill>
                <a:latin typeface="Arial" charset="0"/>
              </a:defRPr>
            </a:lvl1pPr>
            <a:lvl2pPr marL="742950" indent="-285750" algn="ctr">
              <a:defRPr>
                <a:solidFill>
                  <a:schemeClr val="tx1"/>
                </a:solidFill>
                <a:latin typeface="Arial" charset="0"/>
              </a:defRPr>
            </a:lvl2pPr>
            <a:lvl3pPr marL="1143000" indent="-228600" algn="ctr">
              <a:defRPr>
                <a:solidFill>
                  <a:schemeClr val="tx1"/>
                </a:solidFill>
                <a:latin typeface="Arial" charset="0"/>
              </a:defRPr>
            </a:lvl3pPr>
            <a:lvl4pPr marL="1600200" indent="-228600" algn="ctr">
              <a:defRPr>
                <a:solidFill>
                  <a:schemeClr val="tx1"/>
                </a:solidFill>
                <a:latin typeface="Arial" charset="0"/>
              </a:defRPr>
            </a:lvl4pPr>
            <a:lvl5pPr marL="2057400" indent="-228600" algn="ctr">
              <a:defRPr>
                <a:solidFill>
                  <a:schemeClr val="tx1"/>
                </a:solidFill>
                <a:latin typeface="Arial" charset="0"/>
              </a:defRPr>
            </a:lvl5pPr>
            <a:lvl6pPr marL="2514600" indent="-228600" algn="ctr" fontAlgn="base">
              <a:spcBef>
                <a:spcPct val="0"/>
              </a:spcBef>
              <a:spcAft>
                <a:spcPct val="0"/>
              </a:spcAft>
              <a:defRPr>
                <a:solidFill>
                  <a:schemeClr val="tx1"/>
                </a:solidFill>
                <a:latin typeface="Arial" charset="0"/>
              </a:defRPr>
            </a:lvl6pPr>
            <a:lvl7pPr marL="2971800" indent="-228600" algn="ctr" fontAlgn="base">
              <a:spcBef>
                <a:spcPct val="0"/>
              </a:spcBef>
              <a:spcAft>
                <a:spcPct val="0"/>
              </a:spcAft>
              <a:defRPr>
                <a:solidFill>
                  <a:schemeClr val="tx1"/>
                </a:solidFill>
                <a:latin typeface="Arial" charset="0"/>
              </a:defRPr>
            </a:lvl7pPr>
            <a:lvl8pPr marL="3429000" indent="-228600" algn="ctr" fontAlgn="base">
              <a:spcBef>
                <a:spcPct val="0"/>
              </a:spcBef>
              <a:spcAft>
                <a:spcPct val="0"/>
              </a:spcAft>
              <a:defRPr>
                <a:solidFill>
                  <a:schemeClr val="tx1"/>
                </a:solidFill>
                <a:latin typeface="Arial" charset="0"/>
              </a:defRPr>
            </a:lvl8pPr>
            <a:lvl9pPr marL="3886200" indent="-228600" algn="ctr" fontAlgn="base">
              <a:spcBef>
                <a:spcPct val="0"/>
              </a:spcBef>
              <a:spcAft>
                <a:spcPct val="0"/>
              </a:spcAft>
              <a:defRPr>
                <a:solidFill>
                  <a:schemeClr val="tx1"/>
                </a:solidFill>
                <a:latin typeface="Arial" charset="0"/>
              </a:defRPr>
            </a:lvl9pPr>
          </a:lstStyle>
          <a:p>
            <a:pPr algn="r" defTabSz="1042873"/>
            <a:fld id="{9E873525-312A-4D11-AD9E-2B2671038240}" type="slidenum">
              <a:rPr lang="it-IT" altLang="en-US" sz="1600">
                <a:latin typeface="Tahoma" pitchFamily="34" charset="0"/>
              </a:rPr>
              <a:pPr algn="r" defTabSz="1042873"/>
              <a:t>69</a:t>
            </a:fld>
            <a:endParaRPr lang="it-IT" altLang="en-US" sz="1600">
              <a:latin typeface="Tahoma" pitchFamily="34" charset="0"/>
            </a:endParaRPr>
          </a:p>
        </p:txBody>
      </p:sp>
      <p:sp>
        <p:nvSpPr>
          <p:cNvPr id="706564" name="Rectangle 4"/>
          <p:cNvSpPr>
            <a:spLocks noChangeArrowheads="1"/>
          </p:cNvSpPr>
          <p:nvPr/>
        </p:nvSpPr>
        <p:spPr bwMode="auto">
          <a:xfrm>
            <a:off x="293282" y="2635367"/>
            <a:ext cx="10188779" cy="3373894"/>
          </a:xfrm>
          <a:prstGeom prst="rect">
            <a:avLst/>
          </a:prstGeom>
          <a:noFill/>
          <a:ln w="9525" algn="ctr">
            <a:noFill/>
            <a:miter lim="800000"/>
            <a:headEnd/>
            <a:tailEnd/>
          </a:ln>
          <a:effectLst/>
        </p:spPr>
        <p:txBody>
          <a:bodyPr lIns="104287" tIns="52144" rIns="104287" bIns="52144" anchor="ctr">
            <a:spAutoFit/>
          </a:bodyPr>
          <a:lstStyle>
            <a:lvl1pPr algn="ctr" defTabSz="762000">
              <a:defRPr>
                <a:solidFill>
                  <a:schemeClr val="tx1"/>
                </a:solidFill>
                <a:latin typeface="Arial" charset="0"/>
              </a:defRPr>
            </a:lvl1pPr>
            <a:lvl2pPr marL="742950" indent="-285750" algn="ctr" defTabSz="762000">
              <a:defRPr>
                <a:solidFill>
                  <a:schemeClr val="tx1"/>
                </a:solidFill>
                <a:latin typeface="Arial" charset="0"/>
              </a:defRPr>
            </a:lvl2pPr>
            <a:lvl3pPr marL="1143000" indent="-228600" algn="ctr" defTabSz="762000">
              <a:defRPr>
                <a:solidFill>
                  <a:schemeClr val="tx1"/>
                </a:solidFill>
                <a:latin typeface="Arial" charset="0"/>
              </a:defRPr>
            </a:lvl3pPr>
            <a:lvl4pPr marL="1600200" indent="-228600" algn="ctr" defTabSz="762000">
              <a:defRPr>
                <a:solidFill>
                  <a:schemeClr val="tx1"/>
                </a:solidFill>
                <a:latin typeface="Arial" charset="0"/>
              </a:defRPr>
            </a:lvl4pPr>
            <a:lvl5pPr marL="2057400" indent="-228600" algn="ctr" defTabSz="762000">
              <a:defRPr>
                <a:solidFill>
                  <a:schemeClr val="tx1"/>
                </a:solidFill>
                <a:latin typeface="Arial" charset="0"/>
              </a:defRPr>
            </a:lvl5pPr>
            <a:lvl6pPr marL="2514600" indent="-228600" algn="ctr" defTabSz="762000" fontAlgn="base">
              <a:spcBef>
                <a:spcPct val="0"/>
              </a:spcBef>
              <a:spcAft>
                <a:spcPct val="0"/>
              </a:spcAft>
              <a:defRPr>
                <a:solidFill>
                  <a:schemeClr val="tx1"/>
                </a:solidFill>
                <a:latin typeface="Arial" charset="0"/>
              </a:defRPr>
            </a:lvl6pPr>
            <a:lvl7pPr marL="2971800" indent="-228600" algn="ctr" defTabSz="762000" fontAlgn="base">
              <a:spcBef>
                <a:spcPct val="0"/>
              </a:spcBef>
              <a:spcAft>
                <a:spcPct val="0"/>
              </a:spcAft>
              <a:defRPr>
                <a:solidFill>
                  <a:schemeClr val="tx1"/>
                </a:solidFill>
                <a:latin typeface="Arial" charset="0"/>
              </a:defRPr>
            </a:lvl7pPr>
            <a:lvl8pPr marL="3429000" indent="-228600" algn="ctr" defTabSz="762000" fontAlgn="base">
              <a:spcBef>
                <a:spcPct val="0"/>
              </a:spcBef>
              <a:spcAft>
                <a:spcPct val="0"/>
              </a:spcAft>
              <a:defRPr>
                <a:solidFill>
                  <a:schemeClr val="tx1"/>
                </a:solidFill>
                <a:latin typeface="Arial" charset="0"/>
              </a:defRPr>
            </a:lvl8pPr>
            <a:lvl9pPr marL="3886200" indent="-228600" algn="ctr" defTabSz="762000" fontAlgn="base">
              <a:spcBef>
                <a:spcPct val="0"/>
              </a:spcBef>
              <a:spcAft>
                <a:spcPct val="0"/>
              </a:spcAft>
              <a:defRPr>
                <a:solidFill>
                  <a:schemeClr val="tx1"/>
                </a:solidFill>
                <a:latin typeface="Arial" charset="0"/>
              </a:defRPr>
            </a:lvl9pPr>
          </a:lstStyle>
          <a:p>
            <a:pPr algn="just" eaLnBrk="0" hangingPunct="0">
              <a:lnSpc>
                <a:spcPct val="80000"/>
              </a:lnSpc>
              <a:spcBef>
                <a:spcPct val="20000"/>
              </a:spcBef>
              <a:buClr>
                <a:schemeClr val="tx1"/>
              </a:buClr>
              <a:buSzPct val="100000"/>
            </a:pPr>
            <a:r>
              <a:rPr lang="en-GB" altLang="en-US" b="1">
                <a:solidFill>
                  <a:srgbClr val="FF3300"/>
                </a:solidFill>
                <a:effectLst>
                  <a:outerShdw blurRad="38100" dist="38100" dir="2700000" algn="tl">
                    <a:srgbClr val="C0C0C0"/>
                  </a:outerShdw>
                </a:effectLst>
                <a:latin typeface="Tahoma" pitchFamily="34" charset="0"/>
              </a:rPr>
              <a:t>Log W</a:t>
            </a:r>
            <a:r>
              <a:rPr lang="en-GB" altLang="en-US" b="1" baseline="-25000">
                <a:solidFill>
                  <a:srgbClr val="FF3300"/>
                </a:solidFill>
                <a:effectLst>
                  <a:outerShdw blurRad="38100" dist="38100" dir="2700000" algn="tl">
                    <a:srgbClr val="C0C0C0"/>
                  </a:outerShdw>
                </a:effectLst>
                <a:latin typeface="Tahoma" pitchFamily="34" charset="0"/>
              </a:rPr>
              <a:t>t80</a:t>
            </a:r>
            <a:r>
              <a:rPr lang="en-GB" altLang="en-US" b="1">
                <a:solidFill>
                  <a:srgbClr val="FF3300"/>
                </a:solidFill>
                <a:effectLst>
                  <a:outerShdw blurRad="38100" dist="38100" dir="2700000" algn="tl">
                    <a:srgbClr val="C0C0C0"/>
                  </a:outerShdw>
                </a:effectLst>
                <a:latin typeface="Tahoma" pitchFamily="34" charset="0"/>
              </a:rPr>
              <a:t> = aH</a:t>
            </a:r>
            <a:r>
              <a:rPr lang="en-GB" altLang="en-US" b="1" baseline="-25000">
                <a:solidFill>
                  <a:srgbClr val="FF3300"/>
                </a:solidFill>
                <a:effectLst>
                  <a:outerShdw blurRad="38100" dist="38100" dir="2700000" algn="tl">
                    <a:srgbClr val="C0C0C0"/>
                  </a:outerShdw>
                </a:effectLst>
                <a:latin typeface="Tahoma" pitchFamily="34" charset="0"/>
              </a:rPr>
              <a:t>overlay</a:t>
            </a:r>
            <a:r>
              <a:rPr lang="en-GB" altLang="en-US" b="1">
                <a:solidFill>
                  <a:srgbClr val="FF3300"/>
                </a:solidFill>
                <a:effectLst>
                  <a:outerShdw blurRad="38100" dist="38100" dir="2700000" algn="tl">
                    <a:srgbClr val="C0C0C0"/>
                  </a:outerShdw>
                </a:effectLst>
                <a:latin typeface="Tahoma" pitchFamily="34" charset="0"/>
              </a:rPr>
              <a:t> + bE</a:t>
            </a:r>
            <a:r>
              <a:rPr lang="en-GB" altLang="en-US" b="1" baseline="-25000">
                <a:solidFill>
                  <a:srgbClr val="FF3300"/>
                </a:solidFill>
                <a:effectLst>
                  <a:outerShdw blurRad="38100" dist="38100" dir="2700000" algn="tl">
                    <a:srgbClr val="C0C0C0"/>
                  </a:outerShdw>
                </a:effectLst>
                <a:latin typeface="Tahoma" pitchFamily="34" charset="0"/>
              </a:rPr>
              <a:t>overlay</a:t>
            </a:r>
            <a:r>
              <a:rPr lang="en-GB" altLang="en-US" b="1">
                <a:solidFill>
                  <a:srgbClr val="FF3300"/>
                </a:solidFill>
                <a:effectLst>
                  <a:outerShdw blurRad="38100" dist="38100" dir="2700000" algn="tl">
                    <a:srgbClr val="C0C0C0"/>
                  </a:outerShdw>
                </a:effectLst>
                <a:latin typeface="Tahoma" pitchFamily="34" charset="0"/>
              </a:rPr>
              <a:t> + cH</a:t>
            </a:r>
            <a:r>
              <a:rPr lang="en-GB" altLang="en-US" b="1" baseline="-25000">
                <a:solidFill>
                  <a:srgbClr val="FF3300"/>
                </a:solidFill>
                <a:effectLst>
                  <a:outerShdw blurRad="38100" dist="38100" dir="2700000" algn="tl">
                    <a:srgbClr val="C0C0C0"/>
                  </a:outerShdw>
                </a:effectLst>
                <a:latin typeface="Tahoma" pitchFamily="34" charset="0"/>
              </a:rPr>
              <a:t>HMA</a:t>
            </a:r>
            <a:r>
              <a:rPr lang="en-GB" altLang="en-US" b="1">
                <a:solidFill>
                  <a:srgbClr val="FF3300"/>
                </a:solidFill>
                <a:effectLst>
                  <a:outerShdw blurRad="38100" dist="38100" dir="2700000" algn="tl">
                    <a:srgbClr val="C0C0C0"/>
                  </a:outerShdw>
                </a:effectLst>
                <a:latin typeface="Tahoma" pitchFamily="34" charset="0"/>
              </a:rPr>
              <a:t> + dE</a:t>
            </a:r>
            <a:r>
              <a:rPr lang="en-GB" altLang="en-US" b="1" baseline="-25000">
                <a:solidFill>
                  <a:srgbClr val="FF3300"/>
                </a:solidFill>
                <a:effectLst>
                  <a:outerShdw blurRad="38100" dist="38100" dir="2700000" algn="tl">
                    <a:srgbClr val="C0C0C0"/>
                  </a:outerShdw>
                </a:effectLst>
                <a:latin typeface="Tahoma" pitchFamily="34" charset="0"/>
              </a:rPr>
              <a:t>HMA</a:t>
            </a:r>
            <a:r>
              <a:rPr lang="en-GB" altLang="en-US" b="1">
                <a:solidFill>
                  <a:srgbClr val="FF3300"/>
                </a:solidFill>
                <a:effectLst>
                  <a:outerShdw blurRad="38100" dist="38100" dir="2700000" algn="tl">
                    <a:srgbClr val="C0C0C0"/>
                  </a:outerShdw>
                </a:effectLst>
                <a:latin typeface="Tahoma" pitchFamily="34" charset="0"/>
              </a:rPr>
              <a:t> + eH</a:t>
            </a:r>
            <a:r>
              <a:rPr lang="en-GB" altLang="en-US" b="1" baseline="-25000">
                <a:solidFill>
                  <a:srgbClr val="FF3300"/>
                </a:solidFill>
                <a:effectLst>
                  <a:outerShdw blurRad="38100" dist="38100" dir="2700000" algn="tl">
                    <a:srgbClr val="C0C0C0"/>
                  </a:outerShdw>
                </a:effectLst>
                <a:latin typeface="Tahoma" pitchFamily="34" charset="0"/>
              </a:rPr>
              <a:t>base</a:t>
            </a:r>
            <a:r>
              <a:rPr lang="en-GB" altLang="en-US" b="1">
                <a:solidFill>
                  <a:srgbClr val="FF3300"/>
                </a:solidFill>
                <a:effectLst>
                  <a:outerShdw blurRad="38100" dist="38100" dir="2700000" algn="tl">
                    <a:srgbClr val="C0C0C0"/>
                  </a:outerShdw>
                </a:effectLst>
                <a:latin typeface="Tahoma" pitchFamily="34" charset="0"/>
              </a:rPr>
              <a:t> + fE</a:t>
            </a:r>
            <a:r>
              <a:rPr lang="en-GB" altLang="en-US" b="1" baseline="-25000">
                <a:solidFill>
                  <a:srgbClr val="FF3300"/>
                </a:solidFill>
                <a:effectLst>
                  <a:outerShdw blurRad="38100" dist="38100" dir="2700000" algn="tl">
                    <a:srgbClr val="C0C0C0"/>
                  </a:outerShdw>
                </a:effectLst>
                <a:latin typeface="Tahoma" pitchFamily="34" charset="0"/>
              </a:rPr>
              <a:t>base</a:t>
            </a:r>
            <a:r>
              <a:rPr lang="en-GB" altLang="en-US" b="1">
                <a:solidFill>
                  <a:srgbClr val="FF3300"/>
                </a:solidFill>
                <a:effectLst>
                  <a:outerShdw blurRad="38100" dist="38100" dir="2700000" algn="tl">
                    <a:srgbClr val="C0C0C0"/>
                  </a:outerShdw>
                </a:effectLst>
                <a:latin typeface="Tahoma" pitchFamily="34" charset="0"/>
              </a:rPr>
              <a:t> + gE</a:t>
            </a:r>
            <a:r>
              <a:rPr lang="en-GB" altLang="en-US" b="1" baseline="-25000">
                <a:solidFill>
                  <a:srgbClr val="FF3300"/>
                </a:solidFill>
                <a:effectLst>
                  <a:outerShdw blurRad="38100" dist="38100" dir="2700000" algn="tl">
                    <a:srgbClr val="C0C0C0"/>
                  </a:outerShdw>
                </a:effectLst>
                <a:latin typeface="Tahoma" pitchFamily="34" charset="0"/>
              </a:rPr>
              <a:t>subgrade</a:t>
            </a:r>
            <a:endParaRPr lang="it-IT" altLang="en-US" b="1" baseline="-25000">
              <a:solidFill>
                <a:srgbClr val="FF3300"/>
              </a:solidFill>
              <a:effectLst>
                <a:outerShdw blurRad="38100" dist="38100" dir="2700000" algn="tl">
                  <a:srgbClr val="C0C0C0"/>
                </a:outerShdw>
              </a:effectLst>
              <a:latin typeface="Tahoma" pitchFamily="34" charset="0"/>
            </a:endParaRPr>
          </a:p>
          <a:p>
            <a:pPr algn="just" eaLnBrk="0" hangingPunct="0">
              <a:lnSpc>
                <a:spcPct val="80000"/>
              </a:lnSpc>
              <a:spcBef>
                <a:spcPct val="20000"/>
              </a:spcBef>
              <a:buClr>
                <a:schemeClr val="tx1"/>
              </a:buClr>
              <a:buSzPct val="100000"/>
            </a:pPr>
            <a:endParaRPr lang="en-GB" altLang="en-US">
              <a:solidFill>
                <a:srgbClr val="FF3300"/>
              </a:solidFill>
              <a:effectLst>
                <a:outerShdw blurRad="38100" dist="38100" dir="2700000" algn="tl">
                  <a:srgbClr val="C0C0C0"/>
                </a:outerShdw>
              </a:effectLst>
              <a:latin typeface="Tahoma" pitchFamily="34" charset="0"/>
            </a:endParaRPr>
          </a:p>
          <a:p>
            <a:pPr algn="just" eaLnBrk="0" hangingPunct="0">
              <a:lnSpc>
                <a:spcPct val="80000"/>
              </a:lnSpc>
              <a:spcBef>
                <a:spcPct val="20000"/>
              </a:spcBef>
              <a:buClr>
                <a:schemeClr val="tx1"/>
              </a:buClr>
              <a:buSzPct val="100000"/>
            </a:pPr>
            <a:r>
              <a:rPr lang="en-GB" altLang="en-US">
                <a:latin typeface="Tahoma" pitchFamily="34" charset="0"/>
              </a:rPr>
              <a:t>Where: </a:t>
            </a:r>
            <a:endParaRPr lang="it-IT" altLang="en-US">
              <a:latin typeface="Tahoma" pitchFamily="34" charset="0"/>
            </a:endParaRPr>
          </a:p>
          <a:p>
            <a:pPr algn="just" eaLnBrk="0" hangingPunct="0">
              <a:lnSpc>
                <a:spcPct val="80000"/>
              </a:lnSpc>
              <a:spcBef>
                <a:spcPct val="20000"/>
              </a:spcBef>
              <a:buClr>
                <a:schemeClr val="tx1"/>
              </a:buClr>
              <a:buSzPct val="100000"/>
            </a:pPr>
            <a:r>
              <a:rPr lang="en-GB" altLang="en-US">
                <a:latin typeface="Tahoma" pitchFamily="34" charset="0"/>
              </a:rPr>
              <a:t>a, b, c, d, e, f, g 	= regression constants</a:t>
            </a:r>
            <a:endParaRPr lang="it-IT" altLang="en-US">
              <a:latin typeface="Tahoma" pitchFamily="34" charset="0"/>
            </a:endParaRPr>
          </a:p>
          <a:p>
            <a:pPr algn="just" eaLnBrk="0" hangingPunct="0">
              <a:lnSpc>
                <a:spcPct val="80000"/>
              </a:lnSpc>
              <a:spcBef>
                <a:spcPct val="20000"/>
              </a:spcBef>
              <a:buClr>
                <a:schemeClr val="tx1"/>
              </a:buClr>
              <a:buSzPct val="100000"/>
            </a:pPr>
            <a:r>
              <a:rPr lang="en-GB" altLang="en-US">
                <a:latin typeface="Tahoma" pitchFamily="34" charset="0"/>
              </a:rPr>
              <a:t>W</a:t>
            </a:r>
            <a:r>
              <a:rPr lang="en-GB" altLang="en-US" baseline="-25000">
                <a:latin typeface="Tahoma" pitchFamily="34" charset="0"/>
              </a:rPr>
              <a:t>t80</a:t>
            </a:r>
            <a:r>
              <a:rPr lang="en-GB" altLang="en-US">
                <a:latin typeface="Tahoma" pitchFamily="34" charset="0"/>
              </a:rPr>
              <a:t> 			= total number of 80-kN single-axle load applications;</a:t>
            </a:r>
            <a:endParaRPr lang="it-IT" altLang="en-US">
              <a:latin typeface="Tahoma" pitchFamily="34" charset="0"/>
            </a:endParaRPr>
          </a:p>
          <a:p>
            <a:pPr algn="just" eaLnBrk="0" hangingPunct="0">
              <a:lnSpc>
                <a:spcPct val="80000"/>
              </a:lnSpc>
              <a:spcBef>
                <a:spcPct val="20000"/>
              </a:spcBef>
              <a:buClr>
                <a:schemeClr val="tx1"/>
              </a:buClr>
              <a:buSzPct val="100000"/>
            </a:pPr>
            <a:r>
              <a:rPr lang="en-GB" altLang="en-US">
                <a:latin typeface="Tahoma" pitchFamily="34" charset="0"/>
              </a:rPr>
              <a:t>H</a:t>
            </a:r>
            <a:r>
              <a:rPr lang="en-GB" altLang="en-US" baseline="-25000">
                <a:latin typeface="Tahoma" pitchFamily="34" charset="0"/>
              </a:rPr>
              <a:t>overlay</a:t>
            </a:r>
            <a:r>
              <a:rPr lang="en-GB" altLang="en-US">
                <a:latin typeface="Tahoma" pitchFamily="34" charset="0"/>
              </a:rPr>
              <a:t> 			= thickness of HMA overlay (mm);</a:t>
            </a:r>
            <a:endParaRPr lang="it-IT" altLang="en-US">
              <a:latin typeface="Tahoma" pitchFamily="34" charset="0"/>
            </a:endParaRPr>
          </a:p>
          <a:p>
            <a:pPr algn="just" eaLnBrk="0" hangingPunct="0">
              <a:lnSpc>
                <a:spcPct val="80000"/>
              </a:lnSpc>
              <a:spcBef>
                <a:spcPct val="20000"/>
              </a:spcBef>
              <a:buClr>
                <a:schemeClr val="tx1"/>
              </a:buClr>
              <a:buSzPct val="100000"/>
            </a:pPr>
            <a:r>
              <a:rPr lang="en-GB" altLang="en-US">
                <a:latin typeface="Tahoma" pitchFamily="34" charset="0"/>
              </a:rPr>
              <a:t>E</a:t>
            </a:r>
            <a:r>
              <a:rPr lang="en-GB" altLang="en-US" baseline="-25000">
                <a:latin typeface="Tahoma" pitchFamily="34" charset="0"/>
              </a:rPr>
              <a:t>overlay</a:t>
            </a:r>
            <a:r>
              <a:rPr lang="en-GB" altLang="en-US">
                <a:latin typeface="Tahoma" pitchFamily="34" charset="0"/>
              </a:rPr>
              <a:t> 			= modulus of resilience of HMA overlay (MPa);</a:t>
            </a:r>
            <a:endParaRPr lang="it-IT" altLang="en-US">
              <a:latin typeface="Tahoma" pitchFamily="34" charset="0"/>
            </a:endParaRPr>
          </a:p>
          <a:p>
            <a:pPr algn="just" eaLnBrk="0" hangingPunct="0">
              <a:lnSpc>
                <a:spcPct val="80000"/>
              </a:lnSpc>
              <a:spcBef>
                <a:spcPct val="20000"/>
              </a:spcBef>
              <a:buClr>
                <a:schemeClr val="tx1"/>
              </a:buClr>
              <a:buSzPct val="100000"/>
            </a:pPr>
            <a:r>
              <a:rPr lang="en-GB" altLang="en-US">
                <a:latin typeface="Tahoma" pitchFamily="34" charset="0"/>
              </a:rPr>
              <a:t>H</a:t>
            </a:r>
            <a:r>
              <a:rPr lang="en-GB" altLang="en-US" baseline="-25000">
                <a:latin typeface="Tahoma" pitchFamily="34" charset="0"/>
              </a:rPr>
              <a:t>HMA</a:t>
            </a:r>
            <a:r>
              <a:rPr lang="en-GB" altLang="en-US">
                <a:latin typeface="Tahoma" pitchFamily="34" charset="0"/>
              </a:rPr>
              <a:t> 			= thickness of existing HMA layer (mm);</a:t>
            </a:r>
            <a:endParaRPr lang="it-IT" altLang="en-US">
              <a:latin typeface="Tahoma" pitchFamily="34" charset="0"/>
            </a:endParaRPr>
          </a:p>
          <a:p>
            <a:pPr algn="just" eaLnBrk="0" hangingPunct="0">
              <a:lnSpc>
                <a:spcPct val="80000"/>
              </a:lnSpc>
              <a:spcBef>
                <a:spcPct val="20000"/>
              </a:spcBef>
              <a:buClr>
                <a:schemeClr val="tx1"/>
              </a:buClr>
              <a:buSzPct val="100000"/>
            </a:pPr>
            <a:r>
              <a:rPr lang="en-GB" altLang="en-US">
                <a:latin typeface="Tahoma" pitchFamily="34" charset="0"/>
              </a:rPr>
              <a:t>E</a:t>
            </a:r>
            <a:r>
              <a:rPr lang="en-GB" altLang="en-US" baseline="-25000">
                <a:latin typeface="Tahoma" pitchFamily="34" charset="0"/>
              </a:rPr>
              <a:t>HMA</a:t>
            </a:r>
            <a:r>
              <a:rPr lang="en-GB" altLang="en-US">
                <a:latin typeface="Tahoma" pitchFamily="34" charset="0"/>
              </a:rPr>
              <a:t> 			= modulus of resilience of existing HMA layer (MPa);</a:t>
            </a:r>
            <a:endParaRPr lang="it-IT" altLang="en-US">
              <a:latin typeface="Tahoma" pitchFamily="34" charset="0"/>
            </a:endParaRPr>
          </a:p>
          <a:p>
            <a:pPr algn="just" eaLnBrk="0" hangingPunct="0">
              <a:lnSpc>
                <a:spcPct val="80000"/>
              </a:lnSpc>
              <a:spcBef>
                <a:spcPct val="20000"/>
              </a:spcBef>
              <a:buClr>
                <a:schemeClr val="tx1"/>
              </a:buClr>
              <a:buSzPct val="100000"/>
            </a:pPr>
            <a:r>
              <a:rPr lang="en-GB" altLang="en-US">
                <a:latin typeface="Tahoma" pitchFamily="34" charset="0"/>
              </a:rPr>
              <a:t>H</a:t>
            </a:r>
            <a:r>
              <a:rPr lang="en-GB" altLang="en-US" baseline="-25000">
                <a:latin typeface="Tahoma" pitchFamily="34" charset="0"/>
              </a:rPr>
              <a:t>base</a:t>
            </a:r>
            <a:r>
              <a:rPr lang="en-GB" altLang="en-US">
                <a:latin typeface="Tahoma" pitchFamily="34" charset="0"/>
              </a:rPr>
              <a:t> 			= thickness of base layer (mm);</a:t>
            </a:r>
            <a:endParaRPr lang="it-IT" altLang="en-US">
              <a:latin typeface="Tahoma" pitchFamily="34" charset="0"/>
            </a:endParaRPr>
          </a:p>
          <a:p>
            <a:pPr algn="just" eaLnBrk="0" hangingPunct="0">
              <a:lnSpc>
                <a:spcPct val="80000"/>
              </a:lnSpc>
              <a:spcBef>
                <a:spcPct val="20000"/>
              </a:spcBef>
              <a:buClr>
                <a:schemeClr val="tx1"/>
              </a:buClr>
              <a:buSzPct val="100000"/>
            </a:pPr>
            <a:r>
              <a:rPr lang="en-GB" altLang="en-US">
                <a:latin typeface="Tahoma" pitchFamily="34" charset="0"/>
              </a:rPr>
              <a:t>E</a:t>
            </a:r>
            <a:r>
              <a:rPr lang="en-GB" altLang="en-US" baseline="-25000">
                <a:latin typeface="Tahoma" pitchFamily="34" charset="0"/>
              </a:rPr>
              <a:t>base</a:t>
            </a:r>
            <a:r>
              <a:rPr lang="en-GB" altLang="en-US">
                <a:latin typeface="Tahoma" pitchFamily="34" charset="0"/>
              </a:rPr>
              <a:t> 			= modulus of resilience of base layer (MPa);</a:t>
            </a:r>
            <a:endParaRPr lang="it-IT" altLang="en-US">
              <a:latin typeface="Tahoma" pitchFamily="34" charset="0"/>
            </a:endParaRPr>
          </a:p>
          <a:p>
            <a:pPr algn="just" eaLnBrk="0" hangingPunct="0">
              <a:lnSpc>
                <a:spcPct val="80000"/>
              </a:lnSpc>
              <a:spcBef>
                <a:spcPct val="20000"/>
              </a:spcBef>
              <a:buClr>
                <a:schemeClr val="tx1"/>
              </a:buClr>
              <a:buSzPct val="100000"/>
            </a:pPr>
            <a:r>
              <a:rPr lang="en-GB" altLang="en-US">
                <a:latin typeface="Tahoma" pitchFamily="34" charset="0"/>
              </a:rPr>
              <a:t>E</a:t>
            </a:r>
            <a:r>
              <a:rPr lang="en-GB" altLang="en-US" baseline="-25000">
                <a:latin typeface="Tahoma" pitchFamily="34" charset="0"/>
              </a:rPr>
              <a:t>subgrade</a:t>
            </a:r>
            <a:r>
              <a:rPr lang="en-GB" altLang="en-US">
                <a:latin typeface="Tahoma" pitchFamily="34" charset="0"/>
              </a:rPr>
              <a:t> 		= modulus of resilience of subgrade (MPa).</a:t>
            </a:r>
          </a:p>
        </p:txBody>
      </p:sp>
      <p:sp>
        <p:nvSpPr>
          <p:cNvPr id="438276" name="Rectangle 2"/>
          <p:cNvSpPr>
            <a:spLocks noChangeArrowheads="1"/>
          </p:cNvSpPr>
          <p:nvPr/>
        </p:nvSpPr>
        <p:spPr bwMode="auto">
          <a:xfrm>
            <a:off x="462199" y="1433525"/>
            <a:ext cx="9850946" cy="520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7" tIns="52144" rIns="104287" bIns="52144" anchor="ctr">
            <a:spAutoFit/>
          </a:bodyPr>
          <a:lstStyle>
            <a:lvl1pPr algn="ctr">
              <a:tabLst>
                <a:tab pos="0" algn="l"/>
              </a:tabLst>
              <a:defRPr>
                <a:solidFill>
                  <a:schemeClr val="tx1"/>
                </a:solidFill>
                <a:latin typeface="Arial" charset="0"/>
              </a:defRPr>
            </a:lvl1pPr>
            <a:lvl2pPr marL="742950" indent="-285750" algn="ctr">
              <a:tabLst>
                <a:tab pos="0" algn="l"/>
              </a:tabLst>
              <a:defRPr>
                <a:solidFill>
                  <a:schemeClr val="tx1"/>
                </a:solidFill>
                <a:latin typeface="Arial" charset="0"/>
              </a:defRPr>
            </a:lvl2pPr>
            <a:lvl3pPr marL="1143000" indent="-228600" algn="ctr">
              <a:tabLst>
                <a:tab pos="0" algn="l"/>
              </a:tabLst>
              <a:defRPr>
                <a:solidFill>
                  <a:schemeClr val="tx1"/>
                </a:solidFill>
                <a:latin typeface="Arial" charset="0"/>
              </a:defRPr>
            </a:lvl3pPr>
            <a:lvl4pPr marL="1600200" indent="-228600" algn="ctr">
              <a:tabLst>
                <a:tab pos="0" algn="l"/>
              </a:tabLst>
              <a:defRPr>
                <a:solidFill>
                  <a:schemeClr val="tx1"/>
                </a:solidFill>
                <a:latin typeface="Arial" charset="0"/>
              </a:defRPr>
            </a:lvl4pPr>
            <a:lvl5pPr marL="2057400" indent="-228600" algn="ctr">
              <a:tabLst>
                <a:tab pos="0" algn="l"/>
              </a:tabLst>
              <a:defRPr>
                <a:solidFill>
                  <a:schemeClr val="tx1"/>
                </a:solidFill>
                <a:latin typeface="Arial" charset="0"/>
              </a:defRPr>
            </a:lvl5pPr>
            <a:lvl6pPr marL="2514600" indent="-228600" algn="ctr" fontAlgn="base">
              <a:spcBef>
                <a:spcPct val="0"/>
              </a:spcBef>
              <a:spcAft>
                <a:spcPct val="0"/>
              </a:spcAft>
              <a:tabLst>
                <a:tab pos="0" algn="l"/>
              </a:tabLst>
              <a:defRPr>
                <a:solidFill>
                  <a:schemeClr val="tx1"/>
                </a:solidFill>
                <a:latin typeface="Arial" charset="0"/>
              </a:defRPr>
            </a:lvl6pPr>
            <a:lvl7pPr marL="2971800" indent="-228600" algn="ctr" fontAlgn="base">
              <a:spcBef>
                <a:spcPct val="0"/>
              </a:spcBef>
              <a:spcAft>
                <a:spcPct val="0"/>
              </a:spcAft>
              <a:tabLst>
                <a:tab pos="0" algn="l"/>
              </a:tabLst>
              <a:defRPr>
                <a:solidFill>
                  <a:schemeClr val="tx1"/>
                </a:solidFill>
                <a:latin typeface="Arial" charset="0"/>
              </a:defRPr>
            </a:lvl7pPr>
            <a:lvl8pPr marL="3429000" indent="-228600" algn="ctr" fontAlgn="base">
              <a:spcBef>
                <a:spcPct val="0"/>
              </a:spcBef>
              <a:spcAft>
                <a:spcPct val="0"/>
              </a:spcAft>
              <a:tabLst>
                <a:tab pos="0" algn="l"/>
              </a:tabLst>
              <a:defRPr>
                <a:solidFill>
                  <a:schemeClr val="tx1"/>
                </a:solidFill>
                <a:latin typeface="Arial" charset="0"/>
              </a:defRPr>
            </a:lvl8pPr>
            <a:lvl9pPr marL="3886200" indent="-228600" algn="ctr" fontAlgn="base">
              <a:spcBef>
                <a:spcPct val="0"/>
              </a:spcBef>
              <a:spcAft>
                <a:spcPct val="0"/>
              </a:spcAft>
              <a:tabLst>
                <a:tab pos="0" algn="l"/>
              </a:tabLst>
              <a:defRPr>
                <a:solidFill>
                  <a:schemeClr val="tx1"/>
                </a:solidFill>
                <a:latin typeface="Arial" charset="0"/>
              </a:defRPr>
            </a:lvl9pPr>
          </a:lstStyle>
          <a:p>
            <a:pPr algn="just" defTabSz="1042873"/>
            <a:r>
              <a:rPr lang="en-GB" altLang="en-US" sz="2700" b="1">
                <a:latin typeface="Tahoma" pitchFamily="34" charset="0"/>
              </a:rPr>
              <a:t>ROADMESH IN OVERLAYS: Al-Qadi’s Equation</a:t>
            </a:r>
            <a:endParaRPr lang="en-GB" altLang="en-US" sz="1600" b="1">
              <a:latin typeface="Tahoma" pitchFamily="34" charset="0"/>
            </a:endParaRPr>
          </a:p>
        </p:txBody>
      </p:sp>
      <p:sp>
        <p:nvSpPr>
          <p:cNvPr id="6" name="Rectangle 21"/>
          <p:cNvSpPr>
            <a:spLocks noChangeArrowheads="1"/>
          </p:cNvSpPr>
          <p:nvPr/>
        </p:nvSpPr>
        <p:spPr bwMode="auto">
          <a:xfrm>
            <a:off x="1157288" y="229836"/>
            <a:ext cx="8486775" cy="437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04287" tIns="52144" rIns="104287" bIns="52144">
            <a:spAutoFit/>
          </a:bodyPr>
          <a:lstStyle>
            <a:lvl1pPr algn="ctr">
              <a:defRPr>
                <a:solidFill>
                  <a:schemeClr val="tx1"/>
                </a:solidFill>
                <a:latin typeface="Arial" charset="0"/>
              </a:defRPr>
            </a:lvl1pPr>
            <a:lvl2pPr marL="742950" indent="-285750" algn="ctr">
              <a:defRPr>
                <a:solidFill>
                  <a:schemeClr val="tx1"/>
                </a:solidFill>
                <a:latin typeface="Arial" charset="0"/>
              </a:defRPr>
            </a:lvl2pPr>
            <a:lvl3pPr marL="1143000" indent="-228600" algn="ctr">
              <a:defRPr>
                <a:solidFill>
                  <a:schemeClr val="tx1"/>
                </a:solidFill>
                <a:latin typeface="Arial" charset="0"/>
              </a:defRPr>
            </a:lvl3pPr>
            <a:lvl4pPr marL="1600200" indent="-228600" algn="ctr">
              <a:defRPr>
                <a:solidFill>
                  <a:schemeClr val="tx1"/>
                </a:solidFill>
                <a:latin typeface="Arial" charset="0"/>
              </a:defRPr>
            </a:lvl4pPr>
            <a:lvl5pPr marL="2057400" indent="-228600" algn="ctr">
              <a:defRPr>
                <a:solidFill>
                  <a:schemeClr val="tx1"/>
                </a:solidFill>
                <a:latin typeface="Arial" charset="0"/>
              </a:defRPr>
            </a:lvl5pPr>
            <a:lvl6pPr marL="2514600" indent="-228600" algn="ctr" fontAlgn="base">
              <a:spcBef>
                <a:spcPct val="0"/>
              </a:spcBef>
              <a:spcAft>
                <a:spcPct val="0"/>
              </a:spcAft>
              <a:defRPr>
                <a:solidFill>
                  <a:schemeClr val="tx1"/>
                </a:solidFill>
                <a:latin typeface="Arial" charset="0"/>
              </a:defRPr>
            </a:lvl6pPr>
            <a:lvl7pPr marL="2971800" indent="-228600" algn="ctr" fontAlgn="base">
              <a:spcBef>
                <a:spcPct val="0"/>
              </a:spcBef>
              <a:spcAft>
                <a:spcPct val="0"/>
              </a:spcAft>
              <a:defRPr>
                <a:solidFill>
                  <a:schemeClr val="tx1"/>
                </a:solidFill>
                <a:latin typeface="Arial" charset="0"/>
              </a:defRPr>
            </a:lvl7pPr>
            <a:lvl8pPr marL="3429000" indent="-228600" algn="ctr" fontAlgn="base">
              <a:spcBef>
                <a:spcPct val="0"/>
              </a:spcBef>
              <a:spcAft>
                <a:spcPct val="0"/>
              </a:spcAft>
              <a:defRPr>
                <a:solidFill>
                  <a:schemeClr val="tx1"/>
                </a:solidFill>
                <a:latin typeface="Arial" charset="0"/>
              </a:defRPr>
            </a:lvl8pPr>
            <a:lvl9pPr marL="3886200" indent="-228600" algn="ctr" fontAlgn="base">
              <a:spcBef>
                <a:spcPct val="0"/>
              </a:spcBef>
              <a:spcAft>
                <a:spcPct val="0"/>
              </a:spcAft>
              <a:defRPr>
                <a:solidFill>
                  <a:schemeClr val="tx1"/>
                </a:solidFill>
                <a:latin typeface="Arial" charset="0"/>
              </a:defRPr>
            </a:lvl9pPr>
          </a:lstStyle>
          <a:p>
            <a:pPr algn="l" defTabSz="1042873" eaLnBrk="0" hangingPunct="0">
              <a:lnSpc>
                <a:spcPct val="80000"/>
              </a:lnSpc>
              <a:spcBef>
                <a:spcPct val="20000"/>
              </a:spcBef>
              <a:buClr>
                <a:schemeClr val="tx1"/>
              </a:buClr>
              <a:buSzPct val="100000"/>
            </a:pPr>
            <a:r>
              <a:rPr lang="en-GB" altLang="en-US" sz="2700" b="1" dirty="0">
                <a:latin typeface="Arial" panose="020B0604020202020204" pitchFamily="34" charset="0"/>
                <a:cs typeface="Arial" panose="020B0604020202020204" pitchFamily="34" charset="0"/>
              </a:rPr>
              <a:t>Paved roads: reinforcement of the bound layers</a:t>
            </a:r>
            <a:endParaRPr lang="it-IT" altLang="en-US" sz="27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7312199"/>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28650" y="1403349"/>
            <a:ext cx="8747170" cy="5256213"/>
          </a:xfrm>
        </p:spPr>
        <p:txBody>
          <a:bodyPr/>
          <a:lstStyle/>
          <a:p>
            <a:pPr marL="0" indent="0">
              <a:buNone/>
            </a:pPr>
            <a:r>
              <a:rPr lang="en-US" dirty="0"/>
              <a:t>Different types of failure encountered in flexible pavements are as follow.</a:t>
            </a:r>
          </a:p>
          <a:p>
            <a:endParaRPr lang="en-US" dirty="0"/>
          </a:p>
        </p:txBody>
      </p:sp>
      <p:sp>
        <p:nvSpPr>
          <p:cNvPr id="4" name="Title 3"/>
          <p:cNvSpPr>
            <a:spLocks noGrp="1"/>
          </p:cNvSpPr>
          <p:nvPr>
            <p:ph type="title"/>
          </p:nvPr>
        </p:nvSpPr>
        <p:spPr/>
        <p:txBody>
          <a:bodyPr/>
          <a:lstStyle/>
          <a:p>
            <a:r>
              <a:rPr lang="en-US" dirty="0" smtClean="0"/>
              <a:t>Failures in Flexible Pavements</a:t>
            </a:r>
            <a:endParaRPr lang="en-US" dirty="0"/>
          </a:p>
        </p:txBody>
      </p:sp>
      <p:grpSp>
        <p:nvGrpSpPr>
          <p:cNvPr id="8" name="Group 7"/>
          <p:cNvGrpSpPr/>
          <p:nvPr/>
        </p:nvGrpSpPr>
        <p:grpSpPr>
          <a:xfrm>
            <a:off x="631065" y="1938428"/>
            <a:ext cx="5434884" cy="4297675"/>
            <a:chOff x="7637172" y="1277245"/>
            <a:chExt cx="2777133" cy="1929595"/>
          </a:xfrm>
        </p:grpSpPr>
        <p:pic>
          <p:nvPicPr>
            <p:cNvPr id="6" name="Picture 2" descr="E:\Desktop\New folder\alligator-cr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7172" y="1277245"/>
              <a:ext cx="2777133" cy="192959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738477" y="2805233"/>
              <a:ext cx="2215166" cy="165825"/>
            </a:xfrm>
            <a:prstGeom prst="rect">
              <a:avLst/>
            </a:prstGeom>
            <a:noFill/>
          </p:spPr>
          <p:txBody>
            <a:bodyPr wrap="square" rtlCol="0">
              <a:spAutoFit/>
            </a:bodyPr>
            <a:lstStyle/>
            <a:p>
              <a:r>
                <a:rPr lang="en-US" dirty="0" smtClean="0">
                  <a:solidFill>
                    <a:schemeClr val="bg1"/>
                  </a:solidFill>
                </a:rPr>
                <a:t>Fatigue cracking</a:t>
              </a:r>
              <a:endParaRPr lang="en-US" dirty="0">
                <a:solidFill>
                  <a:schemeClr val="bg1"/>
                </a:solidFill>
              </a:endParaRPr>
            </a:p>
          </p:txBody>
        </p:sp>
      </p:grpSp>
      <p:grpSp>
        <p:nvGrpSpPr>
          <p:cNvPr id="11" name="Group 10"/>
          <p:cNvGrpSpPr/>
          <p:nvPr/>
        </p:nvGrpSpPr>
        <p:grpSpPr>
          <a:xfrm>
            <a:off x="1368982" y="1938428"/>
            <a:ext cx="5431064" cy="4297675"/>
            <a:chOff x="7627235" y="3451539"/>
            <a:chExt cx="2787070" cy="2009104"/>
          </a:xfrm>
        </p:grpSpPr>
        <p:pic>
          <p:nvPicPr>
            <p:cNvPr id="9" name="Picture 2" descr="E:\Desktop\New folder\Fig-2-Rutt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7235" y="3451539"/>
              <a:ext cx="2787070" cy="20091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694246" y="5034556"/>
              <a:ext cx="1326524" cy="369332"/>
            </a:xfrm>
            <a:prstGeom prst="rect">
              <a:avLst/>
            </a:prstGeom>
            <a:noFill/>
          </p:spPr>
          <p:txBody>
            <a:bodyPr wrap="square" rtlCol="0">
              <a:spAutoFit/>
            </a:bodyPr>
            <a:lstStyle/>
            <a:p>
              <a:r>
                <a:rPr lang="en-US" dirty="0" smtClean="0">
                  <a:solidFill>
                    <a:schemeClr val="bg1"/>
                  </a:solidFill>
                </a:rPr>
                <a:t>Rutting</a:t>
              </a:r>
              <a:endParaRPr lang="en-US" dirty="0">
                <a:solidFill>
                  <a:schemeClr val="bg1"/>
                </a:solidFill>
              </a:endParaRPr>
            </a:p>
          </p:txBody>
        </p:sp>
      </p:grpSp>
      <p:grpSp>
        <p:nvGrpSpPr>
          <p:cNvPr id="15" name="Group 14"/>
          <p:cNvGrpSpPr/>
          <p:nvPr/>
        </p:nvGrpSpPr>
        <p:grpSpPr>
          <a:xfrm>
            <a:off x="2134568" y="1938427"/>
            <a:ext cx="5579877" cy="4297675"/>
            <a:chOff x="631065" y="4254501"/>
            <a:chExt cx="3026535" cy="2236070"/>
          </a:xfrm>
        </p:grpSpPr>
        <p:pic>
          <p:nvPicPr>
            <p:cNvPr id="12" name="Picture 2" descr="E:\Desktop\New folder\longitudinal-crac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065" y="4254501"/>
              <a:ext cx="3026535" cy="223607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901521" y="6044761"/>
              <a:ext cx="2446986" cy="369332"/>
            </a:xfrm>
            <a:prstGeom prst="rect">
              <a:avLst/>
            </a:prstGeom>
            <a:noFill/>
          </p:spPr>
          <p:txBody>
            <a:bodyPr wrap="square" rtlCol="0">
              <a:spAutoFit/>
            </a:bodyPr>
            <a:lstStyle/>
            <a:p>
              <a:r>
                <a:rPr lang="en-US" dirty="0">
                  <a:solidFill>
                    <a:schemeClr val="bg1"/>
                  </a:solidFill>
                </a:rPr>
                <a:t>Longitudinal cracking</a:t>
              </a:r>
            </a:p>
          </p:txBody>
        </p:sp>
      </p:grpSp>
      <p:grpSp>
        <p:nvGrpSpPr>
          <p:cNvPr id="18" name="Group 17"/>
          <p:cNvGrpSpPr/>
          <p:nvPr/>
        </p:nvGrpSpPr>
        <p:grpSpPr>
          <a:xfrm>
            <a:off x="2792038" y="1938428"/>
            <a:ext cx="5798169" cy="4297674"/>
            <a:chOff x="3970473" y="4254501"/>
            <a:chExt cx="3025204" cy="2236070"/>
          </a:xfrm>
        </p:grpSpPr>
        <p:pic>
          <p:nvPicPr>
            <p:cNvPr id="16" name="Picture 2" descr="E:\Desktop\New folder\transverse-crac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0473" y="4254501"/>
              <a:ext cx="3025204" cy="223607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146998" y="6044761"/>
              <a:ext cx="2446986" cy="369332"/>
            </a:xfrm>
            <a:prstGeom prst="rect">
              <a:avLst/>
            </a:prstGeom>
            <a:noFill/>
          </p:spPr>
          <p:txBody>
            <a:bodyPr wrap="square" rtlCol="0">
              <a:spAutoFit/>
            </a:bodyPr>
            <a:lstStyle/>
            <a:p>
              <a:r>
                <a:rPr lang="en-US" dirty="0">
                  <a:solidFill>
                    <a:schemeClr val="bg1"/>
                  </a:solidFill>
                </a:rPr>
                <a:t>Transverse </a:t>
              </a:r>
              <a:r>
                <a:rPr lang="en-US" dirty="0" smtClean="0">
                  <a:solidFill>
                    <a:schemeClr val="bg1"/>
                  </a:solidFill>
                </a:rPr>
                <a:t>Cracking</a:t>
              </a:r>
              <a:endParaRPr lang="en-US" dirty="0">
                <a:solidFill>
                  <a:schemeClr val="bg1"/>
                </a:solidFill>
              </a:endParaRPr>
            </a:p>
          </p:txBody>
        </p:sp>
      </p:grpSp>
      <p:grpSp>
        <p:nvGrpSpPr>
          <p:cNvPr id="22" name="Group 21"/>
          <p:cNvGrpSpPr/>
          <p:nvPr/>
        </p:nvGrpSpPr>
        <p:grpSpPr>
          <a:xfrm>
            <a:off x="3530970" y="1938428"/>
            <a:ext cx="5615533" cy="4297675"/>
            <a:chOff x="7627235" y="1938428"/>
            <a:chExt cx="2787070" cy="1929595"/>
          </a:xfrm>
        </p:grpSpPr>
        <p:pic>
          <p:nvPicPr>
            <p:cNvPr id="19" name="Picture 2" descr="E:\Desktop\New folder\pot-hole(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7235" y="1938428"/>
              <a:ext cx="2787070" cy="192959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7720004" y="3481387"/>
              <a:ext cx="1764406" cy="369332"/>
            </a:xfrm>
            <a:prstGeom prst="rect">
              <a:avLst/>
            </a:prstGeom>
            <a:noFill/>
          </p:spPr>
          <p:txBody>
            <a:bodyPr wrap="square" rtlCol="0">
              <a:spAutoFit/>
            </a:bodyPr>
            <a:lstStyle/>
            <a:p>
              <a:r>
                <a:rPr lang="en-US" dirty="0" smtClean="0">
                  <a:solidFill>
                    <a:schemeClr val="bg1"/>
                  </a:solidFill>
                </a:rPr>
                <a:t>Pot Holes</a:t>
              </a:r>
              <a:endParaRPr lang="en-US" dirty="0">
                <a:solidFill>
                  <a:schemeClr val="bg1"/>
                </a:solidFill>
              </a:endParaRPr>
            </a:p>
          </p:txBody>
        </p:sp>
      </p:grpSp>
      <p:grpSp>
        <p:nvGrpSpPr>
          <p:cNvPr id="24" name="Group 23"/>
          <p:cNvGrpSpPr/>
          <p:nvPr/>
        </p:nvGrpSpPr>
        <p:grpSpPr>
          <a:xfrm>
            <a:off x="4297587" y="1938427"/>
            <a:ext cx="5928238" cy="4642677"/>
            <a:chOff x="6752040" y="4635145"/>
            <a:chExt cx="2787070" cy="1829875"/>
          </a:xfrm>
        </p:grpSpPr>
        <p:pic>
          <p:nvPicPr>
            <p:cNvPr id="20" name="Picture 3" descr="E:\Desktop\New folder\Fig-7-Slippage-Crackin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52040" y="4635145"/>
              <a:ext cx="2787070" cy="182987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6867720" y="6005685"/>
              <a:ext cx="2163963" cy="369332"/>
            </a:xfrm>
            <a:prstGeom prst="rect">
              <a:avLst/>
            </a:prstGeom>
            <a:noFill/>
          </p:spPr>
          <p:txBody>
            <a:bodyPr wrap="square" rtlCol="0">
              <a:spAutoFit/>
            </a:bodyPr>
            <a:lstStyle/>
            <a:p>
              <a:r>
                <a:rPr lang="en-US" dirty="0" smtClean="0">
                  <a:solidFill>
                    <a:schemeClr val="bg1"/>
                  </a:solidFill>
                </a:rPr>
                <a:t>Slippage cracking</a:t>
              </a:r>
              <a:endParaRPr lang="en-US" dirty="0">
                <a:solidFill>
                  <a:schemeClr val="bg1"/>
                </a:solidFill>
              </a:endParaRPr>
            </a:p>
          </p:txBody>
        </p:sp>
      </p:grpSp>
    </p:spTree>
    <p:extLst>
      <p:ext uri="{BB962C8B-B14F-4D97-AF65-F5344CB8AC3E}">
        <p14:creationId xmlns:p14="http://schemas.microsoft.com/office/powerpoint/2010/main" val="181310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5340F7EF-AD81-466B-ACCA-D1F903ACDE81}" type="slidenum">
              <a:rPr lang="en-IN" smtClean="0"/>
              <a:pPr>
                <a:defRPr/>
              </a:pPr>
              <a:t>70</a:t>
            </a:fld>
            <a:endParaRPr lang="en-IN"/>
          </a:p>
        </p:txBody>
      </p:sp>
      <p:sp>
        <p:nvSpPr>
          <p:cNvPr id="7" name="Content Placeholder 6"/>
          <p:cNvSpPr>
            <a:spLocks noGrp="1"/>
          </p:cNvSpPr>
          <p:nvPr>
            <p:ph idx="1"/>
          </p:nvPr>
        </p:nvSpPr>
        <p:spPr/>
        <p:txBody>
          <a:bodyPr/>
          <a:lstStyle/>
          <a:p>
            <a:r>
              <a:rPr lang="en-US" dirty="0" err="1"/>
              <a:t>Maccaferri’s</a:t>
            </a:r>
            <a:r>
              <a:rPr lang="en-US" dirty="0"/>
              <a:t> pavement products have been </a:t>
            </a:r>
            <a:r>
              <a:rPr lang="en-US" dirty="0" smtClean="0"/>
              <a:t>developed through </a:t>
            </a:r>
            <a:r>
              <a:rPr lang="en-US" dirty="0"/>
              <a:t>an extensive program of international research</a:t>
            </a:r>
            <a:r>
              <a:rPr lang="en-US" dirty="0" smtClean="0"/>
              <a:t>.</a:t>
            </a:r>
          </a:p>
          <a:p>
            <a:endParaRPr lang="en-US" dirty="0"/>
          </a:p>
          <a:p>
            <a:r>
              <a:rPr lang="en-US" b="1" dirty="0"/>
              <a:t>Smart Road, Virginia Tech, USA</a:t>
            </a:r>
          </a:p>
          <a:p>
            <a:r>
              <a:rPr lang="en-US" dirty="0"/>
              <a:t>Full scale instrumented field trials showed Road </a:t>
            </a:r>
            <a:r>
              <a:rPr lang="en-US" dirty="0" smtClean="0"/>
              <a:t>Mesh produced </a:t>
            </a:r>
            <a:r>
              <a:rPr lang="en-US" dirty="0"/>
              <a:t>a 72% decrease in strain and a fatigue </a:t>
            </a:r>
            <a:r>
              <a:rPr lang="en-US" dirty="0" smtClean="0"/>
              <a:t>life improvement </a:t>
            </a:r>
            <a:r>
              <a:rPr lang="en-US" dirty="0"/>
              <a:t>of up to 120</a:t>
            </a:r>
            <a:r>
              <a:rPr lang="en-US" dirty="0" smtClean="0"/>
              <a:t>%.</a:t>
            </a:r>
          </a:p>
          <a:p>
            <a:endParaRPr lang="en-US" dirty="0"/>
          </a:p>
          <a:p>
            <a:r>
              <a:rPr lang="en-US" b="1" dirty="0"/>
              <a:t>Nottingham University, UK</a:t>
            </a:r>
          </a:p>
          <a:p>
            <a:r>
              <a:rPr lang="en-US" dirty="0"/>
              <a:t>Beam bending tests showed Road </a:t>
            </a:r>
            <a:r>
              <a:rPr lang="en-US" dirty="0" smtClean="0"/>
              <a:t>Mesh </a:t>
            </a:r>
            <a:r>
              <a:rPr lang="en-US" dirty="0"/>
              <a:t>can </a:t>
            </a:r>
            <a:r>
              <a:rPr lang="en-US" dirty="0" smtClean="0"/>
              <a:t>reduce thermal </a:t>
            </a:r>
            <a:r>
              <a:rPr lang="en-US" dirty="0"/>
              <a:t>cracking and extend the service life of </a:t>
            </a:r>
            <a:r>
              <a:rPr lang="en-US" dirty="0" smtClean="0"/>
              <a:t>asphalt overlays </a:t>
            </a:r>
            <a:r>
              <a:rPr lang="en-US" dirty="0"/>
              <a:t>by three times. Wheel track tests showed </a:t>
            </a:r>
            <a:r>
              <a:rPr lang="en-US" dirty="0" smtClean="0"/>
              <a:t>Road Mesh </a:t>
            </a:r>
            <a:r>
              <a:rPr lang="en-US" dirty="0"/>
              <a:t>can </a:t>
            </a:r>
            <a:r>
              <a:rPr lang="en-US" dirty="0" smtClean="0"/>
              <a:t>half the </a:t>
            </a:r>
            <a:r>
              <a:rPr lang="en-US" dirty="0"/>
              <a:t>depth of rutting</a:t>
            </a:r>
            <a:r>
              <a:rPr lang="en-US" dirty="0" smtClean="0"/>
              <a:t>.</a:t>
            </a:r>
          </a:p>
          <a:p>
            <a:endParaRPr lang="en-US" dirty="0"/>
          </a:p>
          <a:p>
            <a:r>
              <a:rPr lang="en-US" b="1" dirty="0"/>
              <a:t>SMES, Italy</a:t>
            </a:r>
          </a:p>
          <a:p>
            <a:r>
              <a:rPr lang="en-US" dirty="0"/>
              <a:t>Cyclic loading showed Road </a:t>
            </a:r>
            <a:r>
              <a:rPr lang="en-US" dirty="0" smtClean="0"/>
              <a:t>Mesh </a:t>
            </a:r>
            <a:r>
              <a:rPr lang="en-US" dirty="0"/>
              <a:t>can extend </a:t>
            </a:r>
            <a:r>
              <a:rPr lang="en-US" dirty="0" smtClean="0"/>
              <a:t>the service </a:t>
            </a:r>
            <a:r>
              <a:rPr lang="en-US" dirty="0"/>
              <a:t>life of asphalt pavements by three times.</a:t>
            </a:r>
          </a:p>
        </p:txBody>
      </p:sp>
      <p:sp>
        <p:nvSpPr>
          <p:cNvPr id="8" name="Rectangle 21"/>
          <p:cNvSpPr>
            <a:spLocks noGrp="1" noChangeArrowheads="1"/>
          </p:cNvSpPr>
          <p:nvPr>
            <p:ph type="title"/>
          </p:nvPr>
        </p:nvSpPr>
        <p:spPr bwMode="auto">
          <a:xfrm>
            <a:off x="607396" y="234245"/>
            <a:ext cx="8408013" cy="437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04287" tIns="52144" rIns="104287" bIns="52144">
            <a:spAutoFit/>
          </a:bodyPr>
          <a:lstStyle>
            <a:lvl1pPr algn="ctr">
              <a:defRPr>
                <a:solidFill>
                  <a:schemeClr val="tx1"/>
                </a:solidFill>
                <a:latin typeface="Arial" charset="0"/>
              </a:defRPr>
            </a:lvl1pPr>
            <a:lvl2pPr marL="742950" indent="-285750" algn="ctr">
              <a:defRPr>
                <a:solidFill>
                  <a:schemeClr val="tx1"/>
                </a:solidFill>
                <a:latin typeface="Arial" charset="0"/>
              </a:defRPr>
            </a:lvl2pPr>
            <a:lvl3pPr marL="1143000" indent="-228600" algn="ctr">
              <a:defRPr>
                <a:solidFill>
                  <a:schemeClr val="tx1"/>
                </a:solidFill>
                <a:latin typeface="Arial" charset="0"/>
              </a:defRPr>
            </a:lvl3pPr>
            <a:lvl4pPr marL="1600200" indent="-228600" algn="ctr">
              <a:defRPr>
                <a:solidFill>
                  <a:schemeClr val="tx1"/>
                </a:solidFill>
                <a:latin typeface="Arial" charset="0"/>
              </a:defRPr>
            </a:lvl4pPr>
            <a:lvl5pPr marL="2057400" indent="-228600" algn="ctr">
              <a:defRPr>
                <a:solidFill>
                  <a:schemeClr val="tx1"/>
                </a:solidFill>
                <a:latin typeface="Arial" charset="0"/>
              </a:defRPr>
            </a:lvl5pPr>
            <a:lvl6pPr marL="2514600" indent="-228600" algn="ctr" fontAlgn="base">
              <a:spcBef>
                <a:spcPct val="0"/>
              </a:spcBef>
              <a:spcAft>
                <a:spcPct val="0"/>
              </a:spcAft>
              <a:defRPr>
                <a:solidFill>
                  <a:schemeClr val="tx1"/>
                </a:solidFill>
                <a:latin typeface="Arial" charset="0"/>
              </a:defRPr>
            </a:lvl6pPr>
            <a:lvl7pPr marL="2971800" indent="-228600" algn="ctr" fontAlgn="base">
              <a:spcBef>
                <a:spcPct val="0"/>
              </a:spcBef>
              <a:spcAft>
                <a:spcPct val="0"/>
              </a:spcAft>
              <a:defRPr>
                <a:solidFill>
                  <a:schemeClr val="tx1"/>
                </a:solidFill>
                <a:latin typeface="Arial" charset="0"/>
              </a:defRPr>
            </a:lvl7pPr>
            <a:lvl8pPr marL="3429000" indent="-228600" algn="ctr" fontAlgn="base">
              <a:spcBef>
                <a:spcPct val="0"/>
              </a:spcBef>
              <a:spcAft>
                <a:spcPct val="0"/>
              </a:spcAft>
              <a:defRPr>
                <a:solidFill>
                  <a:schemeClr val="tx1"/>
                </a:solidFill>
                <a:latin typeface="Arial" charset="0"/>
              </a:defRPr>
            </a:lvl8pPr>
            <a:lvl9pPr marL="3886200" indent="-228600" algn="ctr" fontAlgn="base">
              <a:spcBef>
                <a:spcPct val="0"/>
              </a:spcBef>
              <a:spcAft>
                <a:spcPct val="0"/>
              </a:spcAft>
              <a:defRPr>
                <a:solidFill>
                  <a:schemeClr val="tx1"/>
                </a:solidFill>
                <a:latin typeface="Arial" charset="0"/>
              </a:defRPr>
            </a:lvl9pPr>
          </a:lstStyle>
          <a:p>
            <a:pPr algn="l" defTabSz="1042873" eaLnBrk="0" hangingPunct="0">
              <a:lnSpc>
                <a:spcPct val="80000"/>
              </a:lnSpc>
              <a:spcBef>
                <a:spcPct val="20000"/>
              </a:spcBef>
              <a:buClr>
                <a:schemeClr val="tx1"/>
              </a:buClr>
              <a:buSzPct val="100000"/>
            </a:pPr>
            <a:r>
              <a:rPr lang="en-GB" altLang="en-US" sz="2700" b="1" dirty="0">
                <a:latin typeface="Arial" panose="020B0604020202020204" pitchFamily="34" charset="0"/>
                <a:cs typeface="Arial" panose="020B0604020202020204" pitchFamily="34" charset="0"/>
              </a:rPr>
              <a:t>Paved roads: reinforcement of the bound layers</a:t>
            </a:r>
            <a:endParaRPr lang="it-IT" altLang="en-US" sz="2700" b="1" dirty="0">
              <a:latin typeface="Arial" panose="020B0604020202020204" pitchFamily="34" charset="0"/>
              <a:cs typeface="Arial" panose="020B0604020202020204" pitchFamily="34" charset="0"/>
            </a:endParaRPr>
          </a:p>
        </p:txBody>
      </p:sp>
      <p:pic>
        <p:nvPicPr>
          <p:cNvPr id="1085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9425" y="-142875"/>
            <a:ext cx="3621088" cy="2809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85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5481" y="-79376"/>
            <a:ext cx="3228975" cy="296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85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31950"/>
            <a:ext cx="7419975" cy="429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Connector 9"/>
          <p:cNvCxnSpPr/>
          <p:nvPr/>
        </p:nvCxnSpPr>
        <p:spPr>
          <a:xfrm flipV="1">
            <a:off x="4157663" y="2314575"/>
            <a:ext cx="0" cy="2486025"/>
          </a:xfrm>
          <a:prstGeom prst="line">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714375" y="2314575"/>
            <a:ext cx="3443288" cy="0"/>
          </a:xfrm>
          <a:prstGeom prst="line">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714375" y="3186113"/>
            <a:ext cx="3443288" cy="28575"/>
          </a:xfrm>
          <a:prstGeom prst="line">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814388" y="3657600"/>
            <a:ext cx="3343275" cy="0"/>
          </a:xfrm>
          <a:prstGeom prst="line">
            <a:avLst/>
          </a:prstGeom>
          <a:ln w="38100">
            <a:solidFill>
              <a:srgbClr val="0066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085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0413" y="3779837"/>
            <a:ext cx="7391400" cy="3933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1" name="Group 4"/>
          <p:cNvGrpSpPr>
            <a:grpSpLocks/>
          </p:cNvGrpSpPr>
          <p:nvPr/>
        </p:nvGrpSpPr>
        <p:grpSpPr bwMode="auto">
          <a:xfrm>
            <a:off x="1371600" y="1638300"/>
            <a:ext cx="6400800" cy="4368800"/>
            <a:chOff x="864" y="1152"/>
            <a:chExt cx="4032" cy="2752"/>
          </a:xfrm>
        </p:grpSpPr>
        <p:sp>
          <p:nvSpPr>
            <p:cNvPr id="22" name="Rectangle 5"/>
            <p:cNvSpPr>
              <a:spLocks noChangeAspect="1" noChangeArrowheads="1"/>
            </p:cNvSpPr>
            <p:nvPr/>
          </p:nvSpPr>
          <p:spPr bwMode="auto">
            <a:xfrm>
              <a:off x="864" y="1152"/>
              <a:ext cx="4032" cy="2752"/>
            </a:xfrm>
            <a:prstGeom prst="rect">
              <a:avLst/>
            </a:prstGeom>
            <a:solidFill>
              <a:schemeClr val="bg1"/>
            </a:solidFill>
            <a:ln w="38100">
              <a:solidFill>
                <a:schemeClr val="tx1"/>
              </a:solidFill>
              <a:miter lim="800000"/>
              <a:headEnd/>
              <a:tailEnd/>
            </a:ln>
          </p:spPr>
          <p:txBody>
            <a:bodyPr wrap="none" anchor="ctr"/>
            <a:lstStyle>
              <a:lvl1pPr algn="ctr">
                <a:defRPr>
                  <a:solidFill>
                    <a:schemeClr val="tx1"/>
                  </a:solidFill>
                  <a:latin typeface="Arial" pitchFamily="34" charset="0"/>
                </a:defRPr>
              </a:lvl1pPr>
              <a:lvl2pPr marL="742950" indent="-285750" algn="ctr">
                <a:defRPr>
                  <a:solidFill>
                    <a:schemeClr val="tx1"/>
                  </a:solidFill>
                  <a:latin typeface="Arial" pitchFamily="34" charset="0"/>
                </a:defRPr>
              </a:lvl2pPr>
              <a:lvl3pPr marL="1143000" indent="-228600" algn="ctr">
                <a:defRPr>
                  <a:solidFill>
                    <a:schemeClr val="tx1"/>
                  </a:solidFill>
                  <a:latin typeface="Arial" pitchFamily="34" charset="0"/>
                </a:defRPr>
              </a:lvl3pPr>
              <a:lvl4pPr marL="1600200" indent="-228600" algn="ctr">
                <a:defRPr>
                  <a:solidFill>
                    <a:schemeClr val="tx1"/>
                  </a:solidFill>
                  <a:latin typeface="Arial" pitchFamily="34" charset="0"/>
                </a:defRPr>
              </a:lvl4pPr>
              <a:lvl5pPr marL="2057400" indent="-228600" algn="ctr">
                <a:defRPr>
                  <a:solidFill>
                    <a:schemeClr val="tx1"/>
                  </a:solidFill>
                  <a:latin typeface="Arial" pitchFamily="34" charset="0"/>
                </a:defRPr>
              </a:lvl5pPr>
              <a:lvl6pPr marL="2514600" indent="-228600" algn="ctr" fontAlgn="base">
                <a:spcBef>
                  <a:spcPct val="0"/>
                </a:spcBef>
                <a:spcAft>
                  <a:spcPct val="0"/>
                </a:spcAft>
                <a:defRPr>
                  <a:solidFill>
                    <a:schemeClr val="tx1"/>
                  </a:solidFill>
                  <a:latin typeface="Arial" pitchFamily="34" charset="0"/>
                </a:defRPr>
              </a:lvl6pPr>
              <a:lvl7pPr marL="2971800" indent="-228600" algn="ctr" fontAlgn="base">
                <a:spcBef>
                  <a:spcPct val="0"/>
                </a:spcBef>
                <a:spcAft>
                  <a:spcPct val="0"/>
                </a:spcAft>
                <a:defRPr>
                  <a:solidFill>
                    <a:schemeClr val="tx1"/>
                  </a:solidFill>
                  <a:latin typeface="Arial" pitchFamily="34" charset="0"/>
                </a:defRPr>
              </a:lvl7pPr>
              <a:lvl8pPr marL="3429000" indent="-228600" algn="ctr" fontAlgn="base">
                <a:spcBef>
                  <a:spcPct val="0"/>
                </a:spcBef>
                <a:spcAft>
                  <a:spcPct val="0"/>
                </a:spcAft>
                <a:defRPr>
                  <a:solidFill>
                    <a:schemeClr val="tx1"/>
                  </a:solidFill>
                  <a:latin typeface="Arial" pitchFamily="34" charset="0"/>
                </a:defRPr>
              </a:lvl8pPr>
              <a:lvl9pPr marL="3886200" indent="-228600" algn="ctr" fontAlgn="base">
                <a:spcBef>
                  <a:spcPct val="0"/>
                </a:spcBef>
                <a:spcAft>
                  <a:spcPct val="0"/>
                </a:spcAft>
                <a:defRPr>
                  <a:solidFill>
                    <a:schemeClr val="tx1"/>
                  </a:solidFill>
                  <a:latin typeface="Arial" pitchFamily="34" charset="0"/>
                </a:defRPr>
              </a:lvl9pPr>
            </a:lstStyle>
            <a:p>
              <a:pPr algn="l" defTabSz="914400" eaLnBrk="0" hangingPunct="0"/>
              <a:endParaRPr lang="it-IT" altLang="en-US" sz="2000" u="sng">
                <a:latin typeface="Times New Roman" pitchFamily="18" charset="0"/>
              </a:endParaRPr>
            </a:p>
          </p:txBody>
        </p:sp>
        <p:pic>
          <p:nvPicPr>
            <p:cNvPr id="23" name="Picture 6" descr="PTF Tes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3" y="1238"/>
              <a:ext cx="3767" cy="2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7"/>
            <p:cNvSpPr txBox="1">
              <a:spLocks noChangeAspect="1" noChangeArrowheads="1"/>
            </p:cNvSpPr>
            <p:nvPr/>
          </p:nvSpPr>
          <p:spPr bwMode="auto">
            <a:xfrm>
              <a:off x="3616" y="3013"/>
              <a:ext cx="354" cy="19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lgn="ctr">
                <a:defRPr>
                  <a:solidFill>
                    <a:schemeClr val="tx1"/>
                  </a:solidFill>
                  <a:latin typeface="Arial" pitchFamily="34" charset="0"/>
                </a:defRPr>
              </a:lvl1pPr>
              <a:lvl2pPr marL="742950" indent="-285750" algn="ctr">
                <a:defRPr>
                  <a:solidFill>
                    <a:schemeClr val="tx1"/>
                  </a:solidFill>
                  <a:latin typeface="Arial" pitchFamily="34" charset="0"/>
                </a:defRPr>
              </a:lvl2pPr>
              <a:lvl3pPr marL="1143000" indent="-228600" algn="ctr">
                <a:defRPr>
                  <a:solidFill>
                    <a:schemeClr val="tx1"/>
                  </a:solidFill>
                  <a:latin typeface="Arial" pitchFamily="34" charset="0"/>
                </a:defRPr>
              </a:lvl3pPr>
              <a:lvl4pPr marL="1600200" indent="-228600" algn="ctr">
                <a:defRPr>
                  <a:solidFill>
                    <a:schemeClr val="tx1"/>
                  </a:solidFill>
                  <a:latin typeface="Arial" pitchFamily="34" charset="0"/>
                </a:defRPr>
              </a:lvl4pPr>
              <a:lvl5pPr marL="2057400" indent="-228600" algn="ctr">
                <a:defRPr>
                  <a:solidFill>
                    <a:schemeClr val="tx1"/>
                  </a:solidFill>
                  <a:latin typeface="Arial" pitchFamily="34" charset="0"/>
                </a:defRPr>
              </a:lvl5pPr>
              <a:lvl6pPr marL="2514600" indent="-228600" algn="ctr" fontAlgn="base">
                <a:spcBef>
                  <a:spcPct val="0"/>
                </a:spcBef>
                <a:spcAft>
                  <a:spcPct val="0"/>
                </a:spcAft>
                <a:defRPr>
                  <a:solidFill>
                    <a:schemeClr val="tx1"/>
                  </a:solidFill>
                  <a:latin typeface="Arial" pitchFamily="34" charset="0"/>
                </a:defRPr>
              </a:lvl6pPr>
              <a:lvl7pPr marL="2971800" indent="-228600" algn="ctr" fontAlgn="base">
                <a:spcBef>
                  <a:spcPct val="0"/>
                </a:spcBef>
                <a:spcAft>
                  <a:spcPct val="0"/>
                </a:spcAft>
                <a:defRPr>
                  <a:solidFill>
                    <a:schemeClr val="tx1"/>
                  </a:solidFill>
                  <a:latin typeface="Arial" pitchFamily="34" charset="0"/>
                </a:defRPr>
              </a:lvl7pPr>
              <a:lvl8pPr marL="3429000" indent="-228600" algn="ctr" fontAlgn="base">
                <a:spcBef>
                  <a:spcPct val="0"/>
                </a:spcBef>
                <a:spcAft>
                  <a:spcPct val="0"/>
                </a:spcAft>
                <a:defRPr>
                  <a:solidFill>
                    <a:schemeClr val="tx1"/>
                  </a:solidFill>
                  <a:latin typeface="Arial" pitchFamily="34" charset="0"/>
                </a:defRPr>
              </a:lvl8pPr>
              <a:lvl9pPr marL="3886200" indent="-228600" algn="ctr" fontAlgn="base">
                <a:spcBef>
                  <a:spcPct val="0"/>
                </a:spcBef>
                <a:spcAft>
                  <a:spcPct val="0"/>
                </a:spcAft>
                <a:defRPr>
                  <a:solidFill>
                    <a:schemeClr val="tx1"/>
                  </a:solidFill>
                  <a:latin typeface="Arial" pitchFamily="34" charset="0"/>
                </a:defRPr>
              </a:lvl9pPr>
            </a:lstStyle>
            <a:p>
              <a:pPr algn="l" defTabSz="914400" eaLnBrk="0" hangingPunct="0"/>
              <a:r>
                <a:rPr lang="en-US" altLang="en-US" sz="1400" b="1">
                  <a:solidFill>
                    <a:schemeClr val="accent2"/>
                  </a:solidFill>
                  <a:latin typeface="Times New Roman" pitchFamily="18" charset="0"/>
                </a:rPr>
                <a:t>13°C</a:t>
              </a:r>
            </a:p>
          </p:txBody>
        </p:sp>
        <p:sp>
          <p:nvSpPr>
            <p:cNvPr id="25" name="Text Box 8"/>
            <p:cNvSpPr txBox="1">
              <a:spLocks noChangeAspect="1" noChangeArrowheads="1"/>
            </p:cNvSpPr>
            <p:nvPr/>
          </p:nvSpPr>
          <p:spPr bwMode="auto">
            <a:xfrm>
              <a:off x="3074" y="2389"/>
              <a:ext cx="661" cy="19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lgn="ctr">
                <a:defRPr>
                  <a:solidFill>
                    <a:schemeClr val="tx1"/>
                  </a:solidFill>
                  <a:latin typeface="Arial" pitchFamily="34" charset="0"/>
                </a:defRPr>
              </a:lvl1pPr>
              <a:lvl2pPr marL="742950" indent="-285750" algn="ctr">
                <a:defRPr>
                  <a:solidFill>
                    <a:schemeClr val="tx1"/>
                  </a:solidFill>
                  <a:latin typeface="Arial" pitchFamily="34" charset="0"/>
                </a:defRPr>
              </a:lvl2pPr>
              <a:lvl3pPr marL="1143000" indent="-228600" algn="ctr">
                <a:defRPr>
                  <a:solidFill>
                    <a:schemeClr val="tx1"/>
                  </a:solidFill>
                  <a:latin typeface="Arial" pitchFamily="34" charset="0"/>
                </a:defRPr>
              </a:lvl3pPr>
              <a:lvl4pPr marL="1600200" indent="-228600" algn="ctr">
                <a:defRPr>
                  <a:solidFill>
                    <a:schemeClr val="tx1"/>
                  </a:solidFill>
                  <a:latin typeface="Arial" pitchFamily="34" charset="0"/>
                </a:defRPr>
              </a:lvl4pPr>
              <a:lvl5pPr marL="2057400" indent="-228600" algn="ctr">
                <a:defRPr>
                  <a:solidFill>
                    <a:schemeClr val="tx1"/>
                  </a:solidFill>
                  <a:latin typeface="Arial" pitchFamily="34" charset="0"/>
                </a:defRPr>
              </a:lvl5pPr>
              <a:lvl6pPr marL="2514600" indent="-228600" algn="ctr" fontAlgn="base">
                <a:spcBef>
                  <a:spcPct val="0"/>
                </a:spcBef>
                <a:spcAft>
                  <a:spcPct val="0"/>
                </a:spcAft>
                <a:defRPr>
                  <a:solidFill>
                    <a:schemeClr val="tx1"/>
                  </a:solidFill>
                  <a:latin typeface="Arial" pitchFamily="34" charset="0"/>
                </a:defRPr>
              </a:lvl6pPr>
              <a:lvl7pPr marL="2971800" indent="-228600" algn="ctr" fontAlgn="base">
                <a:spcBef>
                  <a:spcPct val="0"/>
                </a:spcBef>
                <a:spcAft>
                  <a:spcPct val="0"/>
                </a:spcAft>
                <a:defRPr>
                  <a:solidFill>
                    <a:schemeClr val="tx1"/>
                  </a:solidFill>
                  <a:latin typeface="Arial" pitchFamily="34" charset="0"/>
                </a:defRPr>
              </a:lvl7pPr>
              <a:lvl8pPr marL="3429000" indent="-228600" algn="ctr" fontAlgn="base">
                <a:spcBef>
                  <a:spcPct val="0"/>
                </a:spcBef>
                <a:spcAft>
                  <a:spcPct val="0"/>
                </a:spcAft>
                <a:defRPr>
                  <a:solidFill>
                    <a:schemeClr val="tx1"/>
                  </a:solidFill>
                  <a:latin typeface="Arial" pitchFamily="34" charset="0"/>
                </a:defRPr>
              </a:lvl8pPr>
              <a:lvl9pPr marL="3886200" indent="-228600" algn="ctr" fontAlgn="base">
                <a:spcBef>
                  <a:spcPct val="0"/>
                </a:spcBef>
                <a:spcAft>
                  <a:spcPct val="0"/>
                </a:spcAft>
                <a:defRPr>
                  <a:solidFill>
                    <a:schemeClr val="tx1"/>
                  </a:solidFill>
                  <a:latin typeface="Arial" pitchFamily="34" charset="0"/>
                </a:defRPr>
              </a:lvl9pPr>
            </a:lstStyle>
            <a:p>
              <a:pPr algn="l" defTabSz="914400" eaLnBrk="0" hangingPunct="0"/>
              <a:r>
                <a:rPr lang="en-US" altLang="en-US" sz="1400" b="1">
                  <a:solidFill>
                    <a:srgbClr val="FC0128"/>
                  </a:solidFill>
                  <a:latin typeface="Times New Roman" pitchFamily="18" charset="0"/>
                </a:rPr>
                <a:t>Road Mesh</a:t>
              </a:r>
            </a:p>
          </p:txBody>
        </p:sp>
        <p:sp>
          <p:nvSpPr>
            <p:cNvPr id="26" name="Text Box 9"/>
            <p:cNvSpPr txBox="1">
              <a:spLocks noChangeAspect="1" noChangeArrowheads="1"/>
            </p:cNvSpPr>
            <p:nvPr/>
          </p:nvSpPr>
          <p:spPr bwMode="auto">
            <a:xfrm>
              <a:off x="2291" y="1771"/>
              <a:ext cx="489" cy="19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lgn="ctr">
                <a:defRPr>
                  <a:solidFill>
                    <a:schemeClr val="tx1"/>
                  </a:solidFill>
                  <a:latin typeface="Arial" pitchFamily="34" charset="0"/>
                </a:defRPr>
              </a:lvl1pPr>
              <a:lvl2pPr marL="742950" indent="-285750" algn="ctr">
                <a:defRPr>
                  <a:solidFill>
                    <a:schemeClr val="tx1"/>
                  </a:solidFill>
                  <a:latin typeface="Arial" pitchFamily="34" charset="0"/>
                </a:defRPr>
              </a:lvl2pPr>
              <a:lvl3pPr marL="1143000" indent="-228600" algn="ctr">
                <a:defRPr>
                  <a:solidFill>
                    <a:schemeClr val="tx1"/>
                  </a:solidFill>
                  <a:latin typeface="Arial" pitchFamily="34" charset="0"/>
                </a:defRPr>
              </a:lvl3pPr>
              <a:lvl4pPr marL="1600200" indent="-228600" algn="ctr">
                <a:defRPr>
                  <a:solidFill>
                    <a:schemeClr val="tx1"/>
                  </a:solidFill>
                  <a:latin typeface="Arial" pitchFamily="34" charset="0"/>
                </a:defRPr>
              </a:lvl4pPr>
              <a:lvl5pPr marL="2057400" indent="-228600" algn="ctr">
                <a:defRPr>
                  <a:solidFill>
                    <a:schemeClr val="tx1"/>
                  </a:solidFill>
                  <a:latin typeface="Arial" pitchFamily="34" charset="0"/>
                </a:defRPr>
              </a:lvl5pPr>
              <a:lvl6pPr marL="2514600" indent="-228600" algn="ctr" fontAlgn="base">
                <a:spcBef>
                  <a:spcPct val="0"/>
                </a:spcBef>
                <a:spcAft>
                  <a:spcPct val="0"/>
                </a:spcAft>
                <a:defRPr>
                  <a:solidFill>
                    <a:schemeClr val="tx1"/>
                  </a:solidFill>
                  <a:latin typeface="Arial" pitchFamily="34" charset="0"/>
                </a:defRPr>
              </a:lvl6pPr>
              <a:lvl7pPr marL="2971800" indent="-228600" algn="ctr" fontAlgn="base">
                <a:spcBef>
                  <a:spcPct val="0"/>
                </a:spcBef>
                <a:spcAft>
                  <a:spcPct val="0"/>
                </a:spcAft>
                <a:defRPr>
                  <a:solidFill>
                    <a:schemeClr val="tx1"/>
                  </a:solidFill>
                  <a:latin typeface="Arial" pitchFamily="34" charset="0"/>
                </a:defRPr>
              </a:lvl7pPr>
              <a:lvl8pPr marL="3429000" indent="-228600" algn="ctr" fontAlgn="base">
                <a:spcBef>
                  <a:spcPct val="0"/>
                </a:spcBef>
                <a:spcAft>
                  <a:spcPct val="0"/>
                </a:spcAft>
                <a:defRPr>
                  <a:solidFill>
                    <a:schemeClr val="tx1"/>
                  </a:solidFill>
                  <a:latin typeface="Arial" pitchFamily="34" charset="0"/>
                </a:defRPr>
              </a:lvl8pPr>
              <a:lvl9pPr marL="3886200" indent="-228600" algn="ctr" fontAlgn="base">
                <a:spcBef>
                  <a:spcPct val="0"/>
                </a:spcBef>
                <a:spcAft>
                  <a:spcPct val="0"/>
                </a:spcAft>
                <a:defRPr>
                  <a:solidFill>
                    <a:schemeClr val="tx1"/>
                  </a:solidFill>
                  <a:latin typeface="Arial" pitchFamily="34" charset="0"/>
                </a:defRPr>
              </a:lvl9pPr>
            </a:lstStyle>
            <a:p>
              <a:pPr algn="l" defTabSz="914400" eaLnBrk="0" hangingPunct="0"/>
              <a:r>
                <a:rPr lang="en-US" altLang="en-US" sz="1400" b="1">
                  <a:solidFill>
                    <a:srgbClr val="FF3300"/>
                  </a:solidFill>
                  <a:latin typeface="Times New Roman" pitchFamily="18" charset="0"/>
                </a:rPr>
                <a:t>Control</a:t>
              </a:r>
            </a:p>
          </p:txBody>
        </p:sp>
        <p:sp>
          <p:nvSpPr>
            <p:cNvPr id="27" name="Text Box 10"/>
            <p:cNvSpPr txBox="1">
              <a:spLocks noChangeAspect="1" noChangeArrowheads="1"/>
            </p:cNvSpPr>
            <p:nvPr/>
          </p:nvSpPr>
          <p:spPr bwMode="auto">
            <a:xfrm>
              <a:off x="2434" y="3601"/>
              <a:ext cx="1176" cy="231"/>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lgn="ctr">
                <a:defRPr>
                  <a:solidFill>
                    <a:schemeClr val="tx1"/>
                  </a:solidFill>
                  <a:latin typeface="Arial" pitchFamily="34" charset="0"/>
                </a:defRPr>
              </a:lvl1pPr>
              <a:lvl2pPr marL="742950" indent="-285750" algn="ctr">
                <a:defRPr>
                  <a:solidFill>
                    <a:schemeClr val="tx1"/>
                  </a:solidFill>
                  <a:latin typeface="Arial" pitchFamily="34" charset="0"/>
                </a:defRPr>
              </a:lvl2pPr>
              <a:lvl3pPr marL="1143000" indent="-228600" algn="ctr">
                <a:defRPr>
                  <a:solidFill>
                    <a:schemeClr val="tx1"/>
                  </a:solidFill>
                  <a:latin typeface="Arial" pitchFamily="34" charset="0"/>
                </a:defRPr>
              </a:lvl3pPr>
              <a:lvl4pPr marL="1600200" indent="-228600" algn="ctr">
                <a:defRPr>
                  <a:solidFill>
                    <a:schemeClr val="tx1"/>
                  </a:solidFill>
                  <a:latin typeface="Arial" pitchFamily="34" charset="0"/>
                </a:defRPr>
              </a:lvl4pPr>
              <a:lvl5pPr marL="2057400" indent="-228600" algn="ctr">
                <a:defRPr>
                  <a:solidFill>
                    <a:schemeClr val="tx1"/>
                  </a:solidFill>
                  <a:latin typeface="Arial" pitchFamily="34" charset="0"/>
                </a:defRPr>
              </a:lvl5pPr>
              <a:lvl6pPr marL="2514600" indent="-228600" algn="ctr" fontAlgn="base">
                <a:spcBef>
                  <a:spcPct val="0"/>
                </a:spcBef>
                <a:spcAft>
                  <a:spcPct val="0"/>
                </a:spcAft>
                <a:defRPr>
                  <a:solidFill>
                    <a:schemeClr val="tx1"/>
                  </a:solidFill>
                  <a:latin typeface="Arial" pitchFamily="34" charset="0"/>
                </a:defRPr>
              </a:lvl6pPr>
              <a:lvl7pPr marL="2971800" indent="-228600" algn="ctr" fontAlgn="base">
                <a:spcBef>
                  <a:spcPct val="0"/>
                </a:spcBef>
                <a:spcAft>
                  <a:spcPct val="0"/>
                </a:spcAft>
                <a:defRPr>
                  <a:solidFill>
                    <a:schemeClr val="tx1"/>
                  </a:solidFill>
                  <a:latin typeface="Arial" pitchFamily="34" charset="0"/>
                </a:defRPr>
              </a:lvl7pPr>
              <a:lvl8pPr marL="3429000" indent="-228600" algn="ctr" fontAlgn="base">
                <a:spcBef>
                  <a:spcPct val="0"/>
                </a:spcBef>
                <a:spcAft>
                  <a:spcPct val="0"/>
                </a:spcAft>
                <a:defRPr>
                  <a:solidFill>
                    <a:schemeClr val="tx1"/>
                  </a:solidFill>
                  <a:latin typeface="Arial" pitchFamily="34" charset="0"/>
                </a:defRPr>
              </a:lvl8pPr>
              <a:lvl9pPr marL="3886200" indent="-228600" algn="ctr" fontAlgn="base">
                <a:spcBef>
                  <a:spcPct val="0"/>
                </a:spcBef>
                <a:spcAft>
                  <a:spcPct val="0"/>
                </a:spcAft>
                <a:defRPr>
                  <a:solidFill>
                    <a:schemeClr val="tx1"/>
                  </a:solidFill>
                  <a:latin typeface="Arial" pitchFamily="34" charset="0"/>
                </a:defRPr>
              </a:lvl9pPr>
            </a:lstStyle>
            <a:p>
              <a:pPr algn="l" defTabSz="914400" eaLnBrk="0" hangingPunct="0"/>
              <a:r>
                <a:rPr lang="en-US" altLang="en-US" b="1">
                  <a:solidFill>
                    <a:srgbClr val="000000"/>
                  </a:solidFill>
                  <a:latin typeface="Times New Roman" pitchFamily="18" charset="0"/>
                </a:rPr>
                <a:t>12kN Repetitions</a:t>
              </a:r>
            </a:p>
          </p:txBody>
        </p:sp>
        <p:sp>
          <p:nvSpPr>
            <p:cNvPr id="28" name="Text Box 11"/>
            <p:cNvSpPr txBox="1">
              <a:spLocks noChangeAspect="1" noChangeArrowheads="1"/>
            </p:cNvSpPr>
            <p:nvPr/>
          </p:nvSpPr>
          <p:spPr bwMode="auto">
            <a:xfrm rot="-5400000">
              <a:off x="367" y="2361"/>
              <a:ext cx="1457" cy="231"/>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lgn="ctr">
                <a:defRPr>
                  <a:solidFill>
                    <a:schemeClr val="tx1"/>
                  </a:solidFill>
                  <a:latin typeface="Arial" pitchFamily="34" charset="0"/>
                </a:defRPr>
              </a:lvl1pPr>
              <a:lvl2pPr marL="742950" indent="-285750" algn="ctr">
                <a:defRPr>
                  <a:solidFill>
                    <a:schemeClr val="tx1"/>
                  </a:solidFill>
                  <a:latin typeface="Arial" pitchFamily="34" charset="0"/>
                </a:defRPr>
              </a:lvl2pPr>
              <a:lvl3pPr marL="1143000" indent="-228600" algn="ctr">
                <a:defRPr>
                  <a:solidFill>
                    <a:schemeClr val="tx1"/>
                  </a:solidFill>
                  <a:latin typeface="Arial" pitchFamily="34" charset="0"/>
                </a:defRPr>
              </a:lvl3pPr>
              <a:lvl4pPr marL="1600200" indent="-228600" algn="ctr">
                <a:defRPr>
                  <a:solidFill>
                    <a:schemeClr val="tx1"/>
                  </a:solidFill>
                  <a:latin typeface="Arial" pitchFamily="34" charset="0"/>
                </a:defRPr>
              </a:lvl4pPr>
              <a:lvl5pPr marL="2057400" indent="-228600" algn="ctr">
                <a:defRPr>
                  <a:solidFill>
                    <a:schemeClr val="tx1"/>
                  </a:solidFill>
                  <a:latin typeface="Arial" pitchFamily="34" charset="0"/>
                </a:defRPr>
              </a:lvl5pPr>
              <a:lvl6pPr marL="2514600" indent="-228600" algn="ctr" fontAlgn="base">
                <a:spcBef>
                  <a:spcPct val="0"/>
                </a:spcBef>
                <a:spcAft>
                  <a:spcPct val="0"/>
                </a:spcAft>
                <a:defRPr>
                  <a:solidFill>
                    <a:schemeClr val="tx1"/>
                  </a:solidFill>
                  <a:latin typeface="Arial" pitchFamily="34" charset="0"/>
                </a:defRPr>
              </a:lvl6pPr>
              <a:lvl7pPr marL="2971800" indent="-228600" algn="ctr" fontAlgn="base">
                <a:spcBef>
                  <a:spcPct val="0"/>
                </a:spcBef>
                <a:spcAft>
                  <a:spcPct val="0"/>
                </a:spcAft>
                <a:defRPr>
                  <a:solidFill>
                    <a:schemeClr val="tx1"/>
                  </a:solidFill>
                  <a:latin typeface="Arial" pitchFamily="34" charset="0"/>
                </a:defRPr>
              </a:lvl7pPr>
              <a:lvl8pPr marL="3429000" indent="-228600" algn="ctr" fontAlgn="base">
                <a:spcBef>
                  <a:spcPct val="0"/>
                </a:spcBef>
                <a:spcAft>
                  <a:spcPct val="0"/>
                </a:spcAft>
                <a:defRPr>
                  <a:solidFill>
                    <a:schemeClr val="tx1"/>
                  </a:solidFill>
                  <a:latin typeface="Arial" pitchFamily="34" charset="0"/>
                </a:defRPr>
              </a:lvl8pPr>
              <a:lvl9pPr marL="3886200" indent="-228600" algn="ctr" fontAlgn="base">
                <a:spcBef>
                  <a:spcPct val="0"/>
                </a:spcBef>
                <a:spcAft>
                  <a:spcPct val="0"/>
                </a:spcAft>
                <a:defRPr>
                  <a:solidFill>
                    <a:schemeClr val="tx1"/>
                  </a:solidFill>
                  <a:latin typeface="Arial" pitchFamily="34" charset="0"/>
                </a:defRPr>
              </a:lvl9pPr>
            </a:lstStyle>
            <a:p>
              <a:pPr defTabSz="914400" eaLnBrk="0" hangingPunct="0"/>
              <a:r>
                <a:rPr lang="en-US" altLang="en-US" b="1">
                  <a:solidFill>
                    <a:srgbClr val="000000"/>
                  </a:solidFill>
                  <a:latin typeface="Times New Roman" pitchFamily="18" charset="0"/>
                </a:rPr>
                <a:t>Deformation [mm]</a:t>
              </a:r>
            </a:p>
          </p:txBody>
        </p:sp>
        <p:sp>
          <p:nvSpPr>
            <p:cNvPr id="29" name="Line 12"/>
            <p:cNvSpPr>
              <a:spLocks noChangeAspect="1" noChangeShapeType="1"/>
            </p:cNvSpPr>
            <p:nvPr/>
          </p:nvSpPr>
          <p:spPr bwMode="auto">
            <a:xfrm flipV="1">
              <a:off x="1329" y="3363"/>
              <a:ext cx="49" cy="76"/>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13"/>
            <p:cNvSpPr>
              <a:spLocks noChangeAspect="1" noChangeShapeType="1"/>
            </p:cNvSpPr>
            <p:nvPr/>
          </p:nvSpPr>
          <p:spPr bwMode="auto">
            <a:xfrm>
              <a:off x="1377" y="3361"/>
              <a:ext cx="80" cy="4"/>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14"/>
            <p:cNvSpPr>
              <a:spLocks noChangeAspect="1" noChangeShapeType="1"/>
            </p:cNvSpPr>
            <p:nvPr/>
          </p:nvSpPr>
          <p:spPr bwMode="auto">
            <a:xfrm flipV="1">
              <a:off x="1457" y="3323"/>
              <a:ext cx="88" cy="41"/>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15"/>
            <p:cNvSpPr>
              <a:spLocks noChangeAspect="1" noChangeShapeType="1"/>
            </p:cNvSpPr>
            <p:nvPr/>
          </p:nvSpPr>
          <p:spPr bwMode="auto">
            <a:xfrm flipV="1">
              <a:off x="1545" y="3277"/>
              <a:ext cx="222" cy="46"/>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 name="Line 16"/>
            <p:cNvSpPr>
              <a:spLocks noChangeAspect="1" noChangeShapeType="1"/>
            </p:cNvSpPr>
            <p:nvPr/>
          </p:nvSpPr>
          <p:spPr bwMode="auto">
            <a:xfrm flipV="1">
              <a:off x="1767" y="3239"/>
              <a:ext cx="422" cy="38"/>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 name="Line 17"/>
            <p:cNvSpPr>
              <a:spLocks noChangeAspect="1" noChangeShapeType="1"/>
            </p:cNvSpPr>
            <p:nvPr/>
          </p:nvSpPr>
          <p:spPr bwMode="auto">
            <a:xfrm flipV="1">
              <a:off x="2189" y="3238"/>
              <a:ext cx="378" cy="1"/>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 name="Line 18"/>
            <p:cNvSpPr>
              <a:spLocks noChangeAspect="1" noChangeShapeType="1"/>
            </p:cNvSpPr>
            <p:nvPr/>
          </p:nvSpPr>
          <p:spPr bwMode="auto">
            <a:xfrm flipV="1">
              <a:off x="2567" y="3186"/>
              <a:ext cx="419" cy="52"/>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Line 19"/>
            <p:cNvSpPr>
              <a:spLocks noChangeAspect="1" noChangeShapeType="1"/>
            </p:cNvSpPr>
            <p:nvPr/>
          </p:nvSpPr>
          <p:spPr bwMode="auto">
            <a:xfrm>
              <a:off x="2986" y="3186"/>
              <a:ext cx="400" cy="3"/>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 name="Line 20"/>
            <p:cNvSpPr>
              <a:spLocks noChangeAspect="1" noChangeShapeType="1"/>
            </p:cNvSpPr>
            <p:nvPr/>
          </p:nvSpPr>
          <p:spPr bwMode="auto">
            <a:xfrm flipV="1">
              <a:off x="3386" y="3159"/>
              <a:ext cx="189" cy="3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Line 21"/>
            <p:cNvSpPr>
              <a:spLocks noChangeAspect="1" noChangeShapeType="1"/>
            </p:cNvSpPr>
            <p:nvPr/>
          </p:nvSpPr>
          <p:spPr bwMode="auto">
            <a:xfrm flipV="1">
              <a:off x="3575" y="3140"/>
              <a:ext cx="734" cy="18"/>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 name="Line 22"/>
            <p:cNvSpPr>
              <a:spLocks noChangeAspect="1" noChangeShapeType="1"/>
            </p:cNvSpPr>
            <p:nvPr/>
          </p:nvSpPr>
          <p:spPr bwMode="auto">
            <a:xfrm flipV="1">
              <a:off x="1368" y="3323"/>
              <a:ext cx="78" cy="38"/>
            </a:xfrm>
            <a:prstGeom prst="line">
              <a:avLst/>
            </a:prstGeom>
            <a:noFill/>
            <a:ln w="38100">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0" name="Line 23"/>
            <p:cNvSpPr>
              <a:spLocks noChangeAspect="1" noChangeShapeType="1"/>
            </p:cNvSpPr>
            <p:nvPr/>
          </p:nvSpPr>
          <p:spPr bwMode="auto">
            <a:xfrm flipV="1">
              <a:off x="1446" y="3277"/>
              <a:ext cx="108" cy="46"/>
            </a:xfrm>
            <a:prstGeom prst="line">
              <a:avLst/>
            </a:prstGeom>
            <a:noFill/>
            <a:ln w="38100">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Line 24"/>
            <p:cNvSpPr>
              <a:spLocks noChangeAspect="1" noChangeShapeType="1"/>
            </p:cNvSpPr>
            <p:nvPr/>
          </p:nvSpPr>
          <p:spPr bwMode="auto">
            <a:xfrm flipV="1">
              <a:off x="1552" y="3235"/>
              <a:ext cx="226" cy="42"/>
            </a:xfrm>
            <a:prstGeom prst="line">
              <a:avLst/>
            </a:prstGeom>
            <a:noFill/>
            <a:ln w="38100">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Line 25"/>
            <p:cNvSpPr>
              <a:spLocks noChangeAspect="1" noChangeShapeType="1"/>
            </p:cNvSpPr>
            <p:nvPr/>
          </p:nvSpPr>
          <p:spPr bwMode="auto">
            <a:xfrm flipV="1">
              <a:off x="1778" y="3194"/>
              <a:ext cx="414" cy="41"/>
            </a:xfrm>
            <a:prstGeom prst="line">
              <a:avLst/>
            </a:prstGeom>
            <a:noFill/>
            <a:ln w="38100">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3" name="Line 26"/>
            <p:cNvSpPr>
              <a:spLocks noChangeAspect="1" noChangeShapeType="1"/>
            </p:cNvSpPr>
            <p:nvPr/>
          </p:nvSpPr>
          <p:spPr bwMode="auto">
            <a:xfrm flipV="1">
              <a:off x="2994" y="3114"/>
              <a:ext cx="399" cy="2"/>
            </a:xfrm>
            <a:prstGeom prst="line">
              <a:avLst/>
            </a:prstGeom>
            <a:noFill/>
            <a:ln w="38100">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4" name="Line 27"/>
            <p:cNvSpPr>
              <a:spLocks noChangeAspect="1" noChangeShapeType="1"/>
            </p:cNvSpPr>
            <p:nvPr/>
          </p:nvSpPr>
          <p:spPr bwMode="auto">
            <a:xfrm flipV="1">
              <a:off x="3393" y="3048"/>
              <a:ext cx="190" cy="66"/>
            </a:xfrm>
            <a:prstGeom prst="line">
              <a:avLst/>
            </a:prstGeom>
            <a:noFill/>
            <a:ln w="38100">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5" name="Line 28"/>
            <p:cNvSpPr>
              <a:spLocks noChangeAspect="1" noChangeShapeType="1"/>
            </p:cNvSpPr>
            <p:nvPr/>
          </p:nvSpPr>
          <p:spPr bwMode="auto">
            <a:xfrm flipV="1">
              <a:off x="3583" y="3020"/>
              <a:ext cx="249" cy="28"/>
            </a:xfrm>
            <a:prstGeom prst="line">
              <a:avLst/>
            </a:prstGeom>
            <a:noFill/>
            <a:ln w="38100">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6" name="Line 29"/>
            <p:cNvSpPr>
              <a:spLocks noChangeAspect="1" noChangeShapeType="1"/>
            </p:cNvSpPr>
            <p:nvPr/>
          </p:nvSpPr>
          <p:spPr bwMode="auto">
            <a:xfrm flipV="1">
              <a:off x="3832" y="2966"/>
              <a:ext cx="487" cy="54"/>
            </a:xfrm>
            <a:prstGeom prst="line">
              <a:avLst/>
            </a:prstGeom>
            <a:noFill/>
            <a:ln w="38100">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7" name="Text Box 30"/>
            <p:cNvSpPr txBox="1">
              <a:spLocks noChangeAspect="1" noChangeArrowheads="1"/>
            </p:cNvSpPr>
            <p:nvPr/>
          </p:nvSpPr>
          <p:spPr bwMode="auto">
            <a:xfrm>
              <a:off x="3423" y="3245"/>
              <a:ext cx="661" cy="19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lgn="ctr">
                <a:defRPr>
                  <a:solidFill>
                    <a:schemeClr val="tx1"/>
                  </a:solidFill>
                  <a:latin typeface="Arial" pitchFamily="34" charset="0"/>
                </a:defRPr>
              </a:lvl1pPr>
              <a:lvl2pPr marL="742950" indent="-285750" algn="ctr">
                <a:defRPr>
                  <a:solidFill>
                    <a:schemeClr val="tx1"/>
                  </a:solidFill>
                  <a:latin typeface="Arial" pitchFamily="34" charset="0"/>
                </a:defRPr>
              </a:lvl2pPr>
              <a:lvl3pPr marL="1143000" indent="-228600" algn="ctr">
                <a:defRPr>
                  <a:solidFill>
                    <a:schemeClr val="tx1"/>
                  </a:solidFill>
                  <a:latin typeface="Arial" pitchFamily="34" charset="0"/>
                </a:defRPr>
              </a:lvl3pPr>
              <a:lvl4pPr marL="1600200" indent="-228600" algn="ctr">
                <a:defRPr>
                  <a:solidFill>
                    <a:schemeClr val="tx1"/>
                  </a:solidFill>
                  <a:latin typeface="Arial" pitchFamily="34" charset="0"/>
                </a:defRPr>
              </a:lvl4pPr>
              <a:lvl5pPr marL="2057400" indent="-228600" algn="ctr">
                <a:defRPr>
                  <a:solidFill>
                    <a:schemeClr val="tx1"/>
                  </a:solidFill>
                  <a:latin typeface="Arial" pitchFamily="34" charset="0"/>
                </a:defRPr>
              </a:lvl5pPr>
              <a:lvl6pPr marL="2514600" indent="-228600" algn="ctr" fontAlgn="base">
                <a:spcBef>
                  <a:spcPct val="0"/>
                </a:spcBef>
                <a:spcAft>
                  <a:spcPct val="0"/>
                </a:spcAft>
                <a:defRPr>
                  <a:solidFill>
                    <a:schemeClr val="tx1"/>
                  </a:solidFill>
                  <a:latin typeface="Arial" pitchFamily="34" charset="0"/>
                </a:defRPr>
              </a:lvl6pPr>
              <a:lvl7pPr marL="2971800" indent="-228600" algn="ctr" fontAlgn="base">
                <a:spcBef>
                  <a:spcPct val="0"/>
                </a:spcBef>
                <a:spcAft>
                  <a:spcPct val="0"/>
                </a:spcAft>
                <a:defRPr>
                  <a:solidFill>
                    <a:schemeClr val="tx1"/>
                  </a:solidFill>
                  <a:latin typeface="Arial" pitchFamily="34" charset="0"/>
                </a:defRPr>
              </a:lvl7pPr>
              <a:lvl8pPr marL="3429000" indent="-228600" algn="ctr" fontAlgn="base">
                <a:spcBef>
                  <a:spcPct val="0"/>
                </a:spcBef>
                <a:spcAft>
                  <a:spcPct val="0"/>
                </a:spcAft>
                <a:defRPr>
                  <a:solidFill>
                    <a:schemeClr val="tx1"/>
                  </a:solidFill>
                  <a:latin typeface="Arial" pitchFamily="34" charset="0"/>
                </a:defRPr>
              </a:lvl8pPr>
              <a:lvl9pPr marL="3886200" indent="-228600" algn="ctr" fontAlgn="base">
                <a:spcBef>
                  <a:spcPct val="0"/>
                </a:spcBef>
                <a:spcAft>
                  <a:spcPct val="0"/>
                </a:spcAft>
                <a:defRPr>
                  <a:solidFill>
                    <a:schemeClr val="tx1"/>
                  </a:solidFill>
                  <a:latin typeface="Arial" pitchFamily="34" charset="0"/>
                </a:defRPr>
              </a:lvl9pPr>
            </a:lstStyle>
            <a:p>
              <a:pPr algn="l" defTabSz="914400" eaLnBrk="0" hangingPunct="0"/>
              <a:r>
                <a:rPr lang="en-US" altLang="en-US" sz="1400" b="1">
                  <a:solidFill>
                    <a:schemeClr val="accent2"/>
                  </a:solidFill>
                  <a:latin typeface="Times New Roman" pitchFamily="18" charset="0"/>
                </a:rPr>
                <a:t>Road Mesh</a:t>
              </a:r>
            </a:p>
          </p:txBody>
        </p:sp>
        <p:sp>
          <p:nvSpPr>
            <p:cNvPr id="48" name="Text Box 31"/>
            <p:cNvSpPr txBox="1">
              <a:spLocks noChangeAspect="1" noChangeArrowheads="1"/>
            </p:cNvSpPr>
            <p:nvPr/>
          </p:nvSpPr>
          <p:spPr bwMode="auto">
            <a:xfrm>
              <a:off x="2570" y="2194"/>
              <a:ext cx="354" cy="19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lgn="ctr">
                <a:defRPr>
                  <a:solidFill>
                    <a:schemeClr val="tx1"/>
                  </a:solidFill>
                  <a:latin typeface="Arial" pitchFamily="34" charset="0"/>
                </a:defRPr>
              </a:lvl1pPr>
              <a:lvl2pPr marL="742950" indent="-285750" algn="ctr">
                <a:defRPr>
                  <a:solidFill>
                    <a:schemeClr val="tx1"/>
                  </a:solidFill>
                  <a:latin typeface="Arial" pitchFamily="34" charset="0"/>
                </a:defRPr>
              </a:lvl2pPr>
              <a:lvl3pPr marL="1143000" indent="-228600" algn="ctr">
                <a:defRPr>
                  <a:solidFill>
                    <a:schemeClr val="tx1"/>
                  </a:solidFill>
                  <a:latin typeface="Arial" pitchFamily="34" charset="0"/>
                </a:defRPr>
              </a:lvl3pPr>
              <a:lvl4pPr marL="1600200" indent="-228600" algn="ctr">
                <a:defRPr>
                  <a:solidFill>
                    <a:schemeClr val="tx1"/>
                  </a:solidFill>
                  <a:latin typeface="Arial" pitchFamily="34" charset="0"/>
                </a:defRPr>
              </a:lvl4pPr>
              <a:lvl5pPr marL="2057400" indent="-228600" algn="ctr">
                <a:defRPr>
                  <a:solidFill>
                    <a:schemeClr val="tx1"/>
                  </a:solidFill>
                  <a:latin typeface="Arial" pitchFamily="34" charset="0"/>
                </a:defRPr>
              </a:lvl5pPr>
              <a:lvl6pPr marL="2514600" indent="-228600" algn="ctr" fontAlgn="base">
                <a:spcBef>
                  <a:spcPct val="0"/>
                </a:spcBef>
                <a:spcAft>
                  <a:spcPct val="0"/>
                </a:spcAft>
                <a:defRPr>
                  <a:solidFill>
                    <a:schemeClr val="tx1"/>
                  </a:solidFill>
                  <a:latin typeface="Arial" pitchFamily="34" charset="0"/>
                </a:defRPr>
              </a:lvl6pPr>
              <a:lvl7pPr marL="2971800" indent="-228600" algn="ctr" fontAlgn="base">
                <a:spcBef>
                  <a:spcPct val="0"/>
                </a:spcBef>
                <a:spcAft>
                  <a:spcPct val="0"/>
                </a:spcAft>
                <a:defRPr>
                  <a:solidFill>
                    <a:schemeClr val="tx1"/>
                  </a:solidFill>
                  <a:latin typeface="Arial" pitchFamily="34" charset="0"/>
                </a:defRPr>
              </a:lvl7pPr>
              <a:lvl8pPr marL="3429000" indent="-228600" algn="ctr" fontAlgn="base">
                <a:spcBef>
                  <a:spcPct val="0"/>
                </a:spcBef>
                <a:spcAft>
                  <a:spcPct val="0"/>
                </a:spcAft>
                <a:defRPr>
                  <a:solidFill>
                    <a:schemeClr val="tx1"/>
                  </a:solidFill>
                  <a:latin typeface="Arial" pitchFamily="34" charset="0"/>
                </a:defRPr>
              </a:lvl8pPr>
              <a:lvl9pPr marL="3886200" indent="-228600" algn="ctr" fontAlgn="base">
                <a:spcBef>
                  <a:spcPct val="0"/>
                </a:spcBef>
                <a:spcAft>
                  <a:spcPct val="0"/>
                </a:spcAft>
                <a:defRPr>
                  <a:solidFill>
                    <a:schemeClr val="tx1"/>
                  </a:solidFill>
                  <a:latin typeface="Arial" pitchFamily="34" charset="0"/>
                </a:defRPr>
              </a:lvl9pPr>
            </a:lstStyle>
            <a:p>
              <a:pPr algn="l" defTabSz="914400" eaLnBrk="0" hangingPunct="0"/>
              <a:r>
                <a:rPr lang="en-US" altLang="en-US" sz="1400" b="1">
                  <a:solidFill>
                    <a:srgbClr val="FC0128"/>
                  </a:solidFill>
                  <a:latin typeface="Times New Roman" pitchFamily="18" charset="0"/>
                </a:rPr>
                <a:t>20°C</a:t>
              </a:r>
            </a:p>
          </p:txBody>
        </p:sp>
        <p:sp>
          <p:nvSpPr>
            <p:cNvPr id="49" name="Line 32"/>
            <p:cNvSpPr>
              <a:spLocks noChangeAspect="1" noChangeShapeType="1"/>
            </p:cNvSpPr>
            <p:nvPr/>
          </p:nvSpPr>
          <p:spPr bwMode="auto">
            <a:xfrm flipV="1">
              <a:off x="1336" y="2966"/>
              <a:ext cx="111" cy="1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 name="Line 33"/>
            <p:cNvSpPr>
              <a:spLocks noChangeAspect="1" noChangeShapeType="1"/>
            </p:cNvSpPr>
            <p:nvPr/>
          </p:nvSpPr>
          <p:spPr bwMode="auto">
            <a:xfrm flipV="1">
              <a:off x="1448" y="2828"/>
              <a:ext cx="69" cy="138"/>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 name="Line 34"/>
            <p:cNvSpPr>
              <a:spLocks noChangeAspect="1" noChangeShapeType="1"/>
            </p:cNvSpPr>
            <p:nvPr/>
          </p:nvSpPr>
          <p:spPr bwMode="auto">
            <a:xfrm flipV="1">
              <a:off x="1518" y="2802"/>
              <a:ext cx="31" cy="26"/>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 name="Line 35"/>
            <p:cNvSpPr>
              <a:spLocks noChangeAspect="1" noChangeShapeType="1"/>
            </p:cNvSpPr>
            <p:nvPr/>
          </p:nvSpPr>
          <p:spPr bwMode="auto">
            <a:xfrm flipV="1">
              <a:off x="1549" y="2801"/>
              <a:ext cx="219" cy="1"/>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 name="Line 36"/>
            <p:cNvSpPr>
              <a:spLocks noChangeAspect="1" noChangeShapeType="1"/>
            </p:cNvSpPr>
            <p:nvPr/>
          </p:nvSpPr>
          <p:spPr bwMode="auto">
            <a:xfrm flipV="1">
              <a:off x="1770" y="2668"/>
              <a:ext cx="404" cy="131"/>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 name="Line 37"/>
            <p:cNvSpPr>
              <a:spLocks noChangeAspect="1" noChangeShapeType="1"/>
            </p:cNvSpPr>
            <p:nvPr/>
          </p:nvSpPr>
          <p:spPr bwMode="auto">
            <a:xfrm flipV="1">
              <a:off x="2174" y="2627"/>
              <a:ext cx="436" cy="41"/>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 name="Line 38"/>
            <p:cNvSpPr>
              <a:spLocks noChangeAspect="1" noChangeShapeType="1"/>
            </p:cNvSpPr>
            <p:nvPr/>
          </p:nvSpPr>
          <p:spPr bwMode="auto">
            <a:xfrm flipV="1">
              <a:off x="2610" y="2586"/>
              <a:ext cx="386" cy="41"/>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 name="Rectangle 39"/>
            <p:cNvSpPr>
              <a:spLocks noChangeAspect="1" noChangeArrowheads="1"/>
            </p:cNvSpPr>
            <p:nvPr/>
          </p:nvSpPr>
          <p:spPr bwMode="auto">
            <a:xfrm>
              <a:off x="2073" y="2540"/>
              <a:ext cx="451" cy="8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a:solidFill>
                    <a:schemeClr val="tx1"/>
                  </a:solidFill>
                  <a:latin typeface="Arial" pitchFamily="34" charset="0"/>
                </a:defRPr>
              </a:lvl1pPr>
              <a:lvl2pPr marL="742950" indent="-285750" algn="ctr">
                <a:defRPr>
                  <a:solidFill>
                    <a:schemeClr val="tx1"/>
                  </a:solidFill>
                  <a:latin typeface="Arial" pitchFamily="34" charset="0"/>
                </a:defRPr>
              </a:lvl2pPr>
              <a:lvl3pPr marL="1143000" indent="-228600" algn="ctr">
                <a:defRPr>
                  <a:solidFill>
                    <a:schemeClr val="tx1"/>
                  </a:solidFill>
                  <a:latin typeface="Arial" pitchFamily="34" charset="0"/>
                </a:defRPr>
              </a:lvl3pPr>
              <a:lvl4pPr marL="1600200" indent="-228600" algn="ctr">
                <a:defRPr>
                  <a:solidFill>
                    <a:schemeClr val="tx1"/>
                  </a:solidFill>
                  <a:latin typeface="Arial" pitchFamily="34" charset="0"/>
                </a:defRPr>
              </a:lvl4pPr>
              <a:lvl5pPr marL="2057400" indent="-228600" algn="ctr">
                <a:defRPr>
                  <a:solidFill>
                    <a:schemeClr val="tx1"/>
                  </a:solidFill>
                  <a:latin typeface="Arial" pitchFamily="34" charset="0"/>
                </a:defRPr>
              </a:lvl5pPr>
              <a:lvl6pPr marL="2514600" indent="-228600" algn="ctr" fontAlgn="base">
                <a:spcBef>
                  <a:spcPct val="0"/>
                </a:spcBef>
                <a:spcAft>
                  <a:spcPct val="0"/>
                </a:spcAft>
                <a:defRPr>
                  <a:solidFill>
                    <a:schemeClr val="tx1"/>
                  </a:solidFill>
                  <a:latin typeface="Arial" pitchFamily="34" charset="0"/>
                </a:defRPr>
              </a:lvl6pPr>
              <a:lvl7pPr marL="2971800" indent="-228600" algn="ctr" fontAlgn="base">
                <a:spcBef>
                  <a:spcPct val="0"/>
                </a:spcBef>
                <a:spcAft>
                  <a:spcPct val="0"/>
                </a:spcAft>
                <a:defRPr>
                  <a:solidFill>
                    <a:schemeClr val="tx1"/>
                  </a:solidFill>
                  <a:latin typeface="Arial" pitchFamily="34" charset="0"/>
                </a:defRPr>
              </a:lvl7pPr>
              <a:lvl8pPr marL="3429000" indent="-228600" algn="ctr" fontAlgn="base">
                <a:spcBef>
                  <a:spcPct val="0"/>
                </a:spcBef>
                <a:spcAft>
                  <a:spcPct val="0"/>
                </a:spcAft>
                <a:defRPr>
                  <a:solidFill>
                    <a:schemeClr val="tx1"/>
                  </a:solidFill>
                  <a:latin typeface="Arial" pitchFamily="34" charset="0"/>
                </a:defRPr>
              </a:lvl8pPr>
              <a:lvl9pPr marL="3886200" indent="-228600" algn="ctr" fontAlgn="base">
                <a:spcBef>
                  <a:spcPct val="0"/>
                </a:spcBef>
                <a:spcAft>
                  <a:spcPct val="0"/>
                </a:spcAft>
                <a:defRPr>
                  <a:solidFill>
                    <a:schemeClr val="tx1"/>
                  </a:solidFill>
                  <a:latin typeface="Arial" pitchFamily="34" charset="0"/>
                </a:defRPr>
              </a:lvl9pPr>
            </a:lstStyle>
            <a:p>
              <a:pPr algn="l" defTabSz="914400" eaLnBrk="0" hangingPunct="0"/>
              <a:endParaRPr lang="it-IT" altLang="en-US" sz="2000" u="sng">
                <a:latin typeface="Times New Roman" pitchFamily="18" charset="0"/>
              </a:endParaRPr>
            </a:p>
          </p:txBody>
        </p:sp>
        <p:sp>
          <p:nvSpPr>
            <p:cNvPr id="57" name="Rectangle 40"/>
            <p:cNvSpPr>
              <a:spLocks noChangeAspect="1" noChangeArrowheads="1"/>
            </p:cNvSpPr>
            <p:nvPr/>
          </p:nvSpPr>
          <p:spPr bwMode="auto">
            <a:xfrm>
              <a:off x="2647" y="2625"/>
              <a:ext cx="412" cy="8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a:solidFill>
                    <a:schemeClr val="tx1"/>
                  </a:solidFill>
                  <a:latin typeface="Arial" pitchFamily="34" charset="0"/>
                </a:defRPr>
              </a:lvl1pPr>
              <a:lvl2pPr marL="742950" indent="-285750" algn="ctr">
                <a:defRPr>
                  <a:solidFill>
                    <a:schemeClr val="tx1"/>
                  </a:solidFill>
                  <a:latin typeface="Arial" pitchFamily="34" charset="0"/>
                </a:defRPr>
              </a:lvl2pPr>
              <a:lvl3pPr marL="1143000" indent="-228600" algn="ctr">
                <a:defRPr>
                  <a:solidFill>
                    <a:schemeClr val="tx1"/>
                  </a:solidFill>
                  <a:latin typeface="Arial" pitchFamily="34" charset="0"/>
                </a:defRPr>
              </a:lvl3pPr>
              <a:lvl4pPr marL="1600200" indent="-228600" algn="ctr">
                <a:defRPr>
                  <a:solidFill>
                    <a:schemeClr val="tx1"/>
                  </a:solidFill>
                  <a:latin typeface="Arial" pitchFamily="34" charset="0"/>
                </a:defRPr>
              </a:lvl4pPr>
              <a:lvl5pPr marL="2057400" indent="-228600" algn="ctr">
                <a:defRPr>
                  <a:solidFill>
                    <a:schemeClr val="tx1"/>
                  </a:solidFill>
                  <a:latin typeface="Arial" pitchFamily="34" charset="0"/>
                </a:defRPr>
              </a:lvl5pPr>
              <a:lvl6pPr marL="2514600" indent="-228600" algn="ctr" fontAlgn="base">
                <a:spcBef>
                  <a:spcPct val="0"/>
                </a:spcBef>
                <a:spcAft>
                  <a:spcPct val="0"/>
                </a:spcAft>
                <a:defRPr>
                  <a:solidFill>
                    <a:schemeClr val="tx1"/>
                  </a:solidFill>
                  <a:latin typeface="Arial" pitchFamily="34" charset="0"/>
                </a:defRPr>
              </a:lvl6pPr>
              <a:lvl7pPr marL="2971800" indent="-228600" algn="ctr" fontAlgn="base">
                <a:spcBef>
                  <a:spcPct val="0"/>
                </a:spcBef>
                <a:spcAft>
                  <a:spcPct val="0"/>
                </a:spcAft>
                <a:defRPr>
                  <a:solidFill>
                    <a:schemeClr val="tx1"/>
                  </a:solidFill>
                  <a:latin typeface="Arial" pitchFamily="34" charset="0"/>
                </a:defRPr>
              </a:lvl7pPr>
              <a:lvl8pPr marL="3429000" indent="-228600" algn="ctr" fontAlgn="base">
                <a:spcBef>
                  <a:spcPct val="0"/>
                </a:spcBef>
                <a:spcAft>
                  <a:spcPct val="0"/>
                </a:spcAft>
                <a:defRPr>
                  <a:solidFill>
                    <a:schemeClr val="tx1"/>
                  </a:solidFill>
                  <a:latin typeface="Arial" pitchFamily="34" charset="0"/>
                </a:defRPr>
              </a:lvl8pPr>
              <a:lvl9pPr marL="3886200" indent="-228600" algn="ctr" fontAlgn="base">
                <a:spcBef>
                  <a:spcPct val="0"/>
                </a:spcBef>
                <a:spcAft>
                  <a:spcPct val="0"/>
                </a:spcAft>
                <a:defRPr>
                  <a:solidFill>
                    <a:schemeClr val="tx1"/>
                  </a:solidFill>
                  <a:latin typeface="Arial" pitchFamily="34" charset="0"/>
                </a:defRPr>
              </a:lvl9pPr>
            </a:lstStyle>
            <a:p>
              <a:pPr algn="l" defTabSz="914400" eaLnBrk="0" hangingPunct="0"/>
              <a:endParaRPr lang="it-IT" altLang="en-US" sz="2000" u="sng">
                <a:latin typeface="Times New Roman" pitchFamily="18" charset="0"/>
              </a:endParaRPr>
            </a:p>
          </p:txBody>
        </p:sp>
        <p:sp>
          <p:nvSpPr>
            <p:cNvPr id="58" name="Rectangle 41"/>
            <p:cNvSpPr>
              <a:spLocks noChangeAspect="1" noChangeArrowheads="1"/>
            </p:cNvSpPr>
            <p:nvPr/>
          </p:nvSpPr>
          <p:spPr bwMode="auto">
            <a:xfrm>
              <a:off x="2686" y="2889"/>
              <a:ext cx="620" cy="8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a:solidFill>
                    <a:schemeClr val="tx1"/>
                  </a:solidFill>
                  <a:latin typeface="Arial" pitchFamily="34" charset="0"/>
                </a:defRPr>
              </a:lvl1pPr>
              <a:lvl2pPr marL="742950" indent="-285750" algn="ctr">
                <a:defRPr>
                  <a:solidFill>
                    <a:schemeClr val="tx1"/>
                  </a:solidFill>
                  <a:latin typeface="Arial" pitchFamily="34" charset="0"/>
                </a:defRPr>
              </a:lvl2pPr>
              <a:lvl3pPr marL="1143000" indent="-228600" algn="ctr">
                <a:defRPr>
                  <a:solidFill>
                    <a:schemeClr val="tx1"/>
                  </a:solidFill>
                  <a:latin typeface="Arial" pitchFamily="34" charset="0"/>
                </a:defRPr>
              </a:lvl3pPr>
              <a:lvl4pPr marL="1600200" indent="-228600" algn="ctr">
                <a:defRPr>
                  <a:solidFill>
                    <a:schemeClr val="tx1"/>
                  </a:solidFill>
                  <a:latin typeface="Arial" pitchFamily="34" charset="0"/>
                </a:defRPr>
              </a:lvl4pPr>
              <a:lvl5pPr marL="2057400" indent="-228600" algn="ctr">
                <a:defRPr>
                  <a:solidFill>
                    <a:schemeClr val="tx1"/>
                  </a:solidFill>
                  <a:latin typeface="Arial" pitchFamily="34" charset="0"/>
                </a:defRPr>
              </a:lvl5pPr>
              <a:lvl6pPr marL="2514600" indent="-228600" algn="ctr" fontAlgn="base">
                <a:spcBef>
                  <a:spcPct val="0"/>
                </a:spcBef>
                <a:spcAft>
                  <a:spcPct val="0"/>
                </a:spcAft>
                <a:defRPr>
                  <a:solidFill>
                    <a:schemeClr val="tx1"/>
                  </a:solidFill>
                  <a:latin typeface="Arial" pitchFamily="34" charset="0"/>
                </a:defRPr>
              </a:lvl6pPr>
              <a:lvl7pPr marL="2971800" indent="-228600" algn="ctr" fontAlgn="base">
                <a:spcBef>
                  <a:spcPct val="0"/>
                </a:spcBef>
                <a:spcAft>
                  <a:spcPct val="0"/>
                </a:spcAft>
                <a:defRPr>
                  <a:solidFill>
                    <a:schemeClr val="tx1"/>
                  </a:solidFill>
                  <a:latin typeface="Arial" pitchFamily="34" charset="0"/>
                </a:defRPr>
              </a:lvl7pPr>
              <a:lvl8pPr marL="3429000" indent="-228600" algn="ctr" fontAlgn="base">
                <a:spcBef>
                  <a:spcPct val="0"/>
                </a:spcBef>
                <a:spcAft>
                  <a:spcPct val="0"/>
                </a:spcAft>
                <a:defRPr>
                  <a:solidFill>
                    <a:schemeClr val="tx1"/>
                  </a:solidFill>
                  <a:latin typeface="Arial" pitchFamily="34" charset="0"/>
                </a:defRPr>
              </a:lvl8pPr>
              <a:lvl9pPr marL="3886200" indent="-228600" algn="ctr" fontAlgn="base">
                <a:spcBef>
                  <a:spcPct val="0"/>
                </a:spcBef>
                <a:spcAft>
                  <a:spcPct val="0"/>
                </a:spcAft>
                <a:defRPr>
                  <a:solidFill>
                    <a:schemeClr val="tx1"/>
                  </a:solidFill>
                  <a:latin typeface="Arial" pitchFamily="34" charset="0"/>
                </a:defRPr>
              </a:lvl9pPr>
            </a:lstStyle>
            <a:p>
              <a:pPr algn="l" defTabSz="914400" eaLnBrk="0" hangingPunct="0"/>
              <a:endParaRPr lang="it-IT" altLang="en-US" sz="2000" u="sng">
                <a:latin typeface="Times New Roman" pitchFamily="18" charset="0"/>
              </a:endParaRPr>
            </a:p>
          </p:txBody>
        </p:sp>
        <p:sp>
          <p:nvSpPr>
            <p:cNvPr id="59" name="Rectangle 42"/>
            <p:cNvSpPr>
              <a:spLocks noChangeAspect="1" noChangeArrowheads="1"/>
            </p:cNvSpPr>
            <p:nvPr/>
          </p:nvSpPr>
          <p:spPr bwMode="auto">
            <a:xfrm>
              <a:off x="1368" y="2237"/>
              <a:ext cx="451" cy="8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a:solidFill>
                    <a:schemeClr val="tx1"/>
                  </a:solidFill>
                  <a:latin typeface="Arial" pitchFamily="34" charset="0"/>
                </a:defRPr>
              </a:lvl1pPr>
              <a:lvl2pPr marL="742950" indent="-285750" algn="ctr">
                <a:defRPr>
                  <a:solidFill>
                    <a:schemeClr val="tx1"/>
                  </a:solidFill>
                  <a:latin typeface="Arial" pitchFamily="34" charset="0"/>
                </a:defRPr>
              </a:lvl2pPr>
              <a:lvl3pPr marL="1143000" indent="-228600" algn="ctr">
                <a:defRPr>
                  <a:solidFill>
                    <a:schemeClr val="tx1"/>
                  </a:solidFill>
                  <a:latin typeface="Arial" pitchFamily="34" charset="0"/>
                </a:defRPr>
              </a:lvl3pPr>
              <a:lvl4pPr marL="1600200" indent="-228600" algn="ctr">
                <a:defRPr>
                  <a:solidFill>
                    <a:schemeClr val="tx1"/>
                  </a:solidFill>
                  <a:latin typeface="Arial" pitchFamily="34" charset="0"/>
                </a:defRPr>
              </a:lvl4pPr>
              <a:lvl5pPr marL="2057400" indent="-228600" algn="ctr">
                <a:defRPr>
                  <a:solidFill>
                    <a:schemeClr val="tx1"/>
                  </a:solidFill>
                  <a:latin typeface="Arial" pitchFamily="34" charset="0"/>
                </a:defRPr>
              </a:lvl5pPr>
              <a:lvl6pPr marL="2514600" indent="-228600" algn="ctr" fontAlgn="base">
                <a:spcBef>
                  <a:spcPct val="0"/>
                </a:spcBef>
                <a:spcAft>
                  <a:spcPct val="0"/>
                </a:spcAft>
                <a:defRPr>
                  <a:solidFill>
                    <a:schemeClr val="tx1"/>
                  </a:solidFill>
                  <a:latin typeface="Arial" pitchFamily="34" charset="0"/>
                </a:defRPr>
              </a:lvl6pPr>
              <a:lvl7pPr marL="2971800" indent="-228600" algn="ctr" fontAlgn="base">
                <a:spcBef>
                  <a:spcPct val="0"/>
                </a:spcBef>
                <a:spcAft>
                  <a:spcPct val="0"/>
                </a:spcAft>
                <a:defRPr>
                  <a:solidFill>
                    <a:schemeClr val="tx1"/>
                  </a:solidFill>
                  <a:latin typeface="Arial" pitchFamily="34" charset="0"/>
                </a:defRPr>
              </a:lvl7pPr>
              <a:lvl8pPr marL="3429000" indent="-228600" algn="ctr" fontAlgn="base">
                <a:spcBef>
                  <a:spcPct val="0"/>
                </a:spcBef>
                <a:spcAft>
                  <a:spcPct val="0"/>
                </a:spcAft>
                <a:defRPr>
                  <a:solidFill>
                    <a:schemeClr val="tx1"/>
                  </a:solidFill>
                  <a:latin typeface="Arial" pitchFamily="34" charset="0"/>
                </a:defRPr>
              </a:lvl8pPr>
              <a:lvl9pPr marL="3886200" indent="-228600" algn="ctr" fontAlgn="base">
                <a:spcBef>
                  <a:spcPct val="0"/>
                </a:spcBef>
                <a:spcAft>
                  <a:spcPct val="0"/>
                </a:spcAft>
                <a:defRPr>
                  <a:solidFill>
                    <a:schemeClr val="tx1"/>
                  </a:solidFill>
                  <a:latin typeface="Arial" pitchFamily="34" charset="0"/>
                </a:defRPr>
              </a:lvl9pPr>
            </a:lstStyle>
            <a:p>
              <a:pPr algn="l" defTabSz="914400" eaLnBrk="0" hangingPunct="0"/>
              <a:endParaRPr lang="it-IT" altLang="en-US" sz="2000" u="sng">
                <a:latin typeface="Times New Roman" pitchFamily="18" charset="0"/>
              </a:endParaRPr>
            </a:p>
          </p:txBody>
        </p:sp>
        <p:sp>
          <p:nvSpPr>
            <p:cNvPr id="60" name="Line 43"/>
            <p:cNvSpPr>
              <a:spLocks noChangeAspect="1" noChangeShapeType="1"/>
            </p:cNvSpPr>
            <p:nvPr/>
          </p:nvSpPr>
          <p:spPr bwMode="auto">
            <a:xfrm>
              <a:off x="1744" y="2157"/>
              <a:ext cx="0" cy="2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 name="Rectangle 44"/>
            <p:cNvSpPr>
              <a:spLocks noChangeAspect="1" noChangeArrowheads="1"/>
            </p:cNvSpPr>
            <p:nvPr/>
          </p:nvSpPr>
          <p:spPr bwMode="auto">
            <a:xfrm>
              <a:off x="1572" y="2373"/>
              <a:ext cx="111" cy="1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a:solidFill>
                    <a:schemeClr val="tx1"/>
                  </a:solidFill>
                  <a:latin typeface="Arial" pitchFamily="34" charset="0"/>
                </a:defRPr>
              </a:lvl1pPr>
              <a:lvl2pPr marL="742950" indent="-285750" algn="ctr">
                <a:defRPr>
                  <a:solidFill>
                    <a:schemeClr val="tx1"/>
                  </a:solidFill>
                  <a:latin typeface="Arial" pitchFamily="34" charset="0"/>
                </a:defRPr>
              </a:lvl2pPr>
              <a:lvl3pPr marL="1143000" indent="-228600" algn="ctr">
                <a:defRPr>
                  <a:solidFill>
                    <a:schemeClr val="tx1"/>
                  </a:solidFill>
                  <a:latin typeface="Arial" pitchFamily="34" charset="0"/>
                </a:defRPr>
              </a:lvl3pPr>
              <a:lvl4pPr marL="1600200" indent="-228600" algn="ctr">
                <a:defRPr>
                  <a:solidFill>
                    <a:schemeClr val="tx1"/>
                  </a:solidFill>
                  <a:latin typeface="Arial" pitchFamily="34" charset="0"/>
                </a:defRPr>
              </a:lvl4pPr>
              <a:lvl5pPr marL="2057400" indent="-228600" algn="ctr">
                <a:defRPr>
                  <a:solidFill>
                    <a:schemeClr val="tx1"/>
                  </a:solidFill>
                  <a:latin typeface="Arial" pitchFamily="34" charset="0"/>
                </a:defRPr>
              </a:lvl5pPr>
              <a:lvl6pPr marL="2514600" indent="-228600" algn="ctr" fontAlgn="base">
                <a:spcBef>
                  <a:spcPct val="0"/>
                </a:spcBef>
                <a:spcAft>
                  <a:spcPct val="0"/>
                </a:spcAft>
                <a:defRPr>
                  <a:solidFill>
                    <a:schemeClr val="tx1"/>
                  </a:solidFill>
                  <a:latin typeface="Arial" pitchFamily="34" charset="0"/>
                </a:defRPr>
              </a:lvl6pPr>
              <a:lvl7pPr marL="2971800" indent="-228600" algn="ctr" fontAlgn="base">
                <a:spcBef>
                  <a:spcPct val="0"/>
                </a:spcBef>
                <a:spcAft>
                  <a:spcPct val="0"/>
                </a:spcAft>
                <a:defRPr>
                  <a:solidFill>
                    <a:schemeClr val="tx1"/>
                  </a:solidFill>
                  <a:latin typeface="Arial" pitchFamily="34" charset="0"/>
                </a:defRPr>
              </a:lvl7pPr>
              <a:lvl8pPr marL="3429000" indent="-228600" algn="ctr" fontAlgn="base">
                <a:spcBef>
                  <a:spcPct val="0"/>
                </a:spcBef>
                <a:spcAft>
                  <a:spcPct val="0"/>
                </a:spcAft>
                <a:defRPr>
                  <a:solidFill>
                    <a:schemeClr val="tx1"/>
                  </a:solidFill>
                  <a:latin typeface="Arial" pitchFamily="34" charset="0"/>
                </a:defRPr>
              </a:lvl8pPr>
              <a:lvl9pPr marL="3886200" indent="-228600" algn="ctr" fontAlgn="base">
                <a:spcBef>
                  <a:spcPct val="0"/>
                </a:spcBef>
                <a:spcAft>
                  <a:spcPct val="0"/>
                </a:spcAft>
                <a:defRPr>
                  <a:solidFill>
                    <a:schemeClr val="tx1"/>
                  </a:solidFill>
                  <a:latin typeface="Arial" pitchFamily="34" charset="0"/>
                </a:defRPr>
              </a:lvl9pPr>
            </a:lstStyle>
            <a:p>
              <a:pPr algn="l" defTabSz="914400" eaLnBrk="0" hangingPunct="0"/>
              <a:endParaRPr lang="it-IT" altLang="en-US" sz="2000" u="sng">
                <a:latin typeface="Times New Roman" pitchFamily="18" charset="0"/>
              </a:endParaRPr>
            </a:p>
          </p:txBody>
        </p:sp>
        <p:sp>
          <p:nvSpPr>
            <p:cNvPr id="62" name="Line 45"/>
            <p:cNvSpPr>
              <a:spLocks noChangeAspect="1" noChangeShapeType="1"/>
            </p:cNvSpPr>
            <p:nvPr/>
          </p:nvSpPr>
          <p:spPr bwMode="auto">
            <a:xfrm>
              <a:off x="2160" y="2458"/>
              <a:ext cx="0" cy="1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 name="Line 46"/>
            <p:cNvSpPr>
              <a:spLocks noChangeAspect="1" noChangeShapeType="1"/>
            </p:cNvSpPr>
            <p:nvPr/>
          </p:nvSpPr>
          <p:spPr bwMode="auto">
            <a:xfrm>
              <a:off x="2039" y="2586"/>
              <a:ext cx="57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 name="Line 47"/>
            <p:cNvSpPr>
              <a:spLocks noChangeAspect="1" noChangeShapeType="1"/>
            </p:cNvSpPr>
            <p:nvPr/>
          </p:nvSpPr>
          <p:spPr bwMode="auto">
            <a:xfrm flipV="1">
              <a:off x="1334" y="2971"/>
              <a:ext cx="119" cy="228"/>
            </a:xfrm>
            <a:prstGeom prst="line">
              <a:avLst/>
            </a:prstGeom>
            <a:noFill/>
            <a:ln w="38100">
              <a:solidFill>
                <a:srgbClr val="FF33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65" name="Line 48"/>
            <p:cNvSpPr>
              <a:spLocks noChangeAspect="1" noChangeShapeType="1"/>
            </p:cNvSpPr>
            <p:nvPr/>
          </p:nvSpPr>
          <p:spPr bwMode="auto">
            <a:xfrm flipV="1">
              <a:off x="1527" y="2775"/>
              <a:ext cx="0" cy="39"/>
            </a:xfrm>
            <a:prstGeom prst="line">
              <a:avLst/>
            </a:prstGeom>
            <a:noFill/>
            <a:ln w="38100">
              <a:solidFill>
                <a:srgbClr val="FF33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66" name="Line 49"/>
            <p:cNvSpPr>
              <a:spLocks noChangeAspect="1" noChangeShapeType="1"/>
            </p:cNvSpPr>
            <p:nvPr/>
          </p:nvSpPr>
          <p:spPr bwMode="auto">
            <a:xfrm flipV="1">
              <a:off x="1544" y="2492"/>
              <a:ext cx="204" cy="268"/>
            </a:xfrm>
            <a:prstGeom prst="line">
              <a:avLst/>
            </a:prstGeom>
            <a:noFill/>
            <a:ln w="38100">
              <a:solidFill>
                <a:srgbClr val="FF33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67" name="Line 50"/>
            <p:cNvSpPr>
              <a:spLocks noChangeAspect="1" noChangeShapeType="1"/>
            </p:cNvSpPr>
            <p:nvPr/>
          </p:nvSpPr>
          <p:spPr bwMode="auto">
            <a:xfrm flipV="1">
              <a:off x="1748" y="2236"/>
              <a:ext cx="419" cy="256"/>
            </a:xfrm>
            <a:prstGeom prst="line">
              <a:avLst/>
            </a:prstGeom>
            <a:noFill/>
            <a:ln w="38100">
              <a:solidFill>
                <a:srgbClr val="FF33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68" name="Line 51"/>
            <p:cNvSpPr>
              <a:spLocks noChangeAspect="1" noChangeShapeType="1"/>
            </p:cNvSpPr>
            <p:nvPr/>
          </p:nvSpPr>
          <p:spPr bwMode="auto">
            <a:xfrm flipV="1">
              <a:off x="2160" y="2072"/>
              <a:ext cx="409" cy="165"/>
            </a:xfrm>
            <a:prstGeom prst="line">
              <a:avLst/>
            </a:prstGeom>
            <a:noFill/>
            <a:ln w="38100">
              <a:solidFill>
                <a:srgbClr val="FF33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69" name="Line 52"/>
            <p:cNvSpPr>
              <a:spLocks noChangeAspect="1" noChangeShapeType="1"/>
            </p:cNvSpPr>
            <p:nvPr/>
          </p:nvSpPr>
          <p:spPr bwMode="auto">
            <a:xfrm flipV="1">
              <a:off x="2567" y="1729"/>
              <a:ext cx="426" cy="343"/>
            </a:xfrm>
            <a:prstGeom prst="line">
              <a:avLst/>
            </a:prstGeom>
            <a:noFill/>
            <a:ln w="38100">
              <a:solidFill>
                <a:srgbClr val="FF33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0" name="Rectangle 53"/>
            <p:cNvSpPr>
              <a:spLocks noChangeAspect="1" noChangeArrowheads="1"/>
            </p:cNvSpPr>
            <p:nvPr/>
          </p:nvSpPr>
          <p:spPr bwMode="auto">
            <a:xfrm>
              <a:off x="3035" y="1772"/>
              <a:ext cx="451" cy="8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a:solidFill>
                    <a:schemeClr val="tx1"/>
                  </a:solidFill>
                  <a:latin typeface="Arial" pitchFamily="34" charset="0"/>
                </a:defRPr>
              </a:lvl1pPr>
              <a:lvl2pPr marL="742950" indent="-285750" algn="ctr">
                <a:defRPr>
                  <a:solidFill>
                    <a:schemeClr val="tx1"/>
                  </a:solidFill>
                  <a:latin typeface="Arial" pitchFamily="34" charset="0"/>
                </a:defRPr>
              </a:lvl2pPr>
              <a:lvl3pPr marL="1143000" indent="-228600" algn="ctr">
                <a:defRPr>
                  <a:solidFill>
                    <a:schemeClr val="tx1"/>
                  </a:solidFill>
                  <a:latin typeface="Arial" pitchFamily="34" charset="0"/>
                </a:defRPr>
              </a:lvl3pPr>
              <a:lvl4pPr marL="1600200" indent="-228600" algn="ctr">
                <a:defRPr>
                  <a:solidFill>
                    <a:schemeClr val="tx1"/>
                  </a:solidFill>
                  <a:latin typeface="Arial" pitchFamily="34" charset="0"/>
                </a:defRPr>
              </a:lvl4pPr>
              <a:lvl5pPr marL="2057400" indent="-228600" algn="ctr">
                <a:defRPr>
                  <a:solidFill>
                    <a:schemeClr val="tx1"/>
                  </a:solidFill>
                  <a:latin typeface="Arial" pitchFamily="34" charset="0"/>
                </a:defRPr>
              </a:lvl5pPr>
              <a:lvl6pPr marL="2514600" indent="-228600" algn="ctr" fontAlgn="base">
                <a:spcBef>
                  <a:spcPct val="0"/>
                </a:spcBef>
                <a:spcAft>
                  <a:spcPct val="0"/>
                </a:spcAft>
                <a:defRPr>
                  <a:solidFill>
                    <a:schemeClr val="tx1"/>
                  </a:solidFill>
                  <a:latin typeface="Arial" pitchFamily="34" charset="0"/>
                </a:defRPr>
              </a:lvl6pPr>
              <a:lvl7pPr marL="2971800" indent="-228600" algn="ctr" fontAlgn="base">
                <a:spcBef>
                  <a:spcPct val="0"/>
                </a:spcBef>
                <a:spcAft>
                  <a:spcPct val="0"/>
                </a:spcAft>
                <a:defRPr>
                  <a:solidFill>
                    <a:schemeClr val="tx1"/>
                  </a:solidFill>
                  <a:latin typeface="Arial" pitchFamily="34" charset="0"/>
                </a:defRPr>
              </a:lvl7pPr>
              <a:lvl8pPr marL="3429000" indent="-228600" algn="ctr" fontAlgn="base">
                <a:spcBef>
                  <a:spcPct val="0"/>
                </a:spcBef>
                <a:spcAft>
                  <a:spcPct val="0"/>
                </a:spcAft>
                <a:defRPr>
                  <a:solidFill>
                    <a:schemeClr val="tx1"/>
                  </a:solidFill>
                  <a:latin typeface="Arial" pitchFamily="34" charset="0"/>
                </a:defRPr>
              </a:lvl8pPr>
              <a:lvl9pPr marL="3886200" indent="-228600" algn="ctr" fontAlgn="base">
                <a:spcBef>
                  <a:spcPct val="0"/>
                </a:spcBef>
                <a:spcAft>
                  <a:spcPct val="0"/>
                </a:spcAft>
                <a:defRPr>
                  <a:solidFill>
                    <a:schemeClr val="tx1"/>
                  </a:solidFill>
                  <a:latin typeface="Arial" pitchFamily="34" charset="0"/>
                </a:defRPr>
              </a:lvl9pPr>
            </a:lstStyle>
            <a:p>
              <a:pPr algn="l" defTabSz="914400" eaLnBrk="0" hangingPunct="0"/>
              <a:endParaRPr lang="it-IT" altLang="en-US" sz="2000" u="sng">
                <a:latin typeface="Times New Roman" pitchFamily="18" charset="0"/>
              </a:endParaRPr>
            </a:p>
          </p:txBody>
        </p:sp>
        <p:sp>
          <p:nvSpPr>
            <p:cNvPr id="71" name="Line 54"/>
            <p:cNvSpPr>
              <a:spLocks noChangeAspect="1" noChangeShapeType="1"/>
            </p:cNvSpPr>
            <p:nvPr/>
          </p:nvSpPr>
          <p:spPr bwMode="auto">
            <a:xfrm>
              <a:off x="3403" y="1729"/>
              <a:ext cx="0" cy="21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 name="Rectangle 55"/>
            <p:cNvSpPr>
              <a:spLocks noChangeAspect="1" noChangeArrowheads="1"/>
            </p:cNvSpPr>
            <p:nvPr/>
          </p:nvSpPr>
          <p:spPr bwMode="auto">
            <a:xfrm>
              <a:off x="3927" y="2470"/>
              <a:ext cx="271" cy="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a:solidFill>
                    <a:schemeClr val="tx1"/>
                  </a:solidFill>
                  <a:latin typeface="Arial" pitchFamily="34" charset="0"/>
                </a:defRPr>
              </a:lvl1pPr>
              <a:lvl2pPr marL="742950" indent="-285750" algn="ctr">
                <a:defRPr>
                  <a:solidFill>
                    <a:schemeClr val="tx1"/>
                  </a:solidFill>
                  <a:latin typeface="Arial" pitchFamily="34" charset="0"/>
                </a:defRPr>
              </a:lvl2pPr>
              <a:lvl3pPr marL="1143000" indent="-228600" algn="ctr">
                <a:defRPr>
                  <a:solidFill>
                    <a:schemeClr val="tx1"/>
                  </a:solidFill>
                  <a:latin typeface="Arial" pitchFamily="34" charset="0"/>
                </a:defRPr>
              </a:lvl3pPr>
              <a:lvl4pPr marL="1600200" indent="-228600" algn="ctr">
                <a:defRPr>
                  <a:solidFill>
                    <a:schemeClr val="tx1"/>
                  </a:solidFill>
                  <a:latin typeface="Arial" pitchFamily="34" charset="0"/>
                </a:defRPr>
              </a:lvl4pPr>
              <a:lvl5pPr marL="2057400" indent="-228600" algn="ctr">
                <a:defRPr>
                  <a:solidFill>
                    <a:schemeClr val="tx1"/>
                  </a:solidFill>
                  <a:latin typeface="Arial" pitchFamily="34" charset="0"/>
                </a:defRPr>
              </a:lvl5pPr>
              <a:lvl6pPr marL="2514600" indent="-228600" algn="ctr" fontAlgn="base">
                <a:spcBef>
                  <a:spcPct val="0"/>
                </a:spcBef>
                <a:spcAft>
                  <a:spcPct val="0"/>
                </a:spcAft>
                <a:defRPr>
                  <a:solidFill>
                    <a:schemeClr val="tx1"/>
                  </a:solidFill>
                  <a:latin typeface="Arial" pitchFamily="34" charset="0"/>
                </a:defRPr>
              </a:lvl6pPr>
              <a:lvl7pPr marL="2971800" indent="-228600" algn="ctr" fontAlgn="base">
                <a:spcBef>
                  <a:spcPct val="0"/>
                </a:spcBef>
                <a:spcAft>
                  <a:spcPct val="0"/>
                </a:spcAft>
                <a:defRPr>
                  <a:solidFill>
                    <a:schemeClr val="tx1"/>
                  </a:solidFill>
                  <a:latin typeface="Arial" pitchFamily="34" charset="0"/>
                </a:defRPr>
              </a:lvl7pPr>
              <a:lvl8pPr marL="3429000" indent="-228600" algn="ctr" fontAlgn="base">
                <a:spcBef>
                  <a:spcPct val="0"/>
                </a:spcBef>
                <a:spcAft>
                  <a:spcPct val="0"/>
                </a:spcAft>
                <a:defRPr>
                  <a:solidFill>
                    <a:schemeClr val="tx1"/>
                  </a:solidFill>
                  <a:latin typeface="Arial" pitchFamily="34" charset="0"/>
                </a:defRPr>
              </a:lvl8pPr>
              <a:lvl9pPr marL="3886200" indent="-228600" algn="ctr" fontAlgn="base">
                <a:spcBef>
                  <a:spcPct val="0"/>
                </a:spcBef>
                <a:spcAft>
                  <a:spcPct val="0"/>
                </a:spcAft>
                <a:defRPr>
                  <a:solidFill>
                    <a:schemeClr val="tx1"/>
                  </a:solidFill>
                  <a:latin typeface="Arial" pitchFamily="34" charset="0"/>
                </a:defRPr>
              </a:lvl9pPr>
            </a:lstStyle>
            <a:p>
              <a:pPr algn="l" defTabSz="914400" eaLnBrk="0" hangingPunct="0"/>
              <a:endParaRPr lang="it-IT" altLang="en-US" sz="2000" u="sng">
                <a:latin typeface="Times New Roman" pitchFamily="18" charset="0"/>
              </a:endParaRPr>
            </a:p>
          </p:txBody>
        </p:sp>
        <p:sp>
          <p:nvSpPr>
            <p:cNvPr id="73" name="Text Box 56"/>
            <p:cNvSpPr txBox="1">
              <a:spLocks noChangeAspect="1" noChangeArrowheads="1"/>
            </p:cNvSpPr>
            <p:nvPr/>
          </p:nvSpPr>
          <p:spPr bwMode="auto">
            <a:xfrm>
              <a:off x="2291" y="3013"/>
              <a:ext cx="489" cy="19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lgn="ctr">
                <a:defRPr>
                  <a:solidFill>
                    <a:schemeClr val="tx1"/>
                  </a:solidFill>
                  <a:latin typeface="Arial" pitchFamily="34" charset="0"/>
                </a:defRPr>
              </a:lvl1pPr>
              <a:lvl2pPr marL="742950" indent="-285750" algn="ctr">
                <a:defRPr>
                  <a:solidFill>
                    <a:schemeClr val="tx1"/>
                  </a:solidFill>
                  <a:latin typeface="Arial" pitchFamily="34" charset="0"/>
                </a:defRPr>
              </a:lvl2pPr>
              <a:lvl3pPr marL="1143000" indent="-228600" algn="ctr">
                <a:defRPr>
                  <a:solidFill>
                    <a:schemeClr val="tx1"/>
                  </a:solidFill>
                  <a:latin typeface="Arial" pitchFamily="34" charset="0"/>
                </a:defRPr>
              </a:lvl3pPr>
              <a:lvl4pPr marL="1600200" indent="-228600" algn="ctr">
                <a:defRPr>
                  <a:solidFill>
                    <a:schemeClr val="tx1"/>
                  </a:solidFill>
                  <a:latin typeface="Arial" pitchFamily="34" charset="0"/>
                </a:defRPr>
              </a:lvl4pPr>
              <a:lvl5pPr marL="2057400" indent="-228600" algn="ctr">
                <a:defRPr>
                  <a:solidFill>
                    <a:schemeClr val="tx1"/>
                  </a:solidFill>
                  <a:latin typeface="Arial" pitchFamily="34" charset="0"/>
                </a:defRPr>
              </a:lvl5pPr>
              <a:lvl6pPr marL="2514600" indent="-228600" algn="ctr" fontAlgn="base">
                <a:spcBef>
                  <a:spcPct val="0"/>
                </a:spcBef>
                <a:spcAft>
                  <a:spcPct val="0"/>
                </a:spcAft>
                <a:defRPr>
                  <a:solidFill>
                    <a:schemeClr val="tx1"/>
                  </a:solidFill>
                  <a:latin typeface="Arial" pitchFamily="34" charset="0"/>
                </a:defRPr>
              </a:lvl6pPr>
              <a:lvl7pPr marL="2971800" indent="-228600" algn="ctr" fontAlgn="base">
                <a:spcBef>
                  <a:spcPct val="0"/>
                </a:spcBef>
                <a:spcAft>
                  <a:spcPct val="0"/>
                </a:spcAft>
                <a:defRPr>
                  <a:solidFill>
                    <a:schemeClr val="tx1"/>
                  </a:solidFill>
                  <a:latin typeface="Arial" pitchFamily="34" charset="0"/>
                </a:defRPr>
              </a:lvl7pPr>
              <a:lvl8pPr marL="3429000" indent="-228600" algn="ctr" fontAlgn="base">
                <a:spcBef>
                  <a:spcPct val="0"/>
                </a:spcBef>
                <a:spcAft>
                  <a:spcPct val="0"/>
                </a:spcAft>
                <a:defRPr>
                  <a:solidFill>
                    <a:schemeClr val="tx1"/>
                  </a:solidFill>
                  <a:latin typeface="Arial" pitchFamily="34" charset="0"/>
                </a:defRPr>
              </a:lvl8pPr>
              <a:lvl9pPr marL="3886200" indent="-228600" algn="ctr" fontAlgn="base">
                <a:spcBef>
                  <a:spcPct val="0"/>
                </a:spcBef>
                <a:spcAft>
                  <a:spcPct val="0"/>
                </a:spcAft>
                <a:defRPr>
                  <a:solidFill>
                    <a:schemeClr val="tx1"/>
                  </a:solidFill>
                  <a:latin typeface="Arial" pitchFamily="34" charset="0"/>
                </a:defRPr>
              </a:lvl9pPr>
            </a:lstStyle>
            <a:p>
              <a:pPr algn="l" defTabSz="914400" eaLnBrk="0" hangingPunct="0"/>
              <a:r>
                <a:rPr lang="en-US" altLang="en-US" sz="1400" b="1">
                  <a:solidFill>
                    <a:schemeClr val="accent2"/>
                  </a:solidFill>
                  <a:latin typeface="Times New Roman" pitchFamily="18" charset="0"/>
                </a:rPr>
                <a:t>Control</a:t>
              </a:r>
            </a:p>
          </p:txBody>
        </p:sp>
        <p:sp>
          <p:nvSpPr>
            <p:cNvPr id="74" name="Line 57"/>
            <p:cNvSpPr>
              <a:spLocks noChangeAspect="1" noChangeShapeType="1"/>
            </p:cNvSpPr>
            <p:nvPr/>
          </p:nvSpPr>
          <p:spPr bwMode="auto">
            <a:xfrm flipV="1">
              <a:off x="2579" y="3116"/>
              <a:ext cx="415" cy="39"/>
            </a:xfrm>
            <a:prstGeom prst="line">
              <a:avLst/>
            </a:prstGeom>
            <a:noFill/>
            <a:ln w="38100">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5" name="Line 58"/>
            <p:cNvSpPr>
              <a:spLocks noChangeAspect="1" noChangeShapeType="1"/>
            </p:cNvSpPr>
            <p:nvPr/>
          </p:nvSpPr>
          <p:spPr bwMode="auto">
            <a:xfrm flipV="1">
              <a:off x="2192" y="3155"/>
              <a:ext cx="387" cy="39"/>
            </a:xfrm>
            <a:prstGeom prst="line">
              <a:avLst/>
            </a:prstGeom>
            <a:noFill/>
            <a:ln w="38100">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6" name="Rectangle 59"/>
            <p:cNvSpPr>
              <a:spLocks noChangeAspect="1" noChangeArrowheads="1"/>
            </p:cNvSpPr>
            <p:nvPr/>
          </p:nvSpPr>
          <p:spPr bwMode="auto">
            <a:xfrm>
              <a:off x="2468" y="1239"/>
              <a:ext cx="994" cy="1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a:solidFill>
                    <a:schemeClr val="tx1"/>
                  </a:solidFill>
                  <a:latin typeface="Arial" pitchFamily="34" charset="0"/>
                </a:defRPr>
              </a:lvl1pPr>
              <a:lvl2pPr marL="742950" indent="-285750" algn="ctr">
                <a:defRPr>
                  <a:solidFill>
                    <a:schemeClr val="tx1"/>
                  </a:solidFill>
                  <a:latin typeface="Arial" pitchFamily="34" charset="0"/>
                </a:defRPr>
              </a:lvl2pPr>
              <a:lvl3pPr marL="1143000" indent="-228600" algn="ctr">
                <a:defRPr>
                  <a:solidFill>
                    <a:schemeClr val="tx1"/>
                  </a:solidFill>
                  <a:latin typeface="Arial" pitchFamily="34" charset="0"/>
                </a:defRPr>
              </a:lvl3pPr>
              <a:lvl4pPr marL="1600200" indent="-228600" algn="ctr">
                <a:defRPr>
                  <a:solidFill>
                    <a:schemeClr val="tx1"/>
                  </a:solidFill>
                  <a:latin typeface="Arial" pitchFamily="34" charset="0"/>
                </a:defRPr>
              </a:lvl4pPr>
              <a:lvl5pPr marL="2057400" indent="-228600" algn="ctr">
                <a:defRPr>
                  <a:solidFill>
                    <a:schemeClr val="tx1"/>
                  </a:solidFill>
                  <a:latin typeface="Arial" pitchFamily="34" charset="0"/>
                </a:defRPr>
              </a:lvl5pPr>
              <a:lvl6pPr marL="2514600" indent="-228600" algn="ctr" fontAlgn="base">
                <a:spcBef>
                  <a:spcPct val="0"/>
                </a:spcBef>
                <a:spcAft>
                  <a:spcPct val="0"/>
                </a:spcAft>
                <a:defRPr>
                  <a:solidFill>
                    <a:schemeClr val="tx1"/>
                  </a:solidFill>
                  <a:latin typeface="Arial" pitchFamily="34" charset="0"/>
                </a:defRPr>
              </a:lvl6pPr>
              <a:lvl7pPr marL="2971800" indent="-228600" algn="ctr" fontAlgn="base">
                <a:spcBef>
                  <a:spcPct val="0"/>
                </a:spcBef>
                <a:spcAft>
                  <a:spcPct val="0"/>
                </a:spcAft>
                <a:defRPr>
                  <a:solidFill>
                    <a:schemeClr val="tx1"/>
                  </a:solidFill>
                  <a:latin typeface="Arial" pitchFamily="34" charset="0"/>
                </a:defRPr>
              </a:lvl7pPr>
              <a:lvl8pPr marL="3429000" indent="-228600" algn="ctr" fontAlgn="base">
                <a:spcBef>
                  <a:spcPct val="0"/>
                </a:spcBef>
                <a:spcAft>
                  <a:spcPct val="0"/>
                </a:spcAft>
                <a:defRPr>
                  <a:solidFill>
                    <a:schemeClr val="tx1"/>
                  </a:solidFill>
                  <a:latin typeface="Arial" pitchFamily="34" charset="0"/>
                </a:defRPr>
              </a:lvl8pPr>
              <a:lvl9pPr marL="3886200" indent="-228600" algn="ctr" fontAlgn="base">
                <a:spcBef>
                  <a:spcPct val="0"/>
                </a:spcBef>
                <a:spcAft>
                  <a:spcPct val="0"/>
                </a:spcAft>
                <a:defRPr>
                  <a:solidFill>
                    <a:schemeClr val="tx1"/>
                  </a:solidFill>
                  <a:latin typeface="Arial" pitchFamily="34" charset="0"/>
                </a:defRPr>
              </a:lvl9pPr>
            </a:lstStyle>
            <a:p>
              <a:pPr algn="l" defTabSz="914400" eaLnBrk="0" hangingPunct="0"/>
              <a:endParaRPr lang="it-IT" altLang="en-US" sz="2000" u="sng">
                <a:latin typeface="Times New Roman" pitchFamily="18" charset="0"/>
              </a:endParaRPr>
            </a:p>
          </p:txBody>
        </p:sp>
        <p:sp>
          <p:nvSpPr>
            <p:cNvPr id="77" name="Text Box 60"/>
            <p:cNvSpPr txBox="1">
              <a:spLocks noChangeAspect="1" noChangeArrowheads="1"/>
            </p:cNvSpPr>
            <p:nvPr/>
          </p:nvSpPr>
          <p:spPr bwMode="auto">
            <a:xfrm>
              <a:off x="1824" y="1248"/>
              <a:ext cx="2208" cy="231"/>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lgn="ctr">
                <a:defRPr>
                  <a:solidFill>
                    <a:schemeClr val="tx1"/>
                  </a:solidFill>
                  <a:latin typeface="Arial" pitchFamily="34" charset="0"/>
                </a:defRPr>
              </a:lvl1pPr>
              <a:lvl2pPr marL="742950" indent="-285750" algn="ctr">
                <a:defRPr>
                  <a:solidFill>
                    <a:schemeClr val="tx1"/>
                  </a:solidFill>
                  <a:latin typeface="Arial" pitchFamily="34" charset="0"/>
                </a:defRPr>
              </a:lvl2pPr>
              <a:lvl3pPr marL="1143000" indent="-228600" algn="ctr">
                <a:defRPr>
                  <a:solidFill>
                    <a:schemeClr val="tx1"/>
                  </a:solidFill>
                  <a:latin typeface="Arial" pitchFamily="34" charset="0"/>
                </a:defRPr>
              </a:lvl3pPr>
              <a:lvl4pPr marL="1600200" indent="-228600" algn="ctr">
                <a:defRPr>
                  <a:solidFill>
                    <a:schemeClr val="tx1"/>
                  </a:solidFill>
                  <a:latin typeface="Arial" pitchFamily="34" charset="0"/>
                </a:defRPr>
              </a:lvl4pPr>
              <a:lvl5pPr marL="2057400" indent="-228600" algn="ctr">
                <a:defRPr>
                  <a:solidFill>
                    <a:schemeClr val="tx1"/>
                  </a:solidFill>
                  <a:latin typeface="Arial" pitchFamily="34" charset="0"/>
                </a:defRPr>
              </a:lvl5pPr>
              <a:lvl6pPr marL="2514600" indent="-228600" algn="ctr" fontAlgn="base">
                <a:spcBef>
                  <a:spcPct val="0"/>
                </a:spcBef>
                <a:spcAft>
                  <a:spcPct val="0"/>
                </a:spcAft>
                <a:defRPr>
                  <a:solidFill>
                    <a:schemeClr val="tx1"/>
                  </a:solidFill>
                  <a:latin typeface="Arial" pitchFamily="34" charset="0"/>
                </a:defRPr>
              </a:lvl6pPr>
              <a:lvl7pPr marL="2971800" indent="-228600" algn="ctr" fontAlgn="base">
                <a:spcBef>
                  <a:spcPct val="0"/>
                </a:spcBef>
                <a:spcAft>
                  <a:spcPct val="0"/>
                </a:spcAft>
                <a:defRPr>
                  <a:solidFill>
                    <a:schemeClr val="tx1"/>
                  </a:solidFill>
                  <a:latin typeface="Arial" pitchFamily="34" charset="0"/>
                </a:defRPr>
              </a:lvl7pPr>
              <a:lvl8pPr marL="3429000" indent="-228600" algn="ctr" fontAlgn="base">
                <a:spcBef>
                  <a:spcPct val="0"/>
                </a:spcBef>
                <a:spcAft>
                  <a:spcPct val="0"/>
                </a:spcAft>
                <a:defRPr>
                  <a:solidFill>
                    <a:schemeClr val="tx1"/>
                  </a:solidFill>
                  <a:latin typeface="Arial" pitchFamily="34" charset="0"/>
                </a:defRPr>
              </a:lvl8pPr>
              <a:lvl9pPr marL="3886200" indent="-228600" algn="ctr" fontAlgn="base">
                <a:spcBef>
                  <a:spcPct val="0"/>
                </a:spcBef>
                <a:spcAft>
                  <a:spcPct val="0"/>
                </a:spcAft>
                <a:defRPr>
                  <a:solidFill>
                    <a:schemeClr val="tx1"/>
                  </a:solidFill>
                  <a:latin typeface="Arial" pitchFamily="34" charset="0"/>
                </a:defRPr>
              </a:lvl9pPr>
            </a:lstStyle>
            <a:p>
              <a:pPr algn="l" defTabSz="914400" eaLnBrk="0" hangingPunct="0"/>
              <a:r>
                <a:rPr lang="en-US" altLang="en-US" b="1" dirty="0">
                  <a:solidFill>
                    <a:srgbClr val="000000"/>
                  </a:solidFill>
                  <a:latin typeface="Times New Roman" pitchFamily="18" charset="0"/>
                </a:rPr>
                <a:t>SUMMARY OF RUT RESULTS</a:t>
              </a:r>
            </a:p>
          </p:txBody>
        </p:sp>
      </p:grpSp>
    </p:spTree>
    <p:extLst>
      <p:ext uri="{BB962C8B-B14F-4D97-AF65-F5344CB8AC3E}">
        <p14:creationId xmlns:p14="http://schemas.microsoft.com/office/powerpoint/2010/main" val="834898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3" end="3"/>
                                            </p:txEl>
                                          </p:spTgt>
                                        </p:tgtEl>
                                        <p:attrNameLst>
                                          <p:attrName>style.visibility</p:attrName>
                                        </p:attrNameLst>
                                      </p:cBhvr>
                                      <p:to>
                                        <p:strVal val="visible"/>
                                      </p:to>
                                    </p:set>
                                    <p:animEffect transition="in" filter="fade">
                                      <p:cBhvr>
                                        <p:cTn id="10" dur="500"/>
                                        <p:tgtEl>
                                          <p:spTgt spid="7">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8547"/>
                                        </p:tgtEl>
                                        <p:attrNameLst>
                                          <p:attrName>style.visibility</p:attrName>
                                        </p:attrNameLst>
                                      </p:cBhvr>
                                      <p:to>
                                        <p:strVal val="visible"/>
                                      </p:to>
                                    </p:set>
                                    <p:animEffect transition="in" filter="fade">
                                      <p:cBhvr>
                                        <p:cTn id="15" dur="500"/>
                                        <p:tgtEl>
                                          <p:spTgt spid="10854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5" end="5"/>
                                            </p:txEl>
                                          </p:spTgt>
                                        </p:tgtEl>
                                        <p:attrNameLst>
                                          <p:attrName>style.visibility</p:attrName>
                                        </p:attrNameLst>
                                      </p:cBhvr>
                                      <p:to>
                                        <p:strVal val="visible"/>
                                      </p:to>
                                    </p:set>
                                    <p:animEffect transition="in" filter="fade">
                                      <p:cBhvr>
                                        <p:cTn id="20" dur="500"/>
                                        <p:tgtEl>
                                          <p:spTgt spid="7">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animEffect transition="in" filter="fade">
                                      <p:cBhvr>
                                        <p:cTn id="23" dur="500"/>
                                        <p:tgtEl>
                                          <p:spTgt spid="7">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8546"/>
                                        </p:tgtEl>
                                        <p:attrNameLst>
                                          <p:attrName>style.visibility</p:attrName>
                                        </p:attrNameLst>
                                      </p:cBhvr>
                                      <p:to>
                                        <p:strVal val="visible"/>
                                      </p:to>
                                    </p:set>
                                    <p:animEffect transition="in" filter="fade">
                                      <p:cBhvr>
                                        <p:cTn id="28" dur="500"/>
                                        <p:tgtEl>
                                          <p:spTgt spid="10854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
                                            <p:txEl>
                                              <p:pRg st="8" end="8"/>
                                            </p:txEl>
                                          </p:spTgt>
                                        </p:tgtEl>
                                        <p:attrNameLst>
                                          <p:attrName>style.visibility</p:attrName>
                                        </p:attrNameLst>
                                      </p:cBhvr>
                                      <p:to>
                                        <p:strVal val="visible"/>
                                      </p:to>
                                    </p:set>
                                    <p:animEffect transition="in" filter="fade">
                                      <p:cBhvr>
                                        <p:cTn id="33" dur="500"/>
                                        <p:tgtEl>
                                          <p:spTgt spid="7">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7">
                                            <p:txEl>
                                              <p:pRg st="9" end="9"/>
                                            </p:txEl>
                                          </p:spTgt>
                                        </p:tgtEl>
                                        <p:attrNameLst>
                                          <p:attrName>style.visibility</p:attrName>
                                        </p:attrNameLst>
                                      </p:cBhvr>
                                      <p:to>
                                        <p:strVal val="visible"/>
                                      </p:to>
                                    </p:set>
                                    <p:animEffect transition="in" filter="fade">
                                      <p:cBhvr>
                                        <p:cTn id="36" dur="500"/>
                                        <p:tgtEl>
                                          <p:spTgt spid="7">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8548"/>
                                        </p:tgtEl>
                                        <p:attrNameLst>
                                          <p:attrName>style.visibility</p:attrName>
                                        </p:attrNameLst>
                                      </p:cBhvr>
                                      <p:to>
                                        <p:strVal val="visible"/>
                                      </p:to>
                                    </p:set>
                                    <p:animEffect transition="in" filter="fade">
                                      <p:cBhvr>
                                        <p:cTn id="41" dur="500"/>
                                        <p:tgtEl>
                                          <p:spTgt spid="10854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additive="base">
                                        <p:cTn id="59" dur="500" fill="hold"/>
                                        <p:tgtEl>
                                          <p:spTgt spid="12"/>
                                        </p:tgtEl>
                                        <p:attrNameLst>
                                          <p:attrName>ppt_x</p:attrName>
                                        </p:attrNameLst>
                                      </p:cBhvr>
                                      <p:tavLst>
                                        <p:tav tm="0">
                                          <p:val>
                                            <p:strVal val="#ppt_x"/>
                                          </p:val>
                                        </p:tav>
                                        <p:tav tm="100000">
                                          <p:val>
                                            <p:strVal val="#ppt_x"/>
                                          </p:val>
                                        </p:tav>
                                      </p:tavLst>
                                    </p:anim>
                                    <p:anim calcmode="lin" valueType="num">
                                      <p:cBhvr additive="base">
                                        <p:cTn id="6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0854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Segnaposto numero diapositiva 1"/>
          <p:cNvSpPr txBox="1">
            <a:spLocks noGrp="1"/>
          </p:cNvSpPr>
          <p:nvPr/>
        </p:nvSpPr>
        <p:spPr bwMode="auto">
          <a:xfrm>
            <a:off x="7703303" y="7192191"/>
            <a:ext cx="2494756" cy="524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7" tIns="52144" rIns="104287" bIns="52144"/>
          <a:lstStyle>
            <a:lvl1pPr algn="ctr">
              <a:defRPr>
                <a:solidFill>
                  <a:schemeClr val="tx1"/>
                </a:solidFill>
                <a:latin typeface="Arial" charset="0"/>
              </a:defRPr>
            </a:lvl1pPr>
            <a:lvl2pPr marL="742950" indent="-285750" algn="ctr">
              <a:defRPr>
                <a:solidFill>
                  <a:schemeClr val="tx1"/>
                </a:solidFill>
                <a:latin typeface="Arial" charset="0"/>
              </a:defRPr>
            </a:lvl2pPr>
            <a:lvl3pPr marL="1143000" indent="-228600" algn="ctr">
              <a:defRPr>
                <a:solidFill>
                  <a:schemeClr val="tx1"/>
                </a:solidFill>
                <a:latin typeface="Arial" charset="0"/>
              </a:defRPr>
            </a:lvl3pPr>
            <a:lvl4pPr marL="1600200" indent="-228600" algn="ctr">
              <a:defRPr>
                <a:solidFill>
                  <a:schemeClr val="tx1"/>
                </a:solidFill>
                <a:latin typeface="Arial" charset="0"/>
              </a:defRPr>
            </a:lvl4pPr>
            <a:lvl5pPr marL="2057400" indent="-228600" algn="ctr">
              <a:defRPr>
                <a:solidFill>
                  <a:schemeClr val="tx1"/>
                </a:solidFill>
                <a:latin typeface="Arial" charset="0"/>
              </a:defRPr>
            </a:lvl5pPr>
            <a:lvl6pPr marL="2514600" indent="-228600" algn="ctr" fontAlgn="base">
              <a:spcBef>
                <a:spcPct val="0"/>
              </a:spcBef>
              <a:spcAft>
                <a:spcPct val="0"/>
              </a:spcAft>
              <a:defRPr>
                <a:solidFill>
                  <a:schemeClr val="tx1"/>
                </a:solidFill>
                <a:latin typeface="Arial" charset="0"/>
              </a:defRPr>
            </a:lvl6pPr>
            <a:lvl7pPr marL="2971800" indent="-228600" algn="ctr" fontAlgn="base">
              <a:spcBef>
                <a:spcPct val="0"/>
              </a:spcBef>
              <a:spcAft>
                <a:spcPct val="0"/>
              </a:spcAft>
              <a:defRPr>
                <a:solidFill>
                  <a:schemeClr val="tx1"/>
                </a:solidFill>
                <a:latin typeface="Arial" charset="0"/>
              </a:defRPr>
            </a:lvl7pPr>
            <a:lvl8pPr marL="3429000" indent="-228600" algn="ctr" fontAlgn="base">
              <a:spcBef>
                <a:spcPct val="0"/>
              </a:spcBef>
              <a:spcAft>
                <a:spcPct val="0"/>
              </a:spcAft>
              <a:defRPr>
                <a:solidFill>
                  <a:schemeClr val="tx1"/>
                </a:solidFill>
                <a:latin typeface="Arial" charset="0"/>
              </a:defRPr>
            </a:lvl8pPr>
            <a:lvl9pPr marL="3886200" indent="-228600" algn="ctr" fontAlgn="base">
              <a:spcBef>
                <a:spcPct val="0"/>
              </a:spcBef>
              <a:spcAft>
                <a:spcPct val="0"/>
              </a:spcAft>
              <a:defRPr>
                <a:solidFill>
                  <a:schemeClr val="tx1"/>
                </a:solidFill>
                <a:latin typeface="Arial" charset="0"/>
              </a:defRPr>
            </a:lvl9pPr>
          </a:lstStyle>
          <a:p>
            <a:pPr algn="r" defTabSz="1042873"/>
            <a:fld id="{A6F5079B-DBEF-46D1-91BC-B68BEF783CAF}" type="slidenum">
              <a:rPr lang="it-IT" altLang="en-US" sz="1600">
                <a:latin typeface="Tahoma" pitchFamily="34" charset="0"/>
              </a:rPr>
              <a:pPr algn="r" defTabSz="1042873"/>
              <a:t>71</a:t>
            </a:fld>
            <a:endParaRPr lang="it-IT" altLang="en-US" sz="1600">
              <a:latin typeface="Tahoma" pitchFamily="34" charset="0"/>
            </a:endParaRPr>
          </a:p>
        </p:txBody>
      </p:sp>
      <p:sp>
        <p:nvSpPr>
          <p:cNvPr id="436227" name="Rectangle 2"/>
          <p:cNvSpPr>
            <a:spLocks noChangeArrowheads="1"/>
          </p:cNvSpPr>
          <p:nvPr/>
        </p:nvSpPr>
        <p:spPr bwMode="auto">
          <a:xfrm>
            <a:off x="378668" y="1232284"/>
            <a:ext cx="9682031" cy="520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7" tIns="52144" rIns="104287" bIns="52144" anchor="ctr">
            <a:spAutoFit/>
          </a:bodyPr>
          <a:lstStyle>
            <a:lvl1pPr algn="ctr">
              <a:tabLst>
                <a:tab pos="0" algn="l"/>
              </a:tabLst>
              <a:defRPr>
                <a:solidFill>
                  <a:schemeClr val="tx1"/>
                </a:solidFill>
                <a:latin typeface="Arial" charset="0"/>
              </a:defRPr>
            </a:lvl1pPr>
            <a:lvl2pPr marL="742950" indent="-285750" algn="ctr">
              <a:tabLst>
                <a:tab pos="0" algn="l"/>
              </a:tabLst>
              <a:defRPr>
                <a:solidFill>
                  <a:schemeClr val="tx1"/>
                </a:solidFill>
                <a:latin typeface="Arial" charset="0"/>
              </a:defRPr>
            </a:lvl2pPr>
            <a:lvl3pPr marL="1143000" indent="-228600" algn="ctr">
              <a:tabLst>
                <a:tab pos="0" algn="l"/>
              </a:tabLst>
              <a:defRPr>
                <a:solidFill>
                  <a:schemeClr val="tx1"/>
                </a:solidFill>
                <a:latin typeface="Arial" charset="0"/>
              </a:defRPr>
            </a:lvl3pPr>
            <a:lvl4pPr marL="1600200" indent="-228600" algn="ctr">
              <a:tabLst>
                <a:tab pos="0" algn="l"/>
              </a:tabLst>
              <a:defRPr>
                <a:solidFill>
                  <a:schemeClr val="tx1"/>
                </a:solidFill>
                <a:latin typeface="Arial" charset="0"/>
              </a:defRPr>
            </a:lvl4pPr>
            <a:lvl5pPr marL="2057400" indent="-228600" algn="ctr">
              <a:tabLst>
                <a:tab pos="0" algn="l"/>
              </a:tabLst>
              <a:defRPr>
                <a:solidFill>
                  <a:schemeClr val="tx1"/>
                </a:solidFill>
                <a:latin typeface="Arial" charset="0"/>
              </a:defRPr>
            </a:lvl5pPr>
            <a:lvl6pPr marL="2514600" indent="-228600" algn="ctr" fontAlgn="base">
              <a:spcBef>
                <a:spcPct val="0"/>
              </a:spcBef>
              <a:spcAft>
                <a:spcPct val="0"/>
              </a:spcAft>
              <a:tabLst>
                <a:tab pos="0" algn="l"/>
              </a:tabLst>
              <a:defRPr>
                <a:solidFill>
                  <a:schemeClr val="tx1"/>
                </a:solidFill>
                <a:latin typeface="Arial" charset="0"/>
              </a:defRPr>
            </a:lvl6pPr>
            <a:lvl7pPr marL="2971800" indent="-228600" algn="ctr" fontAlgn="base">
              <a:spcBef>
                <a:spcPct val="0"/>
              </a:spcBef>
              <a:spcAft>
                <a:spcPct val="0"/>
              </a:spcAft>
              <a:tabLst>
                <a:tab pos="0" algn="l"/>
              </a:tabLst>
              <a:defRPr>
                <a:solidFill>
                  <a:schemeClr val="tx1"/>
                </a:solidFill>
                <a:latin typeface="Arial" charset="0"/>
              </a:defRPr>
            </a:lvl7pPr>
            <a:lvl8pPr marL="3429000" indent="-228600" algn="ctr" fontAlgn="base">
              <a:spcBef>
                <a:spcPct val="0"/>
              </a:spcBef>
              <a:spcAft>
                <a:spcPct val="0"/>
              </a:spcAft>
              <a:tabLst>
                <a:tab pos="0" algn="l"/>
              </a:tabLst>
              <a:defRPr>
                <a:solidFill>
                  <a:schemeClr val="tx1"/>
                </a:solidFill>
                <a:latin typeface="Arial" charset="0"/>
              </a:defRPr>
            </a:lvl8pPr>
            <a:lvl9pPr marL="3886200" indent="-228600" algn="ctr" fontAlgn="base">
              <a:spcBef>
                <a:spcPct val="0"/>
              </a:spcBef>
              <a:spcAft>
                <a:spcPct val="0"/>
              </a:spcAft>
              <a:tabLst>
                <a:tab pos="0" algn="l"/>
              </a:tabLst>
              <a:defRPr>
                <a:solidFill>
                  <a:schemeClr val="tx1"/>
                </a:solidFill>
                <a:latin typeface="Arial" charset="0"/>
              </a:defRPr>
            </a:lvl9pPr>
          </a:lstStyle>
          <a:p>
            <a:pPr algn="just" defTabSz="1042873"/>
            <a:r>
              <a:rPr lang="en-GB" altLang="en-US" sz="2700" b="1">
                <a:latin typeface="Tahoma" pitchFamily="34" charset="0"/>
              </a:rPr>
              <a:t>ROADMESH IN OVERLAYS: OLCRACK software</a:t>
            </a:r>
            <a:endParaRPr lang="en-GB" altLang="en-US" sz="1600" b="1">
              <a:latin typeface="Tahoma" pitchFamily="34" charset="0"/>
            </a:endParaRPr>
          </a:p>
        </p:txBody>
      </p:sp>
      <p:pic>
        <p:nvPicPr>
          <p:cNvPr id="436228"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7585" y="1716677"/>
            <a:ext cx="9513114" cy="529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Rectangle 21"/>
          <p:cNvSpPr>
            <a:spLocks noChangeArrowheads="1"/>
          </p:cNvSpPr>
          <p:nvPr/>
        </p:nvSpPr>
        <p:spPr bwMode="auto">
          <a:xfrm>
            <a:off x="1157288" y="229836"/>
            <a:ext cx="8486775" cy="437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04287" tIns="52144" rIns="104287" bIns="52144">
            <a:spAutoFit/>
          </a:bodyPr>
          <a:lstStyle>
            <a:lvl1pPr algn="ctr">
              <a:defRPr>
                <a:solidFill>
                  <a:schemeClr val="tx1"/>
                </a:solidFill>
                <a:latin typeface="Arial" charset="0"/>
              </a:defRPr>
            </a:lvl1pPr>
            <a:lvl2pPr marL="742950" indent="-285750" algn="ctr">
              <a:defRPr>
                <a:solidFill>
                  <a:schemeClr val="tx1"/>
                </a:solidFill>
                <a:latin typeface="Arial" charset="0"/>
              </a:defRPr>
            </a:lvl2pPr>
            <a:lvl3pPr marL="1143000" indent="-228600" algn="ctr">
              <a:defRPr>
                <a:solidFill>
                  <a:schemeClr val="tx1"/>
                </a:solidFill>
                <a:latin typeface="Arial" charset="0"/>
              </a:defRPr>
            </a:lvl3pPr>
            <a:lvl4pPr marL="1600200" indent="-228600" algn="ctr">
              <a:defRPr>
                <a:solidFill>
                  <a:schemeClr val="tx1"/>
                </a:solidFill>
                <a:latin typeface="Arial" charset="0"/>
              </a:defRPr>
            </a:lvl4pPr>
            <a:lvl5pPr marL="2057400" indent="-228600" algn="ctr">
              <a:defRPr>
                <a:solidFill>
                  <a:schemeClr val="tx1"/>
                </a:solidFill>
                <a:latin typeface="Arial" charset="0"/>
              </a:defRPr>
            </a:lvl5pPr>
            <a:lvl6pPr marL="2514600" indent="-228600" algn="ctr" fontAlgn="base">
              <a:spcBef>
                <a:spcPct val="0"/>
              </a:spcBef>
              <a:spcAft>
                <a:spcPct val="0"/>
              </a:spcAft>
              <a:defRPr>
                <a:solidFill>
                  <a:schemeClr val="tx1"/>
                </a:solidFill>
                <a:latin typeface="Arial" charset="0"/>
              </a:defRPr>
            </a:lvl6pPr>
            <a:lvl7pPr marL="2971800" indent="-228600" algn="ctr" fontAlgn="base">
              <a:spcBef>
                <a:spcPct val="0"/>
              </a:spcBef>
              <a:spcAft>
                <a:spcPct val="0"/>
              </a:spcAft>
              <a:defRPr>
                <a:solidFill>
                  <a:schemeClr val="tx1"/>
                </a:solidFill>
                <a:latin typeface="Arial" charset="0"/>
              </a:defRPr>
            </a:lvl7pPr>
            <a:lvl8pPr marL="3429000" indent="-228600" algn="ctr" fontAlgn="base">
              <a:spcBef>
                <a:spcPct val="0"/>
              </a:spcBef>
              <a:spcAft>
                <a:spcPct val="0"/>
              </a:spcAft>
              <a:defRPr>
                <a:solidFill>
                  <a:schemeClr val="tx1"/>
                </a:solidFill>
                <a:latin typeface="Arial" charset="0"/>
              </a:defRPr>
            </a:lvl8pPr>
            <a:lvl9pPr marL="3886200" indent="-228600" algn="ctr" fontAlgn="base">
              <a:spcBef>
                <a:spcPct val="0"/>
              </a:spcBef>
              <a:spcAft>
                <a:spcPct val="0"/>
              </a:spcAft>
              <a:defRPr>
                <a:solidFill>
                  <a:schemeClr val="tx1"/>
                </a:solidFill>
                <a:latin typeface="Arial" charset="0"/>
              </a:defRPr>
            </a:lvl9pPr>
          </a:lstStyle>
          <a:p>
            <a:pPr algn="l" defTabSz="1042873" eaLnBrk="0" hangingPunct="0">
              <a:lnSpc>
                <a:spcPct val="80000"/>
              </a:lnSpc>
              <a:spcBef>
                <a:spcPct val="20000"/>
              </a:spcBef>
              <a:buClr>
                <a:schemeClr val="tx1"/>
              </a:buClr>
              <a:buSzPct val="100000"/>
            </a:pPr>
            <a:r>
              <a:rPr lang="en-GB" altLang="en-US" sz="2700" b="1" dirty="0">
                <a:latin typeface="Arial" panose="020B0604020202020204" pitchFamily="34" charset="0"/>
                <a:cs typeface="Arial" panose="020B0604020202020204" pitchFamily="34" charset="0"/>
              </a:rPr>
              <a:t>Paved roads: reinforcement of the bound layers</a:t>
            </a:r>
            <a:endParaRPr lang="it-IT" altLang="en-US" sz="27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0251735"/>
      </p:ext>
    </p:extLst>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Segnaposto numero diapositiva 1"/>
          <p:cNvSpPr txBox="1">
            <a:spLocks noGrp="1"/>
          </p:cNvSpPr>
          <p:nvPr/>
        </p:nvSpPr>
        <p:spPr bwMode="auto">
          <a:xfrm>
            <a:off x="7703303" y="7192191"/>
            <a:ext cx="2494756" cy="524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7" tIns="52144" rIns="104287" bIns="52144"/>
          <a:lstStyle>
            <a:lvl1pPr algn="ctr">
              <a:defRPr>
                <a:solidFill>
                  <a:schemeClr val="tx1"/>
                </a:solidFill>
                <a:latin typeface="Arial" charset="0"/>
              </a:defRPr>
            </a:lvl1pPr>
            <a:lvl2pPr marL="742950" indent="-285750" algn="ctr">
              <a:defRPr>
                <a:solidFill>
                  <a:schemeClr val="tx1"/>
                </a:solidFill>
                <a:latin typeface="Arial" charset="0"/>
              </a:defRPr>
            </a:lvl2pPr>
            <a:lvl3pPr marL="1143000" indent="-228600" algn="ctr">
              <a:defRPr>
                <a:solidFill>
                  <a:schemeClr val="tx1"/>
                </a:solidFill>
                <a:latin typeface="Arial" charset="0"/>
              </a:defRPr>
            </a:lvl3pPr>
            <a:lvl4pPr marL="1600200" indent="-228600" algn="ctr">
              <a:defRPr>
                <a:solidFill>
                  <a:schemeClr val="tx1"/>
                </a:solidFill>
                <a:latin typeface="Arial" charset="0"/>
              </a:defRPr>
            </a:lvl4pPr>
            <a:lvl5pPr marL="2057400" indent="-228600" algn="ctr">
              <a:defRPr>
                <a:solidFill>
                  <a:schemeClr val="tx1"/>
                </a:solidFill>
                <a:latin typeface="Arial" charset="0"/>
              </a:defRPr>
            </a:lvl5pPr>
            <a:lvl6pPr marL="2514600" indent="-228600" algn="ctr" fontAlgn="base">
              <a:spcBef>
                <a:spcPct val="0"/>
              </a:spcBef>
              <a:spcAft>
                <a:spcPct val="0"/>
              </a:spcAft>
              <a:defRPr>
                <a:solidFill>
                  <a:schemeClr val="tx1"/>
                </a:solidFill>
                <a:latin typeface="Arial" charset="0"/>
              </a:defRPr>
            </a:lvl6pPr>
            <a:lvl7pPr marL="2971800" indent="-228600" algn="ctr" fontAlgn="base">
              <a:spcBef>
                <a:spcPct val="0"/>
              </a:spcBef>
              <a:spcAft>
                <a:spcPct val="0"/>
              </a:spcAft>
              <a:defRPr>
                <a:solidFill>
                  <a:schemeClr val="tx1"/>
                </a:solidFill>
                <a:latin typeface="Arial" charset="0"/>
              </a:defRPr>
            </a:lvl7pPr>
            <a:lvl8pPr marL="3429000" indent="-228600" algn="ctr" fontAlgn="base">
              <a:spcBef>
                <a:spcPct val="0"/>
              </a:spcBef>
              <a:spcAft>
                <a:spcPct val="0"/>
              </a:spcAft>
              <a:defRPr>
                <a:solidFill>
                  <a:schemeClr val="tx1"/>
                </a:solidFill>
                <a:latin typeface="Arial" charset="0"/>
              </a:defRPr>
            </a:lvl8pPr>
            <a:lvl9pPr marL="3886200" indent="-228600" algn="ctr" fontAlgn="base">
              <a:spcBef>
                <a:spcPct val="0"/>
              </a:spcBef>
              <a:spcAft>
                <a:spcPct val="0"/>
              </a:spcAft>
              <a:defRPr>
                <a:solidFill>
                  <a:schemeClr val="tx1"/>
                </a:solidFill>
                <a:latin typeface="Arial" charset="0"/>
              </a:defRPr>
            </a:lvl9pPr>
          </a:lstStyle>
          <a:p>
            <a:pPr algn="r" defTabSz="1042873"/>
            <a:fld id="{BFC5867D-77AB-4089-8A73-37E28EAF2A5C}" type="slidenum">
              <a:rPr lang="it-IT" altLang="en-US" sz="1600">
                <a:latin typeface="Tahoma" pitchFamily="34" charset="0"/>
              </a:rPr>
              <a:pPr algn="r" defTabSz="1042873"/>
              <a:t>72</a:t>
            </a:fld>
            <a:endParaRPr lang="it-IT" altLang="en-US" sz="1600">
              <a:latin typeface="Tahoma" pitchFamily="34" charset="0"/>
            </a:endParaRPr>
          </a:p>
        </p:txBody>
      </p:sp>
      <p:pic>
        <p:nvPicPr>
          <p:cNvPr id="43725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r="10866" b="1973"/>
          <a:stretch>
            <a:fillRect/>
          </a:stretch>
        </p:blipFill>
        <p:spPr bwMode="auto">
          <a:xfrm>
            <a:off x="0" y="129494"/>
            <a:ext cx="5167710" cy="730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37252" name="Oval 6"/>
          <p:cNvSpPr>
            <a:spLocks noChangeArrowheads="1"/>
          </p:cNvSpPr>
          <p:nvPr/>
        </p:nvSpPr>
        <p:spPr bwMode="auto">
          <a:xfrm>
            <a:off x="3576932" y="3382606"/>
            <a:ext cx="757337" cy="395483"/>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04287" tIns="52144" rIns="104287" bIns="52144" anchor="ctr"/>
          <a:lstStyle>
            <a:lvl1pPr algn="ctr">
              <a:defRPr>
                <a:solidFill>
                  <a:schemeClr val="tx1"/>
                </a:solidFill>
                <a:latin typeface="Arial" charset="0"/>
              </a:defRPr>
            </a:lvl1pPr>
            <a:lvl2pPr marL="742950" indent="-285750" algn="ctr">
              <a:defRPr>
                <a:solidFill>
                  <a:schemeClr val="tx1"/>
                </a:solidFill>
                <a:latin typeface="Arial" charset="0"/>
              </a:defRPr>
            </a:lvl2pPr>
            <a:lvl3pPr marL="1143000" indent="-228600" algn="ctr">
              <a:defRPr>
                <a:solidFill>
                  <a:schemeClr val="tx1"/>
                </a:solidFill>
                <a:latin typeface="Arial" charset="0"/>
              </a:defRPr>
            </a:lvl3pPr>
            <a:lvl4pPr marL="1600200" indent="-228600" algn="ctr">
              <a:defRPr>
                <a:solidFill>
                  <a:schemeClr val="tx1"/>
                </a:solidFill>
                <a:latin typeface="Arial" charset="0"/>
              </a:defRPr>
            </a:lvl4pPr>
            <a:lvl5pPr marL="2057400" indent="-228600" algn="ctr">
              <a:defRPr>
                <a:solidFill>
                  <a:schemeClr val="tx1"/>
                </a:solidFill>
                <a:latin typeface="Arial" charset="0"/>
              </a:defRPr>
            </a:lvl5pPr>
            <a:lvl6pPr marL="2514600" indent="-228600" algn="ctr" fontAlgn="base">
              <a:spcBef>
                <a:spcPct val="0"/>
              </a:spcBef>
              <a:spcAft>
                <a:spcPct val="0"/>
              </a:spcAft>
              <a:defRPr>
                <a:solidFill>
                  <a:schemeClr val="tx1"/>
                </a:solidFill>
                <a:latin typeface="Arial" charset="0"/>
              </a:defRPr>
            </a:lvl6pPr>
            <a:lvl7pPr marL="2971800" indent="-228600" algn="ctr" fontAlgn="base">
              <a:spcBef>
                <a:spcPct val="0"/>
              </a:spcBef>
              <a:spcAft>
                <a:spcPct val="0"/>
              </a:spcAft>
              <a:defRPr>
                <a:solidFill>
                  <a:schemeClr val="tx1"/>
                </a:solidFill>
                <a:latin typeface="Arial" charset="0"/>
              </a:defRPr>
            </a:lvl7pPr>
            <a:lvl8pPr marL="3429000" indent="-228600" algn="ctr" fontAlgn="base">
              <a:spcBef>
                <a:spcPct val="0"/>
              </a:spcBef>
              <a:spcAft>
                <a:spcPct val="0"/>
              </a:spcAft>
              <a:defRPr>
                <a:solidFill>
                  <a:schemeClr val="tx1"/>
                </a:solidFill>
                <a:latin typeface="Arial" charset="0"/>
              </a:defRPr>
            </a:lvl8pPr>
            <a:lvl9pPr marL="3886200" indent="-228600" algn="ctr" fontAlgn="base">
              <a:spcBef>
                <a:spcPct val="0"/>
              </a:spcBef>
              <a:spcAft>
                <a:spcPct val="0"/>
              </a:spcAft>
              <a:defRPr>
                <a:solidFill>
                  <a:schemeClr val="tx1"/>
                </a:solidFill>
                <a:latin typeface="Arial" charset="0"/>
              </a:defRPr>
            </a:lvl9pPr>
          </a:lstStyle>
          <a:p>
            <a:pPr algn="l" defTabSz="1042873" eaLnBrk="0" hangingPunct="0">
              <a:lnSpc>
                <a:spcPct val="80000"/>
              </a:lnSpc>
              <a:spcBef>
                <a:spcPct val="20000"/>
              </a:spcBef>
              <a:buClr>
                <a:schemeClr val="tx1"/>
              </a:buClr>
              <a:buSzPct val="100000"/>
            </a:pPr>
            <a:endParaRPr lang="it-IT" altLang="en-US" sz="2700" b="1">
              <a:latin typeface="Tahoma" pitchFamily="34" charset="0"/>
            </a:endParaRPr>
          </a:p>
        </p:txBody>
      </p:sp>
      <p:sp>
        <p:nvSpPr>
          <p:cNvPr id="437253" name="Rectangle 2"/>
          <p:cNvSpPr>
            <a:spLocks noChangeArrowheads="1"/>
          </p:cNvSpPr>
          <p:nvPr/>
        </p:nvSpPr>
        <p:spPr bwMode="auto">
          <a:xfrm>
            <a:off x="5176992" y="2256482"/>
            <a:ext cx="5305070" cy="93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7" tIns="52144" rIns="104287" bIns="52144" anchor="ctr">
            <a:spAutoFit/>
          </a:bodyPr>
          <a:lstStyle>
            <a:lvl1pPr algn="ctr">
              <a:tabLst>
                <a:tab pos="0" algn="l"/>
              </a:tabLst>
              <a:defRPr>
                <a:solidFill>
                  <a:schemeClr val="tx1"/>
                </a:solidFill>
                <a:latin typeface="Arial" charset="0"/>
              </a:defRPr>
            </a:lvl1pPr>
            <a:lvl2pPr marL="742950" indent="-285750" algn="ctr">
              <a:tabLst>
                <a:tab pos="0" algn="l"/>
              </a:tabLst>
              <a:defRPr>
                <a:solidFill>
                  <a:schemeClr val="tx1"/>
                </a:solidFill>
                <a:latin typeface="Arial" charset="0"/>
              </a:defRPr>
            </a:lvl2pPr>
            <a:lvl3pPr marL="1143000" indent="-228600" algn="ctr">
              <a:tabLst>
                <a:tab pos="0" algn="l"/>
              </a:tabLst>
              <a:defRPr>
                <a:solidFill>
                  <a:schemeClr val="tx1"/>
                </a:solidFill>
                <a:latin typeface="Arial" charset="0"/>
              </a:defRPr>
            </a:lvl3pPr>
            <a:lvl4pPr marL="1600200" indent="-228600" algn="ctr">
              <a:tabLst>
                <a:tab pos="0" algn="l"/>
              </a:tabLst>
              <a:defRPr>
                <a:solidFill>
                  <a:schemeClr val="tx1"/>
                </a:solidFill>
                <a:latin typeface="Arial" charset="0"/>
              </a:defRPr>
            </a:lvl4pPr>
            <a:lvl5pPr marL="2057400" indent="-228600" algn="ctr">
              <a:tabLst>
                <a:tab pos="0" algn="l"/>
              </a:tabLst>
              <a:defRPr>
                <a:solidFill>
                  <a:schemeClr val="tx1"/>
                </a:solidFill>
                <a:latin typeface="Arial" charset="0"/>
              </a:defRPr>
            </a:lvl5pPr>
            <a:lvl6pPr marL="2514600" indent="-228600" algn="ctr" fontAlgn="base">
              <a:spcBef>
                <a:spcPct val="0"/>
              </a:spcBef>
              <a:spcAft>
                <a:spcPct val="0"/>
              </a:spcAft>
              <a:tabLst>
                <a:tab pos="0" algn="l"/>
              </a:tabLst>
              <a:defRPr>
                <a:solidFill>
                  <a:schemeClr val="tx1"/>
                </a:solidFill>
                <a:latin typeface="Arial" charset="0"/>
              </a:defRPr>
            </a:lvl6pPr>
            <a:lvl7pPr marL="2971800" indent="-228600" algn="ctr" fontAlgn="base">
              <a:spcBef>
                <a:spcPct val="0"/>
              </a:spcBef>
              <a:spcAft>
                <a:spcPct val="0"/>
              </a:spcAft>
              <a:tabLst>
                <a:tab pos="0" algn="l"/>
              </a:tabLst>
              <a:defRPr>
                <a:solidFill>
                  <a:schemeClr val="tx1"/>
                </a:solidFill>
                <a:latin typeface="Arial" charset="0"/>
              </a:defRPr>
            </a:lvl7pPr>
            <a:lvl8pPr marL="3429000" indent="-228600" algn="ctr" fontAlgn="base">
              <a:spcBef>
                <a:spcPct val="0"/>
              </a:spcBef>
              <a:spcAft>
                <a:spcPct val="0"/>
              </a:spcAft>
              <a:tabLst>
                <a:tab pos="0" algn="l"/>
              </a:tabLst>
              <a:defRPr>
                <a:solidFill>
                  <a:schemeClr val="tx1"/>
                </a:solidFill>
                <a:latin typeface="Arial" charset="0"/>
              </a:defRPr>
            </a:lvl8pPr>
            <a:lvl9pPr marL="3886200" indent="-228600" algn="ctr" fontAlgn="base">
              <a:spcBef>
                <a:spcPct val="0"/>
              </a:spcBef>
              <a:spcAft>
                <a:spcPct val="0"/>
              </a:spcAft>
              <a:tabLst>
                <a:tab pos="0" algn="l"/>
              </a:tabLst>
              <a:defRPr>
                <a:solidFill>
                  <a:schemeClr val="tx1"/>
                </a:solidFill>
                <a:latin typeface="Arial" charset="0"/>
              </a:defRPr>
            </a:lvl9pPr>
          </a:lstStyle>
          <a:p>
            <a:pPr algn="just" defTabSz="1042873"/>
            <a:r>
              <a:rPr lang="en-GB" altLang="en-US" sz="2700" b="1">
                <a:latin typeface="Tahoma" pitchFamily="34" charset="0"/>
              </a:rPr>
              <a:t>ROADMESH IN OVERLAYS: </a:t>
            </a:r>
          </a:p>
          <a:p>
            <a:pPr algn="just" defTabSz="1042873"/>
            <a:r>
              <a:rPr lang="en-GB" altLang="en-US" sz="2700" b="1">
                <a:latin typeface="Tahoma" pitchFamily="34" charset="0"/>
              </a:rPr>
              <a:t>OLCRACK software</a:t>
            </a:r>
            <a:endParaRPr lang="en-GB" altLang="en-US" sz="1600" b="1">
              <a:latin typeface="Tahoma" pitchFamily="34" charset="0"/>
            </a:endParaRPr>
          </a:p>
        </p:txBody>
      </p:sp>
      <p:sp>
        <p:nvSpPr>
          <p:cNvPr id="7" name="Rectangle 21"/>
          <p:cNvSpPr>
            <a:spLocks noChangeArrowheads="1"/>
          </p:cNvSpPr>
          <p:nvPr/>
        </p:nvSpPr>
        <p:spPr bwMode="auto">
          <a:xfrm>
            <a:off x="5167710" y="229836"/>
            <a:ext cx="5314352" cy="77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04287" tIns="52144" rIns="104287" bIns="52144">
            <a:spAutoFit/>
          </a:bodyPr>
          <a:lstStyle>
            <a:lvl1pPr algn="ctr">
              <a:defRPr>
                <a:solidFill>
                  <a:schemeClr val="tx1"/>
                </a:solidFill>
                <a:latin typeface="Arial" charset="0"/>
              </a:defRPr>
            </a:lvl1pPr>
            <a:lvl2pPr marL="742950" indent="-285750" algn="ctr">
              <a:defRPr>
                <a:solidFill>
                  <a:schemeClr val="tx1"/>
                </a:solidFill>
                <a:latin typeface="Arial" charset="0"/>
              </a:defRPr>
            </a:lvl2pPr>
            <a:lvl3pPr marL="1143000" indent="-228600" algn="ctr">
              <a:defRPr>
                <a:solidFill>
                  <a:schemeClr val="tx1"/>
                </a:solidFill>
                <a:latin typeface="Arial" charset="0"/>
              </a:defRPr>
            </a:lvl3pPr>
            <a:lvl4pPr marL="1600200" indent="-228600" algn="ctr">
              <a:defRPr>
                <a:solidFill>
                  <a:schemeClr val="tx1"/>
                </a:solidFill>
                <a:latin typeface="Arial" charset="0"/>
              </a:defRPr>
            </a:lvl4pPr>
            <a:lvl5pPr marL="2057400" indent="-228600" algn="ctr">
              <a:defRPr>
                <a:solidFill>
                  <a:schemeClr val="tx1"/>
                </a:solidFill>
                <a:latin typeface="Arial" charset="0"/>
              </a:defRPr>
            </a:lvl5pPr>
            <a:lvl6pPr marL="2514600" indent="-228600" algn="ctr" fontAlgn="base">
              <a:spcBef>
                <a:spcPct val="0"/>
              </a:spcBef>
              <a:spcAft>
                <a:spcPct val="0"/>
              </a:spcAft>
              <a:defRPr>
                <a:solidFill>
                  <a:schemeClr val="tx1"/>
                </a:solidFill>
                <a:latin typeface="Arial" charset="0"/>
              </a:defRPr>
            </a:lvl6pPr>
            <a:lvl7pPr marL="2971800" indent="-228600" algn="ctr" fontAlgn="base">
              <a:spcBef>
                <a:spcPct val="0"/>
              </a:spcBef>
              <a:spcAft>
                <a:spcPct val="0"/>
              </a:spcAft>
              <a:defRPr>
                <a:solidFill>
                  <a:schemeClr val="tx1"/>
                </a:solidFill>
                <a:latin typeface="Arial" charset="0"/>
              </a:defRPr>
            </a:lvl7pPr>
            <a:lvl8pPr marL="3429000" indent="-228600" algn="ctr" fontAlgn="base">
              <a:spcBef>
                <a:spcPct val="0"/>
              </a:spcBef>
              <a:spcAft>
                <a:spcPct val="0"/>
              </a:spcAft>
              <a:defRPr>
                <a:solidFill>
                  <a:schemeClr val="tx1"/>
                </a:solidFill>
                <a:latin typeface="Arial" charset="0"/>
              </a:defRPr>
            </a:lvl8pPr>
            <a:lvl9pPr marL="3886200" indent="-228600" algn="ctr" fontAlgn="base">
              <a:spcBef>
                <a:spcPct val="0"/>
              </a:spcBef>
              <a:spcAft>
                <a:spcPct val="0"/>
              </a:spcAft>
              <a:defRPr>
                <a:solidFill>
                  <a:schemeClr val="tx1"/>
                </a:solidFill>
                <a:latin typeface="Arial" charset="0"/>
              </a:defRPr>
            </a:lvl9pPr>
          </a:lstStyle>
          <a:p>
            <a:pPr algn="l" defTabSz="1042873" eaLnBrk="0" hangingPunct="0">
              <a:lnSpc>
                <a:spcPct val="80000"/>
              </a:lnSpc>
              <a:spcBef>
                <a:spcPct val="20000"/>
              </a:spcBef>
              <a:buClr>
                <a:schemeClr val="tx1"/>
              </a:buClr>
              <a:buSzPct val="100000"/>
            </a:pPr>
            <a:r>
              <a:rPr lang="en-GB" altLang="en-US" sz="2700" b="1" dirty="0">
                <a:latin typeface="Arial" panose="020B0604020202020204" pitchFamily="34" charset="0"/>
                <a:cs typeface="Arial" panose="020B0604020202020204" pitchFamily="34" charset="0"/>
              </a:rPr>
              <a:t>Paved roads: reinforcement of the bound layers</a:t>
            </a:r>
            <a:endParaRPr lang="it-IT" altLang="en-US" sz="27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2357435"/>
      </p:ext>
    </p:extLst>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Placeholder 2"/>
          <p:cNvSpPr>
            <a:spLocks noGrp="1"/>
          </p:cNvSpPr>
          <p:nvPr>
            <p:ph idx="1"/>
          </p:nvPr>
        </p:nvSpPr>
        <p:spPr/>
        <p:txBody>
          <a:bodyPr>
            <a:normAutofit fontScale="92500" lnSpcReduction="20000"/>
          </a:bodyPr>
          <a:lstStyle/>
          <a:p>
            <a:pPr algn="just" eaLnBrk="1" hangingPunct="1">
              <a:lnSpc>
                <a:spcPct val="250000"/>
              </a:lnSpc>
              <a:buFont typeface="Wingdings" pitchFamily="2" charset="2"/>
              <a:buChar char="q"/>
            </a:pPr>
            <a:r>
              <a:rPr lang="en-US" altLang="en-US" sz="2100">
                <a:latin typeface="Arial" charset="0"/>
                <a:cs typeface="Arial" charset="0"/>
              </a:rPr>
              <a:t>The Road  mesh  is preferred for Asphalt Reinforcement due to its unique geometry and 3D structure that allows full compaction to occur around the wire strands resulting in full interlock with the asphalt matrix.</a:t>
            </a:r>
          </a:p>
          <a:p>
            <a:pPr algn="just" eaLnBrk="1" hangingPunct="1">
              <a:lnSpc>
                <a:spcPct val="250000"/>
              </a:lnSpc>
              <a:buFont typeface="Wingdings" pitchFamily="2" charset="2"/>
              <a:buChar char="q"/>
            </a:pPr>
            <a:r>
              <a:rPr lang="en-US" altLang="en-US" sz="2100">
                <a:latin typeface="Arial" charset="0"/>
                <a:cs typeface="Arial" charset="0"/>
              </a:rPr>
              <a:t>It’s double twist avoids spreading  of  the  damage  caused  by  the  accidental  breaking  of  any  wire or mesh.</a:t>
            </a:r>
          </a:p>
          <a:p>
            <a:pPr algn="just" eaLnBrk="1" hangingPunct="1">
              <a:lnSpc>
                <a:spcPct val="250000"/>
              </a:lnSpc>
              <a:buFont typeface="Wingdings" pitchFamily="2" charset="2"/>
              <a:buChar char="q"/>
            </a:pPr>
            <a:r>
              <a:rPr lang="en-US" altLang="en-US" sz="2100">
                <a:latin typeface="Arial" charset="0"/>
                <a:cs typeface="Arial" charset="0"/>
              </a:rPr>
              <a:t>Road Mesh also extends life of pavement</a:t>
            </a:r>
          </a:p>
          <a:p>
            <a:pPr algn="just" eaLnBrk="1" hangingPunct="1">
              <a:lnSpc>
                <a:spcPct val="250000"/>
              </a:lnSpc>
              <a:buFont typeface="Wingdings" pitchFamily="2" charset="2"/>
              <a:buChar char="q"/>
            </a:pPr>
            <a:r>
              <a:rPr lang="en-US" altLang="en-US" sz="2100">
                <a:latin typeface="Arial" charset="0"/>
                <a:cs typeface="Arial" charset="0"/>
              </a:rPr>
              <a:t>Road mesh is able to withstand construction traffic</a:t>
            </a:r>
          </a:p>
        </p:txBody>
      </p:sp>
      <p:sp>
        <p:nvSpPr>
          <p:cNvPr id="58371" name="TextBox 2"/>
          <p:cNvSpPr txBox="1">
            <a:spLocks noChangeArrowheads="1"/>
          </p:cNvSpPr>
          <p:nvPr/>
        </p:nvSpPr>
        <p:spPr bwMode="auto">
          <a:xfrm>
            <a:off x="1324386" y="164494"/>
            <a:ext cx="7016502" cy="813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7" tIns="52144" rIns="104287" bIns="521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defTabSz="457200" eaLnBrk="0" fontAlgn="base" hangingPunct="0">
              <a:spcBef>
                <a:spcPct val="0"/>
              </a:spcBef>
              <a:spcAft>
                <a:spcPct val="0"/>
              </a:spcAft>
              <a:defRPr>
                <a:solidFill>
                  <a:schemeClr val="tx1"/>
                </a:solidFill>
                <a:latin typeface="Arial" charset="0"/>
              </a:defRPr>
            </a:lvl6pPr>
            <a:lvl7pPr marL="2971800" indent="-228600" algn="ctr" defTabSz="457200" eaLnBrk="0" fontAlgn="base" hangingPunct="0">
              <a:spcBef>
                <a:spcPct val="0"/>
              </a:spcBef>
              <a:spcAft>
                <a:spcPct val="0"/>
              </a:spcAft>
              <a:defRPr>
                <a:solidFill>
                  <a:schemeClr val="tx1"/>
                </a:solidFill>
                <a:latin typeface="Arial" charset="0"/>
              </a:defRPr>
            </a:lvl7pPr>
            <a:lvl8pPr marL="3429000" indent="-228600" algn="ctr" defTabSz="457200" eaLnBrk="0" fontAlgn="base" hangingPunct="0">
              <a:spcBef>
                <a:spcPct val="0"/>
              </a:spcBef>
              <a:spcAft>
                <a:spcPct val="0"/>
              </a:spcAft>
              <a:defRPr>
                <a:solidFill>
                  <a:schemeClr val="tx1"/>
                </a:solidFill>
                <a:latin typeface="Arial" charset="0"/>
              </a:defRPr>
            </a:lvl8pPr>
            <a:lvl9pPr marL="3886200" indent="-228600" algn="ctr" defTabSz="457200" eaLnBrk="0" fontAlgn="base" hangingPunct="0">
              <a:spcBef>
                <a:spcPct val="0"/>
              </a:spcBef>
              <a:spcAft>
                <a:spcPct val="0"/>
              </a:spcAft>
              <a:defRPr>
                <a:solidFill>
                  <a:schemeClr val="tx1"/>
                </a:solidFill>
                <a:latin typeface="Arial" charset="0"/>
              </a:defRPr>
            </a:lvl9pPr>
          </a:lstStyle>
          <a:p>
            <a:pPr algn="l" eaLnBrk="1" hangingPunct="1"/>
            <a:r>
              <a:rPr lang="en-US" altLang="en-US" sz="2300" b="1" dirty="0">
                <a:solidFill>
                  <a:srgbClr val="002060"/>
                </a:solidFill>
                <a:cs typeface="Arial" charset="0"/>
              </a:rPr>
              <a:t>Road Mesh is preferred for Reinforcement of surface course as asphalt reinforcement</a:t>
            </a:r>
          </a:p>
        </p:txBody>
      </p:sp>
    </p:spTree>
    <p:extLst>
      <p:ext uri="{BB962C8B-B14F-4D97-AF65-F5344CB8AC3E}">
        <p14:creationId xmlns:p14="http://schemas.microsoft.com/office/powerpoint/2010/main" val="1471221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3" name="Rectangle 3"/>
          <p:cNvSpPr>
            <a:spLocks noGrp="1" noChangeArrowheads="1"/>
          </p:cNvSpPr>
          <p:nvPr>
            <p:ph type="body" idx="4294967295"/>
          </p:nvPr>
        </p:nvSpPr>
        <p:spPr>
          <a:xfrm>
            <a:off x="770355" y="1101513"/>
            <a:ext cx="9508762" cy="5165778"/>
          </a:xfrm>
        </p:spPr>
        <p:txBody>
          <a:bodyPr>
            <a:noAutofit/>
          </a:bodyPr>
          <a:lstStyle/>
          <a:p>
            <a:pPr>
              <a:lnSpc>
                <a:spcPct val="90000"/>
              </a:lnSpc>
              <a:buFont typeface="Wingdings" pitchFamily="2" charset="2"/>
              <a:buChar char="Ø"/>
            </a:pPr>
            <a:r>
              <a:rPr lang="en-GB" sz="2400" dirty="0" smtClean="0"/>
              <a:t>Changes crack behaviour in asphalt</a:t>
            </a:r>
          </a:p>
          <a:p>
            <a:pPr lvl="1">
              <a:lnSpc>
                <a:spcPct val="90000"/>
              </a:lnSpc>
            </a:pPr>
            <a:r>
              <a:rPr lang="en-GB" sz="2400" dirty="0" smtClean="0"/>
              <a:t>Delayed initiation </a:t>
            </a:r>
          </a:p>
          <a:p>
            <a:pPr lvl="1">
              <a:lnSpc>
                <a:spcPct val="90000"/>
              </a:lnSpc>
            </a:pPr>
            <a:r>
              <a:rPr lang="en-GB" sz="2400" dirty="0" smtClean="0"/>
              <a:t>Slower growth</a:t>
            </a:r>
          </a:p>
          <a:p>
            <a:pPr lvl="1">
              <a:lnSpc>
                <a:spcPct val="90000"/>
              </a:lnSpc>
            </a:pPr>
            <a:r>
              <a:rPr lang="en-GB" sz="2400" dirty="0" smtClean="0"/>
              <a:t>Narrower width</a:t>
            </a:r>
          </a:p>
          <a:p>
            <a:pPr lvl="1">
              <a:lnSpc>
                <a:spcPct val="90000"/>
              </a:lnSpc>
            </a:pPr>
            <a:r>
              <a:rPr lang="en-GB" sz="2400" dirty="0" smtClean="0"/>
              <a:t>Wider spacing</a:t>
            </a:r>
          </a:p>
          <a:p>
            <a:pPr lvl="1">
              <a:lnSpc>
                <a:spcPct val="90000"/>
              </a:lnSpc>
            </a:pPr>
            <a:r>
              <a:rPr lang="en-GB" sz="2400" dirty="0" smtClean="0"/>
              <a:t>Deviation at grid</a:t>
            </a:r>
          </a:p>
          <a:p>
            <a:pPr>
              <a:lnSpc>
                <a:spcPct val="90000"/>
              </a:lnSpc>
              <a:buFont typeface="Wingdings" pitchFamily="2" charset="2"/>
              <a:buChar char="Ø"/>
            </a:pPr>
            <a:r>
              <a:rPr lang="en-GB" sz="2400" dirty="0" smtClean="0"/>
              <a:t>Lateral restraint</a:t>
            </a:r>
          </a:p>
          <a:p>
            <a:pPr lvl="1">
              <a:lnSpc>
                <a:spcPct val="90000"/>
              </a:lnSpc>
            </a:pPr>
            <a:r>
              <a:rPr lang="en-GB" sz="2400" dirty="0" smtClean="0"/>
              <a:t>Reduces rutting and shoving</a:t>
            </a:r>
          </a:p>
          <a:p>
            <a:pPr lvl="1">
              <a:lnSpc>
                <a:spcPct val="90000"/>
              </a:lnSpc>
            </a:pPr>
            <a:r>
              <a:rPr lang="en-GB" sz="2400" dirty="0" smtClean="0"/>
              <a:t>Little effect on modulus in the short term</a:t>
            </a:r>
          </a:p>
          <a:p>
            <a:pPr marL="0" lvl="1">
              <a:lnSpc>
                <a:spcPct val="90000"/>
              </a:lnSpc>
              <a:buFont typeface="Wingdings" pitchFamily="2" charset="2"/>
              <a:buChar char="Ø"/>
            </a:pPr>
            <a:r>
              <a:rPr lang="en-GB" sz="2400" dirty="0" smtClean="0"/>
              <a:t>Cost benefit up to 35%</a:t>
            </a:r>
          </a:p>
          <a:p>
            <a:pPr>
              <a:buFont typeface="Wingdings" pitchFamily="2" charset="2"/>
              <a:buChar char="Ø"/>
            </a:pPr>
            <a:r>
              <a:rPr lang="en-GB" sz="2400" dirty="0" smtClean="0"/>
              <a:t>Overlays</a:t>
            </a:r>
          </a:p>
          <a:p>
            <a:pPr lvl="1"/>
            <a:r>
              <a:rPr lang="en-GB" sz="2400" dirty="0" smtClean="0"/>
              <a:t>Extends life  x 1.4 – 1.9</a:t>
            </a:r>
          </a:p>
          <a:p>
            <a:pPr lvl="1"/>
            <a:r>
              <a:rPr lang="en-GB" sz="2400" dirty="0" smtClean="0"/>
              <a:t>Most benefit for thicker overlays (&gt; 75mm)</a:t>
            </a:r>
          </a:p>
          <a:p>
            <a:pPr lvl="1"/>
            <a:endParaRPr lang="en-GB" sz="2000" dirty="0" smtClean="0"/>
          </a:p>
          <a:p>
            <a:pPr marL="0" lvl="1">
              <a:buFont typeface="Wingdings" pitchFamily="2" charset="2"/>
              <a:buChar char="Ø"/>
            </a:pPr>
            <a:endParaRPr lang="en-GB" sz="2400" dirty="0" smtClean="0"/>
          </a:p>
          <a:p>
            <a:pPr marL="0" lvl="1">
              <a:lnSpc>
                <a:spcPct val="90000"/>
              </a:lnSpc>
            </a:pPr>
            <a:endParaRPr lang="en-GB" sz="2400" dirty="0" smtClean="0"/>
          </a:p>
          <a:p>
            <a:pPr lvl="1">
              <a:lnSpc>
                <a:spcPct val="90000"/>
              </a:lnSpc>
            </a:pPr>
            <a:endParaRPr lang="en-US" sz="2400" dirty="0" smtClean="0"/>
          </a:p>
        </p:txBody>
      </p:sp>
      <p:sp>
        <p:nvSpPr>
          <p:cNvPr id="4" name="Rectangle 3"/>
          <p:cNvSpPr/>
          <p:nvPr/>
        </p:nvSpPr>
        <p:spPr>
          <a:xfrm>
            <a:off x="1190297" y="0"/>
            <a:ext cx="5757001" cy="1357893"/>
          </a:xfrm>
          <a:prstGeom prst="rect">
            <a:avLst/>
          </a:prstGeom>
        </p:spPr>
        <p:txBody>
          <a:bodyPr wrap="none" lIns="104287" tIns="52144" rIns="104287" bIns="52144">
            <a:spAutoFit/>
          </a:bodyPr>
          <a:lstStyle/>
          <a:p>
            <a:pPr algn="just" eaLnBrk="0" hangingPunct="0">
              <a:lnSpc>
                <a:spcPct val="150000"/>
              </a:lnSpc>
              <a:spcBef>
                <a:spcPct val="20000"/>
              </a:spcBef>
              <a:buClr>
                <a:schemeClr val="tx1"/>
              </a:buClr>
              <a:buSzPct val="100000"/>
            </a:pPr>
            <a:r>
              <a:rPr lang="en-GB" sz="2700" b="1" dirty="0" smtClean="0">
                <a:latin typeface="Arial" pitchFamily="34" charset="0"/>
                <a:cs typeface="Arial" pitchFamily="34" charset="0"/>
              </a:rPr>
              <a:t>Benefits of </a:t>
            </a:r>
            <a:r>
              <a:rPr lang="en-GB" sz="2700" b="1" dirty="0" smtClean="0"/>
              <a:t>Asphalt reinforcement</a:t>
            </a:r>
            <a:endParaRPr lang="it-IT" sz="2700" b="1" dirty="0" smtClean="0"/>
          </a:p>
          <a:p>
            <a:pPr algn="just" eaLnBrk="0" hangingPunct="0">
              <a:lnSpc>
                <a:spcPct val="150000"/>
              </a:lnSpc>
              <a:spcBef>
                <a:spcPct val="20000"/>
              </a:spcBef>
              <a:buClr>
                <a:schemeClr val="tx1"/>
              </a:buClr>
              <a:buSzPct val="100000"/>
            </a:pPr>
            <a:endParaRPr lang="en-GB" sz="2700" b="1" dirty="0">
              <a:latin typeface="Arial" pitchFamily="34" charset="0"/>
              <a:cs typeface="Arial" pitchFamily="34" charset="0"/>
            </a:endParaRPr>
          </a:p>
        </p:txBody>
      </p:sp>
    </p:spTree>
    <p:extLst>
      <p:ext uri="{BB962C8B-B14F-4D97-AF65-F5344CB8AC3E}">
        <p14:creationId xmlns:p14="http://schemas.microsoft.com/office/powerpoint/2010/main" val="1221981346"/>
      </p:ext>
    </p:extLst>
  </p:cSld>
  <p:clrMapOvr>
    <a:masterClrMapping/>
  </p:clrMapOvr>
  <p:transition spd="slow" advClick="0" advTm="300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19760" y="6999605"/>
            <a:ext cx="594678" cy="401638"/>
          </a:xfrm>
        </p:spPr>
        <p:txBody>
          <a:bodyPr/>
          <a:lstStyle/>
          <a:p>
            <a:pPr>
              <a:defRPr/>
            </a:pPr>
            <a:fld id="{5340F7EF-AD81-466B-ACCA-D1F903ACDE81}" type="slidenum">
              <a:rPr lang="en-IN" smtClean="0"/>
              <a:pPr>
                <a:defRPr/>
              </a:pPr>
              <a:t>75</a:t>
            </a:fld>
            <a:endParaRPr lang="en-IN"/>
          </a:p>
        </p:txBody>
      </p:sp>
      <p:sp>
        <p:nvSpPr>
          <p:cNvPr id="7" name="Text Placeholder 6"/>
          <p:cNvSpPr>
            <a:spLocks noGrp="1"/>
          </p:cNvSpPr>
          <p:nvPr>
            <p:ph type="body" sz="quarter" idx="13"/>
          </p:nvPr>
        </p:nvSpPr>
        <p:spPr>
          <a:xfrm>
            <a:off x="3657600" y="1403349"/>
            <a:ext cx="6332538" cy="5256214"/>
          </a:xfrm>
        </p:spPr>
        <p:txBody>
          <a:bodyPr/>
          <a:lstStyle/>
          <a:p>
            <a:r>
              <a:rPr lang="en-US" sz="4800" dirty="0" smtClean="0"/>
              <a:t>DRAINAGE</a:t>
            </a:r>
            <a:endParaRPr lang="en-US" sz="4800" dirty="0"/>
          </a:p>
        </p:txBody>
      </p:sp>
    </p:spTree>
    <p:extLst>
      <p:ext uri="{BB962C8B-B14F-4D97-AF65-F5344CB8AC3E}">
        <p14:creationId xmlns:p14="http://schemas.microsoft.com/office/powerpoint/2010/main" val="4024365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1220275" y="451190"/>
            <a:ext cx="6921139" cy="378475"/>
          </a:xfrm>
        </p:spPr>
        <p:txBody>
          <a:bodyPr>
            <a:noAutofit/>
          </a:bodyPr>
          <a:lstStyle/>
          <a:p>
            <a:pPr>
              <a:buNone/>
              <a:defRPr/>
            </a:pPr>
            <a:r>
              <a:rPr lang="en-US" sz="2700" dirty="0" smtClean="0">
                <a:solidFill>
                  <a:schemeClr val="tx1">
                    <a:lumMod val="95000"/>
                    <a:lumOff val="5000"/>
                  </a:schemeClr>
                </a:solidFill>
                <a:latin typeface="+mj-lt"/>
              </a:rPr>
              <a:t>Drainage- Conventional </a:t>
            </a:r>
            <a:r>
              <a:rPr lang="en-US" sz="2700" dirty="0">
                <a:solidFill>
                  <a:schemeClr val="tx1">
                    <a:lumMod val="95000"/>
                    <a:lumOff val="5000"/>
                  </a:schemeClr>
                </a:solidFill>
                <a:latin typeface="+mj-lt"/>
              </a:rPr>
              <a:t>approach</a:t>
            </a:r>
          </a:p>
        </p:txBody>
      </p:sp>
      <p:sp>
        <p:nvSpPr>
          <p:cNvPr id="4" name="Text Placeholder 3"/>
          <p:cNvSpPr>
            <a:spLocks noGrp="1"/>
          </p:cNvSpPr>
          <p:nvPr>
            <p:ph type="body" sz="quarter" idx="10"/>
          </p:nvPr>
        </p:nvSpPr>
        <p:spPr>
          <a:xfrm>
            <a:off x="257855" y="1054022"/>
            <a:ext cx="9739359" cy="5564273"/>
          </a:xfrm>
        </p:spPr>
        <p:txBody>
          <a:bodyPr>
            <a:normAutofit/>
          </a:bodyPr>
          <a:lstStyle/>
          <a:p>
            <a:pPr marL="518593" indent="-287054">
              <a:lnSpc>
                <a:spcPct val="150000"/>
              </a:lnSpc>
            </a:pPr>
            <a:r>
              <a:rPr lang="en-US" sz="2400" b="1" i="1" dirty="0">
                <a:cs typeface="Times New Roman" pitchFamily="18" charset="0"/>
              </a:rPr>
              <a:t>Traditionally, gravel layer is provided as the draining layer</a:t>
            </a:r>
            <a:endParaRPr lang="en-US" sz="2400" b="1" i="1" dirty="0">
              <a:latin typeface="Arial" panose="020B0604020202020204" pitchFamily="34" charset="0"/>
              <a:cs typeface="Arial" panose="020B0604020202020204" pitchFamily="34" charset="0"/>
            </a:endParaRPr>
          </a:p>
          <a:p>
            <a:pPr marL="518593" indent="-287054">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Provision of graded aggregates in the subbase course in order to effectively drain the water from the pavement structure</a:t>
            </a:r>
          </a:p>
          <a:p>
            <a:pPr marL="518593" indent="-287054">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Provision of french drains (Trench with free drain materials)</a:t>
            </a:r>
          </a:p>
          <a:p>
            <a:pPr marL="518593" indent="-287054">
              <a:lnSpc>
                <a:spcPct val="150000"/>
              </a:lnSpc>
              <a:buFont typeface="Arial" panose="020B0604020202020204" pitchFamily="34" charset="0"/>
              <a:buChar char="•"/>
            </a:pPr>
            <a:r>
              <a:rPr lang="en-US" sz="2400" dirty="0">
                <a:latin typeface="Arial" panose="020B0604020202020204" pitchFamily="34" charset="0"/>
                <a:cs typeface="Arial" panose="020B0604020202020204" pitchFamily="34" charset="0"/>
              </a:rPr>
              <a:t>Functions of French drains are</a:t>
            </a:r>
          </a:p>
          <a:p>
            <a:pPr marL="518593" lvl="2" indent="-287054">
              <a:lnSpc>
                <a:spcPct val="150000"/>
              </a:lnSpc>
            </a:pPr>
            <a:r>
              <a:rPr lang="en-US" sz="2400" dirty="0">
                <a:latin typeface="Arial" panose="020B0604020202020204" pitchFamily="34" charset="0"/>
                <a:cs typeface="Arial" panose="020B0604020202020204" pitchFamily="34" charset="0"/>
              </a:rPr>
              <a:t>	Collect surface water run-off</a:t>
            </a:r>
          </a:p>
          <a:p>
            <a:pPr marL="518593" lvl="2" indent="-287054">
              <a:lnSpc>
                <a:spcPct val="150000"/>
              </a:lnSpc>
            </a:pPr>
            <a:r>
              <a:rPr lang="en-US" sz="2400" dirty="0">
                <a:latin typeface="Arial" panose="020B0604020202020204" pitchFamily="34" charset="0"/>
                <a:cs typeface="Arial" panose="020B0604020202020204" pitchFamily="34" charset="0"/>
              </a:rPr>
              <a:t>	Control ground water flow</a:t>
            </a:r>
          </a:p>
          <a:p>
            <a:pPr marL="518593" lvl="2" indent="-287054">
              <a:lnSpc>
                <a:spcPct val="150000"/>
              </a:lnSpc>
            </a:pPr>
            <a:r>
              <a:rPr lang="en-US" sz="2400" dirty="0">
                <a:latin typeface="Arial" panose="020B0604020202020204" pitchFamily="34" charset="0"/>
                <a:cs typeface="Arial" panose="020B0604020202020204" pitchFamily="34" charset="0"/>
              </a:rPr>
              <a:t>	Lower the high ground water table</a:t>
            </a:r>
          </a:p>
          <a:p>
            <a:pPr algn="just">
              <a:lnSpc>
                <a:spcPct val="150000"/>
              </a:lnSpc>
            </a:pPr>
            <a:endParaRPr lang="en-US" sz="2400"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3"/>
          </p:nvPr>
        </p:nvSpPr>
        <p:spPr/>
        <p:txBody>
          <a:bodyPr/>
          <a:lstStyle/>
          <a:p>
            <a:pPr>
              <a:defRPr/>
            </a:pPr>
            <a:fld id="{8845EC5E-A75A-4087-BFE2-76E00822AE22}" type="slidenum">
              <a:rPr lang="it-IT" sz="1400"/>
              <a:pPr>
                <a:defRPr/>
              </a:pPr>
              <a:t>76</a:t>
            </a:fld>
            <a:endParaRPr lang="it-IT" sz="1400"/>
          </a:p>
        </p:txBody>
      </p:sp>
      <p:pic>
        <p:nvPicPr>
          <p:cNvPr id="4710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398" t="45295" r="43161" b="36999"/>
          <a:stretch/>
        </p:blipFill>
        <p:spPr bwMode="auto">
          <a:xfrm>
            <a:off x="339830" y="6043420"/>
            <a:ext cx="4479261" cy="1101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275" t="59679" r="45750" b="23650"/>
          <a:stretch/>
        </p:blipFill>
        <p:spPr bwMode="auto">
          <a:xfrm>
            <a:off x="4819090" y="6070706"/>
            <a:ext cx="4356489" cy="1074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2595" name="Picture 3"/>
          <p:cNvPicPr>
            <a:picLocks noChangeAspect="1" noChangeArrowheads="1"/>
          </p:cNvPicPr>
          <p:nvPr/>
        </p:nvPicPr>
        <p:blipFill>
          <a:blip r:embed="rId5"/>
          <a:srcRect t="4127"/>
          <a:stretch>
            <a:fillRect/>
          </a:stretch>
        </p:blipFill>
        <p:spPr bwMode="auto">
          <a:xfrm>
            <a:off x="5741851" y="3595404"/>
            <a:ext cx="4684464" cy="2285051"/>
          </a:xfrm>
          <a:prstGeom prst="rect">
            <a:avLst/>
          </a:prstGeom>
          <a:noFill/>
          <a:ln w="9525">
            <a:noFill/>
            <a:miter lim="800000"/>
            <a:headEnd/>
            <a:tailEnd/>
          </a:ln>
          <a:effectLst/>
        </p:spPr>
      </p:pic>
    </p:spTree>
    <p:extLst>
      <p:ext uri="{BB962C8B-B14F-4D97-AF65-F5344CB8AC3E}">
        <p14:creationId xmlns:p14="http://schemas.microsoft.com/office/powerpoint/2010/main" val="25792186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928335" y="410702"/>
            <a:ext cx="7645019" cy="563311"/>
          </a:xfrm>
        </p:spPr>
        <p:txBody>
          <a:bodyPr>
            <a:noAutofit/>
          </a:bodyPr>
          <a:lstStyle/>
          <a:p>
            <a:pPr>
              <a:buNone/>
              <a:defRPr/>
            </a:pPr>
            <a:r>
              <a:rPr lang="en-US" sz="2700" dirty="0" smtClean="0">
                <a:solidFill>
                  <a:schemeClr val="tx1"/>
                </a:solidFill>
                <a:latin typeface="+mj-lt"/>
              </a:rPr>
              <a:t>   Problems associated with conventional approach</a:t>
            </a:r>
            <a:endParaRPr lang="en-US" sz="2700" dirty="0">
              <a:solidFill>
                <a:schemeClr val="tx1"/>
              </a:solidFill>
              <a:latin typeface="+mj-lt"/>
            </a:endParaRPr>
          </a:p>
        </p:txBody>
      </p:sp>
      <p:sp>
        <p:nvSpPr>
          <p:cNvPr id="4" name="Text Placeholder 3"/>
          <p:cNvSpPr>
            <a:spLocks noGrp="1"/>
          </p:cNvSpPr>
          <p:nvPr>
            <p:ph type="body" sz="quarter" idx="10"/>
          </p:nvPr>
        </p:nvSpPr>
        <p:spPr>
          <a:xfrm>
            <a:off x="-1" y="1298870"/>
            <a:ext cx="10342179" cy="5564273"/>
          </a:xfrm>
        </p:spPr>
        <p:txBody>
          <a:bodyPr>
            <a:noAutofit/>
          </a:bodyPr>
          <a:lstStyle/>
          <a:p>
            <a:pPr marL="681949" indent="-340975" algn="just">
              <a:lnSpc>
                <a:spcPct val="100000"/>
              </a:lnSpc>
              <a:buFont typeface="Wingdings" panose="05000000000000000000" pitchFamily="2" charset="2"/>
              <a:buChar char="§"/>
            </a:pPr>
            <a:r>
              <a:rPr lang="en-US" sz="2400" dirty="0">
                <a:latin typeface="Arial" panose="020B0604020202020204" pitchFamily="34" charset="0"/>
                <a:cs typeface="Arial" panose="020B0604020202020204" pitchFamily="34" charset="0"/>
              </a:rPr>
              <a:t>Satisfying the drainage criterion for conventional graded filter design is extremely expensive.- Non availability of required aggregates</a:t>
            </a:r>
          </a:p>
          <a:p>
            <a:pPr marL="681949" indent="-340975" algn="just">
              <a:lnSpc>
                <a:spcPct val="100000"/>
              </a:lnSpc>
              <a:buFont typeface="Wingdings" panose="05000000000000000000" pitchFamily="2" charset="2"/>
              <a:buChar char="§"/>
            </a:pPr>
            <a:r>
              <a:rPr lang="en-US" sz="2400" dirty="0"/>
              <a:t>Clogging: Ground water </a:t>
            </a:r>
            <a:r>
              <a:rPr lang="en-US" sz="2400" dirty="0" smtClean="0"/>
              <a:t>flows towards the drain carrying </a:t>
            </a:r>
            <a:r>
              <a:rPr lang="en-US" sz="2400" dirty="0"/>
              <a:t>some fine particles from the base soil and consequently, the aggregates become blocked after some period having no adequate water removal capacity.</a:t>
            </a:r>
          </a:p>
          <a:p>
            <a:pPr marL="681949" indent="-340975" algn="just">
              <a:lnSpc>
                <a:spcPct val="100000"/>
              </a:lnSpc>
              <a:buFont typeface="Wingdings" panose="05000000000000000000" pitchFamily="2" charset="2"/>
              <a:buChar char="§"/>
            </a:pPr>
            <a:r>
              <a:rPr lang="en-US" sz="2400" dirty="0"/>
              <a:t>Internal erosion of the base soil</a:t>
            </a:r>
          </a:p>
          <a:p>
            <a:pPr marL="681949" indent="-340975" algn="just">
              <a:lnSpc>
                <a:spcPct val="100000"/>
              </a:lnSpc>
              <a:buFont typeface="Wingdings" panose="05000000000000000000" pitchFamily="2" charset="2"/>
              <a:buChar char="§"/>
            </a:pPr>
            <a:r>
              <a:rPr lang="en-US" sz="2400" dirty="0"/>
              <a:t>Requires considerable time for installation as it is to be installed as per gradation</a:t>
            </a:r>
          </a:p>
          <a:p>
            <a:pPr marL="681949" indent="-340975" algn="just">
              <a:lnSpc>
                <a:spcPct val="100000"/>
              </a:lnSpc>
              <a:buFont typeface="Wingdings" panose="05000000000000000000" pitchFamily="2" charset="2"/>
              <a:buChar char="§"/>
            </a:pPr>
            <a:r>
              <a:rPr lang="en-US" sz="2400" dirty="0"/>
              <a:t>Require Skilled labor</a:t>
            </a:r>
          </a:p>
          <a:p>
            <a:pPr marL="681949" indent="-340975" algn="just">
              <a:lnSpc>
                <a:spcPct val="100000"/>
              </a:lnSpc>
              <a:buFont typeface="Wingdings" panose="05000000000000000000" pitchFamily="2" charset="2"/>
              <a:buChar char="§"/>
            </a:pPr>
            <a:r>
              <a:rPr lang="en-US" sz="2400" dirty="0"/>
              <a:t>Material quantity and quality tend to differ along the length of the wall due to construction sourcing and human error issues.</a:t>
            </a:r>
          </a:p>
          <a:p>
            <a:pPr marL="681949" indent="-340975" algn="just">
              <a:lnSpc>
                <a:spcPct val="100000"/>
              </a:lnSpc>
              <a:buFont typeface="Wingdings" panose="05000000000000000000" pitchFamily="2" charset="2"/>
              <a:buChar char="§"/>
            </a:pPr>
            <a:r>
              <a:rPr lang="en-US" sz="2400" dirty="0"/>
              <a:t>Increase in carbon footprints and Pressure on natural resources</a:t>
            </a:r>
          </a:p>
        </p:txBody>
      </p:sp>
    </p:spTree>
    <p:extLst>
      <p:ext uri="{BB962C8B-B14F-4D97-AF65-F5344CB8AC3E}">
        <p14:creationId xmlns:p14="http://schemas.microsoft.com/office/powerpoint/2010/main" val="38464516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3"/>
          </p:nvPr>
        </p:nvSpPr>
        <p:spPr/>
        <p:txBody>
          <a:bodyPr/>
          <a:lstStyle/>
          <a:p>
            <a:pPr>
              <a:defRPr/>
            </a:pPr>
            <a:fld id="{5340F7EF-AD81-466B-ACCA-D1F903ACDE81}" type="slidenum">
              <a:rPr lang="en-IN" smtClean="0"/>
              <a:pPr>
                <a:defRPr/>
              </a:pPr>
              <a:t>78</a:t>
            </a:fld>
            <a:endParaRPr lang="en-IN"/>
          </a:p>
        </p:txBody>
      </p:sp>
      <p:sp>
        <p:nvSpPr>
          <p:cNvPr id="8" name="Title 3"/>
          <p:cNvSpPr>
            <a:spLocks noGrp="1"/>
          </p:cNvSpPr>
          <p:nvPr>
            <p:ph type="title"/>
          </p:nvPr>
        </p:nvSpPr>
        <p:spPr>
          <a:xfrm>
            <a:off x="959306" y="509241"/>
            <a:ext cx="6824902" cy="464040"/>
          </a:xfrm>
        </p:spPr>
        <p:txBody>
          <a:bodyPr>
            <a:normAutofit/>
          </a:bodyPr>
          <a:lstStyle/>
          <a:p>
            <a:pPr>
              <a:buNone/>
              <a:defRPr/>
            </a:pPr>
            <a:r>
              <a:rPr lang="en-US" sz="2400" dirty="0" smtClean="0">
                <a:solidFill>
                  <a:schemeClr val="tx1"/>
                </a:solidFill>
              </a:rPr>
              <a:t>	 </a:t>
            </a:r>
            <a:r>
              <a:rPr lang="en-US" sz="3000" cap="all" dirty="0">
                <a:solidFill>
                  <a:schemeClr val="tx1">
                    <a:lumMod val="75000"/>
                    <a:lumOff val="25000"/>
                  </a:schemeClr>
                </a:solidFill>
                <a:latin typeface="+mj-lt"/>
              </a:rPr>
              <a:t>Alternatives?</a:t>
            </a:r>
          </a:p>
        </p:txBody>
      </p:sp>
      <p:sp>
        <p:nvSpPr>
          <p:cNvPr id="10" name="Content Placeholder 1"/>
          <p:cNvSpPr txBox="1">
            <a:spLocks/>
          </p:cNvSpPr>
          <p:nvPr/>
        </p:nvSpPr>
        <p:spPr>
          <a:xfrm>
            <a:off x="219339" y="1082886"/>
            <a:ext cx="7958100" cy="5256212"/>
          </a:xfrm>
          <a:prstGeom prst="rect">
            <a:avLst/>
          </a:prstGeom>
        </p:spPr>
        <p:txBody>
          <a:bodyPr lIns="91348" tIns="45675" rIns="91348" bIns="45675">
            <a:normAutofit/>
          </a:bodyPr>
          <a:lstStyle/>
          <a:p>
            <a:pPr marL="456744" indent="-456744" algn="ctr" defTabSz="913495" fontAlgn="auto">
              <a:lnSpc>
                <a:spcPct val="90000"/>
              </a:lnSpc>
              <a:spcBef>
                <a:spcPts val="1000"/>
              </a:spcBef>
              <a:spcAft>
                <a:spcPts val="0"/>
              </a:spcAft>
              <a:defRPr/>
            </a:pPr>
            <a:endParaRPr lang="en-US" sz="3000" b="1" baseline="0" dirty="0">
              <a:solidFill>
                <a:srgbClr val="00B0F0"/>
              </a:solidFill>
              <a:latin typeface="+mn-lt"/>
              <a:ea typeface="+mn-ea"/>
              <a:cs typeface="Calibri" pitchFamily="34" charset="0"/>
            </a:endParaRPr>
          </a:p>
          <a:p>
            <a:pPr marL="456744" indent="-456744" algn="ctr" defTabSz="913495" fontAlgn="auto">
              <a:lnSpc>
                <a:spcPct val="90000"/>
              </a:lnSpc>
              <a:spcBef>
                <a:spcPts val="1000"/>
              </a:spcBef>
              <a:spcAft>
                <a:spcPts val="0"/>
              </a:spcAft>
              <a:defRPr/>
            </a:pPr>
            <a:endParaRPr lang="en-US" sz="3000" b="1" baseline="0" dirty="0">
              <a:solidFill>
                <a:srgbClr val="00B0F0"/>
              </a:solidFill>
              <a:latin typeface="+mn-lt"/>
              <a:ea typeface="+mn-ea"/>
              <a:cs typeface="Calibri" pitchFamily="34" charset="0"/>
            </a:endParaRPr>
          </a:p>
          <a:p>
            <a:pPr marL="456744" indent="-456744" algn="ctr" defTabSz="913495" fontAlgn="auto">
              <a:lnSpc>
                <a:spcPct val="90000"/>
              </a:lnSpc>
              <a:spcBef>
                <a:spcPts val="1000"/>
              </a:spcBef>
              <a:spcAft>
                <a:spcPts val="0"/>
              </a:spcAft>
              <a:defRPr/>
            </a:pPr>
            <a:r>
              <a:rPr lang="en-US" sz="3500" b="1" baseline="0" dirty="0" err="1">
                <a:effectLst>
                  <a:outerShdw blurRad="38100" dist="38100" dir="2700000" algn="tl">
                    <a:srgbClr val="000000">
                      <a:alpha val="43137"/>
                    </a:srgbClr>
                  </a:outerShdw>
                </a:effectLst>
                <a:latin typeface="+mn-lt"/>
                <a:ea typeface="+mn-ea"/>
                <a:cs typeface="Calibri" pitchFamily="34" charset="0"/>
              </a:rPr>
              <a:t>Geosynthetics</a:t>
            </a:r>
            <a:endParaRPr lang="en-US" sz="3500" b="1" baseline="0" dirty="0">
              <a:effectLst>
                <a:outerShdw blurRad="38100" dist="38100" dir="2700000" algn="tl">
                  <a:srgbClr val="000000">
                    <a:alpha val="43137"/>
                  </a:srgbClr>
                </a:outerShdw>
              </a:effectLst>
              <a:latin typeface="+mn-lt"/>
              <a:ea typeface="+mn-ea"/>
              <a:cs typeface="Calibri" pitchFamily="34" charset="0"/>
            </a:endParaRPr>
          </a:p>
          <a:p>
            <a:pPr marL="456744" indent="-456744" algn="ctr" defTabSz="913495" fontAlgn="auto">
              <a:lnSpc>
                <a:spcPct val="90000"/>
              </a:lnSpc>
              <a:spcBef>
                <a:spcPts val="1000"/>
              </a:spcBef>
              <a:spcAft>
                <a:spcPts val="0"/>
              </a:spcAft>
              <a:defRPr/>
            </a:pPr>
            <a:endParaRPr lang="en-US" sz="3500" b="1" baseline="0" dirty="0">
              <a:solidFill>
                <a:srgbClr val="00B0F0"/>
              </a:solidFill>
              <a:effectLst>
                <a:outerShdw blurRad="38100" dist="38100" dir="2700000" algn="tl">
                  <a:srgbClr val="000000">
                    <a:alpha val="43137"/>
                  </a:srgbClr>
                </a:outerShdw>
              </a:effectLst>
              <a:latin typeface="+mn-lt"/>
              <a:ea typeface="+mn-ea"/>
              <a:cs typeface="Calibri" pitchFamily="34" charset="0"/>
            </a:endParaRPr>
          </a:p>
          <a:p>
            <a:pPr marL="456744" indent="-456744" algn="ctr" defTabSz="913495" fontAlgn="auto">
              <a:lnSpc>
                <a:spcPct val="90000"/>
              </a:lnSpc>
              <a:spcBef>
                <a:spcPts val="1000"/>
              </a:spcBef>
              <a:spcAft>
                <a:spcPts val="0"/>
              </a:spcAft>
              <a:defRPr/>
            </a:pPr>
            <a:endParaRPr lang="en-US" sz="3500" b="1" baseline="0" dirty="0">
              <a:solidFill>
                <a:srgbClr val="00B0F0"/>
              </a:solidFill>
              <a:effectLst>
                <a:outerShdw blurRad="38100" dist="38100" dir="2700000" algn="tl">
                  <a:srgbClr val="000000">
                    <a:alpha val="43137"/>
                  </a:srgbClr>
                </a:outerShdw>
              </a:effectLst>
              <a:latin typeface="+mn-lt"/>
              <a:ea typeface="+mn-ea"/>
              <a:cs typeface="Calibri" pitchFamily="34" charset="0"/>
            </a:endParaRPr>
          </a:p>
          <a:p>
            <a:pPr marL="456744" indent="-456744" defTabSz="913495" fontAlgn="auto">
              <a:lnSpc>
                <a:spcPct val="150000"/>
              </a:lnSpc>
              <a:spcBef>
                <a:spcPts val="1000"/>
              </a:spcBef>
              <a:spcAft>
                <a:spcPts val="0"/>
              </a:spcAft>
              <a:defRPr/>
            </a:pPr>
            <a:r>
              <a:rPr lang="en-US" sz="3500" b="1" baseline="0" dirty="0">
                <a:solidFill>
                  <a:srgbClr val="00B0F0"/>
                </a:solidFill>
                <a:effectLst>
                  <a:outerShdw blurRad="38100" dist="38100" dir="2700000" algn="tl">
                    <a:srgbClr val="000000">
                      <a:alpha val="43137"/>
                    </a:srgbClr>
                  </a:outerShdw>
                </a:effectLst>
                <a:latin typeface="+mn-lt"/>
                <a:ea typeface="+mn-ea"/>
                <a:cs typeface="Calibri" pitchFamily="34" charset="0"/>
              </a:rPr>
              <a:t>	</a:t>
            </a:r>
            <a:r>
              <a:rPr lang="en-US" sz="3500" b="1" baseline="0" dirty="0" smtClean="0">
                <a:solidFill>
                  <a:srgbClr val="00B0F0"/>
                </a:solidFill>
                <a:effectLst>
                  <a:outerShdw blurRad="38100" dist="38100" dir="2700000" algn="tl">
                    <a:srgbClr val="000000">
                      <a:alpha val="43137"/>
                    </a:srgbClr>
                  </a:outerShdw>
                </a:effectLst>
                <a:latin typeface="+mn-lt"/>
                <a:ea typeface="+mn-ea"/>
                <a:cs typeface="Calibri" pitchFamily="34" charset="0"/>
              </a:rPr>
              <a:t>Drainage solutions using Geocomposite Drainage </a:t>
            </a:r>
          </a:p>
          <a:p>
            <a:pPr marL="456744" indent="-456744" defTabSz="913495" fontAlgn="auto">
              <a:lnSpc>
                <a:spcPct val="90000"/>
              </a:lnSpc>
              <a:spcBef>
                <a:spcPts val="1000"/>
              </a:spcBef>
              <a:spcAft>
                <a:spcPts val="0"/>
              </a:spcAft>
              <a:defRPr/>
            </a:pPr>
            <a:endParaRPr lang="en-US" sz="2100" baseline="0" dirty="0">
              <a:latin typeface="+mn-lt"/>
              <a:ea typeface="+mn-ea"/>
              <a:cs typeface="+mn-cs"/>
            </a:endParaRPr>
          </a:p>
        </p:txBody>
      </p:sp>
      <p:pic>
        <p:nvPicPr>
          <p:cNvPr id="625665" name="Picture 1"/>
          <p:cNvPicPr>
            <a:picLocks noChangeAspect="1" noChangeArrowheads="1"/>
          </p:cNvPicPr>
          <p:nvPr/>
        </p:nvPicPr>
        <p:blipFill>
          <a:blip r:embed="rId2"/>
          <a:srcRect/>
          <a:stretch>
            <a:fillRect/>
          </a:stretch>
        </p:blipFill>
        <p:spPr bwMode="auto">
          <a:xfrm>
            <a:off x="6397717" y="2513688"/>
            <a:ext cx="4294096" cy="3175040"/>
          </a:xfrm>
          <a:prstGeom prst="rect">
            <a:avLst/>
          </a:prstGeom>
          <a:noFill/>
          <a:ln w="9525">
            <a:noFill/>
            <a:miter lim="800000"/>
            <a:headEnd/>
            <a:tailEnd/>
          </a:ln>
          <a:effectLst/>
        </p:spPr>
      </p:pic>
    </p:spTree>
    <p:extLst>
      <p:ext uri="{BB962C8B-B14F-4D97-AF65-F5344CB8AC3E}">
        <p14:creationId xmlns:p14="http://schemas.microsoft.com/office/powerpoint/2010/main" val="344760181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56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ChangeArrowheads="1"/>
          </p:cNvSpPr>
          <p:nvPr/>
        </p:nvSpPr>
        <p:spPr bwMode="auto">
          <a:xfrm>
            <a:off x="421870" y="1234742"/>
            <a:ext cx="9915242" cy="1984411"/>
          </a:xfrm>
          <a:prstGeom prst="rect">
            <a:avLst/>
          </a:prstGeom>
          <a:noFill/>
          <a:ln w="9525" algn="ctr">
            <a:noFill/>
            <a:miter lim="800000"/>
            <a:headEnd/>
            <a:tailEnd/>
          </a:ln>
          <a:effectLst/>
        </p:spPr>
        <p:txBody>
          <a:bodyPr wrap="square" lIns="104287" tIns="52144" rIns="104287" bIns="52144" anchor="ctr">
            <a:spAutoFit/>
          </a:bodyPr>
          <a:lstStyle/>
          <a:p>
            <a:pPr algn="just" eaLnBrk="0" hangingPunct="0">
              <a:lnSpc>
                <a:spcPct val="150000"/>
              </a:lnSpc>
              <a:spcBef>
                <a:spcPct val="20000"/>
              </a:spcBef>
              <a:buClr>
                <a:schemeClr val="tx1"/>
              </a:buClr>
              <a:buSzPct val="100000"/>
            </a:pPr>
            <a:r>
              <a:rPr lang="en-US" sz="2100" dirty="0" smtClean="0">
                <a:latin typeface="+mj-lt"/>
              </a:rPr>
              <a:t>Drainage </a:t>
            </a:r>
            <a:r>
              <a:rPr lang="en-US" sz="2100" dirty="0" err="1" smtClean="0">
                <a:latin typeface="+mj-lt"/>
              </a:rPr>
              <a:t>geocomposites</a:t>
            </a:r>
            <a:r>
              <a:rPr lang="en-US" sz="2100" dirty="0" smtClean="0">
                <a:latin typeface="+mj-lt"/>
              </a:rPr>
              <a:t> are composed of a geotextile filter surrounding either a </a:t>
            </a:r>
            <a:r>
              <a:rPr lang="en-US" sz="2100" dirty="0" err="1" smtClean="0">
                <a:latin typeface="+mj-lt"/>
              </a:rPr>
              <a:t>geonet</a:t>
            </a:r>
            <a:r>
              <a:rPr lang="en-US" sz="2100" dirty="0" smtClean="0">
                <a:latin typeface="+mj-lt"/>
              </a:rPr>
              <a:t> (blanket drain), a thick preformed core (panel or edge drain), or a thin preformed core (wick drain). Some applications of drainage geocomposite are blanket drains and edge drains.</a:t>
            </a:r>
          </a:p>
        </p:txBody>
      </p:sp>
      <p:sp>
        <p:nvSpPr>
          <p:cNvPr id="11" name="TextBox 10"/>
          <p:cNvSpPr txBox="1"/>
          <p:nvPr/>
        </p:nvSpPr>
        <p:spPr>
          <a:xfrm>
            <a:off x="1160060" y="232012"/>
            <a:ext cx="8914106" cy="507831"/>
          </a:xfrm>
          <a:prstGeom prst="rect">
            <a:avLst/>
          </a:prstGeom>
          <a:noFill/>
        </p:spPr>
        <p:txBody>
          <a:bodyPr wrap="square" rtlCol="0">
            <a:spAutoFit/>
          </a:bodyPr>
          <a:lstStyle/>
          <a:p>
            <a:r>
              <a:rPr lang="en-US" sz="2700" b="1" dirty="0" smtClean="0"/>
              <a:t>Drainage Geocomposite - MacDrain</a:t>
            </a:r>
            <a:endParaRPr lang="en-US" sz="2700" b="1" dirty="0"/>
          </a:p>
        </p:txBody>
      </p:sp>
      <p:pic>
        <p:nvPicPr>
          <p:cNvPr id="5" name="Immagine 10" descr="TRT D5 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89721" y="4122737"/>
            <a:ext cx="4204879"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160071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0" y="6999288"/>
            <a:ext cx="709613" cy="401637"/>
          </a:xfrm>
          <a:prstGeom prst="rect">
            <a:avLst/>
          </a:prstGeom>
        </p:spPr>
        <p:txBody>
          <a:bodyPr/>
          <a:lstStyle/>
          <a:p>
            <a:pPr>
              <a:defRPr/>
            </a:pPr>
            <a:fld id="{5340F7EF-AD81-466B-ACCA-D1F903ACDE81}" type="slidenum">
              <a:rPr lang="en-IN" smtClean="0"/>
              <a:pPr>
                <a:defRPr/>
              </a:pPr>
              <a:t>8</a:t>
            </a:fld>
            <a:endParaRPr lang="en-IN" dirty="0"/>
          </a:p>
        </p:txBody>
      </p:sp>
      <p:sp>
        <p:nvSpPr>
          <p:cNvPr id="4" name="TextBox 3"/>
          <p:cNvSpPr txBox="1"/>
          <p:nvPr/>
        </p:nvSpPr>
        <p:spPr>
          <a:xfrm>
            <a:off x="3996813" y="1253613"/>
            <a:ext cx="6105832" cy="3046988"/>
          </a:xfrm>
          <a:prstGeom prst="rect">
            <a:avLst/>
          </a:prstGeom>
          <a:noFill/>
        </p:spPr>
        <p:txBody>
          <a:bodyPr wrap="square" rtlCol="0">
            <a:spAutoFit/>
          </a:bodyPr>
          <a:lstStyle/>
          <a:p>
            <a:r>
              <a:rPr lang="en-US" sz="4800" dirty="0" smtClean="0">
                <a:solidFill>
                  <a:schemeClr val="tx1">
                    <a:lumMod val="50000"/>
                    <a:lumOff val="50000"/>
                  </a:schemeClr>
                </a:solidFill>
              </a:rPr>
              <a:t>GEOSYNTHETIC </a:t>
            </a:r>
          </a:p>
          <a:p>
            <a:endParaRPr lang="en-US" sz="4800" dirty="0">
              <a:solidFill>
                <a:schemeClr val="tx1">
                  <a:lumMod val="50000"/>
                  <a:lumOff val="50000"/>
                </a:schemeClr>
              </a:solidFill>
            </a:endParaRPr>
          </a:p>
          <a:p>
            <a:r>
              <a:rPr lang="en-US" sz="4800" dirty="0" smtClean="0">
                <a:solidFill>
                  <a:schemeClr val="tx1">
                    <a:lumMod val="50000"/>
                    <a:lumOff val="50000"/>
                  </a:schemeClr>
                </a:solidFill>
              </a:rPr>
              <a:t>SOLUTION</a:t>
            </a:r>
            <a:endParaRPr lang="en-US" sz="4800" dirty="0">
              <a:solidFill>
                <a:schemeClr val="tx1">
                  <a:lumMod val="50000"/>
                  <a:lumOff val="50000"/>
                </a:schemeClr>
              </a:solidFill>
            </a:endParaRPr>
          </a:p>
          <a:p>
            <a:endParaRPr lang="en-US" sz="4800" dirty="0">
              <a:solidFill>
                <a:schemeClr val="tx1">
                  <a:lumMod val="50000"/>
                  <a:lumOff val="50000"/>
                </a:schemeClr>
              </a:solidFill>
            </a:endParaRPr>
          </a:p>
        </p:txBody>
      </p:sp>
    </p:spTree>
    <p:extLst>
      <p:ext uri="{BB962C8B-B14F-4D97-AF65-F5344CB8AC3E}">
        <p14:creationId xmlns:p14="http://schemas.microsoft.com/office/powerpoint/2010/main" val="3412577257"/>
      </p:ext>
    </p:extLst>
  </p:cSld>
  <p:clrMapOvr>
    <a:masterClrMapping/>
  </p:clrMapOvr>
  <p:transition spd="med">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p:cNvSpPr>
          <p:nvPr>
            <p:ph type="body" idx="4294967295"/>
          </p:nvPr>
        </p:nvSpPr>
        <p:spPr>
          <a:xfrm>
            <a:off x="635901" y="1061149"/>
            <a:ext cx="10424518" cy="616834"/>
          </a:xfrm>
        </p:spPr>
        <p:txBody>
          <a:bodyPr>
            <a:normAutofit/>
          </a:bodyPr>
          <a:lstStyle/>
          <a:p>
            <a:pPr marL="434101" indent="-434101" defTabSz="1041842"/>
            <a:r>
              <a:rPr lang="en-GB" altLang="ja-JP" sz="2400" dirty="0">
                <a:latin typeface="+mn-lt"/>
              </a:rPr>
              <a:t>Principles of the functions afforded by Drainage geocomposite</a:t>
            </a:r>
            <a:r>
              <a:rPr lang="it-IT" altLang="ja-JP" sz="2400" dirty="0">
                <a:latin typeface="+mn-lt"/>
              </a:rPr>
              <a:t> </a:t>
            </a:r>
            <a:endParaRPr lang="it-IT" sz="2400" dirty="0">
              <a:latin typeface="+mn-lt"/>
            </a:endParaRPr>
          </a:p>
        </p:txBody>
      </p:sp>
      <p:sp>
        <p:nvSpPr>
          <p:cNvPr id="47107" name="Rectangle 3"/>
          <p:cNvSpPr>
            <a:spLocks noChangeArrowheads="1"/>
          </p:cNvSpPr>
          <p:nvPr/>
        </p:nvSpPr>
        <p:spPr bwMode="auto">
          <a:xfrm>
            <a:off x="4204340" y="2750882"/>
            <a:ext cx="10691813" cy="382198"/>
          </a:xfrm>
          <a:prstGeom prst="rect">
            <a:avLst/>
          </a:prstGeom>
          <a:noFill/>
          <a:ln w="9525">
            <a:noFill/>
            <a:miter lim="800000"/>
            <a:headEnd/>
            <a:tailEnd/>
          </a:ln>
        </p:spPr>
        <p:txBody>
          <a:bodyPr lIns="104185" tIns="52091" rIns="104185" bIns="52091">
            <a:spAutoFit/>
          </a:bodyPr>
          <a:lstStyle/>
          <a:p>
            <a:endParaRPr lang="it-IT"/>
          </a:p>
        </p:txBody>
      </p:sp>
      <p:sp>
        <p:nvSpPr>
          <p:cNvPr id="47108" name="Rectangle 4"/>
          <p:cNvSpPr>
            <a:spLocks noChangeArrowheads="1"/>
          </p:cNvSpPr>
          <p:nvPr/>
        </p:nvSpPr>
        <p:spPr bwMode="auto">
          <a:xfrm>
            <a:off x="3669749" y="2766633"/>
            <a:ext cx="10691813" cy="382198"/>
          </a:xfrm>
          <a:prstGeom prst="rect">
            <a:avLst/>
          </a:prstGeom>
          <a:noFill/>
          <a:ln w="9525">
            <a:noFill/>
            <a:miter lim="800000"/>
            <a:headEnd/>
            <a:tailEnd/>
          </a:ln>
        </p:spPr>
        <p:txBody>
          <a:bodyPr lIns="104185" tIns="52091" rIns="104185" bIns="52091">
            <a:spAutoFit/>
          </a:bodyPr>
          <a:lstStyle/>
          <a:p>
            <a:endParaRPr lang="it-IT"/>
          </a:p>
        </p:txBody>
      </p:sp>
      <p:pic>
        <p:nvPicPr>
          <p:cNvPr id="47109" name="Picture 5"/>
          <p:cNvPicPr>
            <a:picLocks noChangeAspect="1" noChangeArrowheads="1"/>
          </p:cNvPicPr>
          <p:nvPr/>
        </p:nvPicPr>
        <p:blipFill>
          <a:blip r:embed="rId2"/>
          <a:srcRect t="6519"/>
          <a:stretch>
            <a:fillRect/>
          </a:stretch>
        </p:blipFill>
        <p:spPr bwMode="auto">
          <a:xfrm>
            <a:off x="614331" y="1539327"/>
            <a:ext cx="9378797" cy="5332021"/>
          </a:xfrm>
          <a:prstGeom prst="rect">
            <a:avLst/>
          </a:prstGeom>
          <a:noFill/>
          <a:ln w="9525">
            <a:noFill/>
            <a:miter lim="800000"/>
            <a:headEnd/>
            <a:tailEnd/>
          </a:ln>
        </p:spPr>
      </p:pic>
      <p:sp>
        <p:nvSpPr>
          <p:cNvPr id="6" name="Rectangle 2"/>
          <p:cNvSpPr>
            <a:spLocks noChangeArrowheads="1"/>
          </p:cNvSpPr>
          <p:nvPr/>
        </p:nvSpPr>
        <p:spPr bwMode="auto">
          <a:xfrm>
            <a:off x="768300" y="461556"/>
            <a:ext cx="6168529" cy="479881"/>
          </a:xfrm>
          <a:prstGeom prst="rect">
            <a:avLst/>
          </a:prstGeom>
          <a:noFill/>
          <a:ln w="9525">
            <a:noFill/>
            <a:miter lim="800000"/>
            <a:headEnd/>
            <a:tailEnd/>
          </a:ln>
        </p:spPr>
        <p:txBody>
          <a:bodyPr wrap="square" lIns="104908" tIns="52454" rIns="104908" bIns="52454">
            <a:spAutoFit/>
          </a:bodyPr>
          <a:lstStyle/>
          <a:p>
            <a:pPr defTabSz="868202" eaLnBrk="0" hangingPunct="0">
              <a:lnSpc>
                <a:spcPct val="90000"/>
              </a:lnSpc>
              <a:buClr>
                <a:schemeClr val="tx2"/>
              </a:buClr>
              <a:defRPr/>
            </a:pPr>
            <a:r>
              <a:rPr lang="it-IT" sz="2700" b="1" baseline="0" dirty="0" smtClean="0">
                <a:latin typeface="+mj-lt"/>
                <a:ea typeface="+mj-ea"/>
                <a:cs typeface="+mj-cs"/>
              </a:rPr>
              <a:t>Drainage geocomposite-</a:t>
            </a:r>
            <a:r>
              <a:rPr lang="en-US" sz="2700" b="1" dirty="0" smtClean="0"/>
              <a:t> MacDrain</a:t>
            </a:r>
            <a:endParaRPr lang="it-IT" sz="2700" b="1" baseline="0" dirty="0">
              <a:solidFill>
                <a:schemeClr val="tx1">
                  <a:lumMod val="75000"/>
                  <a:lumOff val="25000"/>
                </a:schemeClr>
              </a:solidFill>
              <a:latin typeface="+mj-lt"/>
              <a:ea typeface="+mj-ea"/>
              <a:cs typeface="+mj-cs"/>
            </a:endParaRPr>
          </a:p>
        </p:txBody>
      </p:sp>
    </p:spTree>
    <p:extLst>
      <p:ext uri="{BB962C8B-B14F-4D97-AF65-F5344CB8AC3E}">
        <p14:creationId xmlns:p14="http://schemas.microsoft.com/office/powerpoint/2010/main" val="1060890788"/>
      </p:ext>
    </p:extLst>
  </p:cSld>
  <p:clrMapOvr>
    <a:masterClrMapping/>
  </p:clrMapOvr>
  <p:transition spd="slow"/>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256006" y="1194271"/>
            <a:ext cx="5942467" cy="369241"/>
          </a:xfrm>
          <a:prstGeom prst="rect">
            <a:avLst/>
          </a:prstGeom>
        </p:spPr>
        <p:txBody>
          <a:bodyPr wrap="none" lIns="91348" tIns="45675" rIns="91348" bIns="45675">
            <a:spAutoFit/>
          </a:bodyPr>
          <a:lstStyle/>
          <a:p>
            <a:r>
              <a:rPr lang="en-US" baseline="0" dirty="0">
                <a:latin typeface="+mn-lt"/>
                <a:ea typeface="+mn-ea"/>
                <a:cs typeface="+mn-cs"/>
              </a:rPr>
              <a:t>Road Side Drain Edge Drain: using Drainage Composite</a:t>
            </a:r>
          </a:p>
        </p:txBody>
      </p:sp>
      <p:pic>
        <p:nvPicPr>
          <p:cNvPr id="3543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08" y="1608164"/>
            <a:ext cx="8702962" cy="3352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5"/>
          <p:cNvGrpSpPr/>
          <p:nvPr/>
        </p:nvGrpSpPr>
        <p:grpSpPr>
          <a:xfrm>
            <a:off x="7656868" y="4004579"/>
            <a:ext cx="2925733" cy="2842360"/>
            <a:chOff x="7412038" y="3748788"/>
            <a:chExt cx="3276600" cy="3114675"/>
          </a:xfrm>
        </p:grpSpPr>
        <p:pic>
          <p:nvPicPr>
            <p:cNvPr id="35430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7412038" y="3748788"/>
              <a:ext cx="3276600" cy="311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3516" t="90131" r="30942"/>
            <a:stretch/>
          </p:blipFill>
          <p:spPr bwMode="auto">
            <a:xfrm>
              <a:off x="7412038" y="6556075"/>
              <a:ext cx="2329133" cy="30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2389" b="91677"/>
            <a:stretch/>
          </p:blipFill>
          <p:spPr bwMode="auto">
            <a:xfrm>
              <a:off x="9050338" y="3789651"/>
              <a:ext cx="1263978" cy="230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 name="Group 11"/>
          <p:cNvGrpSpPr/>
          <p:nvPr/>
        </p:nvGrpSpPr>
        <p:grpSpPr>
          <a:xfrm>
            <a:off x="1822739" y="5091663"/>
            <a:ext cx="1873014" cy="1727999"/>
            <a:chOff x="7224067" y="3097491"/>
            <a:chExt cx="1873014" cy="1728000"/>
          </a:xfrm>
        </p:grpSpPr>
        <p:grpSp>
          <p:nvGrpSpPr>
            <p:cNvPr id="4" name="Group 12"/>
            <p:cNvGrpSpPr/>
            <p:nvPr/>
          </p:nvGrpSpPr>
          <p:grpSpPr>
            <a:xfrm>
              <a:off x="7560588" y="3267777"/>
              <a:ext cx="1171486" cy="1526474"/>
              <a:chOff x="8311700" y="3180689"/>
              <a:chExt cx="1171486" cy="1526474"/>
            </a:xfrm>
          </p:grpSpPr>
          <p:pic>
            <p:nvPicPr>
              <p:cNvPr id="16" name="Picture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77385" y="3180689"/>
                <a:ext cx="440117" cy="815510"/>
              </a:xfrm>
              <a:prstGeom prst="rect">
                <a:avLst/>
              </a:prstGeom>
            </p:spPr>
          </p:pic>
          <p:sp>
            <p:nvSpPr>
              <p:cNvPr id="17" name="TextBox 16"/>
              <p:cNvSpPr txBox="1"/>
              <p:nvPr/>
            </p:nvSpPr>
            <p:spPr>
              <a:xfrm>
                <a:off x="8311700" y="4183943"/>
                <a:ext cx="1171486" cy="523220"/>
              </a:xfrm>
              <a:prstGeom prst="rect">
                <a:avLst/>
              </a:prstGeom>
              <a:noFill/>
            </p:spPr>
            <p:txBody>
              <a:bodyPr wrap="square" rtlCol="0">
                <a:spAutoFit/>
              </a:bodyPr>
              <a:lstStyle/>
              <a:p>
                <a:pPr algn="ctr" fontAlgn="auto">
                  <a:spcBef>
                    <a:spcPts val="0"/>
                  </a:spcBef>
                  <a:spcAft>
                    <a:spcPts val="0"/>
                  </a:spcAft>
                </a:pPr>
                <a:r>
                  <a:rPr lang="en-GB" sz="1400" baseline="0" dirty="0">
                    <a:solidFill>
                      <a:prstClr val="black"/>
                    </a:solidFill>
                    <a:latin typeface="Arial"/>
                    <a:ea typeface="+mn-ea"/>
                    <a:cs typeface="+mn-cs"/>
                  </a:rPr>
                  <a:t>Drainage of Structures</a:t>
                </a:r>
              </a:p>
            </p:txBody>
          </p:sp>
        </p:grpSp>
        <p:sp>
          <p:nvSpPr>
            <p:cNvPr id="14" name="Rounded Rectangle 13"/>
            <p:cNvSpPr/>
            <p:nvPr/>
          </p:nvSpPr>
          <p:spPr>
            <a:xfrm>
              <a:off x="7224067" y="3097491"/>
              <a:ext cx="1873014" cy="1728000"/>
            </a:xfrm>
            <a:prstGeom prst="roundRect">
              <a:avLst>
                <a:gd name="adj" fmla="val 8802"/>
              </a:avLst>
            </a:prstGeom>
            <a:noFill/>
            <a:ln w="57150">
              <a:solidFill>
                <a:srgbClr val="5430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aseline="0">
                <a:solidFill>
                  <a:prstClr val="white"/>
                </a:solidFill>
              </a:endParaRPr>
            </a:p>
          </p:txBody>
        </p:sp>
      </p:grpSp>
      <p:sp>
        <p:nvSpPr>
          <p:cNvPr id="18" name="TextBox 17"/>
          <p:cNvSpPr txBox="1"/>
          <p:nvPr/>
        </p:nvSpPr>
        <p:spPr>
          <a:xfrm>
            <a:off x="1160060" y="232012"/>
            <a:ext cx="8914106" cy="507831"/>
          </a:xfrm>
          <a:prstGeom prst="rect">
            <a:avLst/>
          </a:prstGeom>
          <a:noFill/>
        </p:spPr>
        <p:txBody>
          <a:bodyPr wrap="square" rtlCol="0">
            <a:spAutoFit/>
          </a:bodyPr>
          <a:lstStyle/>
          <a:p>
            <a:r>
              <a:rPr lang="en-US" sz="2700" b="1" dirty="0" smtClean="0"/>
              <a:t>Drainage Geocomposite - MacDrain</a:t>
            </a:r>
            <a:endParaRPr lang="en-US" sz="2700" b="1" dirty="0"/>
          </a:p>
        </p:txBody>
      </p:sp>
    </p:spTree>
    <p:extLst>
      <p:ext uri="{BB962C8B-B14F-4D97-AF65-F5344CB8AC3E}">
        <p14:creationId xmlns:p14="http://schemas.microsoft.com/office/powerpoint/2010/main" val="1872204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endParaRPr lang="en-US"/>
          </a:p>
        </p:txBody>
      </p:sp>
      <p:pic>
        <p:nvPicPr>
          <p:cNvPr id="32" name="Picture 4"/>
          <p:cNvPicPr>
            <a:picLocks noChangeAspect="1" noChangeArrowheads="1"/>
          </p:cNvPicPr>
          <p:nvPr/>
        </p:nvPicPr>
        <p:blipFill>
          <a:blip r:embed="rId2"/>
          <a:srcRect/>
          <a:stretch>
            <a:fillRect/>
          </a:stretch>
        </p:blipFill>
        <p:spPr bwMode="auto">
          <a:xfrm>
            <a:off x="210825" y="1602988"/>
            <a:ext cx="9996056" cy="5928294"/>
          </a:xfrm>
          <a:prstGeom prst="rect">
            <a:avLst/>
          </a:prstGeom>
          <a:noFill/>
        </p:spPr>
      </p:pic>
      <p:sp>
        <p:nvSpPr>
          <p:cNvPr id="9" name="TextBox 8"/>
          <p:cNvSpPr txBox="1"/>
          <p:nvPr/>
        </p:nvSpPr>
        <p:spPr>
          <a:xfrm>
            <a:off x="5772964" y="236215"/>
            <a:ext cx="4918849" cy="936303"/>
          </a:xfrm>
          <a:prstGeom prst="rect">
            <a:avLst/>
          </a:prstGeom>
          <a:noFill/>
        </p:spPr>
        <p:txBody>
          <a:bodyPr wrap="square" lIns="104287" tIns="52144" rIns="104287" bIns="52144" rtlCol="0">
            <a:spAutoFit/>
          </a:bodyPr>
          <a:lstStyle/>
          <a:p>
            <a:pPr lvl="0" algn="l">
              <a:lnSpc>
                <a:spcPct val="100000"/>
              </a:lnSpc>
            </a:pPr>
            <a:r>
              <a:rPr lang="en-US" dirty="0" err="1" smtClean="0">
                <a:solidFill>
                  <a:schemeClr val="accent6">
                    <a:lumMod val="75000"/>
                  </a:schemeClr>
                </a:solidFill>
                <a:cs typeface="Arial" pitchFamily="34" charset="0"/>
              </a:rPr>
              <a:t>Geocomposite</a:t>
            </a:r>
            <a:r>
              <a:rPr lang="en-US" dirty="0" smtClean="0">
                <a:solidFill>
                  <a:schemeClr val="accent6">
                    <a:lumMod val="75000"/>
                  </a:schemeClr>
                </a:solidFill>
                <a:cs typeface="Arial" pitchFamily="34" charset="0"/>
              </a:rPr>
              <a:t> To Replace Subsurface Drainage Layer For Pavements</a:t>
            </a:r>
          </a:p>
          <a:p>
            <a:pPr algn="l"/>
            <a:endParaRPr lang="en-US" dirty="0">
              <a:solidFill>
                <a:schemeClr val="accent6">
                  <a:lumMod val="75000"/>
                </a:schemeClr>
              </a:solidFill>
            </a:endParaRPr>
          </a:p>
        </p:txBody>
      </p:sp>
    </p:spTree>
    <p:extLst>
      <p:ext uri="{BB962C8B-B14F-4D97-AF65-F5344CB8AC3E}">
        <p14:creationId xmlns:p14="http://schemas.microsoft.com/office/powerpoint/2010/main" val="4215230709"/>
      </p:ext>
    </p:extLst>
  </p:cSld>
  <p:clrMapOvr>
    <a:masterClrMapping/>
  </p:clrMapOvr>
  <p:transition spd="slow"/>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ChangeArrowheads="1"/>
          </p:cNvSpPr>
          <p:nvPr/>
        </p:nvSpPr>
        <p:spPr bwMode="auto">
          <a:xfrm>
            <a:off x="209753" y="1000957"/>
            <a:ext cx="9850946" cy="1259946"/>
          </a:xfrm>
          <a:prstGeom prst="rect">
            <a:avLst/>
          </a:prstGeom>
          <a:noFill/>
          <a:ln w="9525">
            <a:noFill/>
            <a:miter lim="800000"/>
            <a:headEnd/>
            <a:tailEnd/>
          </a:ln>
        </p:spPr>
        <p:txBody>
          <a:bodyPr lIns="104287" tIns="52144" rIns="104287" bIns="52144"/>
          <a:lstStyle/>
          <a:p>
            <a:pPr defTabSz="1042873"/>
            <a:r>
              <a:rPr lang="pt-BR" sz="2900" b="1">
                <a:solidFill>
                  <a:srgbClr val="19292E"/>
                </a:solidFill>
                <a:latin typeface="Lucida Sans" pitchFamily="34" charset="0"/>
              </a:rPr>
              <a:t>Solutions with MacDrain</a:t>
            </a:r>
            <a:endParaRPr lang="en-US" sz="2900" b="1">
              <a:solidFill>
                <a:srgbClr val="19292E"/>
              </a:solidFill>
              <a:latin typeface="Lucida Sans" pitchFamily="34" charset="0"/>
            </a:endParaRPr>
          </a:p>
        </p:txBody>
      </p:sp>
      <p:sp>
        <p:nvSpPr>
          <p:cNvPr id="459781" name="Rectangle 5"/>
          <p:cNvSpPr>
            <a:spLocks noChangeArrowheads="1"/>
          </p:cNvSpPr>
          <p:nvPr/>
        </p:nvSpPr>
        <p:spPr bwMode="auto">
          <a:xfrm>
            <a:off x="462199" y="6399476"/>
            <a:ext cx="4707368" cy="554726"/>
          </a:xfrm>
          <a:prstGeom prst="rect">
            <a:avLst/>
          </a:prstGeom>
          <a:noFill/>
          <a:ln w="9525">
            <a:noFill/>
            <a:miter lim="800000"/>
            <a:headEnd/>
            <a:tailEnd/>
          </a:ln>
        </p:spPr>
        <p:txBody>
          <a:bodyPr lIns="104287" tIns="52144" rIns="104287" bIns="52144"/>
          <a:lstStyle/>
          <a:p>
            <a:pPr defTabSz="1042873"/>
            <a:r>
              <a:rPr lang="pt-BR" sz="2900" b="1">
                <a:solidFill>
                  <a:srgbClr val="19292E"/>
                </a:solidFill>
                <a:latin typeface="Lucida Sans" pitchFamily="34" charset="0"/>
              </a:rPr>
              <a:t>Sub-Surface Drainage</a:t>
            </a:r>
            <a:endParaRPr lang="en-US" sz="2900" b="1">
              <a:solidFill>
                <a:srgbClr val="19292E"/>
              </a:solidFill>
              <a:latin typeface="Lucida Sans" pitchFamily="34" charset="0"/>
            </a:endParaRPr>
          </a:p>
        </p:txBody>
      </p:sp>
      <p:sp>
        <p:nvSpPr>
          <p:cNvPr id="459782" name="Rectangle 6"/>
          <p:cNvSpPr>
            <a:spLocks noChangeArrowheads="1"/>
          </p:cNvSpPr>
          <p:nvPr/>
        </p:nvSpPr>
        <p:spPr bwMode="auto">
          <a:xfrm>
            <a:off x="5345906" y="6399476"/>
            <a:ext cx="5345907" cy="554726"/>
          </a:xfrm>
          <a:prstGeom prst="rect">
            <a:avLst/>
          </a:prstGeom>
          <a:noFill/>
          <a:ln w="9525">
            <a:noFill/>
            <a:miter lim="800000"/>
            <a:headEnd/>
            <a:tailEnd/>
          </a:ln>
        </p:spPr>
        <p:txBody>
          <a:bodyPr lIns="104287" tIns="52144" rIns="104287" bIns="52144"/>
          <a:lstStyle/>
          <a:p>
            <a:pPr defTabSz="1042873"/>
            <a:r>
              <a:rPr lang="pt-BR" sz="2900" b="1">
                <a:solidFill>
                  <a:srgbClr val="19292E"/>
                </a:solidFill>
                <a:latin typeface="Lucida Sans" pitchFamily="34" charset="0"/>
              </a:rPr>
              <a:t>- Sub-Superficial Drainage</a:t>
            </a:r>
            <a:endParaRPr lang="en-US" sz="2900" b="1">
              <a:solidFill>
                <a:srgbClr val="19292E"/>
              </a:solidFill>
              <a:latin typeface="Lucida Sans" pitchFamily="34" charset="0"/>
            </a:endParaRPr>
          </a:p>
        </p:txBody>
      </p:sp>
      <p:pic>
        <p:nvPicPr>
          <p:cNvPr id="18437" name="Picture 8" descr="Rodovias"/>
          <p:cNvPicPr>
            <a:picLocks noChangeAspect="1" noChangeArrowheads="1"/>
          </p:cNvPicPr>
          <p:nvPr/>
        </p:nvPicPr>
        <p:blipFill>
          <a:blip r:embed="rId3"/>
          <a:srcRect/>
          <a:stretch>
            <a:fillRect/>
          </a:stretch>
        </p:blipFill>
        <p:spPr bwMode="auto">
          <a:xfrm>
            <a:off x="6355689" y="2490144"/>
            <a:ext cx="4040986" cy="3830585"/>
          </a:xfrm>
          <a:prstGeom prst="rect">
            <a:avLst/>
          </a:prstGeom>
          <a:noFill/>
          <a:ln w="9525">
            <a:noFill/>
            <a:miter lim="800000"/>
            <a:headEnd/>
            <a:tailEnd/>
          </a:ln>
        </p:spPr>
      </p:pic>
      <p:sp>
        <p:nvSpPr>
          <p:cNvPr id="459791" name="Rectangle 15"/>
          <p:cNvSpPr>
            <a:spLocks noChangeArrowheads="1"/>
          </p:cNvSpPr>
          <p:nvPr/>
        </p:nvSpPr>
        <p:spPr bwMode="auto">
          <a:xfrm>
            <a:off x="4677668" y="6941952"/>
            <a:ext cx="5345907" cy="554726"/>
          </a:xfrm>
          <a:prstGeom prst="rect">
            <a:avLst/>
          </a:prstGeom>
          <a:noFill/>
          <a:ln w="9525">
            <a:noFill/>
            <a:miter lim="800000"/>
            <a:headEnd/>
            <a:tailEnd/>
          </a:ln>
        </p:spPr>
        <p:txBody>
          <a:bodyPr lIns="104287" tIns="52144" rIns="104287" bIns="52144"/>
          <a:lstStyle/>
          <a:p>
            <a:pPr defTabSz="1042873"/>
            <a:r>
              <a:rPr lang="pt-BR" sz="2900" b="1">
                <a:solidFill>
                  <a:srgbClr val="19292E"/>
                </a:solidFill>
                <a:latin typeface="Lucida Sans" pitchFamily="34" charset="0"/>
              </a:rPr>
              <a:t>- MacDrain Drainage</a:t>
            </a:r>
            <a:endParaRPr lang="en-US" sz="2900" b="1">
              <a:solidFill>
                <a:srgbClr val="19292E"/>
              </a:solidFill>
              <a:latin typeface="Lucida Sans" pitchFamily="34" charset="0"/>
            </a:endParaRPr>
          </a:p>
        </p:txBody>
      </p:sp>
      <p:pic>
        <p:nvPicPr>
          <p:cNvPr id="18439" name="Picture 2"/>
          <p:cNvPicPr>
            <a:picLocks noChangeAspect="1" noChangeArrowheads="1"/>
          </p:cNvPicPr>
          <p:nvPr/>
        </p:nvPicPr>
        <p:blipFill>
          <a:blip r:embed="rId4"/>
          <a:srcRect/>
          <a:stretch>
            <a:fillRect/>
          </a:stretch>
        </p:blipFill>
        <p:spPr bwMode="auto">
          <a:xfrm>
            <a:off x="0" y="2490143"/>
            <a:ext cx="5850798" cy="3274109"/>
          </a:xfrm>
          <a:prstGeom prst="rect">
            <a:avLst/>
          </a:prstGeom>
          <a:noFill/>
          <a:ln w="9525" algn="ctr">
            <a:noFill/>
            <a:miter lim="800000"/>
            <a:headEnd/>
            <a:tailEnd/>
          </a:ln>
          <a:effectLst/>
        </p:spPr>
      </p:pic>
    </p:spTree>
    <p:extLst>
      <p:ext uri="{BB962C8B-B14F-4D97-AF65-F5344CB8AC3E}">
        <p14:creationId xmlns:p14="http://schemas.microsoft.com/office/powerpoint/2010/main" val="133696658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9778"/>
                                        </p:tgtEl>
                                        <p:attrNameLst>
                                          <p:attrName>style.visibility</p:attrName>
                                        </p:attrNameLst>
                                      </p:cBhvr>
                                      <p:to>
                                        <p:strVal val="visible"/>
                                      </p:to>
                                    </p:set>
                                    <p:animEffect transition="in" filter="fade">
                                      <p:cBhvr>
                                        <p:cTn id="7" dur="2000"/>
                                        <p:tgtEl>
                                          <p:spTgt spid="45977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59781"/>
                                        </p:tgtEl>
                                        <p:attrNameLst>
                                          <p:attrName>style.visibility</p:attrName>
                                        </p:attrNameLst>
                                      </p:cBhvr>
                                      <p:to>
                                        <p:strVal val="visible"/>
                                      </p:to>
                                    </p:set>
                                    <p:animEffect transition="in" filter="fade">
                                      <p:cBhvr>
                                        <p:cTn id="11" dur="2000"/>
                                        <p:tgtEl>
                                          <p:spTgt spid="459781"/>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459782"/>
                                        </p:tgtEl>
                                        <p:attrNameLst>
                                          <p:attrName>style.visibility</p:attrName>
                                        </p:attrNameLst>
                                      </p:cBhvr>
                                      <p:to>
                                        <p:strVal val="visible"/>
                                      </p:to>
                                    </p:set>
                                    <p:animEffect transition="in" filter="fade">
                                      <p:cBhvr>
                                        <p:cTn id="15" dur="2000"/>
                                        <p:tgtEl>
                                          <p:spTgt spid="45978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xit" presetSubtype="0" fill="hold" grpId="1" nodeType="clickEffect">
                                  <p:stCondLst>
                                    <p:cond delay="0"/>
                                  </p:stCondLst>
                                  <p:childTnLst>
                                    <p:animEffect transition="out" filter="fade">
                                      <p:cBhvr>
                                        <p:cTn id="19" dur="2000"/>
                                        <p:tgtEl>
                                          <p:spTgt spid="459782"/>
                                        </p:tgtEl>
                                      </p:cBhvr>
                                    </p:animEffect>
                                    <p:set>
                                      <p:cBhvr>
                                        <p:cTn id="20" dur="1" fill="hold">
                                          <p:stCondLst>
                                            <p:cond delay="1999"/>
                                          </p:stCondLst>
                                        </p:cTn>
                                        <p:tgtEl>
                                          <p:spTgt spid="459782"/>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459791"/>
                                        </p:tgtEl>
                                        <p:attrNameLst>
                                          <p:attrName>style.visibility</p:attrName>
                                        </p:attrNameLst>
                                      </p:cBhvr>
                                      <p:to>
                                        <p:strVal val="visible"/>
                                      </p:to>
                                    </p:set>
                                    <p:animEffect transition="in" filter="fade">
                                      <p:cBhvr>
                                        <p:cTn id="23" dur="2000"/>
                                        <p:tgtEl>
                                          <p:spTgt spid="4597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778" grpId="0"/>
      <p:bldP spid="459781" grpId="0"/>
      <p:bldP spid="459782" grpId="0"/>
      <p:bldP spid="459782" grpId="1"/>
      <p:bldP spid="459791"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934791" y="472456"/>
            <a:ext cx="3757023" cy="377984"/>
          </a:xfrm>
        </p:spPr>
        <p:txBody>
          <a:bodyPr>
            <a:normAutofit fontScale="90000"/>
          </a:bodyPr>
          <a:lstStyle/>
          <a:p>
            <a:pPr>
              <a:defRPr/>
            </a:pPr>
            <a:r>
              <a:rPr lang="en-US" dirty="0" smtClean="0">
                <a:latin typeface="Arial" pitchFamily="34" charset="0"/>
                <a:cs typeface="Arial" pitchFamily="34" charset="0"/>
              </a:rPr>
              <a:t>Conventional Solution</a:t>
            </a:r>
            <a:endParaRPr lang="en-US" dirty="0">
              <a:latin typeface="Arial" pitchFamily="34" charset="0"/>
              <a:cs typeface="Arial" pitchFamily="34" charset="0"/>
            </a:endParaRPr>
          </a:p>
        </p:txBody>
      </p:sp>
      <p:pic>
        <p:nvPicPr>
          <p:cNvPr id="13315" name="Picture 2"/>
          <p:cNvPicPr>
            <a:picLocks noChangeAspect="1" noChangeArrowheads="1"/>
          </p:cNvPicPr>
          <p:nvPr/>
        </p:nvPicPr>
        <p:blipFill>
          <a:blip r:embed="rId2"/>
          <a:srcRect/>
          <a:stretch>
            <a:fillRect/>
          </a:stretch>
        </p:blipFill>
        <p:spPr bwMode="auto">
          <a:xfrm>
            <a:off x="359897" y="2278402"/>
            <a:ext cx="5763556" cy="5090532"/>
          </a:xfrm>
          <a:prstGeom prst="rect">
            <a:avLst/>
          </a:prstGeom>
          <a:noFill/>
          <a:ln w="9525" algn="ctr">
            <a:noFill/>
            <a:miter lim="800000"/>
            <a:headEnd/>
            <a:tailEnd/>
          </a:ln>
        </p:spPr>
      </p:pic>
      <p:sp>
        <p:nvSpPr>
          <p:cNvPr id="13316" name="TextBox 1"/>
          <p:cNvSpPr txBox="1">
            <a:spLocks noChangeArrowheads="1"/>
          </p:cNvSpPr>
          <p:nvPr/>
        </p:nvSpPr>
        <p:spPr bwMode="auto">
          <a:xfrm>
            <a:off x="714645" y="1874170"/>
            <a:ext cx="3283648" cy="382305"/>
          </a:xfrm>
          <a:prstGeom prst="rect">
            <a:avLst/>
          </a:prstGeom>
          <a:noFill/>
          <a:ln w="9525">
            <a:noFill/>
            <a:miter lim="800000"/>
            <a:headEnd/>
            <a:tailEnd/>
          </a:ln>
        </p:spPr>
        <p:txBody>
          <a:bodyPr lIns="104287" tIns="52144" rIns="104287" bIns="52144">
            <a:spAutoFit/>
          </a:bodyPr>
          <a:lstStyle/>
          <a:p>
            <a:r>
              <a:rPr lang="en-US"/>
              <a:t>Filter behind retaining wall</a:t>
            </a:r>
            <a:endParaRPr lang="en-IN"/>
          </a:p>
        </p:txBody>
      </p:sp>
      <p:sp>
        <p:nvSpPr>
          <p:cNvPr id="3" name="Rectangle 2"/>
          <p:cNvSpPr/>
          <p:nvPr/>
        </p:nvSpPr>
        <p:spPr>
          <a:xfrm>
            <a:off x="3477398" y="3144615"/>
            <a:ext cx="168915" cy="635222"/>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lIns="104287" tIns="52144" rIns="104287" bIns="52144" anchor="ctr"/>
          <a:lstStyle/>
          <a:p>
            <a:pPr>
              <a:defRPr/>
            </a:pPr>
            <a:endParaRPr lang="en-IN"/>
          </a:p>
        </p:txBody>
      </p:sp>
      <p:sp>
        <p:nvSpPr>
          <p:cNvPr id="5" name="Rectangle 4"/>
          <p:cNvSpPr/>
          <p:nvPr/>
        </p:nvSpPr>
        <p:spPr>
          <a:xfrm rot="752521">
            <a:off x="3172978" y="3737840"/>
            <a:ext cx="224602" cy="2189156"/>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lIns="104287" tIns="52144" rIns="104287" bIns="52144" anchor="ctr"/>
          <a:lstStyle/>
          <a:p>
            <a:pPr>
              <a:defRPr/>
            </a:pPr>
            <a:endParaRPr lang="en-IN"/>
          </a:p>
        </p:txBody>
      </p:sp>
      <p:pic>
        <p:nvPicPr>
          <p:cNvPr id="13319" name="Picture 5"/>
          <p:cNvPicPr>
            <a:picLocks noChangeAspect="1" noChangeArrowheads="1"/>
          </p:cNvPicPr>
          <p:nvPr/>
        </p:nvPicPr>
        <p:blipFill>
          <a:blip r:embed="rId3"/>
          <a:srcRect/>
          <a:stretch>
            <a:fillRect/>
          </a:stretch>
        </p:blipFill>
        <p:spPr bwMode="auto">
          <a:xfrm>
            <a:off x="5323632" y="3144615"/>
            <a:ext cx="6309284" cy="2063161"/>
          </a:xfrm>
          <a:prstGeom prst="rect">
            <a:avLst/>
          </a:prstGeom>
          <a:noFill/>
          <a:ln w="9525" algn="ctr">
            <a:noFill/>
            <a:miter lim="800000"/>
            <a:headEnd/>
            <a:tailEnd/>
          </a:ln>
          <a:effectLst/>
        </p:spPr>
      </p:pic>
      <p:sp>
        <p:nvSpPr>
          <p:cNvPr id="13320" name="TextBox 9"/>
          <p:cNvSpPr txBox="1">
            <a:spLocks noChangeArrowheads="1"/>
          </p:cNvSpPr>
          <p:nvPr/>
        </p:nvSpPr>
        <p:spPr bwMode="auto">
          <a:xfrm>
            <a:off x="6777052" y="2399147"/>
            <a:ext cx="3283648" cy="659304"/>
          </a:xfrm>
          <a:prstGeom prst="rect">
            <a:avLst/>
          </a:prstGeom>
          <a:noFill/>
          <a:ln w="9525">
            <a:noFill/>
            <a:miter lim="800000"/>
            <a:headEnd/>
            <a:tailEnd/>
          </a:ln>
        </p:spPr>
        <p:txBody>
          <a:bodyPr lIns="104287" tIns="52144" rIns="104287" bIns="52144">
            <a:spAutoFit/>
          </a:bodyPr>
          <a:lstStyle/>
          <a:p>
            <a:r>
              <a:rPr lang="en-US"/>
              <a:t>GSB – granular layer in pavement</a:t>
            </a:r>
            <a:endParaRPr lang="en-IN"/>
          </a:p>
        </p:txBody>
      </p:sp>
      <p:sp>
        <p:nvSpPr>
          <p:cNvPr id="11" name="Rectangle 10"/>
          <p:cNvSpPr/>
          <p:nvPr/>
        </p:nvSpPr>
        <p:spPr>
          <a:xfrm rot="5213678">
            <a:off x="8386586" y="2487168"/>
            <a:ext cx="218740" cy="3452565"/>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lIns="104287" tIns="52144" rIns="104287" bIns="52144" anchor="ctr"/>
          <a:lstStyle/>
          <a:p>
            <a:pPr>
              <a:defRPr/>
            </a:pPr>
            <a:endParaRPr lang="en-IN"/>
          </a:p>
        </p:txBody>
      </p:sp>
    </p:spTree>
    <p:extLst>
      <p:ext uri="{BB962C8B-B14F-4D97-AF65-F5344CB8AC3E}">
        <p14:creationId xmlns:p14="http://schemas.microsoft.com/office/powerpoint/2010/main" val="414472317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1"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4294967295"/>
          </p:nvPr>
        </p:nvPicPr>
        <p:blipFill>
          <a:blip r:embed="rId2"/>
          <a:srcRect/>
          <a:stretch>
            <a:fillRect/>
          </a:stretch>
        </p:blipFill>
        <p:spPr bwMode="auto">
          <a:xfrm>
            <a:off x="584676" y="1081072"/>
            <a:ext cx="9055271" cy="6006147"/>
          </a:xfrm>
          <a:prstGeom prst="rect">
            <a:avLst/>
          </a:prstGeom>
          <a:noFill/>
          <a:ln w="9525">
            <a:noFill/>
            <a:miter lim="800000"/>
            <a:headEnd/>
            <a:tailEnd/>
          </a:ln>
          <a:effectLst/>
        </p:spPr>
      </p:pic>
      <p:sp>
        <p:nvSpPr>
          <p:cNvPr id="5" name="Rectangle 4"/>
          <p:cNvSpPr/>
          <p:nvPr/>
        </p:nvSpPr>
        <p:spPr>
          <a:xfrm>
            <a:off x="7914426" y="393709"/>
            <a:ext cx="1501670" cy="382305"/>
          </a:xfrm>
          <a:prstGeom prst="rect">
            <a:avLst/>
          </a:prstGeom>
        </p:spPr>
        <p:txBody>
          <a:bodyPr wrap="none" lIns="104287" tIns="52144" rIns="104287" bIns="52144">
            <a:spAutoFit/>
          </a:bodyPr>
          <a:lstStyle/>
          <a:p>
            <a:r>
              <a:rPr lang="en-US" dirty="0" smtClean="0">
                <a:cs typeface="Arial" pitchFamily="34" charset="0"/>
              </a:rPr>
              <a:t>MORTH 700</a:t>
            </a:r>
            <a:endParaRPr lang="en-US" dirty="0">
              <a:cs typeface="Arial" pitchFamily="34" charset="0"/>
            </a:endParaRPr>
          </a:p>
        </p:txBody>
      </p:sp>
    </p:spTree>
    <p:extLst>
      <p:ext uri="{BB962C8B-B14F-4D97-AF65-F5344CB8AC3E}">
        <p14:creationId xmlns:p14="http://schemas.microsoft.com/office/powerpoint/2010/main" val="3071053099"/>
      </p:ext>
    </p:extLst>
  </p:cSld>
  <p:clrMapOvr>
    <a:masterClrMapping/>
  </p:clrMapOvr>
  <p:transition spd="slow"/>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628658" y="1307859"/>
            <a:ext cx="9361487" cy="5256212"/>
          </a:xfrm>
        </p:spPr>
        <p:txBody>
          <a:bodyPr/>
          <a:lstStyle/>
          <a:p>
            <a:pPr algn="just">
              <a:spcBef>
                <a:spcPct val="0"/>
              </a:spcBef>
              <a:buFont typeface="Arial" pitchFamily="34" charset="0"/>
              <a:buChar char="•"/>
              <a:defRPr/>
            </a:pPr>
            <a:endParaRPr lang="en-US" sz="2300" dirty="0">
              <a:latin typeface="Calibri" pitchFamily="34" charset="0"/>
              <a:ea typeface="Times New Roman" pitchFamily="18" charset="0"/>
              <a:cs typeface="Calibri" pitchFamily="34" charset="0"/>
            </a:endParaRPr>
          </a:p>
          <a:p>
            <a:pPr algn="just">
              <a:spcBef>
                <a:spcPct val="0"/>
              </a:spcBef>
              <a:buFont typeface="Arial" pitchFamily="34" charset="0"/>
              <a:buChar char="•"/>
              <a:defRPr/>
            </a:pPr>
            <a:endParaRPr lang="en-US" sz="2300" dirty="0">
              <a:latin typeface="Calibri" pitchFamily="34" charset="0"/>
              <a:ea typeface="Times New Roman" pitchFamily="18" charset="0"/>
              <a:cs typeface="Calibri" pitchFamily="34" charset="0"/>
            </a:endParaRPr>
          </a:p>
          <a:p>
            <a:pPr>
              <a:buFont typeface="Arial" pitchFamily="34" charset="0"/>
              <a:buNone/>
              <a:defRPr/>
            </a:pPr>
            <a:endParaRPr lang="en-US" sz="2300" dirty="0"/>
          </a:p>
        </p:txBody>
      </p:sp>
      <p:pic>
        <p:nvPicPr>
          <p:cNvPr id="20484" name="Picture 4"/>
          <p:cNvPicPr>
            <a:picLocks noChangeAspect="1" noChangeArrowheads="1"/>
          </p:cNvPicPr>
          <p:nvPr/>
        </p:nvPicPr>
        <p:blipFill>
          <a:blip r:embed="rId2" cstate="print"/>
          <a:srcRect/>
          <a:stretch>
            <a:fillRect/>
          </a:stretch>
        </p:blipFill>
        <p:spPr bwMode="auto">
          <a:xfrm>
            <a:off x="814416" y="1109886"/>
            <a:ext cx="3174132" cy="3149865"/>
          </a:xfrm>
          <a:prstGeom prst="rect">
            <a:avLst/>
          </a:prstGeom>
          <a:noFill/>
          <a:ln w="9525">
            <a:noFill/>
            <a:miter lim="800000"/>
            <a:headEnd/>
            <a:tailEnd/>
          </a:ln>
        </p:spPr>
      </p:pic>
      <p:pic>
        <p:nvPicPr>
          <p:cNvPr id="20485" name="Picture 5"/>
          <p:cNvPicPr>
            <a:picLocks noChangeAspect="1" noChangeArrowheads="1"/>
          </p:cNvPicPr>
          <p:nvPr/>
        </p:nvPicPr>
        <p:blipFill>
          <a:blip r:embed="rId3" cstate="print"/>
          <a:srcRect/>
          <a:stretch>
            <a:fillRect/>
          </a:stretch>
        </p:blipFill>
        <p:spPr bwMode="auto">
          <a:xfrm>
            <a:off x="4152359" y="1109886"/>
            <a:ext cx="6539454" cy="3149865"/>
          </a:xfrm>
          <a:prstGeom prst="rect">
            <a:avLst/>
          </a:prstGeom>
          <a:noFill/>
          <a:ln w="9525">
            <a:noFill/>
            <a:miter lim="800000"/>
            <a:headEnd/>
            <a:tailEnd/>
          </a:ln>
        </p:spPr>
      </p:pic>
      <p:pic>
        <p:nvPicPr>
          <p:cNvPr id="20486" name="Picture 5"/>
          <p:cNvPicPr>
            <a:picLocks noChangeAspect="1" noChangeArrowheads="1"/>
          </p:cNvPicPr>
          <p:nvPr/>
        </p:nvPicPr>
        <p:blipFill>
          <a:blip r:embed="rId4" cstate="print"/>
          <a:srcRect/>
          <a:stretch>
            <a:fillRect/>
          </a:stretch>
        </p:blipFill>
        <p:spPr bwMode="auto">
          <a:xfrm>
            <a:off x="163828" y="4259751"/>
            <a:ext cx="10476492" cy="3149865"/>
          </a:xfrm>
          <a:prstGeom prst="rect">
            <a:avLst/>
          </a:prstGeom>
          <a:noFill/>
          <a:ln w="9525">
            <a:noFill/>
            <a:miter lim="800000"/>
            <a:headEnd/>
            <a:tailEnd/>
          </a:ln>
        </p:spPr>
      </p:pic>
      <p:sp>
        <p:nvSpPr>
          <p:cNvPr id="8" name="Rectangle 11"/>
          <p:cNvSpPr>
            <a:spLocks noChangeArrowheads="1"/>
          </p:cNvSpPr>
          <p:nvPr/>
        </p:nvSpPr>
        <p:spPr bwMode="auto">
          <a:xfrm>
            <a:off x="2885089" y="819806"/>
            <a:ext cx="5182378" cy="341541"/>
          </a:xfrm>
          <a:prstGeom prst="rect">
            <a:avLst/>
          </a:prstGeom>
          <a:noFill/>
          <a:ln w="9525">
            <a:noFill/>
            <a:miter lim="800000"/>
            <a:headEnd/>
            <a:tailEnd/>
          </a:ln>
        </p:spPr>
        <p:txBody>
          <a:bodyPr wrap="square" lIns="91348" tIns="45675" rIns="91348" bIns="45675">
            <a:spAutoFit/>
          </a:bodyPr>
          <a:lstStyle/>
          <a:p>
            <a:pPr algn="ctr" defTabSz="868202" eaLnBrk="0" hangingPunct="0">
              <a:lnSpc>
                <a:spcPct val="90000"/>
              </a:lnSpc>
              <a:buClr>
                <a:schemeClr val="tx2"/>
              </a:buClr>
              <a:defRPr/>
            </a:pPr>
            <a:r>
              <a:rPr lang="it-IT" b="1" cap="all" baseline="0" dirty="0">
                <a:solidFill>
                  <a:schemeClr val="tx1">
                    <a:lumMod val="75000"/>
                    <a:lumOff val="25000"/>
                  </a:schemeClr>
                </a:solidFill>
                <a:effectLst>
                  <a:outerShdw blurRad="38100" dist="38100" dir="2700000" algn="tl">
                    <a:srgbClr val="000000">
                      <a:alpha val="43137"/>
                    </a:srgbClr>
                  </a:outerShdw>
                </a:effectLst>
                <a:latin typeface="+mj-lt"/>
                <a:ea typeface="+mj-ea"/>
                <a:cs typeface="+mj-cs"/>
              </a:rPr>
              <a:t>Trench and Edge Drains</a:t>
            </a:r>
          </a:p>
        </p:txBody>
      </p:sp>
      <p:sp>
        <p:nvSpPr>
          <p:cNvPr id="9" name="TextBox 8"/>
          <p:cNvSpPr txBox="1"/>
          <p:nvPr/>
        </p:nvSpPr>
        <p:spPr>
          <a:xfrm>
            <a:off x="1160060" y="232012"/>
            <a:ext cx="8914106" cy="507831"/>
          </a:xfrm>
          <a:prstGeom prst="rect">
            <a:avLst/>
          </a:prstGeom>
          <a:noFill/>
        </p:spPr>
        <p:txBody>
          <a:bodyPr wrap="square" rtlCol="0">
            <a:spAutoFit/>
          </a:bodyPr>
          <a:lstStyle/>
          <a:p>
            <a:r>
              <a:rPr lang="en-US" sz="2700" b="1" dirty="0" smtClean="0"/>
              <a:t>Drainage Geocomposite - MacDrain</a:t>
            </a:r>
            <a:endParaRPr lang="en-US" sz="2700" b="1" dirty="0"/>
          </a:p>
        </p:txBody>
      </p:sp>
    </p:spTree>
    <p:extLst>
      <p:ext uri="{BB962C8B-B14F-4D97-AF65-F5344CB8AC3E}">
        <p14:creationId xmlns:p14="http://schemas.microsoft.com/office/powerpoint/2010/main" val="3650730349"/>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300038" y="6999605"/>
            <a:ext cx="710242" cy="401638"/>
          </a:xfrm>
        </p:spPr>
        <p:txBody>
          <a:bodyPr/>
          <a:lstStyle/>
          <a:p>
            <a:fld id="{F978DE44-342D-4E2C-ADD3-36DB2C90AEA2}" type="slidenum">
              <a:rPr lang="it-IT" smtClean="0"/>
              <a:pPr/>
              <a:t>87</a:t>
            </a:fld>
            <a:endParaRPr lang="it-IT" dirty="0"/>
          </a:p>
        </p:txBody>
      </p:sp>
      <p:sp>
        <p:nvSpPr>
          <p:cNvPr id="7" name="Text Placeholder 6"/>
          <p:cNvSpPr>
            <a:spLocks noGrp="1"/>
          </p:cNvSpPr>
          <p:nvPr>
            <p:ph type="body" sz="quarter" idx="13"/>
          </p:nvPr>
        </p:nvSpPr>
        <p:spPr>
          <a:xfrm>
            <a:off x="3757612" y="1403349"/>
            <a:ext cx="6232525" cy="5256214"/>
          </a:xfrm>
        </p:spPr>
        <p:txBody>
          <a:bodyPr/>
          <a:lstStyle/>
          <a:p>
            <a:r>
              <a:rPr lang="en-US" sz="4800" dirty="0" smtClean="0"/>
              <a:t>CASE STUDIES</a:t>
            </a:r>
            <a:endParaRPr lang="en-US" sz="4800" dirty="0"/>
          </a:p>
        </p:txBody>
      </p:sp>
      <p:sp>
        <p:nvSpPr>
          <p:cNvPr id="5" name="Footer Placeholder 4"/>
          <p:cNvSpPr>
            <a:spLocks noGrp="1"/>
          </p:cNvSpPr>
          <p:nvPr>
            <p:ph type="ftr" sz="quarter" idx="3"/>
          </p:nvPr>
        </p:nvSpPr>
        <p:spPr/>
        <p:txBody>
          <a:bodyPr/>
          <a:lstStyle/>
          <a:p>
            <a:r>
              <a:rPr lang="it-IT" smtClean="0"/>
              <a:t>Strettamente confidenziale</a:t>
            </a:r>
            <a:endParaRPr lang="it-IT" dirty="0"/>
          </a:p>
        </p:txBody>
      </p:sp>
    </p:spTree>
    <p:extLst>
      <p:ext uri="{BB962C8B-B14F-4D97-AF65-F5344CB8AC3E}">
        <p14:creationId xmlns:p14="http://schemas.microsoft.com/office/powerpoint/2010/main" val="310289484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7080084.JPG"/>
          <p:cNvPicPr>
            <a:picLocks noChangeAspect="1"/>
          </p:cNvPicPr>
          <p:nvPr/>
        </p:nvPicPr>
        <p:blipFill>
          <a:blip r:embed="rId2" cstate="email"/>
          <a:stretch>
            <a:fillRect/>
          </a:stretch>
        </p:blipFill>
        <p:spPr>
          <a:xfrm>
            <a:off x="890985" y="1259946"/>
            <a:ext cx="8998942" cy="5512284"/>
          </a:xfrm>
          <a:prstGeom prst="rect">
            <a:avLst/>
          </a:prstGeom>
        </p:spPr>
      </p:pic>
      <p:pic>
        <p:nvPicPr>
          <p:cNvPr id="5" name="Picture 4" descr="P7080084.JPG"/>
          <p:cNvPicPr>
            <a:picLocks noChangeAspect="1"/>
          </p:cNvPicPr>
          <p:nvPr/>
        </p:nvPicPr>
        <p:blipFill>
          <a:blip r:embed="rId3" cstate="email"/>
          <a:stretch>
            <a:fillRect/>
          </a:stretch>
        </p:blipFill>
        <p:spPr>
          <a:xfrm>
            <a:off x="0" y="1036797"/>
            <a:ext cx="10691813" cy="6016137"/>
          </a:xfrm>
          <a:prstGeom prst="rect">
            <a:avLst/>
          </a:prstGeom>
        </p:spPr>
      </p:pic>
      <p:sp>
        <p:nvSpPr>
          <p:cNvPr id="6" name="TextBox 5"/>
          <p:cNvSpPr txBox="1"/>
          <p:nvPr/>
        </p:nvSpPr>
        <p:spPr>
          <a:xfrm>
            <a:off x="668208" y="1067721"/>
            <a:ext cx="6293749" cy="2936744"/>
          </a:xfrm>
          <a:prstGeom prst="rect">
            <a:avLst/>
          </a:prstGeom>
          <a:noFill/>
        </p:spPr>
        <p:txBody>
          <a:bodyPr wrap="square" lIns="104185" tIns="52091" rIns="104185" bIns="52091" rtlCol="0">
            <a:spAutoFit/>
          </a:bodyPr>
          <a:lstStyle/>
          <a:p>
            <a:pPr algn="l"/>
            <a:r>
              <a:rPr lang="en-US" sz="2300" baseline="0" dirty="0">
                <a:latin typeface="+mn-lt"/>
                <a:ea typeface="+mn-ea"/>
                <a:cs typeface="+mn-cs"/>
              </a:rPr>
              <a:t>Previous Site Conditions</a:t>
            </a:r>
          </a:p>
          <a:p>
            <a:pPr algn="l"/>
            <a:endParaRPr lang="en-US" sz="2300" baseline="0" dirty="0">
              <a:latin typeface="+mn-lt"/>
              <a:ea typeface="+mn-ea"/>
              <a:cs typeface="+mn-cs"/>
            </a:endParaRPr>
          </a:p>
          <a:p>
            <a:pPr marL="342562" indent="-342562">
              <a:buFont typeface="Wingdings" panose="05000000000000000000" pitchFamily="2" charset="2"/>
              <a:buChar char="§"/>
            </a:pPr>
            <a:r>
              <a:rPr lang="en-US" sz="2300" baseline="0" dirty="0">
                <a:latin typeface="+mn-lt"/>
                <a:ea typeface="+mn-ea"/>
                <a:cs typeface="+mn-cs"/>
              </a:rPr>
              <a:t>Poor Soil properties</a:t>
            </a:r>
          </a:p>
          <a:p>
            <a:pPr marL="342562" indent="-342562">
              <a:buFont typeface="Wingdings" panose="05000000000000000000" pitchFamily="2" charset="2"/>
              <a:buChar char="§"/>
            </a:pPr>
            <a:r>
              <a:rPr lang="en-US" sz="2300" baseline="0" dirty="0">
                <a:latin typeface="+mn-lt"/>
                <a:ea typeface="+mn-ea"/>
                <a:cs typeface="+mn-cs"/>
              </a:rPr>
              <a:t>Low CBR value, soft soil</a:t>
            </a:r>
          </a:p>
          <a:p>
            <a:pPr marL="342562" indent="-342562">
              <a:buFont typeface="Wingdings" panose="05000000000000000000" pitchFamily="2" charset="2"/>
              <a:buChar char="§"/>
            </a:pPr>
            <a:r>
              <a:rPr lang="en-US" sz="2300" baseline="0" dirty="0">
                <a:latin typeface="+mn-lt"/>
                <a:ea typeface="+mn-ea"/>
                <a:cs typeface="+mn-cs"/>
              </a:rPr>
              <a:t>Critical  site conditions </a:t>
            </a:r>
            <a:r>
              <a:rPr lang="en-US" sz="2300" baseline="0" dirty="0" err="1">
                <a:latin typeface="+mn-lt"/>
                <a:ea typeface="+mn-ea"/>
                <a:cs typeface="+mn-cs"/>
              </a:rPr>
              <a:t>i.e</a:t>
            </a:r>
            <a:r>
              <a:rPr lang="en-US" sz="2300" baseline="0" dirty="0">
                <a:latin typeface="+mn-lt"/>
                <a:ea typeface="+mn-ea"/>
                <a:cs typeface="+mn-cs"/>
              </a:rPr>
              <a:t> possibilities of the Water on both sides of the road</a:t>
            </a:r>
          </a:p>
          <a:p>
            <a:pPr marL="342562" indent="-342562">
              <a:buFont typeface="Wingdings" panose="05000000000000000000" pitchFamily="2" charset="2"/>
              <a:buChar char="§"/>
            </a:pPr>
            <a:r>
              <a:rPr lang="en-US" sz="2300" baseline="0" dirty="0">
                <a:latin typeface="+mn-lt"/>
                <a:ea typeface="+mn-ea"/>
                <a:cs typeface="+mn-cs"/>
              </a:rPr>
              <a:t>Heavy loading (Salt Industries and Sheep breaking industries nearby)</a:t>
            </a:r>
            <a:endParaRPr lang="en-IN" sz="2300" baseline="0" dirty="0">
              <a:latin typeface="+mn-lt"/>
              <a:ea typeface="+mn-ea"/>
              <a:cs typeface="+mn-cs"/>
            </a:endParaRPr>
          </a:p>
        </p:txBody>
      </p:sp>
      <p:sp>
        <p:nvSpPr>
          <p:cNvPr id="7" name="Title 4"/>
          <p:cNvSpPr>
            <a:spLocks noGrp="1"/>
          </p:cNvSpPr>
          <p:nvPr>
            <p:ph type="title"/>
          </p:nvPr>
        </p:nvSpPr>
        <p:spPr>
          <a:xfrm>
            <a:off x="855081" y="246419"/>
            <a:ext cx="9836732" cy="464040"/>
          </a:xfrm>
        </p:spPr>
        <p:txBody>
          <a:bodyPr>
            <a:normAutofit/>
          </a:bodyPr>
          <a:lstStyle/>
          <a:p>
            <a:pPr>
              <a:buNone/>
            </a:pPr>
            <a:r>
              <a:rPr lang="en-US" sz="3000" dirty="0" smtClean="0">
                <a:solidFill>
                  <a:schemeClr val="tx1">
                    <a:lumMod val="75000"/>
                    <a:lumOff val="25000"/>
                  </a:schemeClr>
                </a:solidFill>
                <a:latin typeface="+mj-lt"/>
              </a:rPr>
              <a:t>Creek </a:t>
            </a:r>
            <a:r>
              <a:rPr lang="en-US" sz="3000" dirty="0" err="1" smtClean="0">
                <a:solidFill>
                  <a:schemeClr val="tx1">
                    <a:lumMod val="75000"/>
                    <a:lumOff val="25000"/>
                  </a:schemeClr>
                </a:solidFill>
                <a:latin typeface="+mj-lt"/>
              </a:rPr>
              <a:t>kalatalav</a:t>
            </a:r>
            <a:r>
              <a:rPr lang="en-US" sz="3000" dirty="0" smtClean="0">
                <a:solidFill>
                  <a:schemeClr val="tx1">
                    <a:lumMod val="75000"/>
                    <a:lumOff val="25000"/>
                  </a:schemeClr>
                </a:solidFill>
                <a:latin typeface="+mj-lt"/>
              </a:rPr>
              <a:t> </a:t>
            </a:r>
            <a:r>
              <a:rPr lang="en-US" sz="3000" dirty="0" err="1" smtClean="0">
                <a:solidFill>
                  <a:schemeClr val="tx1">
                    <a:lumMod val="75000"/>
                    <a:lumOff val="25000"/>
                  </a:schemeClr>
                </a:solidFill>
                <a:latin typeface="+mj-lt"/>
              </a:rPr>
              <a:t>sanesh</a:t>
            </a:r>
            <a:r>
              <a:rPr lang="en-US" sz="3000" dirty="0" smtClean="0">
                <a:solidFill>
                  <a:schemeClr val="tx1">
                    <a:lumMod val="75000"/>
                    <a:lumOff val="25000"/>
                  </a:schemeClr>
                </a:solidFill>
                <a:latin typeface="+mj-lt"/>
              </a:rPr>
              <a:t> road, Bhavnagar, Gujarat </a:t>
            </a:r>
            <a:endParaRPr lang="en-US" sz="3000" dirty="0">
              <a:solidFill>
                <a:schemeClr val="tx1">
                  <a:lumMod val="75000"/>
                  <a:lumOff val="25000"/>
                </a:schemeClr>
              </a:solidFill>
              <a:latin typeface="+mj-lt"/>
            </a:endParaRPr>
          </a:p>
        </p:txBody>
      </p:sp>
    </p:spTree>
  </p:cSld>
  <p:clrMapOvr>
    <a:masterClrMapping/>
  </p:clrMapOvr>
  <p:transition spd="slow"/>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490A17E9-22C7-44E0-9E65-AE923721B32E}" type="slidenum">
              <a:rPr lang="en-US" smtClean="0"/>
              <a:pPr>
                <a:defRPr/>
              </a:pPr>
              <a:t>89</a:t>
            </a:fld>
            <a:endParaRPr lang="en-US"/>
          </a:p>
        </p:txBody>
      </p:sp>
      <p:pic>
        <p:nvPicPr>
          <p:cNvPr id="5" name="Picture 4" descr="P7080107.JPG"/>
          <p:cNvPicPr>
            <a:picLocks noChangeAspect="1"/>
          </p:cNvPicPr>
          <p:nvPr/>
        </p:nvPicPr>
        <p:blipFill>
          <a:blip r:embed="rId2" cstate="print"/>
          <a:srcRect t="4829"/>
          <a:stretch>
            <a:fillRect/>
          </a:stretch>
        </p:blipFill>
        <p:spPr>
          <a:xfrm>
            <a:off x="890990" y="1091953"/>
            <a:ext cx="9177139" cy="6175298"/>
          </a:xfrm>
          <a:prstGeom prst="rect">
            <a:avLst/>
          </a:prstGeom>
        </p:spPr>
      </p:pic>
      <p:pic>
        <p:nvPicPr>
          <p:cNvPr id="6" name="Picture 5" descr="P7080138.JPG"/>
          <p:cNvPicPr>
            <a:picLocks noChangeAspect="1"/>
          </p:cNvPicPr>
          <p:nvPr/>
        </p:nvPicPr>
        <p:blipFill>
          <a:blip r:embed="rId3" cstate="print"/>
          <a:stretch>
            <a:fillRect/>
          </a:stretch>
        </p:blipFill>
        <p:spPr>
          <a:xfrm>
            <a:off x="5" y="1068883"/>
            <a:ext cx="5880497" cy="4157822"/>
          </a:xfrm>
          <a:prstGeom prst="rect">
            <a:avLst/>
          </a:prstGeom>
        </p:spPr>
      </p:pic>
      <p:pic>
        <p:nvPicPr>
          <p:cNvPr id="8" name="Picture 7" descr="P7080145.JPG"/>
          <p:cNvPicPr>
            <a:picLocks noChangeAspect="1"/>
          </p:cNvPicPr>
          <p:nvPr/>
        </p:nvPicPr>
        <p:blipFill>
          <a:blip r:embed="rId4" cstate="print"/>
          <a:stretch>
            <a:fillRect/>
          </a:stretch>
        </p:blipFill>
        <p:spPr>
          <a:xfrm>
            <a:off x="4633129" y="3170864"/>
            <a:ext cx="5815234" cy="4111677"/>
          </a:xfrm>
          <a:prstGeom prst="rect">
            <a:avLst/>
          </a:prstGeom>
        </p:spPr>
      </p:pic>
      <p:sp>
        <p:nvSpPr>
          <p:cNvPr id="10" name="Title 4"/>
          <p:cNvSpPr txBox="1">
            <a:spLocks/>
          </p:cNvSpPr>
          <p:nvPr/>
        </p:nvSpPr>
        <p:spPr>
          <a:xfrm>
            <a:off x="855081" y="246419"/>
            <a:ext cx="9836732" cy="464040"/>
          </a:xfrm>
          <a:prstGeom prst="rect">
            <a:avLst/>
          </a:prstGeom>
        </p:spPr>
        <p:txBody>
          <a:bodyPr vert="horz" lIns="108000" tIns="45720" rIns="108000" bIns="45720" rtlCol="0" anchor="b" anchorCtr="0">
            <a:normAutofit lnSpcReduction="10000"/>
          </a:bodyPr>
          <a:lstStyle/>
          <a:p>
            <a:pPr marL="514350" marR="0" lvl="0" indent="-514350" algn="l" defTabSz="914400" rtl="0" eaLnBrk="1" fontAlgn="auto" latinLnBrk="0" hangingPunct="1">
              <a:lnSpc>
                <a:spcPct val="90000"/>
              </a:lnSpc>
              <a:spcBef>
                <a:spcPct val="0"/>
              </a:spcBef>
              <a:spcAft>
                <a:spcPts val="0"/>
              </a:spcAft>
              <a:buClr>
                <a:schemeClr val="bg1"/>
              </a:buClr>
              <a:buSzTx/>
              <a:buFont typeface="+mj-lt"/>
              <a:buNone/>
              <a:tabLst/>
              <a:defRPr/>
            </a:pPr>
            <a:r>
              <a:rPr kumimoji="0" lang="en-US" sz="3000" b="1" i="0" u="none" strike="noStrike" kern="1200" cap="none" spc="0" normalizeH="0" baseline="0" noProof="0" dirty="0" smtClean="0">
                <a:ln>
                  <a:noFill/>
                </a:ln>
                <a:solidFill>
                  <a:schemeClr val="tx1">
                    <a:lumMod val="75000"/>
                    <a:lumOff val="25000"/>
                  </a:schemeClr>
                </a:solidFill>
                <a:effectLst/>
                <a:uLnTx/>
                <a:uFillTx/>
                <a:latin typeface="+mj-lt"/>
                <a:ea typeface="+mj-ea"/>
                <a:cs typeface="+mj-cs"/>
              </a:rPr>
              <a:t>Creek </a:t>
            </a:r>
            <a:r>
              <a:rPr kumimoji="0" lang="en-US" sz="3000" b="1" i="0" u="none" strike="noStrike" kern="1200" cap="none" spc="0" normalizeH="0" baseline="0" noProof="0" dirty="0" err="1" smtClean="0">
                <a:ln>
                  <a:noFill/>
                </a:ln>
                <a:solidFill>
                  <a:schemeClr val="tx1">
                    <a:lumMod val="75000"/>
                    <a:lumOff val="25000"/>
                  </a:schemeClr>
                </a:solidFill>
                <a:effectLst/>
                <a:uLnTx/>
                <a:uFillTx/>
                <a:latin typeface="+mj-lt"/>
                <a:ea typeface="+mj-ea"/>
                <a:cs typeface="+mj-cs"/>
              </a:rPr>
              <a:t>kalatalav</a:t>
            </a:r>
            <a:r>
              <a:rPr kumimoji="0" lang="en-US" sz="3000" b="1" i="0" u="none" strike="noStrike" kern="1200" cap="none" spc="0" normalizeH="0" baseline="0" noProof="0" dirty="0" smtClean="0">
                <a:ln>
                  <a:noFill/>
                </a:ln>
                <a:solidFill>
                  <a:schemeClr val="tx1">
                    <a:lumMod val="75000"/>
                    <a:lumOff val="25000"/>
                  </a:schemeClr>
                </a:solidFill>
                <a:effectLst/>
                <a:uLnTx/>
                <a:uFillTx/>
                <a:latin typeface="+mj-lt"/>
                <a:ea typeface="+mj-ea"/>
                <a:cs typeface="+mj-cs"/>
              </a:rPr>
              <a:t> </a:t>
            </a:r>
            <a:r>
              <a:rPr kumimoji="0" lang="en-US" sz="3000" b="1" i="0" u="none" strike="noStrike" kern="1200" cap="none" spc="0" normalizeH="0" baseline="0" noProof="0" dirty="0" err="1" smtClean="0">
                <a:ln>
                  <a:noFill/>
                </a:ln>
                <a:solidFill>
                  <a:schemeClr val="tx1">
                    <a:lumMod val="75000"/>
                    <a:lumOff val="25000"/>
                  </a:schemeClr>
                </a:solidFill>
                <a:effectLst/>
                <a:uLnTx/>
                <a:uFillTx/>
                <a:latin typeface="+mj-lt"/>
                <a:ea typeface="+mj-ea"/>
                <a:cs typeface="+mj-cs"/>
              </a:rPr>
              <a:t>sanesh</a:t>
            </a:r>
            <a:r>
              <a:rPr kumimoji="0" lang="en-US" sz="3000" b="1" i="0" u="none" strike="noStrike" kern="1200" cap="none" spc="0" normalizeH="0" baseline="0" noProof="0" dirty="0" smtClean="0">
                <a:ln>
                  <a:noFill/>
                </a:ln>
                <a:solidFill>
                  <a:schemeClr val="tx1">
                    <a:lumMod val="75000"/>
                    <a:lumOff val="25000"/>
                  </a:schemeClr>
                </a:solidFill>
                <a:effectLst/>
                <a:uLnTx/>
                <a:uFillTx/>
                <a:latin typeface="+mj-lt"/>
                <a:ea typeface="+mj-ea"/>
                <a:cs typeface="+mj-cs"/>
              </a:rPr>
              <a:t> road, Bhavnagar, Gujarat,, </a:t>
            </a:r>
            <a:endParaRPr kumimoji="0" lang="en-US" sz="3000" b="1" i="0" u="none" strike="noStrike" kern="1200" cap="none" spc="0" normalizeH="0" baseline="0" noProof="0" dirty="0">
              <a:ln>
                <a:noFill/>
              </a:ln>
              <a:solidFill>
                <a:schemeClr val="tx1">
                  <a:lumMod val="75000"/>
                  <a:lumOff val="25000"/>
                </a:schemeClr>
              </a:solidFill>
              <a:effectLst/>
              <a:uLnTx/>
              <a:uFillTx/>
              <a:latin typeface="+mj-lt"/>
              <a:ea typeface="+mj-ea"/>
              <a:cs typeface="+mj-cs"/>
            </a:endParaRPr>
          </a:p>
        </p:txBody>
      </p:sp>
    </p:spTree>
    <p:extLst>
      <p:ext uri="{BB962C8B-B14F-4D97-AF65-F5344CB8AC3E}">
        <p14:creationId xmlns:p14="http://schemas.microsoft.com/office/powerpoint/2010/main" val="4017603648"/>
      </p:ext>
    </p:extLst>
  </p:cSld>
  <p:clrMapOvr>
    <a:masterClrMapping/>
  </p:clrMapOvr>
  <mc:AlternateContent xmlns:mc="http://schemas.openxmlformats.org/markup-compatibility/2006" xmlns:p14="http://schemas.microsoft.com/office/powerpoint/2010/main">
    <mc:Choice Requires="p14">
      <p:transition p14:dur="1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5"/>
          <p:cNvSpPr>
            <a:spLocks noChangeArrowheads="1"/>
          </p:cNvSpPr>
          <p:nvPr/>
        </p:nvSpPr>
        <p:spPr bwMode="auto">
          <a:xfrm>
            <a:off x="255839" y="1419368"/>
            <a:ext cx="9934476" cy="1490301"/>
          </a:xfrm>
          <a:prstGeom prst="rect">
            <a:avLst/>
          </a:prstGeom>
          <a:noFill/>
          <a:ln w="9525">
            <a:noFill/>
            <a:miter lim="800000"/>
            <a:headEnd/>
            <a:tailEnd/>
          </a:ln>
        </p:spPr>
        <p:txBody>
          <a:bodyPr wrap="square" lIns="104287" tIns="52144" rIns="104287" bIns="52144" anchor="ctr">
            <a:spAutoFit/>
          </a:bodyPr>
          <a:lstStyle/>
          <a:p>
            <a:pPr marL="521437" indent="-521437" algn="just" defTabSz="1042873"/>
            <a:r>
              <a:rPr lang="en-US" b="1" dirty="0" smtClean="0">
                <a:latin typeface="+mj-lt"/>
              </a:rPr>
              <a:t>       </a:t>
            </a:r>
            <a:endParaRPr lang="en-GB" b="1" dirty="0" smtClean="0">
              <a:latin typeface="+mj-lt"/>
            </a:endParaRPr>
          </a:p>
          <a:p>
            <a:pPr marL="521437" indent="-521437" algn="ctr" defTabSz="1042873"/>
            <a:endParaRPr lang="en-GB" b="1" dirty="0" smtClean="0">
              <a:latin typeface="+mj-lt"/>
            </a:endParaRPr>
          </a:p>
          <a:p>
            <a:pPr marL="521437" indent="-521437" algn="ctr" defTabSz="1042873"/>
            <a:endParaRPr lang="en-GB" b="1" dirty="0">
              <a:latin typeface="+mj-lt"/>
            </a:endParaRPr>
          </a:p>
          <a:p>
            <a:pPr marL="521437" indent="-521437" algn="ctr" defTabSz="1042873"/>
            <a:endParaRPr lang="it-IT" sz="3600" b="1" dirty="0">
              <a:latin typeface="+mj-lt"/>
            </a:endParaRPr>
          </a:p>
        </p:txBody>
      </p:sp>
      <p:pic>
        <p:nvPicPr>
          <p:cNvPr id="6" name="Picture 2"/>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1" y="2151320"/>
            <a:ext cx="10438119" cy="327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3"/>
          <p:cNvSpPr txBox="1">
            <a:spLocks/>
          </p:cNvSpPr>
          <p:nvPr/>
        </p:nvSpPr>
        <p:spPr>
          <a:xfrm>
            <a:off x="1163118" y="241422"/>
            <a:ext cx="6919415" cy="666390"/>
          </a:xfrm>
          <a:prstGeom prst="rect">
            <a:avLst/>
          </a:prstGeom>
        </p:spPr>
        <p:txBody>
          <a:bodyPr>
            <a:noAutofit/>
          </a:bodyPr>
          <a:lstStyle/>
          <a:p>
            <a:pPr marL="514350" marR="0" lvl="0" indent="-514350" algn="l" defTabSz="914400" rtl="0" eaLnBrk="1" fontAlgn="auto" latinLnBrk="0" hangingPunct="1">
              <a:lnSpc>
                <a:spcPct val="90000"/>
              </a:lnSpc>
              <a:spcBef>
                <a:spcPct val="0"/>
              </a:spcBef>
              <a:spcAft>
                <a:spcPts val="0"/>
              </a:spcAft>
              <a:buClr>
                <a:schemeClr val="bg1"/>
              </a:buClr>
              <a:buSzTx/>
              <a:buFont typeface="+mj-lt"/>
              <a:buNone/>
              <a:tabLst/>
              <a:defRPr/>
            </a:pPr>
            <a:r>
              <a:rPr kumimoji="0" lang="en-GB" sz="2700" b="1" i="0" u="none" strike="noStrike" kern="1200" cap="none" spc="0" normalizeH="0" baseline="0" noProof="0" dirty="0" smtClean="0">
                <a:ln>
                  <a:noFill/>
                </a:ln>
                <a:solidFill>
                  <a:schemeClr val="tx1">
                    <a:lumMod val="95000"/>
                    <a:lumOff val="5000"/>
                  </a:schemeClr>
                </a:solidFill>
                <a:effectLst/>
                <a:uLnTx/>
                <a:uFillTx/>
                <a:latin typeface="+mj-lt"/>
                <a:ea typeface="+mj-ea"/>
                <a:cs typeface="+mj-cs"/>
              </a:rPr>
              <a:t>Geosynthetics for pavements</a:t>
            </a:r>
            <a:br>
              <a:rPr kumimoji="0" lang="en-GB" sz="2700" b="1" i="0" u="none" strike="noStrike" kern="1200" cap="none" spc="0" normalizeH="0" baseline="0" noProof="0" dirty="0" smtClean="0">
                <a:ln>
                  <a:noFill/>
                </a:ln>
                <a:solidFill>
                  <a:schemeClr val="tx1">
                    <a:lumMod val="95000"/>
                    <a:lumOff val="5000"/>
                  </a:schemeClr>
                </a:solidFill>
                <a:effectLst/>
                <a:uLnTx/>
                <a:uFillTx/>
                <a:latin typeface="+mj-lt"/>
                <a:ea typeface="+mj-ea"/>
                <a:cs typeface="+mj-cs"/>
              </a:rPr>
            </a:br>
            <a:endParaRPr kumimoji="0" lang="en-US" sz="2700" b="0" i="0" u="none" strike="noStrike" kern="1200" cap="none" spc="0" normalizeH="0" baseline="0" noProof="0" dirty="0">
              <a:ln>
                <a:noFill/>
              </a:ln>
              <a:solidFill>
                <a:schemeClr val="tx1">
                  <a:lumMod val="95000"/>
                  <a:lumOff val="5000"/>
                </a:schemeClr>
              </a:solidFill>
              <a:effectLst/>
              <a:uLnTx/>
              <a:uFillTx/>
              <a:latin typeface="+mj-lt"/>
              <a:ea typeface="+mj-ea"/>
              <a:cs typeface="+mj-cs"/>
            </a:endParaRPr>
          </a:p>
        </p:txBody>
      </p:sp>
    </p:spTree>
    <p:extLst>
      <p:ext uri="{BB962C8B-B14F-4D97-AF65-F5344CB8AC3E}">
        <p14:creationId xmlns:p14="http://schemas.microsoft.com/office/powerpoint/2010/main" val="1118874042"/>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p:nvPr/>
        </p:nvPicPr>
        <p:blipFill>
          <a:blip r:embed="rId2" cstate="print"/>
          <a:srcRect t="17306"/>
          <a:stretch>
            <a:fillRect/>
          </a:stretch>
        </p:blipFill>
        <p:spPr bwMode="auto">
          <a:xfrm>
            <a:off x="580501" y="4787255"/>
            <a:ext cx="9196315" cy="2772420"/>
          </a:xfrm>
          <a:prstGeom prst="rect">
            <a:avLst/>
          </a:prstGeom>
          <a:noFill/>
          <a:ln w="9525">
            <a:noFill/>
            <a:miter lim="800000"/>
            <a:headEnd/>
            <a:tailEnd/>
          </a:ln>
        </p:spPr>
      </p:pic>
      <p:sp>
        <p:nvSpPr>
          <p:cNvPr id="13" name="Rectangle 12"/>
          <p:cNvSpPr/>
          <p:nvPr/>
        </p:nvSpPr>
        <p:spPr>
          <a:xfrm>
            <a:off x="0" y="914400"/>
            <a:ext cx="10691812" cy="3872855"/>
          </a:xfrm>
          <a:prstGeom prst="rect">
            <a:avLst/>
          </a:prstGeom>
        </p:spPr>
        <p:txBody>
          <a:bodyPr wrap="square">
            <a:spAutoFit/>
          </a:bodyPr>
          <a:lstStyle/>
          <a:p>
            <a:pPr lvl="1" algn="just">
              <a:lnSpc>
                <a:spcPct val="150000"/>
              </a:lnSpc>
            </a:pPr>
            <a:r>
              <a:rPr lang="en-US" sz="2200" dirty="0" smtClean="0"/>
              <a:t>Solution:</a:t>
            </a:r>
          </a:p>
          <a:p>
            <a:pPr marL="746125" lvl="2" indent="-177800" algn="just">
              <a:lnSpc>
                <a:spcPct val="150000"/>
              </a:lnSpc>
              <a:buFont typeface="Arial" pitchFamily="34" charset="0"/>
              <a:buChar char="•"/>
            </a:pPr>
            <a:r>
              <a:rPr lang="en-US" dirty="0" smtClean="0"/>
              <a:t>High Strength Unidirectional Geogrid (</a:t>
            </a:r>
            <a:r>
              <a:rPr lang="en-US" dirty="0" err="1" smtClean="0"/>
              <a:t>ParaLink</a:t>
            </a:r>
            <a:r>
              <a:rPr lang="en-US" dirty="0" smtClean="0"/>
              <a:t>) having tensile strength </a:t>
            </a:r>
            <a:r>
              <a:rPr lang="en-US" b="1" dirty="0" smtClean="0"/>
              <a:t>200 </a:t>
            </a:r>
            <a:r>
              <a:rPr lang="en-US" b="1" dirty="0" err="1" smtClean="0"/>
              <a:t>kN</a:t>
            </a:r>
            <a:r>
              <a:rPr lang="en-US" b="1" dirty="0" smtClean="0"/>
              <a:t>/m </a:t>
            </a:r>
            <a:r>
              <a:rPr lang="en-US" dirty="0" smtClean="0"/>
              <a:t>as basal reinforcement to improve the subgrade properties</a:t>
            </a:r>
          </a:p>
          <a:p>
            <a:pPr marL="746125" lvl="2" indent="-177800" algn="just">
              <a:lnSpc>
                <a:spcPct val="150000"/>
              </a:lnSpc>
              <a:buFont typeface="Arial" pitchFamily="34" charset="0"/>
              <a:buChar char="•"/>
            </a:pPr>
            <a:r>
              <a:rPr lang="en-US" dirty="0" smtClean="0"/>
              <a:t>Geotextile (</a:t>
            </a:r>
            <a:r>
              <a:rPr lang="en-US" dirty="0" err="1" smtClean="0"/>
              <a:t>MacTex</a:t>
            </a:r>
            <a:r>
              <a:rPr lang="en-US" dirty="0" smtClean="0"/>
              <a:t>) was used as separator </a:t>
            </a:r>
          </a:p>
          <a:p>
            <a:pPr marL="746125" lvl="2" indent="-177800" algn="just">
              <a:lnSpc>
                <a:spcPct val="150000"/>
              </a:lnSpc>
              <a:buFont typeface="Arial" pitchFamily="34" charset="0"/>
              <a:buChar char="•"/>
            </a:pPr>
            <a:r>
              <a:rPr lang="en-US" b="1" dirty="0" smtClean="0"/>
              <a:t>Extruded polypropylene biaxial geogrid (MacGrid EG) of strength 40 </a:t>
            </a:r>
            <a:r>
              <a:rPr lang="en-US" b="1" dirty="0" err="1" smtClean="0"/>
              <a:t>kN</a:t>
            </a:r>
            <a:r>
              <a:rPr lang="en-US" b="1" dirty="0" smtClean="0"/>
              <a:t>/m </a:t>
            </a:r>
            <a:r>
              <a:rPr lang="en-US" dirty="0" smtClean="0"/>
              <a:t>as reinforcing material</a:t>
            </a:r>
          </a:p>
          <a:p>
            <a:pPr marL="746125" lvl="2" indent="-177800" algn="just">
              <a:lnSpc>
                <a:spcPct val="150000"/>
              </a:lnSpc>
              <a:buFont typeface="Arial" pitchFamily="34" charset="0"/>
              <a:buChar char="•"/>
            </a:pPr>
            <a:r>
              <a:rPr lang="en-US" dirty="0" smtClean="0"/>
              <a:t>Drainage composite (MacDrain) was used in edge drains to drain out the surface runoff</a:t>
            </a:r>
          </a:p>
          <a:p>
            <a:pPr marL="746125" lvl="2" indent="-177800" algn="just">
              <a:lnSpc>
                <a:spcPct val="150000"/>
              </a:lnSpc>
              <a:buFont typeface="Arial" pitchFamily="34" charset="0"/>
              <a:buChar char="•"/>
            </a:pPr>
            <a:r>
              <a:rPr lang="en-US" dirty="0" smtClean="0"/>
              <a:t>Double twist mesh with longitudinal shooting bars (Road Mesh) was provided which can effectively prevent fatigue cracking, surface rutting etc.</a:t>
            </a:r>
          </a:p>
        </p:txBody>
      </p:sp>
      <p:sp>
        <p:nvSpPr>
          <p:cNvPr id="15" name="Title 4"/>
          <p:cNvSpPr txBox="1">
            <a:spLocks/>
          </p:cNvSpPr>
          <p:nvPr/>
        </p:nvSpPr>
        <p:spPr>
          <a:xfrm>
            <a:off x="855081" y="246419"/>
            <a:ext cx="9836732" cy="464040"/>
          </a:xfrm>
          <a:prstGeom prst="rect">
            <a:avLst/>
          </a:prstGeom>
        </p:spPr>
        <p:txBody>
          <a:bodyPr vert="horz" lIns="108000" tIns="45720" rIns="108000" bIns="45720" rtlCol="0" anchor="b" anchorCtr="0">
            <a:normAutofit lnSpcReduction="10000"/>
          </a:bodyPr>
          <a:lstStyle/>
          <a:p>
            <a:pPr marL="514350" marR="0" lvl="0" indent="-514350" algn="l" defTabSz="914400" rtl="0" eaLnBrk="1" fontAlgn="auto" latinLnBrk="0" hangingPunct="1">
              <a:lnSpc>
                <a:spcPct val="90000"/>
              </a:lnSpc>
              <a:spcBef>
                <a:spcPct val="0"/>
              </a:spcBef>
              <a:spcAft>
                <a:spcPts val="0"/>
              </a:spcAft>
              <a:buClr>
                <a:schemeClr val="bg1"/>
              </a:buClr>
              <a:buSzTx/>
              <a:buFont typeface="+mj-lt"/>
              <a:buNone/>
              <a:tabLst/>
              <a:defRPr/>
            </a:pPr>
            <a:r>
              <a:rPr kumimoji="0" lang="en-US" sz="3000" b="1" i="0" u="none" strike="noStrike" kern="1200" cap="none" spc="0" normalizeH="0" baseline="0" noProof="0" dirty="0" smtClean="0">
                <a:ln>
                  <a:noFill/>
                </a:ln>
                <a:solidFill>
                  <a:schemeClr val="tx1">
                    <a:lumMod val="75000"/>
                    <a:lumOff val="25000"/>
                  </a:schemeClr>
                </a:solidFill>
                <a:effectLst/>
                <a:uLnTx/>
                <a:uFillTx/>
                <a:latin typeface="+mj-lt"/>
                <a:ea typeface="+mj-ea"/>
                <a:cs typeface="+mj-cs"/>
              </a:rPr>
              <a:t>Creek </a:t>
            </a:r>
            <a:r>
              <a:rPr kumimoji="0" lang="en-US" sz="3000" b="1" i="0" u="none" strike="noStrike" kern="1200" cap="none" spc="0" normalizeH="0" baseline="0" noProof="0" dirty="0" err="1" smtClean="0">
                <a:ln>
                  <a:noFill/>
                </a:ln>
                <a:solidFill>
                  <a:schemeClr val="tx1">
                    <a:lumMod val="75000"/>
                    <a:lumOff val="25000"/>
                  </a:schemeClr>
                </a:solidFill>
                <a:effectLst/>
                <a:uLnTx/>
                <a:uFillTx/>
                <a:latin typeface="+mj-lt"/>
                <a:ea typeface="+mj-ea"/>
                <a:cs typeface="+mj-cs"/>
              </a:rPr>
              <a:t>kalatalav</a:t>
            </a:r>
            <a:r>
              <a:rPr kumimoji="0" lang="en-US" sz="3000" b="1" i="0" u="none" strike="noStrike" kern="1200" cap="none" spc="0" normalizeH="0" baseline="0" noProof="0" dirty="0" smtClean="0">
                <a:ln>
                  <a:noFill/>
                </a:ln>
                <a:solidFill>
                  <a:schemeClr val="tx1">
                    <a:lumMod val="75000"/>
                    <a:lumOff val="25000"/>
                  </a:schemeClr>
                </a:solidFill>
                <a:effectLst/>
                <a:uLnTx/>
                <a:uFillTx/>
                <a:latin typeface="+mj-lt"/>
                <a:ea typeface="+mj-ea"/>
                <a:cs typeface="+mj-cs"/>
              </a:rPr>
              <a:t> </a:t>
            </a:r>
            <a:r>
              <a:rPr kumimoji="0" lang="en-US" sz="3000" b="1" i="0" u="none" strike="noStrike" kern="1200" cap="none" spc="0" normalizeH="0" baseline="0" noProof="0" dirty="0" err="1" smtClean="0">
                <a:ln>
                  <a:noFill/>
                </a:ln>
                <a:solidFill>
                  <a:schemeClr val="tx1">
                    <a:lumMod val="75000"/>
                    <a:lumOff val="25000"/>
                  </a:schemeClr>
                </a:solidFill>
                <a:effectLst/>
                <a:uLnTx/>
                <a:uFillTx/>
                <a:latin typeface="+mj-lt"/>
                <a:ea typeface="+mj-ea"/>
                <a:cs typeface="+mj-cs"/>
              </a:rPr>
              <a:t>sanesh</a:t>
            </a:r>
            <a:r>
              <a:rPr kumimoji="0" lang="en-US" sz="3000" b="1" i="0" u="none" strike="noStrike" kern="1200" cap="none" spc="0" normalizeH="0" baseline="0" noProof="0" dirty="0" smtClean="0">
                <a:ln>
                  <a:noFill/>
                </a:ln>
                <a:solidFill>
                  <a:schemeClr val="tx1">
                    <a:lumMod val="75000"/>
                    <a:lumOff val="25000"/>
                  </a:schemeClr>
                </a:solidFill>
                <a:effectLst/>
                <a:uLnTx/>
                <a:uFillTx/>
                <a:latin typeface="+mj-lt"/>
                <a:ea typeface="+mj-ea"/>
                <a:cs typeface="+mj-cs"/>
              </a:rPr>
              <a:t> road, Bhavnagar, Gujarat </a:t>
            </a:r>
            <a:endParaRPr kumimoji="0" lang="en-US" sz="3000" b="1" i="0" u="none" strike="noStrike" kern="1200" cap="none" spc="0" normalizeH="0" baseline="0" noProof="0" dirty="0">
              <a:ln>
                <a:noFill/>
              </a:ln>
              <a:solidFill>
                <a:schemeClr val="tx1">
                  <a:lumMod val="75000"/>
                  <a:lumOff val="25000"/>
                </a:schemeClr>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cstate="print"/>
          <a:srcRect/>
          <a:stretch>
            <a:fillRect/>
          </a:stretch>
        </p:blipFill>
        <p:spPr bwMode="auto">
          <a:xfrm>
            <a:off x="267295" y="1071019"/>
            <a:ext cx="7573368" cy="3260647"/>
          </a:xfrm>
          <a:prstGeom prst="rect">
            <a:avLst/>
          </a:prstGeom>
          <a:noFill/>
          <a:ln w="9525">
            <a:noFill/>
            <a:miter lim="800000"/>
            <a:headEnd/>
            <a:tailEnd/>
          </a:ln>
        </p:spPr>
      </p:pic>
      <p:pic>
        <p:nvPicPr>
          <p:cNvPr id="130051" name="Picture 3"/>
          <p:cNvPicPr>
            <a:picLocks noChangeAspect="1" noChangeArrowheads="1"/>
          </p:cNvPicPr>
          <p:nvPr/>
        </p:nvPicPr>
        <p:blipFill>
          <a:blip r:embed="rId3" cstate="print"/>
          <a:srcRect/>
          <a:stretch>
            <a:fillRect/>
          </a:stretch>
        </p:blipFill>
        <p:spPr bwMode="auto">
          <a:xfrm>
            <a:off x="2940249" y="2807278"/>
            <a:ext cx="7473132" cy="4017428"/>
          </a:xfrm>
          <a:prstGeom prst="rect">
            <a:avLst/>
          </a:prstGeom>
          <a:noFill/>
          <a:ln w="9525">
            <a:noFill/>
            <a:miter lim="800000"/>
            <a:headEnd/>
            <a:tailEnd/>
          </a:ln>
        </p:spPr>
      </p:pic>
      <p:pic>
        <p:nvPicPr>
          <p:cNvPr id="130052" name="Picture 4"/>
          <p:cNvPicPr>
            <a:picLocks noChangeAspect="1" noChangeArrowheads="1"/>
          </p:cNvPicPr>
          <p:nvPr/>
        </p:nvPicPr>
        <p:blipFill>
          <a:blip r:embed="rId4" cstate="print"/>
          <a:srcRect/>
          <a:stretch>
            <a:fillRect/>
          </a:stretch>
        </p:blipFill>
        <p:spPr bwMode="auto">
          <a:xfrm>
            <a:off x="0" y="1097381"/>
            <a:ext cx="7395171" cy="4766795"/>
          </a:xfrm>
          <a:prstGeom prst="rect">
            <a:avLst/>
          </a:prstGeom>
          <a:noFill/>
          <a:ln w="9525">
            <a:noFill/>
            <a:miter lim="800000"/>
            <a:headEnd/>
            <a:tailEnd/>
          </a:ln>
        </p:spPr>
      </p:pic>
      <p:pic>
        <p:nvPicPr>
          <p:cNvPr id="130053" name="Picture 5"/>
          <p:cNvPicPr>
            <a:picLocks noChangeAspect="1" noChangeArrowheads="1"/>
          </p:cNvPicPr>
          <p:nvPr/>
        </p:nvPicPr>
        <p:blipFill>
          <a:blip r:embed="rId5" cstate="print"/>
          <a:srcRect/>
          <a:stretch>
            <a:fillRect/>
          </a:stretch>
        </p:blipFill>
        <p:spPr bwMode="auto">
          <a:xfrm>
            <a:off x="3118446" y="2099910"/>
            <a:ext cx="7306072" cy="4798294"/>
          </a:xfrm>
          <a:prstGeom prst="rect">
            <a:avLst/>
          </a:prstGeom>
          <a:noFill/>
          <a:ln w="9525">
            <a:noFill/>
            <a:miter lim="800000"/>
            <a:headEnd/>
            <a:tailEnd/>
          </a:ln>
        </p:spPr>
      </p:pic>
      <p:pic>
        <p:nvPicPr>
          <p:cNvPr id="130054" name="Picture 6"/>
          <p:cNvPicPr>
            <a:picLocks noChangeAspect="1" noChangeArrowheads="1"/>
          </p:cNvPicPr>
          <p:nvPr/>
        </p:nvPicPr>
        <p:blipFill>
          <a:blip r:embed="rId6" cstate="print"/>
          <a:srcRect/>
          <a:stretch>
            <a:fillRect/>
          </a:stretch>
        </p:blipFill>
        <p:spPr bwMode="auto">
          <a:xfrm>
            <a:off x="0" y="1087043"/>
            <a:ext cx="7562230" cy="4955787"/>
          </a:xfrm>
          <a:prstGeom prst="rect">
            <a:avLst/>
          </a:prstGeom>
          <a:noFill/>
          <a:ln w="9525">
            <a:noFill/>
            <a:miter lim="800000"/>
            <a:headEnd/>
            <a:tailEnd/>
          </a:ln>
        </p:spPr>
      </p:pic>
      <p:pic>
        <p:nvPicPr>
          <p:cNvPr id="130055" name="Picture 7"/>
          <p:cNvPicPr>
            <a:picLocks noChangeAspect="1" noChangeArrowheads="1"/>
          </p:cNvPicPr>
          <p:nvPr/>
        </p:nvPicPr>
        <p:blipFill>
          <a:blip r:embed="rId7" cstate="print"/>
          <a:srcRect/>
          <a:stretch>
            <a:fillRect/>
          </a:stretch>
        </p:blipFill>
        <p:spPr bwMode="auto">
          <a:xfrm>
            <a:off x="2472482" y="1679928"/>
            <a:ext cx="8219331" cy="5438766"/>
          </a:xfrm>
          <a:prstGeom prst="rect">
            <a:avLst/>
          </a:prstGeom>
          <a:noFill/>
          <a:ln w="9525">
            <a:noFill/>
            <a:miter lim="800000"/>
            <a:headEnd/>
            <a:tailEnd/>
          </a:ln>
        </p:spPr>
      </p:pic>
      <p:pic>
        <p:nvPicPr>
          <p:cNvPr id="130056" name="Picture 8"/>
          <p:cNvPicPr>
            <a:picLocks noChangeAspect="1" noChangeArrowheads="1"/>
          </p:cNvPicPr>
          <p:nvPr/>
        </p:nvPicPr>
        <p:blipFill>
          <a:blip r:embed="rId8" cstate="print"/>
          <a:srcRect/>
          <a:stretch>
            <a:fillRect/>
          </a:stretch>
        </p:blipFill>
        <p:spPr bwMode="auto">
          <a:xfrm>
            <a:off x="0" y="1107977"/>
            <a:ext cx="8197057" cy="5561141"/>
          </a:xfrm>
          <a:prstGeom prst="rect">
            <a:avLst/>
          </a:prstGeom>
          <a:noFill/>
          <a:ln w="9525">
            <a:noFill/>
            <a:miter lim="800000"/>
            <a:headEnd/>
            <a:tailEnd/>
          </a:ln>
        </p:spPr>
      </p:pic>
      <p:pic>
        <p:nvPicPr>
          <p:cNvPr id="130057" name="Picture 9"/>
          <p:cNvPicPr>
            <a:picLocks noChangeAspect="1" noChangeArrowheads="1"/>
          </p:cNvPicPr>
          <p:nvPr/>
        </p:nvPicPr>
        <p:blipFill>
          <a:blip r:embed="rId9" cstate="print"/>
          <a:srcRect/>
          <a:stretch>
            <a:fillRect/>
          </a:stretch>
        </p:blipFill>
        <p:spPr bwMode="auto">
          <a:xfrm>
            <a:off x="0" y="965732"/>
            <a:ext cx="10691813" cy="6373226"/>
          </a:xfrm>
          <a:prstGeom prst="rect">
            <a:avLst/>
          </a:prstGeom>
          <a:noFill/>
          <a:ln w="9525">
            <a:noFill/>
            <a:miter lim="800000"/>
            <a:headEnd/>
            <a:tailEnd/>
          </a:ln>
        </p:spPr>
      </p:pic>
      <p:sp>
        <p:nvSpPr>
          <p:cNvPr id="13" name="Title 4"/>
          <p:cNvSpPr txBox="1">
            <a:spLocks/>
          </p:cNvSpPr>
          <p:nvPr/>
        </p:nvSpPr>
        <p:spPr>
          <a:xfrm>
            <a:off x="855081" y="246419"/>
            <a:ext cx="9836732" cy="464040"/>
          </a:xfrm>
          <a:prstGeom prst="rect">
            <a:avLst/>
          </a:prstGeom>
        </p:spPr>
        <p:txBody>
          <a:bodyPr vert="horz" lIns="108000" tIns="45720" rIns="108000" bIns="45720" rtlCol="0" anchor="b" anchorCtr="0">
            <a:normAutofit lnSpcReduction="10000"/>
          </a:bodyPr>
          <a:lstStyle/>
          <a:p>
            <a:pPr marL="514350" marR="0" lvl="0" indent="-514350" algn="l" defTabSz="914400" rtl="0" eaLnBrk="1" fontAlgn="auto" latinLnBrk="0" hangingPunct="1">
              <a:lnSpc>
                <a:spcPct val="90000"/>
              </a:lnSpc>
              <a:spcBef>
                <a:spcPct val="0"/>
              </a:spcBef>
              <a:spcAft>
                <a:spcPts val="0"/>
              </a:spcAft>
              <a:buClr>
                <a:schemeClr val="bg1"/>
              </a:buClr>
              <a:buSzTx/>
              <a:buFont typeface="+mj-lt"/>
              <a:buNone/>
              <a:tabLst/>
              <a:defRPr/>
            </a:pPr>
            <a:r>
              <a:rPr kumimoji="0" lang="en-US" sz="3000" b="1" i="0" u="none" strike="noStrike" kern="1200" cap="none" spc="0" normalizeH="0" baseline="0" noProof="0" dirty="0" smtClean="0">
                <a:ln>
                  <a:noFill/>
                </a:ln>
                <a:solidFill>
                  <a:schemeClr val="tx1">
                    <a:lumMod val="75000"/>
                    <a:lumOff val="25000"/>
                  </a:schemeClr>
                </a:solidFill>
                <a:effectLst/>
                <a:uLnTx/>
                <a:uFillTx/>
                <a:latin typeface="+mj-lt"/>
                <a:ea typeface="+mj-ea"/>
                <a:cs typeface="+mj-cs"/>
              </a:rPr>
              <a:t>Creek </a:t>
            </a:r>
            <a:r>
              <a:rPr kumimoji="0" lang="en-US" sz="3000" b="1" i="0" u="none" strike="noStrike" kern="1200" cap="none" spc="0" normalizeH="0" baseline="0" noProof="0" dirty="0" err="1" smtClean="0">
                <a:ln>
                  <a:noFill/>
                </a:ln>
                <a:solidFill>
                  <a:schemeClr val="tx1">
                    <a:lumMod val="75000"/>
                    <a:lumOff val="25000"/>
                  </a:schemeClr>
                </a:solidFill>
                <a:effectLst/>
                <a:uLnTx/>
                <a:uFillTx/>
                <a:latin typeface="+mj-lt"/>
                <a:ea typeface="+mj-ea"/>
                <a:cs typeface="+mj-cs"/>
              </a:rPr>
              <a:t>kalatalav</a:t>
            </a:r>
            <a:r>
              <a:rPr kumimoji="0" lang="en-US" sz="3000" b="1" i="0" u="none" strike="noStrike" kern="1200" cap="none" spc="0" normalizeH="0" baseline="0" noProof="0" dirty="0" smtClean="0">
                <a:ln>
                  <a:noFill/>
                </a:ln>
                <a:solidFill>
                  <a:schemeClr val="tx1">
                    <a:lumMod val="75000"/>
                    <a:lumOff val="25000"/>
                  </a:schemeClr>
                </a:solidFill>
                <a:effectLst/>
                <a:uLnTx/>
                <a:uFillTx/>
                <a:latin typeface="+mj-lt"/>
                <a:ea typeface="+mj-ea"/>
                <a:cs typeface="+mj-cs"/>
              </a:rPr>
              <a:t> </a:t>
            </a:r>
            <a:r>
              <a:rPr kumimoji="0" lang="en-US" sz="3000" b="1" i="0" u="none" strike="noStrike" kern="1200" cap="none" spc="0" normalizeH="0" baseline="0" noProof="0" dirty="0" err="1" smtClean="0">
                <a:ln>
                  <a:noFill/>
                </a:ln>
                <a:solidFill>
                  <a:schemeClr val="tx1">
                    <a:lumMod val="75000"/>
                    <a:lumOff val="25000"/>
                  </a:schemeClr>
                </a:solidFill>
                <a:effectLst/>
                <a:uLnTx/>
                <a:uFillTx/>
                <a:latin typeface="+mj-lt"/>
                <a:ea typeface="+mj-ea"/>
                <a:cs typeface="+mj-cs"/>
              </a:rPr>
              <a:t>sanesh</a:t>
            </a:r>
            <a:r>
              <a:rPr kumimoji="0" lang="en-US" sz="3000" b="1" i="0" u="none" strike="noStrike" kern="1200" cap="none" spc="0" normalizeH="0" baseline="0" noProof="0" dirty="0" smtClean="0">
                <a:ln>
                  <a:noFill/>
                </a:ln>
                <a:solidFill>
                  <a:schemeClr val="tx1">
                    <a:lumMod val="75000"/>
                    <a:lumOff val="25000"/>
                  </a:schemeClr>
                </a:solidFill>
                <a:effectLst/>
                <a:uLnTx/>
                <a:uFillTx/>
                <a:latin typeface="+mj-lt"/>
                <a:ea typeface="+mj-ea"/>
                <a:cs typeface="+mj-cs"/>
              </a:rPr>
              <a:t> road, Bhavnagar, Gujarat </a:t>
            </a:r>
            <a:endParaRPr kumimoji="0" lang="en-US" sz="3000" b="1" i="0" u="none" strike="noStrike" kern="1200" cap="none" spc="0" normalizeH="0" baseline="0" noProof="0" dirty="0">
              <a:ln>
                <a:noFill/>
              </a:ln>
              <a:solidFill>
                <a:schemeClr val="tx1">
                  <a:lumMod val="75000"/>
                  <a:lumOff val="25000"/>
                </a:schemeClr>
              </a:solidFill>
              <a:effectLst/>
              <a:uLnTx/>
              <a:uFillTx/>
              <a:latin typeface="+mj-lt"/>
              <a:ea typeface="+mj-ea"/>
              <a:cs typeface="+mj-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0050"/>
                                        </p:tgtEl>
                                        <p:attrNameLst>
                                          <p:attrName>style.visibility</p:attrName>
                                        </p:attrNameLst>
                                      </p:cBhvr>
                                      <p:to>
                                        <p:strVal val="visible"/>
                                      </p:to>
                                    </p:set>
                                    <p:anim calcmode="lin" valueType="num">
                                      <p:cBhvr additive="base">
                                        <p:cTn id="7" dur="500" fill="hold"/>
                                        <p:tgtEl>
                                          <p:spTgt spid="130050"/>
                                        </p:tgtEl>
                                        <p:attrNameLst>
                                          <p:attrName>ppt_x</p:attrName>
                                        </p:attrNameLst>
                                      </p:cBhvr>
                                      <p:tavLst>
                                        <p:tav tm="0">
                                          <p:val>
                                            <p:strVal val="#ppt_x"/>
                                          </p:val>
                                        </p:tav>
                                        <p:tav tm="100000">
                                          <p:val>
                                            <p:strVal val="#ppt_x"/>
                                          </p:val>
                                        </p:tav>
                                      </p:tavLst>
                                    </p:anim>
                                    <p:anim calcmode="lin" valueType="num">
                                      <p:cBhvr additive="base">
                                        <p:cTn id="8" dur="500" fill="hold"/>
                                        <p:tgtEl>
                                          <p:spTgt spid="130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0051"/>
                                        </p:tgtEl>
                                        <p:attrNameLst>
                                          <p:attrName>style.visibility</p:attrName>
                                        </p:attrNameLst>
                                      </p:cBhvr>
                                      <p:to>
                                        <p:strVal val="visible"/>
                                      </p:to>
                                    </p:set>
                                    <p:anim calcmode="lin" valueType="num">
                                      <p:cBhvr additive="base">
                                        <p:cTn id="13" dur="500" fill="hold"/>
                                        <p:tgtEl>
                                          <p:spTgt spid="130051"/>
                                        </p:tgtEl>
                                        <p:attrNameLst>
                                          <p:attrName>ppt_x</p:attrName>
                                        </p:attrNameLst>
                                      </p:cBhvr>
                                      <p:tavLst>
                                        <p:tav tm="0">
                                          <p:val>
                                            <p:strVal val="#ppt_x"/>
                                          </p:val>
                                        </p:tav>
                                        <p:tav tm="100000">
                                          <p:val>
                                            <p:strVal val="#ppt_x"/>
                                          </p:val>
                                        </p:tav>
                                      </p:tavLst>
                                    </p:anim>
                                    <p:anim calcmode="lin" valueType="num">
                                      <p:cBhvr additive="base">
                                        <p:cTn id="14" dur="500" fill="hold"/>
                                        <p:tgtEl>
                                          <p:spTgt spid="13005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0052"/>
                                        </p:tgtEl>
                                        <p:attrNameLst>
                                          <p:attrName>style.visibility</p:attrName>
                                        </p:attrNameLst>
                                      </p:cBhvr>
                                      <p:to>
                                        <p:strVal val="visible"/>
                                      </p:to>
                                    </p:set>
                                    <p:anim calcmode="lin" valueType="num">
                                      <p:cBhvr additive="base">
                                        <p:cTn id="19" dur="500" fill="hold"/>
                                        <p:tgtEl>
                                          <p:spTgt spid="130052"/>
                                        </p:tgtEl>
                                        <p:attrNameLst>
                                          <p:attrName>ppt_x</p:attrName>
                                        </p:attrNameLst>
                                      </p:cBhvr>
                                      <p:tavLst>
                                        <p:tav tm="0">
                                          <p:val>
                                            <p:strVal val="#ppt_x"/>
                                          </p:val>
                                        </p:tav>
                                        <p:tav tm="100000">
                                          <p:val>
                                            <p:strVal val="#ppt_x"/>
                                          </p:val>
                                        </p:tav>
                                      </p:tavLst>
                                    </p:anim>
                                    <p:anim calcmode="lin" valueType="num">
                                      <p:cBhvr additive="base">
                                        <p:cTn id="20" dur="500" fill="hold"/>
                                        <p:tgtEl>
                                          <p:spTgt spid="13005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0053"/>
                                        </p:tgtEl>
                                        <p:attrNameLst>
                                          <p:attrName>style.visibility</p:attrName>
                                        </p:attrNameLst>
                                      </p:cBhvr>
                                      <p:to>
                                        <p:strVal val="visible"/>
                                      </p:to>
                                    </p:set>
                                    <p:anim calcmode="lin" valueType="num">
                                      <p:cBhvr additive="base">
                                        <p:cTn id="25" dur="500" fill="hold"/>
                                        <p:tgtEl>
                                          <p:spTgt spid="130053"/>
                                        </p:tgtEl>
                                        <p:attrNameLst>
                                          <p:attrName>ppt_x</p:attrName>
                                        </p:attrNameLst>
                                      </p:cBhvr>
                                      <p:tavLst>
                                        <p:tav tm="0">
                                          <p:val>
                                            <p:strVal val="#ppt_x"/>
                                          </p:val>
                                        </p:tav>
                                        <p:tav tm="100000">
                                          <p:val>
                                            <p:strVal val="#ppt_x"/>
                                          </p:val>
                                        </p:tav>
                                      </p:tavLst>
                                    </p:anim>
                                    <p:anim calcmode="lin" valueType="num">
                                      <p:cBhvr additive="base">
                                        <p:cTn id="26" dur="500" fill="hold"/>
                                        <p:tgtEl>
                                          <p:spTgt spid="13005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0054"/>
                                        </p:tgtEl>
                                        <p:attrNameLst>
                                          <p:attrName>style.visibility</p:attrName>
                                        </p:attrNameLst>
                                      </p:cBhvr>
                                      <p:to>
                                        <p:strVal val="visible"/>
                                      </p:to>
                                    </p:set>
                                    <p:anim calcmode="lin" valueType="num">
                                      <p:cBhvr additive="base">
                                        <p:cTn id="31" dur="500" fill="hold"/>
                                        <p:tgtEl>
                                          <p:spTgt spid="130054"/>
                                        </p:tgtEl>
                                        <p:attrNameLst>
                                          <p:attrName>ppt_x</p:attrName>
                                        </p:attrNameLst>
                                      </p:cBhvr>
                                      <p:tavLst>
                                        <p:tav tm="0">
                                          <p:val>
                                            <p:strVal val="#ppt_x"/>
                                          </p:val>
                                        </p:tav>
                                        <p:tav tm="100000">
                                          <p:val>
                                            <p:strVal val="#ppt_x"/>
                                          </p:val>
                                        </p:tav>
                                      </p:tavLst>
                                    </p:anim>
                                    <p:anim calcmode="lin" valueType="num">
                                      <p:cBhvr additive="base">
                                        <p:cTn id="32" dur="500" fill="hold"/>
                                        <p:tgtEl>
                                          <p:spTgt spid="13005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0055"/>
                                        </p:tgtEl>
                                        <p:attrNameLst>
                                          <p:attrName>style.visibility</p:attrName>
                                        </p:attrNameLst>
                                      </p:cBhvr>
                                      <p:to>
                                        <p:strVal val="visible"/>
                                      </p:to>
                                    </p:set>
                                    <p:anim calcmode="lin" valueType="num">
                                      <p:cBhvr additive="base">
                                        <p:cTn id="37" dur="500" fill="hold"/>
                                        <p:tgtEl>
                                          <p:spTgt spid="130055"/>
                                        </p:tgtEl>
                                        <p:attrNameLst>
                                          <p:attrName>ppt_x</p:attrName>
                                        </p:attrNameLst>
                                      </p:cBhvr>
                                      <p:tavLst>
                                        <p:tav tm="0">
                                          <p:val>
                                            <p:strVal val="#ppt_x"/>
                                          </p:val>
                                        </p:tav>
                                        <p:tav tm="100000">
                                          <p:val>
                                            <p:strVal val="#ppt_x"/>
                                          </p:val>
                                        </p:tav>
                                      </p:tavLst>
                                    </p:anim>
                                    <p:anim calcmode="lin" valueType="num">
                                      <p:cBhvr additive="base">
                                        <p:cTn id="38" dur="500" fill="hold"/>
                                        <p:tgtEl>
                                          <p:spTgt spid="13005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30056"/>
                                        </p:tgtEl>
                                        <p:attrNameLst>
                                          <p:attrName>style.visibility</p:attrName>
                                        </p:attrNameLst>
                                      </p:cBhvr>
                                      <p:to>
                                        <p:strVal val="visible"/>
                                      </p:to>
                                    </p:set>
                                    <p:anim calcmode="lin" valueType="num">
                                      <p:cBhvr additive="base">
                                        <p:cTn id="43" dur="500" fill="hold"/>
                                        <p:tgtEl>
                                          <p:spTgt spid="130056"/>
                                        </p:tgtEl>
                                        <p:attrNameLst>
                                          <p:attrName>ppt_x</p:attrName>
                                        </p:attrNameLst>
                                      </p:cBhvr>
                                      <p:tavLst>
                                        <p:tav tm="0">
                                          <p:val>
                                            <p:strVal val="#ppt_x"/>
                                          </p:val>
                                        </p:tav>
                                        <p:tav tm="100000">
                                          <p:val>
                                            <p:strVal val="#ppt_x"/>
                                          </p:val>
                                        </p:tav>
                                      </p:tavLst>
                                    </p:anim>
                                    <p:anim calcmode="lin" valueType="num">
                                      <p:cBhvr additive="base">
                                        <p:cTn id="44" dur="500" fill="hold"/>
                                        <p:tgtEl>
                                          <p:spTgt spid="13005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30057"/>
                                        </p:tgtEl>
                                        <p:attrNameLst>
                                          <p:attrName>style.visibility</p:attrName>
                                        </p:attrNameLst>
                                      </p:cBhvr>
                                      <p:to>
                                        <p:strVal val="visible"/>
                                      </p:to>
                                    </p:set>
                                    <p:anim calcmode="lin" valueType="num">
                                      <p:cBhvr additive="base">
                                        <p:cTn id="49" dur="500" fill="hold"/>
                                        <p:tgtEl>
                                          <p:spTgt spid="130057"/>
                                        </p:tgtEl>
                                        <p:attrNameLst>
                                          <p:attrName>ppt_x</p:attrName>
                                        </p:attrNameLst>
                                      </p:cBhvr>
                                      <p:tavLst>
                                        <p:tav tm="0">
                                          <p:val>
                                            <p:strVal val="#ppt_x"/>
                                          </p:val>
                                        </p:tav>
                                        <p:tav tm="100000">
                                          <p:val>
                                            <p:strVal val="#ppt_x"/>
                                          </p:val>
                                        </p:tav>
                                      </p:tavLst>
                                    </p:anim>
                                    <p:anim calcmode="lin" valueType="num">
                                      <p:cBhvr additive="base">
                                        <p:cTn id="50" dur="500" fill="hold"/>
                                        <p:tgtEl>
                                          <p:spTgt spid="1300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pPr>
              <a:buFont typeface="Wingdings" panose="05000000000000000000" pitchFamily="2" charset="2"/>
              <a:buChar char="v"/>
            </a:pPr>
            <a:r>
              <a:rPr lang="en-US" sz="2800" dirty="0" smtClean="0"/>
              <a:t>Paved roads can be constructed on soft soil have very low CBR</a:t>
            </a:r>
          </a:p>
          <a:p>
            <a:pPr>
              <a:buFont typeface="Wingdings" panose="05000000000000000000" pitchFamily="2" charset="2"/>
              <a:buChar char="v"/>
            </a:pPr>
            <a:r>
              <a:rPr lang="en-US" sz="2800" dirty="0" smtClean="0"/>
              <a:t>On soft subgrade pavement with lower thickness can be built.</a:t>
            </a:r>
          </a:p>
          <a:p>
            <a:pPr>
              <a:buFont typeface="Wingdings" panose="05000000000000000000" pitchFamily="2" charset="2"/>
              <a:buChar char="v"/>
            </a:pPr>
            <a:r>
              <a:rPr lang="en-US" sz="2800" dirty="0" smtClean="0"/>
              <a:t>Road widening problem can be dealt using </a:t>
            </a:r>
            <a:r>
              <a:rPr lang="en-US" sz="2800" dirty="0" err="1" smtClean="0"/>
              <a:t>geosynthetics</a:t>
            </a:r>
            <a:endParaRPr lang="en-US" sz="2800" dirty="0" smtClean="0"/>
          </a:p>
        </p:txBody>
      </p:sp>
      <p:sp>
        <p:nvSpPr>
          <p:cNvPr id="4" name="Title 3"/>
          <p:cNvSpPr>
            <a:spLocks noGrp="1"/>
          </p:cNvSpPr>
          <p:nvPr>
            <p:ph type="title"/>
          </p:nvPr>
        </p:nvSpPr>
        <p:spPr/>
        <p:txBody>
          <a:bodyPr>
            <a:noAutofit/>
          </a:bodyPr>
          <a:lstStyle/>
          <a:p>
            <a:pPr marL="0" indent="0">
              <a:buNone/>
            </a:pPr>
            <a:r>
              <a:rPr lang="en-US" sz="2800" dirty="0"/>
              <a:t>	</a:t>
            </a:r>
            <a:r>
              <a:rPr lang="en-US" sz="2800" dirty="0" smtClean="0"/>
              <a:t>Inference from this case study</a:t>
            </a:r>
            <a:endParaRPr lang="en-US" sz="2800" dirty="0"/>
          </a:p>
        </p:txBody>
      </p:sp>
    </p:spTree>
    <p:extLst>
      <p:ext uri="{BB962C8B-B14F-4D97-AF65-F5344CB8AC3E}">
        <p14:creationId xmlns:p14="http://schemas.microsoft.com/office/powerpoint/2010/main" val="3822103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623" y="1459451"/>
            <a:ext cx="6921139" cy="378475"/>
          </a:xfrm>
        </p:spPr>
        <p:txBody>
          <a:bodyPr>
            <a:noAutofit/>
          </a:bodyPr>
          <a:lstStyle/>
          <a:p>
            <a:pPr>
              <a:buNone/>
            </a:pPr>
            <a:r>
              <a:rPr lang="en-US" sz="2400" dirty="0" smtClean="0">
                <a:solidFill>
                  <a:schemeClr val="tx1"/>
                </a:solidFill>
              </a:rPr>
              <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Problem:</a:t>
            </a:r>
            <a:br>
              <a:rPr lang="en-US" sz="2400" dirty="0" smtClean="0">
                <a:solidFill>
                  <a:schemeClr val="tx1"/>
                </a:solidFill>
              </a:rPr>
            </a:br>
            <a:endParaRPr lang="en-US" sz="2400" dirty="0">
              <a:solidFill>
                <a:schemeClr val="tx1"/>
              </a:solidFill>
            </a:endParaRPr>
          </a:p>
        </p:txBody>
      </p:sp>
      <p:sp>
        <p:nvSpPr>
          <p:cNvPr id="3" name="Text Placeholder 2"/>
          <p:cNvSpPr>
            <a:spLocks noGrp="1"/>
          </p:cNvSpPr>
          <p:nvPr>
            <p:ph type="body" sz="quarter" idx="10"/>
          </p:nvPr>
        </p:nvSpPr>
        <p:spPr>
          <a:xfrm>
            <a:off x="199845" y="1679336"/>
            <a:ext cx="6122127" cy="5276625"/>
          </a:xfrm>
        </p:spPr>
        <p:txBody>
          <a:bodyPr>
            <a:noAutofit/>
          </a:bodyPr>
          <a:lstStyle/>
          <a:p>
            <a:pPr algn="just">
              <a:buFont typeface="Arial" pitchFamily="34" charset="0"/>
              <a:buChar char="•"/>
            </a:pPr>
            <a:r>
              <a:rPr lang="en-US" sz="2100" dirty="0" smtClean="0">
                <a:latin typeface="Arial" pitchFamily="34" charset="0"/>
                <a:cs typeface="Arial" pitchFamily="34" charset="0"/>
              </a:rPr>
              <a:t>Nadia-</a:t>
            </a:r>
            <a:r>
              <a:rPr lang="en-US" sz="2100" dirty="0" err="1" smtClean="0">
                <a:latin typeface="Arial" pitchFamily="34" charset="0"/>
                <a:cs typeface="Arial" pitchFamily="34" charset="0"/>
              </a:rPr>
              <a:t>Kapadwanj</a:t>
            </a:r>
            <a:r>
              <a:rPr lang="en-US" sz="2100" dirty="0" smtClean="0">
                <a:latin typeface="Arial" pitchFamily="34" charset="0"/>
                <a:cs typeface="Arial" pitchFamily="34" charset="0"/>
              </a:rPr>
              <a:t>- </a:t>
            </a:r>
            <a:r>
              <a:rPr lang="en-US" sz="2100" dirty="0" err="1" smtClean="0">
                <a:latin typeface="Arial" pitchFamily="34" charset="0"/>
                <a:cs typeface="Arial" pitchFamily="34" charset="0"/>
              </a:rPr>
              <a:t>Modasa</a:t>
            </a:r>
            <a:r>
              <a:rPr lang="en-US" sz="2100" dirty="0" smtClean="0">
                <a:latin typeface="Arial" pitchFamily="34" charset="0"/>
                <a:cs typeface="Arial" pitchFamily="34" charset="0"/>
              </a:rPr>
              <a:t> road stretch was subjected to severe problem of series of interconnected cracks.</a:t>
            </a:r>
          </a:p>
          <a:p>
            <a:pPr algn="just">
              <a:buFont typeface="Arial" pitchFamily="34" charset="0"/>
              <a:buChar char="•"/>
            </a:pPr>
            <a:endParaRPr lang="en-US" sz="2100" dirty="0" smtClean="0">
              <a:latin typeface="Arial" pitchFamily="34" charset="0"/>
              <a:cs typeface="Arial" pitchFamily="34" charset="0"/>
            </a:endParaRPr>
          </a:p>
          <a:p>
            <a:pPr marL="0" indent="0" algn="just">
              <a:buFont typeface="Arial" pitchFamily="34" charset="0"/>
              <a:buChar char="•"/>
            </a:pPr>
            <a:r>
              <a:rPr lang="en-US" sz="2100" dirty="0" smtClean="0">
                <a:latin typeface="Arial" pitchFamily="34" charset="0"/>
                <a:cs typeface="Arial" pitchFamily="34" charset="0"/>
              </a:rPr>
              <a:t> Due to the increased traffic, the existing pavement section was not able to survive for its initial design life.</a:t>
            </a:r>
          </a:p>
          <a:p>
            <a:pPr algn="just">
              <a:buFont typeface="Arial" pitchFamily="34" charset="0"/>
              <a:buChar char="•"/>
            </a:pPr>
            <a:endParaRPr lang="en-US" sz="2100" dirty="0" smtClean="0">
              <a:latin typeface="Arial" pitchFamily="34" charset="0"/>
              <a:cs typeface="Arial" pitchFamily="34" charset="0"/>
            </a:endParaRPr>
          </a:p>
          <a:p>
            <a:pPr marL="0" indent="0" algn="just">
              <a:buFont typeface="Arial" pitchFamily="34" charset="0"/>
              <a:buChar char="•"/>
            </a:pPr>
            <a:r>
              <a:rPr lang="en-US" sz="2100" dirty="0" smtClean="0">
                <a:latin typeface="Arial" pitchFamily="34" charset="0"/>
                <a:cs typeface="Arial" pitchFamily="34" charset="0"/>
              </a:rPr>
              <a:t> Existing pavement had cracks developed on the surface which had deteriorated further into large potholes.</a:t>
            </a:r>
          </a:p>
          <a:p>
            <a:pPr marL="0" indent="0" algn="just">
              <a:buFont typeface="Arial" pitchFamily="34" charset="0"/>
              <a:buChar char="•"/>
            </a:pPr>
            <a:endParaRPr lang="en-US" sz="2100" dirty="0" smtClean="0">
              <a:latin typeface="Arial" pitchFamily="34" charset="0"/>
              <a:cs typeface="Arial" pitchFamily="34" charset="0"/>
            </a:endParaRPr>
          </a:p>
          <a:p>
            <a:pPr marL="0" indent="0" algn="just">
              <a:buFont typeface="Arial" pitchFamily="34" charset="0"/>
              <a:buChar char="•"/>
            </a:pPr>
            <a:r>
              <a:rPr lang="en-US" sz="2100" dirty="0" smtClean="0">
                <a:latin typeface="Arial" pitchFamily="34" charset="0"/>
                <a:cs typeface="Arial" pitchFamily="34" charset="0"/>
              </a:rPr>
              <a:t>Considering the pavement situations and heavy traffic loading it was required to re-strengthen the pavement by providing an overlay of suitable thickness.</a:t>
            </a:r>
            <a:endParaRPr lang="en-US" sz="2100" dirty="0">
              <a:latin typeface="Arial" pitchFamily="34" charset="0"/>
              <a:cs typeface="Arial" pitchFamily="34" charset="0"/>
            </a:endParaRPr>
          </a:p>
        </p:txBody>
      </p:sp>
      <p:pic>
        <p:nvPicPr>
          <p:cNvPr id="4" name="Picture 2"/>
          <p:cNvPicPr>
            <a:picLocks noChangeAspect="1" noChangeArrowheads="1"/>
          </p:cNvPicPr>
          <p:nvPr/>
        </p:nvPicPr>
        <p:blipFill>
          <a:blip r:embed="rId2" cstate="print"/>
          <a:srcRect/>
          <a:stretch>
            <a:fillRect/>
          </a:stretch>
        </p:blipFill>
        <p:spPr bwMode="auto">
          <a:xfrm>
            <a:off x="6472931" y="2232498"/>
            <a:ext cx="3919338" cy="2687884"/>
          </a:xfrm>
          <a:prstGeom prst="rect">
            <a:avLst/>
          </a:prstGeom>
          <a:noFill/>
          <a:ln w="9525">
            <a:noFill/>
            <a:miter lim="800000"/>
            <a:headEnd/>
            <a:tailEnd/>
          </a:ln>
        </p:spPr>
      </p:pic>
      <p:sp>
        <p:nvSpPr>
          <p:cNvPr id="5" name="Title 6"/>
          <p:cNvSpPr txBox="1">
            <a:spLocks/>
          </p:cNvSpPr>
          <p:nvPr/>
        </p:nvSpPr>
        <p:spPr>
          <a:xfrm>
            <a:off x="507289" y="304483"/>
            <a:ext cx="10184524" cy="464040"/>
          </a:xfrm>
          <a:prstGeom prst="rect">
            <a:avLst/>
          </a:prstGeom>
        </p:spPr>
        <p:txBody>
          <a:bodyPr vert="horz" lIns="0" tIns="0" rIns="0" bIns="0" rtlCol="0" anchor="b" anchorCtr="0">
            <a:noAutofit/>
          </a:bodyPr>
          <a:lstStyle/>
          <a:p>
            <a:pPr marL="514350" marR="0" lvl="0" indent="-514350" algn="l" defTabSz="914400" rtl="0" eaLnBrk="1" fontAlgn="auto" latinLnBrk="0" hangingPunct="1">
              <a:lnSpc>
                <a:spcPct val="90000"/>
              </a:lnSpc>
              <a:spcBef>
                <a:spcPct val="0"/>
              </a:spcBef>
              <a:spcAft>
                <a:spcPts val="0"/>
              </a:spcAft>
              <a:buClr>
                <a:srgbClr val="002060"/>
              </a:buClr>
              <a:buSzTx/>
              <a:buFont typeface="+mj-lt"/>
              <a:buNone/>
              <a:tabLst/>
              <a:defRPr/>
            </a:pPr>
            <a:r>
              <a:rPr kumimoji="0" lang="en-US" altLang="en-US" sz="2600" b="1" i="0" u="none" strike="noStrike" kern="1200" cap="none" spc="0" normalizeH="0" baseline="0" noProof="0" dirty="0" smtClean="0">
                <a:ln>
                  <a:noFill/>
                </a:ln>
                <a:solidFill>
                  <a:schemeClr val="tx1"/>
                </a:solidFill>
                <a:effectLst/>
                <a:uLnTx/>
                <a:uFillTx/>
                <a:latin typeface="+mn-lt"/>
                <a:ea typeface="+mj-ea"/>
                <a:cs typeface="Arial" pitchFamily="34" charset="0"/>
              </a:rPr>
              <a:t>Pavement Strengthening at Nadia - </a:t>
            </a:r>
            <a:r>
              <a:rPr kumimoji="0" lang="en-US" altLang="en-US" sz="2600" b="1" i="0" u="none" strike="noStrike" kern="1200" cap="none" spc="0" normalizeH="0" baseline="0" noProof="0" dirty="0" err="1" smtClean="0">
                <a:ln>
                  <a:noFill/>
                </a:ln>
                <a:solidFill>
                  <a:schemeClr val="tx1"/>
                </a:solidFill>
                <a:effectLst/>
                <a:uLnTx/>
                <a:uFillTx/>
                <a:latin typeface="+mn-lt"/>
                <a:ea typeface="+mj-ea"/>
                <a:cs typeface="Arial" pitchFamily="34" charset="0"/>
              </a:rPr>
              <a:t>Kapadwanj</a:t>
            </a:r>
            <a:r>
              <a:rPr kumimoji="0" lang="en-US" altLang="en-US" sz="2600" b="1" i="0" u="none" strike="noStrike" kern="1200" cap="none" spc="0" normalizeH="0" baseline="0" noProof="0" dirty="0" smtClean="0">
                <a:ln>
                  <a:noFill/>
                </a:ln>
                <a:solidFill>
                  <a:schemeClr val="tx1"/>
                </a:solidFill>
                <a:effectLst/>
                <a:uLnTx/>
                <a:uFillTx/>
                <a:latin typeface="+mn-lt"/>
                <a:ea typeface="+mj-ea"/>
                <a:cs typeface="Arial" pitchFamily="34" charset="0"/>
              </a:rPr>
              <a:t> - </a:t>
            </a:r>
            <a:r>
              <a:rPr kumimoji="0" lang="en-US" altLang="en-US" sz="2600" b="1" i="0" u="none" strike="noStrike" kern="1200" cap="none" spc="0" normalizeH="0" baseline="0" noProof="0" dirty="0" err="1" smtClean="0">
                <a:ln>
                  <a:noFill/>
                </a:ln>
                <a:solidFill>
                  <a:schemeClr val="tx1"/>
                </a:solidFill>
                <a:effectLst/>
                <a:uLnTx/>
                <a:uFillTx/>
                <a:latin typeface="+mn-lt"/>
                <a:ea typeface="+mj-ea"/>
                <a:cs typeface="Arial" pitchFamily="34" charset="0"/>
              </a:rPr>
              <a:t>Modasa</a:t>
            </a:r>
            <a:r>
              <a:rPr kumimoji="0" lang="en-US" altLang="en-US" sz="2600" b="1" i="0" u="none" strike="noStrike" kern="1200" cap="none" spc="0" normalizeH="0" baseline="0" noProof="0" dirty="0" smtClean="0">
                <a:ln>
                  <a:noFill/>
                </a:ln>
                <a:solidFill>
                  <a:schemeClr val="tx1"/>
                </a:solidFill>
                <a:effectLst/>
                <a:uLnTx/>
                <a:uFillTx/>
                <a:latin typeface="+mn-lt"/>
                <a:ea typeface="+mj-ea"/>
                <a:cs typeface="Arial" pitchFamily="34" charset="0"/>
              </a:rPr>
              <a:t> Road</a:t>
            </a:r>
            <a:endParaRPr kumimoji="0" lang="en-US" altLang="en-US" sz="2600" b="1" i="0" u="none" strike="noStrike" kern="1200" cap="none" spc="0" normalizeH="0" baseline="0" noProof="0" dirty="0">
              <a:ln>
                <a:noFill/>
              </a:ln>
              <a:solidFill>
                <a:schemeClr val="tx1"/>
              </a:solidFill>
              <a:effectLst/>
              <a:uLnTx/>
              <a:uFillTx/>
              <a:latin typeface="+mn-lt"/>
              <a:ea typeface="+mj-ea"/>
              <a:cs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185998"/>
            <a:ext cx="10691813" cy="6373677"/>
          </a:xfrm>
          <a:prstGeom prst="rect">
            <a:avLst/>
          </a:prstGeom>
          <a:noFill/>
        </p:spPr>
        <p:txBody>
          <a:bodyPr wrap="square" lIns="104274" tIns="52138" rIns="104274" bIns="52138" rtlCol="0">
            <a:spAutoFit/>
          </a:bodyPr>
          <a:lstStyle/>
          <a:p>
            <a:pPr algn="just">
              <a:lnSpc>
                <a:spcPct val="90000"/>
              </a:lnSpc>
              <a:spcBef>
                <a:spcPts val="1000"/>
              </a:spcBef>
              <a:buFont typeface="Arial" pitchFamily="34" charset="0"/>
              <a:buChar char="•"/>
            </a:pPr>
            <a:r>
              <a:rPr lang="en-US" sz="2100" dirty="0" smtClean="0">
                <a:latin typeface="Arial" pitchFamily="34" charset="0"/>
                <a:cs typeface="Arial" pitchFamily="34" charset="0"/>
              </a:rPr>
              <a:t>Current pavement was needed to be repaired by placing an asphalt layer to increase the load carrying capacity of the pavement section. </a:t>
            </a:r>
          </a:p>
          <a:p>
            <a:pPr algn="just">
              <a:lnSpc>
                <a:spcPct val="90000"/>
              </a:lnSpc>
              <a:spcBef>
                <a:spcPts val="1000"/>
              </a:spcBef>
              <a:buFont typeface="Arial" pitchFamily="34" charset="0"/>
              <a:buChar char="•"/>
            </a:pPr>
            <a:endParaRPr lang="en-US" sz="2100" dirty="0" smtClean="0">
              <a:latin typeface="Arial" pitchFamily="34" charset="0"/>
              <a:cs typeface="Arial" pitchFamily="34" charset="0"/>
            </a:endParaRPr>
          </a:p>
          <a:p>
            <a:pPr algn="just">
              <a:lnSpc>
                <a:spcPct val="90000"/>
              </a:lnSpc>
              <a:spcBef>
                <a:spcPts val="1000"/>
              </a:spcBef>
              <a:buFont typeface="Arial" pitchFamily="34" charset="0"/>
              <a:buChar char="•"/>
            </a:pPr>
            <a:r>
              <a:rPr lang="en-US" sz="2100" dirty="0" smtClean="0">
                <a:latin typeface="Arial" pitchFamily="34" charset="0"/>
                <a:cs typeface="Arial" pitchFamily="34" charset="0"/>
              </a:rPr>
              <a:t>However the ability of asphalt to withstand tensile stress is limited. So there were chances of fatigue and reflective cracking in the surface course. </a:t>
            </a:r>
          </a:p>
          <a:p>
            <a:pPr algn="just">
              <a:lnSpc>
                <a:spcPct val="90000"/>
              </a:lnSpc>
              <a:spcBef>
                <a:spcPts val="1000"/>
              </a:spcBef>
            </a:pPr>
            <a:endParaRPr lang="en-US" sz="2100" dirty="0" smtClean="0">
              <a:latin typeface="Arial" pitchFamily="34" charset="0"/>
              <a:cs typeface="Arial" pitchFamily="34" charset="0"/>
            </a:endParaRPr>
          </a:p>
          <a:p>
            <a:pPr algn="just">
              <a:lnSpc>
                <a:spcPct val="90000"/>
              </a:lnSpc>
              <a:spcBef>
                <a:spcPts val="1000"/>
              </a:spcBef>
              <a:buFont typeface="Arial" pitchFamily="34" charset="0"/>
              <a:buChar char="•"/>
            </a:pPr>
            <a:r>
              <a:rPr lang="en-US" sz="2100" dirty="0" smtClean="0">
                <a:latin typeface="Arial" pitchFamily="34" charset="0"/>
                <a:cs typeface="Arial" pitchFamily="34" charset="0"/>
              </a:rPr>
              <a:t>To avoid this type of cracking, Geosynthetic reinforcement are introduced between new overlay and the existing pavement.</a:t>
            </a:r>
          </a:p>
          <a:p>
            <a:pPr algn="just">
              <a:lnSpc>
                <a:spcPct val="90000"/>
              </a:lnSpc>
              <a:spcBef>
                <a:spcPts val="1000"/>
              </a:spcBef>
              <a:buFont typeface="Arial" pitchFamily="34" charset="0"/>
              <a:buChar char="•"/>
            </a:pPr>
            <a:endParaRPr lang="en-US" sz="2100" dirty="0" smtClean="0">
              <a:latin typeface="Arial" pitchFamily="34" charset="0"/>
              <a:cs typeface="Arial" pitchFamily="34" charset="0"/>
            </a:endParaRPr>
          </a:p>
          <a:p>
            <a:pPr algn="just">
              <a:lnSpc>
                <a:spcPct val="90000"/>
              </a:lnSpc>
              <a:spcBef>
                <a:spcPts val="1000"/>
              </a:spcBef>
              <a:buFont typeface="Arial" pitchFamily="34" charset="0"/>
              <a:buChar char="•"/>
            </a:pPr>
            <a:r>
              <a:rPr lang="en-US" sz="2100" dirty="0" smtClean="0">
                <a:latin typeface="Arial" pitchFamily="34" charset="0"/>
                <a:cs typeface="Arial" pitchFamily="34" charset="0"/>
              </a:rPr>
              <a:t>For reinforcing pavement, Geogrid made of fiber glass yarns called as </a:t>
            </a:r>
            <a:r>
              <a:rPr lang="en-US" sz="2100" dirty="0" err="1" smtClean="0">
                <a:latin typeface="Arial" pitchFamily="34" charset="0"/>
                <a:cs typeface="Arial" pitchFamily="34" charset="0"/>
              </a:rPr>
              <a:t>MacGrid</a:t>
            </a:r>
            <a:r>
              <a:rPr lang="en-US" sz="2100" dirty="0" smtClean="0">
                <a:latin typeface="Arial" pitchFamily="34" charset="0"/>
                <a:cs typeface="Arial" pitchFamily="34" charset="0"/>
              </a:rPr>
              <a:t> AR V5 was suggested to be provided at the interface of the BUSG and BM layer.</a:t>
            </a:r>
          </a:p>
          <a:p>
            <a:pPr algn="just">
              <a:lnSpc>
                <a:spcPct val="90000"/>
              </a:lnSpc>
              <a:spcBef>
                <a:spcPts val="1000"/>
              </a:spcBef>
              <a:buFont typeface="Arial" pitchFamily="34" charset="0"/>
              <a:buChar char="•"/>
            </a:pPr>
            <a:endParaRPr lang="en-US" sz="2100" dirty="0" smtClean="0">
              <a:latin typeface="Arial" pitchFamily="34" charset="0"/>
              <a:cs typeface="Arial" pitchFamily="34" charset="0"/>
            </a:endParaRPr>
          </a:p>
          <a:p>
            <a:pPr algn="just">
              <a:lnSpc>
                <a:spcPct val="90000"/>
              </a:lnSpc>
              <a:spcBef>
                <a:spcPts val="1000"/>
              </a:spcBef>
              <a:buFont typeface="Arial" pitchFamily="34" charset="0"/>
              <a:buChar char="•"/>
            </a:pPr>
            <a:r>
              <a:rPr lang="en-US" sz="2100" dirty="0" smtClean="0">
                <a:latin typeface="Arial" pitchFamily="34" charset="0"/>
                <a:cs typeface="Arial" pitchFamily="34" charset="0"/>
              </a:rPr>
              <a:t> For ensuring proper adhesion of the </a:t>
            </a:r>
            <a:r>
              <a:rPr lang="en-US" sz="2100" dirty="0" err="1" smtClean="0">
                <a:latin typeface="Arial" pitchFamily="34" charset="0"/>
                <a:cs typeface="Arial" pitchFamily="34" charset="0"/>
              </a:rPr>
              <a:t>MacGrid</a:t>
            </a:r>
            <a:r>
              <a:rPr lang="en-US" sz="2100" dirty="0" smtClean="0">
                <a:latin typeface="Arial" pitchFamily="34" charset="0"/>
                <a:cs typeface="Arial" pitchFamily="34" charset="0"/>
              </a:rPr>
              <a:t> to the surface, tack coat is applied over the BUSG layer before laying the </a:t>
            </a:r>
            <a:r>
              <a:rPr lang="en-US" sz="2100" dirty="0" err="1" smtClean="0">
                <a:latin typeface="Arial" pitchFamily="34" charset="0"/>
                <a:cs typeface="Arial" pitchFamily="34" charset="0"/>
              </a:rPr>
              <a:t>MacGrid</a:t>
            </a:r>
            <a:r>
              <a:rPr lang="en-US" sz="2100" dirty="0" smtClean="0">
                <a:latin typeface="Arial" pitchFamily="34" charset="0"/>
                <a:cs typeface="Arial" pitchFamily="34" charset="0"/>
              </a:rPr>
              <a:t>.</a:t>
            </a:r>
          </a:p>
          <a:p>
            <a:pPr algn="just">
              <a:lnSpc>
                <a:spcPct val="90000"/>
              </a:lnSpc>
              <a:spcBef>
                <a:spcPts val="1000"/>
              </a:spcBef>
              <a:buFont typeface="Arial" pitchFamily="34" charset="0"/>
              <a:buChar char="•"/>
            </a:pPr>
            <a:endParaRPr lang="en-US" sz="2100" dirty="0" smtClean="0">
              <a:latin typeface="Arial" pitchFamily="34" charset="0"/>
              <a:cs typeface="Arial" pitchFamily="34" charset="0"/>
            </a:endParaRPr>
          </a:p>
          <a:p>
            <a:pPr algn="just">
              <a:lnSpc>
                <a:spcPct val="90000"/>
              </a:lnSpc>
              <a:spcBef>
                <a:spcPts val="1000"/>
              </a:spcBef>
              <a:buFont typeface="Arial" pitchFamily="34" charset="0"/>
              <a:buChar char="•"/>
            </a:pPr>
            <a:r>
              <a:rPr lang="en-US" sz="2100" dirty="0" err="1" smtClean="0">
                <a:latin typeface="Arial" pitchFamily="34" charset="0"/>
                <a:cs typeface="Arial" pitchFamily="34" charset="0"/>
              </a:rPr>
              <a:t>MacGrid</a:t>
            </a:r>
            <a:r>
              <a:rPr lang="en-US" sz="2100" dirty="0" smtClean="0">
                <a:latin typeface="Arial" pitchFamily="34" charset="0"/>
                <a:cs typeface="Arial" pitchFamily="34" charset="0"/>
              </a:rPr>
              <a:t> AR V is a reinforcing material specially developed for pavements. It consists of glass </a:t>
            </a:r>
            <a:r>
              <a:rPr lang="en-US" sz="2100" dirty="0" err="1" smtClean="0">
                <a:latin typeface="Arial" pitchFamily="34" charset="0"/>
                <a:cs typeface="Arial" pitchFamily="34" charset="0"/>
              </a:rPr>
              <a:t>fibre</a:t>
            </a:r>
            <a:r>
              <a:rPr lang="en-US" sz="2100" dirty="0" smtClean="0">
                <a:latin typeface="Arial" pitchFamily="34" charset="0"/>
                <a:cs typeface="Arial" pitchFamily="34" charset="0"/>
              </a:rPr>
              <a:t> strands arranged in a grid structure and covered with a polymer coating.</a:t>
            </a:r>
          </a:p>
        </p:txBody>
      </p:sp>
      <p:sp>
        <p:nvSpPr>
          <p:cNvPr id="4" name="Title 6"/>
          <p:cNvSpPr txBox="1">
            <a:spLocks/>
          </p:cNvSpPr>
          <p:nvPr/>
        </p:nvSpPr>
        <p:spPr>
          <a:xfrm>
            <a:off x="507289" y="304483"/>
            <a:ext cx="10184524" cy="464040"/>
          </a:xfrm>
          <a:prstGeom prst="rect">
            <a:avLst/>
          </a:prstGeom>
        </p:spPr>
        <p:txBody>
          <a:bodyPr vert="horz" lIns="0" tIns="0" rIns="0" bIns="0" rtlCol="0" anchor="b" anchorCtr="0">
            <a:noAutofit/>
          </a:bodyPr>
          <a:lstStyle/>
          <a:p>
            <a:pPr marL="514350" marR="0" lvl="0" indent="-514350" algn="l" defTabSz="914400" rtl="0" eaLnBrk="1" fontAlgn="auto" latinLnBrk="0" hangingPunct="1">
              <a:lnSpc>
                <a:spcPct val="90000"/>
              </a:lnSpc>
              <a:spcBef>
                <a:spcPct val="0"/>
              </a:spcBef>
              <a:spcAft>
                <a:spcPts val="0"/>
              </a:spcAft>
              <a:buClr>
                <a:srgbClr val="002060"/>
              </a:buClr>
              <a:buSzTx/>
              <a:buFont typeface="+mj-lt"/>
              <a:buNone/>
              <a:tabLst/>
              <a:defRPr/>
            </a:pPr>
            <a:r>
              <a:rPr kumimoji="0" lang="en-US" altLang="en-US" sz="2600" b="1" i="0" u="none" strike="noStrike" kern="1200" cap="none" spc="0" normalizeH="0" baseline="0" noProof="0" dirty="0" smtClean="0">
                <a:ln>
                  <a:noFill/>
                </a:ln>
                <a:solidFill>
                  <a:schemeClr val="tx1"/>
                </a:solidFill>
                <a:effectLst/>
                <a:uLnTx/>
                <a:uFillTx/>
                <a:latin typeface="+mn-lt"/>
                <a:ea typeface="+mj-ea"/>
                <a:cs typeface="Arial" pitchFamily="34" charset="0"/>
              </a:rPr>
              <a:t>Pavement Strengthening at Nadia - </a:t>
            </a:r>
            <a:r>
              <a:rPr kumimoji="0" lang="en-US" altLang="en-US" sz="2600" b="1" i="0" u="none" strike="noStrike" kern="1200" cap="none" spc="0" normalizeH="0" baseline="0" noProof="0" dirty="0" err="1" smtClean="0">
                <a:ln>
                  <a:noFill/>
                </a:ln>
                <a:solidFill>
                  <a:schemeClr val="tx1"/>
                </a:solidFill>
                <a:effectLst/>
                <a:uLnTx/>
                <a:uFillTx/>
                <a:latin typeface="+mn-lt"/>
                <a:ea typeface="+mj-ea"/>
                <a:cs typeface="Arial" pitchFamily="34" charset="0"/>
              </a:rPr>
              <a:t>Kapadwanj</a:t>
            </a:r>
            <a:r>
              <a:rPr kumimoji="0" lang="en-US" altLang="en-US" sz="2600" b="1" i="0" u="none" strike="noStrike" kern="1200" cap="none" spc="0" normalizeH="0" baseline="0" noProof="0" dirty="0" smtClean="0">
                <a:ln>
                  <a:noFill/>
                </a:ln>
                <a:solidFill>
                  <a:schemeClr val="tx1"/>
                </a:solidFill>
                <a:effectLst/>
                <a:uLnTx/>
                <a:uFillTx/>
                <a:latin typeface="+mn-lt"/>
                <a:ea typeface="+mj-ea"/>
                <a:cs typeface="Arial" pitchFamily="34" charset="0"/>
              </a:rPr>
              <a:t> - </a:t>
            </a:r>
            <a:r>
              <a:rPr kumimoji="0" lang="en-US" altLang="en-US" sz="2600" b="1" i="0" u="none" strike="noStrike" kern="1200" cap="none" spc="0" normalizeH="0" baseline="0" noProof="0" dirty="0" err="1" smtClean="0">
                <a:ln>
                  <a:noFill/>
                </a:ln>
                <a:solidFill>
                  <a:schemeClr val="tx1"/>
                </a:solidFill>
                <a:effectLst/>
                <a:uLnTx/>
                <a:uFillTx/>
                <a:latin typeface="+mn-lt"/>
                <a:ea typeface="+mj-ea"/>
                <a:cs typeface="Arial" pitchFamily="34" charset="0"/>
              </a:rPr>
              <a:t>Modasa</a:t>
            </a:r>
            <a:r>
              <a:rPr kumimoji="0" lang="en-US" altLang="en-US" sz="2600" b="1" i="0" u="none" strike="noStrike" kern="1200" cap="none" spc="0" normalizeH="0" baseline="0" noProof="0" dirty="0" smtClean="0">
                <a:ln>
                  <a:noFill/>
                </a:ln>
                <a:solidFill>
                  <a:schemeClr val="tx1"/>
                </a:solidFill>
                <a:effectLst/>
                <a:uLnTx/>
                <a:uFillTx/>
                <a:latin typeface="+mn-lt"/>
                <a:ea typeface="+mj-ea"/>
                <a:cs typeface="Arial" pitchFamily="34" charset="0"/>
              </a:rPr>
              <a:t> Road</a:t>
            </a:r>
            <a:endParaRPr kumimoji="0" lang="en-US" altLang="en-US" sz="2600" b="1" i="0" u="none" strike="noStrike" kern="1200" cap="none" spc="0" normalizeH="0" baseline="0" noProof="0" dirty="0">
              <a:ln>
                <a:noFill/>
              </a:ln>
              <a:solidFill>
                <a:schemeClr val="tx1"/>
              </a:solidFill>
              <a:effectLst/>
              <a:uLnTx/>
              <a:uFillTx/>
              <a:latin typeface="+mn-lt"/>
              <a:ea typeface="+mj-ea"/>
              <a:cs typeface="Arial" pitchFamily="34" charset="0"/>
            </a:endParaRPr>
          </a:p>
        </p:txBody>
      </p:sp>
    </p:spTree>
  </p:cSld>
  <p:clrMapOvr>
    <a:masterClrMapping/>
  </p:clrMapOvr>
  <p:transition spd="slow"/>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2" cstate="print"/>
          <a:srcRect/>
          <a:stretch>
            <a:fillRect/>
          </a:stretch>
        </p:blipFill>
        <p:spPr bwMode="auto">
          <a:xfrm>
            <a:off x="-51157" y="1931917"/>
            <a:ext cx="10742972" cy="3538348"/>
          </a:xfrm>
          <a:prstGeom prst="rect">
            <a:avLst/>
          </a:prstGeom>
          <a:noFill/>
          <a:ln w="9525">
            <a:noFill/>
            <a:miter lim="800000"/>
            <a:headEnd/>
            <a:tailEnd/>
          </a:ln>
        </p:spPr>
      </p:pic>
      <p:pic>
        <p:nvPicPr>
          <p:cNvPr id="133123" name="Picture 3"/>
          <p:cNvPicPr>
            <a:picLocks noChangeAspect="1" noChangeArrowheads="1"/>
          </p:cNvPicPr>
          <p:nvPr/>
        </p:nvPicPr>
        <p:blipFill>
          <a:blip r:embed="rId3" cstate="print"/>
          <a:srcRect/>
          <a:stretch>
            <a:fillRect/>
          </a:stretch>
        </p:blipFill>
        <p:spPr bwMode="auto">
          <a:xfrm>
            <a:off x="0" y="1159951"/>
            <a:ext cx="6058694" cy="4215818"/>
          </a:xfrm>
          <a:prstGeom prst="rect">
            <a:avLst/>
          </a:prstGeom>
          <a:noFill/>
          <a:ln w="9525">
            <a:noFill/>
            <a:miter lim="800000"/>
            <a:headEnd/>
            <a:tailEnd/>
          </a:ln>
        </p:spPr>
      </p:pic>
      <p:pic>
        <p:nvPicPr>
          <p:cNvPr id="133124" name="Picture 4"/>
          <p:cNvPicPr>
            <a:picLocks noChangeAspect="1" noChangeArrowheads="1"/>
          </p:cNvPicPr>
          <p:nvPr/>
        </p:nvPicPr>
        <p:blipFill>
          <a:blip r:embed="rId4" cstate="print"/>
          <a:srcRect/>
          <a:stretch>
            <a:fillRect/>
          </a:stretch>
        </p:blipFill>
        <p:spPr bwMode="auto">
          <a:xfrm>
            <a:off x="4343937" y="2687884"/>
            <a:ext cx="5913523" cy="4220819"/>
          </a:xfrm>
          <a:prstGeom prst="rect">
            <a:avLst/>
          </a:prstGeom>
          <a:noFill/>
          <a:ln w="9525">
            <a:noFill/>
            <a:miter lim="800000"/>
            <a:headEnd/>
            <a:tailEnd/>
          </a:ln>
        </p:spPr>
      </p:pic>
      <p:pic>
        <p:nvPicPr>
          <p:cNvPr id="133125" name="Picture 5"/>
          <p:cNvPicPr>
            <a:picLocks noChangeAspect="1" noChangeArrowheads="1"/>
          </p:cNvPicPr>
          <p:nvPr/>
        </p:nvPicPr>
        <p:blipFill>
          <a:blip r:embed="rId5" cstate="print"/>
          <a:srcRect/>
          <a:stretch>
            <a:fillRect/>
          </a:stretch>
        </p:blipFill>
        <p:spPr bwMode="auto">
          <a:xfrm>
            <a:off x="1116478" y="1123744"/>
            <a:ext cx="8620274" cy="5795751"/>
          </a:xfrm>
          <a:prstGeom prst="rect">
            <a:avLst/>
          </a:prstGeom>
          <a:noFill/>
          <a:ln w="9525">
            <a:noFill/>
            <a:miter lim="800000"/>
            <a:headEnd/>
            <a:tailEnd/>
          </a:ln>
        </p:spPr>
      </p:pic>
      <p:sp>
        <p:nvSpPr>
          <p:cNvPr id="10" name="Title 6"/>
          <p:cNvSpPr txBox="1">
            <a:spLocks/>
          </p:cNvSpPr>
          <p:nvPr/>
        </p:nvSpPr>
        <p:spPr>
          <a:xfrm>
            <a:off x="507289" y="304483"/>
            <a:ext cx="10184524" cy="464040"/>
          </a:xfrm>
          <a:prstGeom prst="rect">
            <a:avLst/>
          </a:prstGeom>
        </p:spPr>
        <p:txBody>
          <a:bodyPr vert="horz" lIns="0" tIns="0" rIns="0" bIns="0" rtlCol="0" anchor="b" anchorCtr="0">
            <a:noAutofit/>
          </a:bodyPr>
          <a:lstStyle/>
          <a:p>
            <a:pPr marL="514350" marR="0" lvl="0" indent="-514350" algn="l" defTabSz="914400" rtl="0" eaLnBrk="1" fontAlgn="auto" latinLnBrk="0" hangingPunct="1">
              <a:lnSpc>
                <a:spcPct val="90000"/>
              </a:lnSpc>
              <a:spcBef>
                <a:spcPct val="0"/>
              </a:spcBef>
              <a:spcAft>
                <a:spcPts val="0"/>
              </a:spcAft>
              <a:buClr>
                <a:srgbClr val="002060"/>
              </a:buClr>
              <a:buSzTx/>
              <a:buFont typeface="+mj-lt"/>
              <a:buNone/>
              <a:tabLst/>
              <a:defRPr/>
            </a:pPr>
            <a:r>
              <a:rPr kumimoji="0" lang="en-US" altLang="en-US" sz="2600" b="1" i="0" u="none" strike="noStrike" kern="1200" cap="none" spc="0" normalizeH="0" baseline="0" noProof="0" dirty="0" smtClean="0">
                <a:ln>
                  <a:noFill/>
                </a:ln>
                <a:solidFill>
                  <a:schemeClr val="tx1"/>
                </a:solidFill>
                <a:effectLst/>
                <a:uLnTx/>
                <a:uFillTx/>
                <a:latin typeface="+mn-lt"/>
                <a:ea typeface="+mj-ea"/>
                <a:cs typeface="Arial" pitchFamily="34" charset="0"/>
              </a:rPr>
              <a:t>Pavement Strengthening at Nadia - </a:t>
            </a:r>
            <a:r>
              <a:rPr kumimoji="0" lang="en-US" altLang="en-US" sz="2600" b="1" i="0" u="none" strike="noStrike" kern="1200" cap="none" spc="0" normalizeH="0" baseline="0" noProof="0" dirty="0" err="1" smtClean="0">
                <a:ln>
                  <a:noFill/>
                </a:ln>
                <a:solidFill>
                  <a:schemeClr val="tx1"/>
                </a:solidFill>
                <a:effectLst/>
                <a:uLnTx/>
                <a:uFillTx/>
                <a:latin typeface="+mn-lt"/>
                <a:ea typeface="+mj-ea"/>
                <a:cs typeface="Arial" pitchFamily="34" charset="0"/>
              </a:rPr>
              <a:t>Kapadwanj</a:t>
            </a:r>
            <a:r>
              <a:rPr kumimoji="0" lang="en-US" altLang="en-US" sz="2600" b="1" i="0" u="none" strike="noStrike" kern="1200" cap="none" spc="0" normalizeH="0" baseline="0" noProof="0" dirty="0" smtClean="0">
                <a:ln>
                  <a:noFill/>
                </a:ln>
                <a:solidFill>
                  <a:schemeClr val="tx1"/>
                </a:solidFill>
                <a:effectLst/>
                <a:uLnTx/>
                <a:uFillTx/>
                <a:latin typeface="+mn-lt"/>
                <a:ea typeface="+mj-ea"/>
                <a:cs typeface="Arial" pitchFamily="34" charset="0"/>
              </a:rPr>
              <a:t> - </a:t>
            </a:r>
            <a:r>
              <a:rPr kumimoji="0" lang="en-US" altLang="en-US" sz="2600" b="1" i="0" u="none" strike="noStrike" kern="1200" cap="none" spc="0" normalizeH="0" baseline="0" noProof="0" dirty="0" err="1" smtClean="0">
                <a:ln>
                  <a:noFill/>
                </a:ln>
                <a:solidFill>
                  <a:schemeClr val="tx1"/>
                </a:solidFill>
                <a:effectLst/>
                <a:uLnTx/>
                <a:uFillTx/>
                <a:latin typeface="+mn-lt"/>
                <a:ea typeface="+mj-ea"/>
                <a:cs typeface="Arial" pitchFamily="34" charset="0"/>
              </a:rPr>
              <a:t>Modasa</a:t>
            </a:r>
            <a:r>
              <a:rPr kumimoji="0" lang="en-US" altLang="en-US" sz="2600" b="1" i="0" u="none" strike="noStrike" kern="1200" cap="none" spc="0" normalizeH="0" baseline="0" noProof="0" dirty="0" smtClean="0">
                <a:ln>
                  <a:noFill/>
                </a:ln>
                <a:solidFill>
                  <a:schemeClr val="tx1"/>
                </a:solidFill>
                <a:effectLst/>
                <a:uLnTx/>
                <a:uFillTx/>
                <a:latin typeface="+mn-lt"/>
                <a:ea typeface="+mj-ea"/>
                <a:cs typeface="Arial" pitchFamily="34" charset="0"/>
              </a:rPr>
              <a:t> Road</a:t>
            </a:r>
            <a:endParaRPr kumimoji="0" lang="en-US" altLang="en-US" sz="2600" b="1" i="0" u="none" strike="noStrike" kern="1200" cap="none" spc="0" normalizeH="0" baseline="0" noProof="0" dirty="0">
              <a:ln>
                <a:noFill/>
              </a:ln>
              <a:solidFill>
                <a:schemeClr val="tx1"/>
              </a:solidFill>
              <a:effectLst/>
              <a:uLnTx/>
              <a:uFillTx/>
              <a:latin typeface="+mn-lt"/>
              <a:ea typeface="+mj-ea"/>
              <a:cs typeface="Arial"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23"/>
                                        </p:tgtEl>
                                        <p:attrNameLst>
                                          <p:attrName>style.visibility</p:attrName>
                                        </p:attrNameLst>
                                      </p:cBhvr>
                                      <p:to>
                                        <p:strVal val="visible"/>
                                      </p:to>
                                    </p:set>
                                    <p:anim calcmode="lin" valueType="num">
                                      <p:cBhvr additive="base">
                                        <p:cTn id="7" dur="500" fill="hold"/>
                                        <p:tgtEl>
                                          <p:spTgt spid="133123"/>
                                        </p:tgtEl>
                                        <p:attrNameLst>
                                          <p:attrName>ppt_x</p:attrName>
                                        </p:attrNameLst>
                                      </p:cBhvr>
                                      <p:tavLst>
                                        <p:tav tm="0">
                                          <p:val>
                                            <p:strVal val="#ppt_x"/>
                                          </p:val>
                                        </p:tav>
                                        <p:tav tm="100000">
                                          <p:val>
                                            <p:strVal val="#ppt_x"/>
                                          </p:val>
                                        </p:tav>
                                      </p:tavLst>
                                    </p:anim>
                                    <p:anim calcmode="lin" valueType="num">
                                      <p:cBhvr additive="base">
                                        <p:cTn id="8" dur="500" fill="hold"/>
                                        <p:tgtEl>
                                          <p:spTgt spid="1331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3124"/>
                                        </p:tgtEl>
                                        <p:attrNameLst>
                                          <p:attrName>style.visibility</p:attrName>
                                        </p:attrNameLst>
                                      </p:cBhvr>
                                      <p:to>
                                        <p:strVal val="visible"/>
                                      </p:to>
                                    </p:set>
                                    <p:anim calcmode="lin" valueType="num">
                                      <p:cBhvr additive="base">
                                        <p:cTn id="13" dur="500" fill="hold"/>
                                        <p:tgtEl>
                                          <p:spTgt spid="133124"/>
                                        </p:tgtEl>
                                        <p:attrNameLst>
                                          <p:attrName>ppt_x</p:attrName>
                                        </p:attrNameLst>
                                      </p:cBhvr>
                                      <p:tavLst>
                                        <p:tav tm="0">
                                          <p:val>
                                            <p:strVal val="#ppt_x"/>
                                          </p:val>
                                        </p:tav>
                                        <p:tav tm="100000">
                                          <p:val>
                                            <p:strVal val="#ppt_x"/>
                                          </p:val>
                                        </p:tav>
                                      </p:tavLst>
                                    </p:anim>
                                    <p:anim calcmode="lin" valueType="num">
                                      <p:cBhvr additive="base">
                                        <p:cTn id="14" dur="500" fill="hold"/>
                                        <p:tgtEl>
                                          <p:spTgt spid="1331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3125"/>
                                        </p:tgtEl>
                                        <p:attrNameLst>
                                          <p:attrName>style.visibility</p:attrName>
                                        </p:attrNameLst>
                                      </p:cBhvr>
                                      <p:to>
                                        <p:strVal val="visible"/>
                                      </p:to>
                                    </p:set>
                                    <p:anim calcmode="lin" valueType="num">
                                      <p:cBhvr additive="base">
                                        <p:cTn id="19" dur="500" fill="hold"/>
                                        <p:tgtEl>
                                          <p:spTgt spid="133125"/>
                                        </p:tgtEl>
                                        <p:attrNameLst>
                                          <p:attrName>ppt_x</p:attrName>
                                        </p:attrNameLst>
                                      </p:cBhvr>
                                      <p:tavLst>
                                        <p:tav tm="0">
                                          <p:val>
                                            <p:strVal val="#ppt_x"/>
                                          </p:val>
                                        </p:tav>
                                        <p:tav tm="100000">
                                          <p:val>
                                            <p:strVal val="#ppt_x"/>
                                          </p:val>
                                        </p:tav>
                                      </p:tavLst>
                                    </p:anim>
                                    <p:anim calcmode="lin" valueType="num">
                                      <p:cBhvr additive="base">
                                        <p:cTn id="20" dur="500" fill="hold"/>
                                        <p:tgtEl>
                                          <p:spTgt spid="1331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221392" y="322542"/>
            <a:ext cx="7074044" cy="597749"/>
          </a:xfrm>
          <a:prstGeom prst="rect">
            <a:avLst/>
          </a:prstGeom>
          <a:noFill/>
          <a:ln w="9525">
            <a:noFill/>
            <a:miter lim="800000"/>
            <a:headEnd/>
            <a:tailEnd/>
          </a:ln>
          <a:effectLst/>
        </p:spPr>
        <p:txBody>
          <a:bodyPr lIns="104287" tIns="52144" rIns="104287" bIns="52144">
            <a:spAutoFit/>
          </a:bodyPr>
          <a:lstStyle/>
          <a:p>
            <a:pPr algn="r">
              <a:lnSpc>
                <a:spcPct val="100000"/>
              </a:lnSpc>
              <a:spcBef>
                <a:spcPct val="0"/>
              </a:spcBef>
              <a:buClrTx/>
              <a:buSzTx/>
            </a:pPr>
            <a:r>
              <a:rPr lang="en-US" sz="3200" b="1" dirty="0" smtClean="0">
                <a:latin typeface="Arial" charset="0"/>
              </a:rPr>
              <a:t>ROADMESH </a:t>
            </a:r>
            <a:endParaRPr lang="en-US" sz="3200" b="1" dirty="0">
              <a:latin typeface="Arial" charset="0"/>
            </a:endParaRPr>
          </a:p>
        </p:txBody>
      </p:sp>
      <p:pic>
        <p:nvPicPr>
          <p:cNvPr id="5" name="Picture 3" descr="Chandigarh1"/>
          <p:cNvPicPr>
            <a:picLocks noChangeAspect="1" noChangeArrowheads="1"/>
          </p:cNvPicPr>
          <p:nvPr/>
        </p:nvPicPr>
        <p:blipFill>
          <a:blip r:embed="rId2"/>
          <a:srcRect/>
          <a:stretch>
            <a:fillRect/>
          </a:stretch>
        </p:blipFill>
        <p:spPr bwMode="auto">
          <a:xfrm>
            <a:off x="1221392" y="1924918"/>
            <a:ext cx="8081971" cy="5029284"/>
          </a:xfrm>
          <a:prstGeom prst="rect">
            <a:avLst/>
          </a:prstGeom>
          <a:noFill/>
          <a:ln w="19050">
            <a:solidFill>
              <a:srgbClr val="800000"/>
            </a:solidFill>
            <a:miter lim="800000"/>
            <a:headEnd/>
            <a:tailEnd/>
          </a:ln>
        </p:spPr>
      </p:pic>
      <p:sp>
        <p:nvSpPr>
          <p:cNvPr id="6" name="Text Box 4"/>
          <p:cNvSpPr txBox="1">
            <a:spLocks noChangeArrowheads="1"/>
          </p:cNvSpPr>
          <p:nvPr/>
        </p:nvSpPr>
        <p:spPr bwMode="auto">
          <a:xfrm>
            <a:off x="1496579" y="1048206"/>
            <a:ext cx="6148134" cy="659304"/>
          </a:xfrm>
          <a:prstGeom prst="rect">
            <a:avLst/>
          </a:prstGeom>
          <a:noFill/>
          <a:ln w="9525">
            <a:noFill/>
            <a:miter lim="800000"/>
            <a:headEnd/>
            <a:tailEnd/>
          </a:ln>
          <a:effectLst/>
        </p:spPr>
        <p:txBody>
          <a:bodyPr wrap="none" lIns="104287" tIns="52144" rIns="104287" bIns="52144">
            <a:spAutoFit/>
          </a:bodyPr>
          <a:lstStyle/>
          <a:p>
            <a:pPr eaLnBrk="1" hangingPunct="1">
              <a:lnSpc>
                <a:spcPct val="100000"/>
              </a:lnSpc>
              <a:spcBef>
                <a:spcPct val="0"/>
              </a:spcBef>
              <a:buClrTx/>
              <a:buSzTx/>
            </a:pPr>
            <a:r>
              <a:rPr lang="en-US" dirty="0">
                <a:latin typeface="Arial" charset="0"/>
              </a:rPr>
              <a:t>Road Mesh installation was done in the year 2000, on the </a:t>
            </a:r>
          </a:p>
          <a:p>
            <a:pPr eaLnBrk="1" hangingPunct="1">
              <a:lnSpc>
                <a:spcPct val="100000"/>
              </a:lnSpc>
              <a:spcBef>
                <a:spcPct val="0"/>
              </a:spcBef>
              <a:buClrTx/>
              <a:buSzTx/>
            </a:pPr>
            <a:r>
              <a:rPr lang="en-US" dirty="0">
                <a:latin typeface="Arial" charset="0"/>
              </a:rPr>
              <a:t>pilot scale, for Pavement Stabilization at </a:t>
            </a:r>
            <a:r>
              <a:rPr lang="en-US" dirty="0" err="1">
                <a:latin typeface="Arial" charset="0"/>
              </a:rPr>
              <a:t>Ambala</a:t>
            </a:r>
            <a:r>
              <a:rPr lang="en-US" dirty="0">
                <a:latin typeface="Arial" charset="0"/>
              </a:rPr>
              <a:t>, Punjab</a:t>
            </a:r>
            <a:r>
              <a:rPr lang="en-US" dirty="0">
                <a:solidFill>
                  <a:schemeClr val="bg1"/>
                </a:solidFill>
                <a:latin typeface="Arial" charset="0"/>
              </a:rPr>
              <a:t>.</a:t>
            </a:r>
          </a:p>
        </p:txBody>
      </p:sp>
    </p:spTree>
    <p:extLst>
      <p:ext uri="{BB962C8B-B14F-4D97-AF65-F5344CB8AC3E}">
        <p14:creationId xmlns:p14="http://schemas.microsoft.com/office/powerpoint/2010/main" val="1570314440"/>
      </p:ext>
    </p:extLst>
  </p:cSld>
  <p:clrMapOvr>
    <a:masterClrMapping/>
  </p:clrMapOvr>
  <p:transition spd="slow"/>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29711" y="225656"/>
            <a:ext cx="9191296" cy="464040"/>
          </a:xfrm>
        </p:spPr>
        <p:txBody>
          <a:bodyPr>
            <a:noAutofit/>
          </a:bodyPr>
          <a:lstStyle/>
          <a:p>
            <a:pPr>
              <a:buClr>
                <a:srgbClr val="002060"/>
              </a:buClr>
              <a:buNone/>
            </a:pPr>
            <a:r>
              <a:rPr lang="en-US" altLang="en-US" sz="2700" b="1" dirty="0" smtClean="0">
                <a:solidFill>
                  <a:schemeClr val="tx1"/>
                </a:solidFill>
                <a:cs typeface="Arial" pitchFamily="34" charset="0"/>
              </a:rPr>
              <a:t>Construction of Unpaved Road, </a:t>
            </a:r>
            <a:r>
              <a:rPr lang="en-US" altLang="en-US" sz="2700" b="1" dirty="0" err="1" smtClean="0">
                <a:solidFill>
                  <a:schemeClr val="tx1"/>
                </a:solidFill>
                <a:cs typeface="Arial" pitchFamily="34" charset="0"/>
              </a:rPr>
              <a:t>Haldia</a:t>
            </a:r>
            <a:r>
              <a:rPr lang="en-US" altLang="en-US" sz="2700" b="1" dirty="0" smtClean="0">
                <a:solidFill>
                  <a:schemeClr val="tx1"/>
                </a:solidFill>
                <a:cs typeface="Arial" pitchFamily="34" charset="0"/>
              </a:rPr>
              <a:t>, West Bengal, </a:t>
            </a:r>
            <a:endParaRPr lang="en-US" altLang="en-US" sz="2700" b="1" dirty="0">
              <a:solidFill>
                <a:schemeClr val="tx1"/>
              </a:solidFill>
              <a:cs typeface="Arial" pitchFamily="34" charset="0"/>
            </a:endParaRPr>
          </a:p>
        </p:txBody>
      </p:sp>
      <p:pic>
        <p:nvPicPr>
          <p:cNvPr id="6" name="Picture 2"/>
          <p:cNvPicPr>
            <a:picLocks noChangeAspect="1" noChangeArrowheads="1"/>
          </p:cNvPicPr>
          <p:nvPr/>
        </p:nvPicPr>
        <p:blipFill>
          <a:blip r:embed="rId2" cstate="print"/>
          <a:srcRect/>
          <a:stretch>
            <a:fillRect/>
          </a:stretch>
        </p:blipFill>
        <p:spPr bwMode="auto">
          <a:xfrm>
            <a:off x="556492" y="1823557"/>
            <a:ext cx="9762047" cy="44353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p:nvPr/>
        </p:nvGrpSpPr>
        <p:grpSpPr>
          <a:xfrm>
            <a:off x="102470" y="1106213"/>
            <a:ext cx="5100151" cy="4013795"/>
            <a:chOff x="102470" y="1106213"/>
            <a:chExt cx="5100151" cy="4013795"/>
          </a:xfrm>
        </p:grpSpPr>
        <p:pic>
          <p:nvPicPr>
            <p:cNvPr id="8" name="Picture 7"/>
            <p:cNvPicPr/>
            <p:nvPr/>
          </p:nvPicPr>
          <p:blipFill>
            <a:blip r:embed="rId2" cstate="print"/>
            <a:srcRect/>
            <a:stretch>
              <a:fillRect/>
            </a:stretch>
          </p:blipFill>
          <p:spPr bwMode="auto">
            <a:xfrm>
              <a:off x="133084" y="1106213"/>
              <a:ext cx="5069537" cy="3576145"/>
            </a:xfrm>
            <a:prstGeom prst="rect">
              <a:avLst/>
            </a:prstGeom>
            <a:noFill/>
            <a:ln w="9525">
              <a:noFill/>
              <a:miter lim="800000"/>
              <a:headEnd/>
              <a:tailEnd/>
            </a:ln>
          </p:spPr>
        </p:pic>
        <p:sp>
          <p:nvSpPr>
            <p:cNvPr id="10" name="Rectangle 9"/>
            <p:cNvSpPr/>
            <p:nvPr/>
          </p:nvSpPr>
          <p:spPr>
            <a:xfrm>
              <a:off x="102470" y="4750676"/>
              <a:ext cx="3211200" cy="369332"/>
            </a:xfrm>
            <a:prstGeom prst="rect">
              <a:avLst/>
            </a:prstGeom>
          </p:spPr>
          <p:txBody>
            <a:bodyPr wrap="none">
              <a:spAutoFit/>
            </a:bodyPr>
            <a:lstStyle/>
            <a:p>
              <a:r>
                <a:rPr lang="en-US" dirty="0" smtClean="0"/>
                <a:t>Unrolling Geotextile (</a:t>
              </a:r>
              <a:r>
                <a:rPr lang="en-US" dirty="0" err="1" smtClean="0"/>
                <a:t>MacTex</a:t>
              </a:r>
              <a:r>
                <a:rPr lang="en-US" dirty="0" smtClean="0"/>
                <a:t>)</a:t>
              </a:r>
              <a:endParaRPr lang="en-US" dirty="0"/>
            </a:p>
          </p:txBody>
        </p:sp>
      </p:grpSp>
      <p:grpSp>
        <p:nvGrpSpPr>
          <p:cNvPr id="4" name="Group 17"/>
          <p:cNvGrpSpPr/>
          <p:nvPr/>
        </p:nvGrpSpPr>
        <p:grpSpPr>
          <a:xfrm>
            <a:off x="5376046" y="2618346"/>
            <a:ext cx="5173718" cy="4205496"/>
            <a:chOff x="5376046" y="2618346"/>
            <a:chExt cx="5173718" cy="4205496"/>
          </a:xfrm>
        </p:grpSpPr>
        <p:pic>
          <p:nvPicPr>
            <p:cNvPr id="9" name="Picture 8"/>
            <p:cNvPicPr/>
            <p:nvPr/>
          </p:nvPicPr>
          <p:blipFill>
            <a:blip r:embed="rId3" cstate="print"/>
            <a:srcRect/>
            <a:stretch>
              <a:fillRect/>
            </a:stretch>
          </p:blipFill>
          <p:spPr bwMode="auto">
            <a:xfrm>
              <a:off x="5376046" y="3405352"/>
              <a:ext cx="5173718" cy="3418490"/>
            </a:xfrm>
            <a:prstGeom prst="rect">
              <a:avLst/>
            </a:prstGeom>
            <a:noFill/>
            <a:ln w="9525">
              <a:noFill/>
              <a:miter lim="800000"/>
              <a:headEnd/>
              <a:tailEnd/>
            </a:ln>
          </p:spPr>
        </p:pic>
        <p:sp>
          <p:nvSpPr>
            <p:cNvPr id="11" name="Rectangle 10"/>
            <p:cNvSpPr/>
            <p:nvPr/>
          </p:nvSpPr>
          <p:spPr>
            <a:xfrm>
              <a:off x="5801718" y="2618346"/>
              <a:ext cx="4698722" cy="646331"/>
            </a:xfrm>
            <a:prstGeom prst="rect">
              <a:avLst/>
            </a:prstGeom>
          </p:spPr>
          <p:txBody>
            <a:bodyPr wrap="none">
              <a:spAutoFit/>
            </a:bodyPr>
            <a:lstStyle/>
            <a:p>
              <a:r>
                <a:rPr lang="en-US" dirty="0" smtClean="0"/>
                <a:t>Laying brickbat and aggregate over geogrid </a:t>
              </a:r>
            </a:p>
            <a:p>
              <a:pPr algn="r"/>
              <a:r>
                <a:rPr lang="en-US" dirty="0" smtClean="0"/>
                <a:t>(</a:t>
              </a:r>
              <a:r>
                <a:rPr lang="en-US" dirty="0" err="1" smtClean="0"/>
                <a:t>MacGrid</a:t>
              </a:r>
              <a:r>
                <a:rPr lang="en-US" dirty="0" smtClean="0"/>
                <a:t>)</a:t>
              </a:r>
              <a:endParaRPr lang="en-US" dirty="0"/>
            </a:p>
          </p:txBody>
        </p:sp>
      </p:grpSp>
      <p:grpSp>
        <p:nvGrpSpPr>
          <p:cNvPr id="5" name="Group 18"/>
          <p:cNvGrpSpPr/>
          <p:nvPr/>
        </p:nvGrpSpPr>
        <p:grpSpPr>
          <a:xfrm>
            <a:off x="126649" y="1074683"/>
            <a:ext cx="5085955" cy="4681200"/>
            <a:chOff x="218089" y="1074683"/>
            <a:chExt cx="5085955" cy="4681200"/>
          </a:xfrm>
        </p:grpSpPr>
        <p:pic>
          <p:nvPicPr>
            <p:cNvPr id="20" name="Picture 3"/>
            <p:cNvPicPr>
              <a:picLocks noChangeAspect="1" noChangeArrowheads="1"/>
            </p:cNvPicPr>
            <p:nvPr/>
          </p:nvPicPr>
          <p:blipFill>
            <a:blip r:embed="rId4" cstate="print"/>
            <a:srcRect/>
            <a:stretch>
              <a:fillRect/>
            </a:stretch>
          </p:blipFill>
          <p:spPr bwMode="auto">
            <a:xfrm>
              <a:off x="218089" y="1074683"/>
              <a:ext cx="5085955" cy="4238296"/>
            </a:xfrm>
            <a:prstGeom prst="rect">
              <a:avLst/>
            </a:prstGeom>
            <a:noFill/>
            <a:ln w="9525">
              <a:noFill/>
              <a:miter lim="800000"/>
              <a:headEnd/>
              <a:tailEnd/>
            </a:ln>
          </p:spPr>
        </p:pic>
        <p:sp>
          <p:nvSpPr>
            <p:cNvPr id="21" name="Rectangle 20"/>
            <p:cNvSpPr/>
            <p:nvPr/>
          </p:nvSpPr>
          <p:spPr>
            <a:xfrm>
              <a:off x="231228" y="5386551"/>
              <a:ext cx="4572000" cy="369332"/>
            </a:xfrm>
            <a:prstGeom prst="rect">
              <a:avLst/>
            </a:prstGeom>
          </p:spPr>
          <p:txBody>
            <a:bodyPr>
              <a:spAutoFit/>
            </a:bodyPr>
            <a:lstStyle/>
            <a:p>
              <a:r>
                <a:rPr lang="en-US" dirty="0" smtClean="0"/>
                <a:t>Sand Filling</a:t>
              </a:r>
              <a:endParaRPr lang="en-US" dirty="0"/>
            </a:p>
          </p:txBody>
        </p:sp>
      </p:grpSp>
      <p:grpSp>
        <p:nvGrpSpPr>
          <p:cNvPr id="7" name="Group 21"/>
          <p:cNvGrpSpPr/>
          <p:nvPr/>
        </p:nvGrpSpPr>
        <p:grpSpPr>
          <a:xfrm>
            <a:off x="5288280" y="1911306"/>
            <a:ext cx="5243611" cy="4921470"/>
            <a:chOff x="5376041" y="1713186"/>
            <a:chExt cx="5094890" cy="4921470"/>
          </a:xfrm>
        </p:grpSpPr>
        <p:pic>
          <p:nvPicPr>
            <p:cNvPr id="23" name="Picture 4"/>
            <p:cNvPicPr>
              <a:picLocks noChangeAspect="1" noChangeArrowheads="1"/>
            </p:cNvPicPr>
            <p:nvPr/>
          </p:nvPicPr>
          <p:blipFill>
            <a:blip r:embed="rId5" cstate="print"/>
            <a:srcRect/>
            <a:stretch>
              <a:fillRect/>
            </a:stretch>
          </p:blipFill>
          <p:spPr bwMode="auto">
            <a:xfrm>
              <a:off x="5376041" y="2165454"/>
              <a:ext cx="5094890" cy="4469202"/>
            </a:xfrm>
            <a:prstGeom prst="rect">
              <a:avLst/>
            </a:prstGeom>
            <a:noFill/>
            <a:ln w="9525">
              <a:noFill/>
              <a:miter lim="800000"/>
              <a:headEnd/>
              <a:tailEnd/>
            </a:ln>
          </p:spPr>
        </p:pic>
        <p:sp>
          <p:nvSpPr>
            <p:cNvPr id="24" name="Rectangle 23"/>
            <p:cNvSpPr/>
            <p:nvPr/>
          </p:nvSpPr>
          <p:spPr>
            <a:xfrm>
              <a:off x="7743496" y="1713186"/>
              <a:ext cx="2709042" cy="369332"/>
            </a:xfrm>
            <a:prstGeom prst="rect">
              <a:avLst/>
            </a:prstGeom>
          </p:spPr>
          <p:txBody>
            <a:bodyPr wrap="square">
              <a:spAutoFit/>
            </a:bodyPr>
            <a:lstStyle/>
            <a:p>
              <a:r>
                <a:rPr lang="en-US" dirty="0" smtClean="0"/>
                <a:t>Laying </a:t>
              </a:r>
              <a:r>
                <a:rPr lang="en-US" dirty="0" err="1" smtClean="0"/>
                <a:t>MacGrid</a:t>
              </a:r>
              <a:r>
                <a:rPr lang="en-US" dirty="0" smtClean="0"/>
                <a:t> WG4S</a:t>
              </a:r>
              <a:endParaRPr lang="en-US" dirty="0"/>
            </a:p>
          </p:txBody>
        </p:sp>
      </p:grpSp>
      <p:sp>
        <p:nvSpPr>
          <p:cNvPr id="25" name="TextBox 24"/>
          <p:cNvSpPr txBox="1"/>
          <p:nvPr/>
        </p:nvSpPr>
        <p:spPr>
          <a:xfrm>
            <a:off x="106680" y="1066800"/>
            <a:ext cx="10469880" cy="5760720"/>
          </a:xfrm>
          <a:prstGeom prst="rect">
            <a:avLst/>
          </a:prstGeom>
          <a:solidFill>
            <a:schemeClr val="bg1"/>
          </a:solid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grpSp>
        <p:nvGrpSpPr>
          <p:cNvPr id="12" name="Group 25"/>
          <p:cNvGrpSpPr/>
          <p:nvPr/>
        </p:nvGrpSpPr>
        <p:grpSpPr>
          <a:xfrm>
            <a:off x="246992" y="1121979"/>
            <a:ext cx="10255470" cy="5462752"/>
            <a:chOff x="246992" y="1121979"/>
            <a:chExt cx="10255470" cy="5462752"/>
          </a:xfrm>
        </p:grpSpPr>
        <p:pic>
          <p:nvPicPr>
            <p:cNvPr id="27" name="Picture 26"/>
            <p:cNvPicPr/>
            <p:nvPr/>
          </p:nvPicPr>
          <p:blipFill>
            <a:blip r:embed="rId6" cstate="print"/>
            <a:srcRect/>
            <a:stretch>
              <a:fillRect/>
            </a:stretch>
          </p:blipFill>
          <p:spPr bwMode="auto">
            <a:xfrm>
              <a:off x="246992" y="2159875"/>
              <a:ext cx="5144815" cy="3957145"/>
            </a:xfrm>
            <a:prstGeom prst="rect">
              <a:avLst/>
            </a:prstGeom>
            <a:noFill/>
            <a:ln w="9525">
              <a:noFill/>
              <a:miter lim="800000"/>
              <a:headEnd/>
              <a:tailEnd/>
            </a:ln>
          </p:spPr>
        </p:pic>
        <p:pic>
          <p:nvPicPr>
            <p:cNvPr id="28" name="Picture 27"/>
            <p:cNvPicPr/>
            <p:nvPr/>
          </p:nvPicPr>
          <p:blipFill>
            <a:blip r:embed="rId7" cstate="print"/>
            <a:srcRect/>
            <a:stretch>
              <a:fillRect/>
            </a:stretch>
          </p:blipFill>
          <p:spPr bwMode="auto">
            <a:xfrm>
              <a:off x="5549462" y="2114517"/>
              <a:ext cx="4953000" cy="4097098"/>
            </a:xfrm>
            <a:prstGeom prst="rect">
              <a:avLst/>
            </a:prstGeom>
            <a:noFill/>
            <a:ln w="9525">
              <a:noFill/>
              <a:miter lim="800000"/>
              <a:headEnd/>
              <a:tailEnd/>
            </a:ln>
          </p:spPr>
        </p:pic>
        <p:sp>
          <p:nvSpPr>
            <p:cNvPr id="29" name="Rectangle 28"/>
            <p:cNvSpPr/>
            <p:nvPr/>
          </p:nvSpPr>
          <p:spPr>
            <a:xfrm>
              <a:off x="1818290" y="6199633"/>
              <a:ext cx="1915909" cy="369332"/>
            </a:xfrm>
            <a:prstGeom prst="rect">
              <a:avLst/>
            </a:prstGeom>
          </p:spPr>
          <p:txBody>
            <a:bodyPr wrap="none">
              <a:spAutoFit/>
            </a:bodyPr>
            <a:lstStyle/>
            <a:p>
              <a:r>
                <a:rPr lang="en-US" dirty="0" smtClean="0"/>
                <a:t>Completed Road</a:t>
              </a:r>
              <a:endParaRPr lang="en-US" dirty="0"/>
            </a:p>
          </p:txBody>
        </p:sp>
        <p:sp>
          <p:nvSpPr>
            <p:cNvPr id="30" name="Rectangle 29"/>
            <p:cNvSpPr/>
            <p:nvPr/>
          </p:nvSpPr>
          <p:spPr>
            <a:xfrm>
              <a:off x="6503275" y="6215399"/>
              <a:ext cx="3403496" cy="369332"/>
            </a:xfrm>
            <a:prstGeom prst="rect">
              <a:avLst/>
            </a:prstGeom>
          </p:spPr>
          <p:txBody>
            <a:bodyPr wrap="none">
              <a:spAutoFit/>
            </a:bodyPr>
            <a:lstStyle/>
            <a:p>
              <a:r>
                <a:rPr lang="en-US" dirty="0" smtClean="0"/>
                <a:t>Completed Road after one year</a:t>
              </a:r>
              <a:endParaRPr lang="en-US" dirty="0"/>
            </a:p>
          </p:txBody>
        </p:sp>
        <p:sp>
          <p:nvSpPr>
            <p:cNvPr id="31" name="Rectangle 30"/>
            <p:cNvSpPr/>
            <p:nvPr/>
          </p:nvSpPr>
          <p:spPr>
            <a:xfrm>
              <a:off x="1124606" y="1121979"/>
              <a:ext cx="9312165" cy="923330"/>
            </a:xfrm>
            <a:prstGeom prst="rect">
              <a:avLst/>
            </a:prstGeom>
          </p:spPr>
          <p:txBody>
            <a:bodyPr wrap="square">
              <a:spAutoFit/>
            </a:bodyPr>
            <a:lstStyle/>
            <a:p>
              <a:r>
                <a:rPr lang="en-US" b="1" dirty="0" smtClean="0"/>
                <a:t>Present Status of the Project</a:t>
              </a:r>
              <a:br>
                <a:rPr lang="en-US" b="1" dirty="0" smtClean="0"/>
              </a:br>
              <a:r>
                <a:rPr lang="en-US" dirty="0" smtClean="0"/>
                <a:t>The Project was successfully completed  in 2010 and working successfully for intended purpose.</a:t>
              </a:r>
              <a:endParaRPr lang="en-US" dirty="0"/>
            </a:p>
          </p:txBody>
        </p:sp>
      </p:grpSp>
      <p:sp>
        <p:nvSpPr>
          <p:cNvPr id="32" name="Title 3"/>
          <p:cNvSpPr>
            <a:spLocks noGrp="1"/>
          </p:cNvSpPr>
          <p:nvPr>
            <p:ph type="title"/>
          </p:nvPr>
        </p:nvSpPr>
        <p:spPr>
          <a:xfrm>
            <a:off x="1229711" y="225656"/>
            <a:ext cx="9191296" cy="464040"/>
          </a:xfrm>
        </p:spPr>
        <p:txBody>
          <a:bodyPr>
            <a:noAutofit/>
          </a:bodyPr>
          <a:lstStyle/>
          <a:p>
            <a:pPr>
              <a:buClr>
                <a:srgbClr val="002060"/>
              </a:buClr>
              <a:buNone/>
            </a:pPr>
            <a:r>
              <a:rPr lang="en-US" altLang="en-US" sz="2700" b="1" dirty="0" smtClean="0">
                <a:solidFill>
                  <a:schemeClr val="tx1"/>
                </a:solidFill>
                <a:cs typeface="Arial" pitchFamily="34" charset="0"/>
              </a:rPr>
              <a:t>Construction of Unpaved Road, </a:t>
            </a:r>
            <a:r>
              <a:rPr lang="en-US" altLang="en-US" sz="2700" b="1" dirty="0" err="1" smtClean="0">
                <a:solidFill>
                  <a:schemeClr val="tx1"/>
                </a:solidFill>
                <a:cs typeface="Arial" pitchFamily="34" charset="0"/>
              </a:rPr>
              <a:t>Haldia</a:t>
            </a:r>
            <a:r>
              <a:rPr lang="en-US" altLang="en-US" sz="2700" b="1" dirty="0" smtClean="0">
                <a:solidFill>
                  <a:schemeClr val="tx1"/>
                </a:solidFill>
                <a:cs typeface="Arial" pitchFamily="34" charset="0"/>
              </a:rPr>
              <a:t>, West Bengal, </a:t>
            </a:r>
            <a:endParaRPr lang="en-US" altLang="en-US" sz="2700" b="1" dirty="0">
              <a:solidFill>
                <a:schemeClr val="tx1"/>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lide(fromBottom)">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lide(fromBottom)">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lide(fromBottom)">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linds(horizont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4531673" y="251990"/>
            <a:ext cx="6160140" cy="382305"/>
          </a:xfrm>
          <a:prstGeom prst="rect">
            <a:avLst/>
          </a:prstGeom>
          <a:noFill/>
          <a:ln w="9525">
            <a:noFill/>
            <a:miter lim="800000"/>
            <a:headEnd/>
            <a:tailEnd/>
          </a:ln>
        </p:spPr>
        <p:txBody>
          <a:bodyPr wrap="square" lIns="104287" tIns="52144" rIns="104287" bIns="52144">
            <a:spAutoFit/>
          </a:bodyPr>
          <a:lstStyle/>
          <a:p>
            <a:pPr algn="l"/>
            <a:r>
              <a:rPr lang="en-US" b="1" dirty="0" smtClean="0">
                <a:solidFill>
                  <a:srgbClr val="00B050"/>
                </a:solidFill>
              </a:rPr>
              <a:t>Six </a:t>
            </a:r>
            <a:r>
              <a:rPr lang="en-US" b="1" dirty="0" err="1" smtClean="0">
                <a:solidFill>
                  <a:srgbClr val="00B050"/>
                </a:solidFill>
              </a:rPr>
              <a:t>Laning</a:t>
            </a:r>
            <a:r>
              <a:rPr lang="en-US" b="1" dirty="0" smtClean="0">
                <a:solidFill>
                  <a:srgbClr val="00B050"/>
                </a:solidFill>
              </a:rPr>
              <a:t> Of </a:t>
            </a:r>
            <a:r>
              <a:rPr lang="en-US" b="1" dirty="0" err="1" smtClean="0">
                <a:solidFill>
                  <a:srgbClr val="00B050"/>
                </a:solidFill>
              </a:rPr>
              <a:t>Gurgaon-kotputli-jaipur</a:t>
            </a:r>
            <a:r>
              <a:rPr lang="en-US" b="1" dirty="0" smtClean="0">
                <a:solidFill>
                  <a:srgbClr val="00B050"/>
                </a:solidFill>
              </a:rPr>
              <a:t> Section Of Nh-8</a:t>
            </a:r>
            <a:endParaRPr lang="en-US" dirty="0">
              <a:solidFill>
                <a:srgbClr val="00B050"/>
              </a:solidFill>
            </a:endParaRPr>
          </a:p>
        </p:txBody>
      </p:sp>
      <p:pic>
        <p:nvPicPr>
          <p:cNvPr id="6147" name="Picture 3"/>
          <p:cNvPicPr>
            <a:picLocks noChangeAspect="1" noChangeArrowheads="1"/>
          </p:cNvPicPr>
          <p:nvPr/>
        </p:nvPicPr>
        <p:blipFill>
          <a:blip r:embed="rId2"/>
          <a:srcRect/>
          <a:stretch>
            <a:fillRect/>
          </a:stretch>
        </p:blipFill>
        <p:spPr bwMode="auto">
          <a:xfrm>
            <a:off x="595847" y="1949417"/>
            <a:ext cx="4499471" cy="3169114"/>
          </a:xfrm>
          <a:prstGeom prst="rect">
            <a:avLst/>
          </a:prstGeom>
          <a:noFill/>
          <a:ln w="9525" algn="ctr">
            <a:noFill/>
            <a:miter lim="800000"/>
            <a:headEnd/>
            <a:tailEnd/>
          </a:ln>
        </p:spPr>
      </p:pic>
      <p:pic>
        <p:nvPicPr>
          <p:cNvPr id="6148" name="Picture 4"/>
          <p:cNvPicPr>
            <a:picLocks noChangeAspect="1" noChangeArrowheads="1"/>
          </p:cNvPicPr>
          <p:nvPr/>
        </p:nvPicPr>
        <p:blipFill>
          <a:blip r:embed="rId3"/>
          <a:srcRect/>
          <a:stretch>
            <a:fillRect/>
          </a:stretch>
        </p:blipFill>
        <p:spPr bwMode="auto">
          <a:xfrm>
            <a:off x="5596497" y="1949417"/>
            <a:ext cx="4165352" cy="3169114"/>
          </a:xfrm>
          <a:prstGeom prst="rect">
            <a:avLst/>
          </a:prstGeom>
          <a:noFill/>
          <a:ln w="9525" algn="ctr">
            <a:noFill/>
            <a:miter lim="800000"/>
            <a:headEnd/>
            <a:tailEnd/>
          </a:ln>
        </p:spPr>
      </p:pic>
      <p:sp>
        <p:nvSpPr>
          <p:cNvPr id="7" name="Title 1"/>
          <p:cNvSpPr>
            <a:spLocks noGrp="1"/>
          </p:cNvSpPr>
          <p:nvPr>
            <p:ph type="title"/>
          </p:nvPr>
        </p:nvSpPr>
        <p:spPr>
          <a:xfrm>
            <a:off x="835266" y="5401773"/>
            <a:ext cx="3935827" cy="378475"/>
          </a:xfrm>
          <a:prstGeom prst="rect">
            <a:avLst/>
          </a:prstGeom>
        </p:spPr>
        <p:txBody>
          <a:bodyPr>
            <a:noAutofit/>
          </a:bodyPr>
          <a:lstStyle/>
          <a:p>
            <a:pPr>
              <a:defRPr/>
            </a:pPr>
            <a:r>
              <a:rPr lang="en-US" sz="2100" b="0" dirty="0">
                <a:latin typeface="Arial" pitchFamily="34" charset="0"/>
                <a:cs typeface="Arial" pitchFamily="34" charset="0"/>
              </a:rPr>
              <a:t>Existing masonry retaining wall</a:t>
            </a:r>
          </a:p>
        </p:txBody>
      </p:sp>
      <p:sp>
        <p:nvSpPr>
          <p:cNvPr id="8" name="Title 1"/>
          <p:cNvSpPr>
            <a:spLocks noGrp="1"/>
          </p:cNvSpPr>
          <p:nvPr>
            <p:ph type="title" idx="4294967295"/>
          </p:nvPr>
        </p:nvSpPr>
        <p:spPr>
          <a:xfrm>
            <a:off x="4531673" y="5401772"/>
            <a:ext cx="6420656" cy="377984"/>
          </a:xfrm>
          <a:prstGeom prst="rect">
            <a:avLst/>
          </a:prstGeom>
        </p:spPr>
        <p:txBody>
          <a:bodyPr>
            <a:noAutofit/>
          </a:bodyPr>
          <a:lstStyle/>
          <a:p>
            <a:pPr>
              <a:defRPr/>
            </a:pPr>
            <a:r>
              <a:rPr lang="en-US" sz="2100" dirty="0">
                <a:latin typeface="Arial" pitchFamily="34" charset="0"/>
                <a:cs typeface="Arial" pitchFamily="34" charset="0"/>
              </a:rPr>
              <a:t>            Placing of the MacDrain</a:t>
            </a:r>
          </a:p>
        </p:txBody>
      </p:sp>
    </p:spTree>
    <p:extLst>
      <p:ext uri="{BB962C8B-B14F-4D97-AF65-F5344CB8AC3E}">
        <p14:creationId xmlns:p14="http://schemas.microsoft.com/office/powerpoint/2010/main" val="3053942597"/>
      </p:ext>
    </p:extLst>
  </p:cSld>
  <p:clrMapOvr>
    <a:masterClrMapping/>
  </p:clrMapOvr>
  <p:transition spd="med" advTm="5000">
    <p:fade/>
  </p:transition>
  <p:timing>
    <p:tnLst>
      <p:par>
        <p:cTn id="1" dur="indefinite" restart="never" nodeType="tmRoot"/>
      </p:par>
    </p:tnLst>
  </p:timing>
</p:sld>
</file>

<file path=ppt/theme/theme1.xml><?xml version="1.0" encoding="utf-8"?>
<a:theme xmlns:a="http://schemas.openxmlformats.org/drawingml/2006/main" name="Cover / Title Slide">
  <a:themeElements>
    <a:clrScheme name="Custom 3">
      <a:dk1>
        <a:sysClr val="windowText" lastClr="000000"/>
      </a:dk1>
      <a:lt1>
        <a:sysClr val="window" lastClr="FFFFFF"/>
      </a:lt1>
      <a:dk2>
        <a:srgbClr val="757070"/>
      </a:dk2>
      <a:lt2>
        <a:srgbClr val="F2F2F2"/>
      </a:lt2>
      <a:accent1>
        <a:srgbClr val="00414E"/>
      </a:accent1>
      <a:accent2>
        <a:srgbClr val="449DAC"/>
      </a:accent2>
      <a:accent3>
        <a:srgbClr val="A5C8CA"/>
      </a:accent3>
      <a:accent4>
        <a:srgbClr val="F9B92C"/>
      </a:accent4>
      <a:accent5>
        <a:srgbClr val="EE7A19"/>
      </a:accent5>
      <a:accent6>
        <a:srgbClr val="E34F0D"/>
      </a:accent6>
      <a:hlink>
        <a:srgbClr val="B91023"/>
      </a:hlink>
      <a:folHlink>
        <a:srgbClr val="D8D8D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ernal Page with chapter">
  <a:themeElements>
    <a:clrScheme name="Custom 3">
      <a:dk1>
        <a:sysClr val="windowText" lastClr="000000"/>
      </a:dk1>
      <a:lt1>
        <a:sysClr val="window" lastClr="FFFFFF"/>
      </a:lt1>
      <a:dk2>
        <a:srgbClr val="757070"/>
      </a:dk2>
      <a:lt2>
        <a:srgbClr val="F2F2F2"/>
      </a:lt2>
      <a:accent1>
        <a:srgbClr val="00414E"/>
      </a:accent1>
      <a:accent2>
        <a:srgbClr val="449DAC"/>
      </a:accent2>
      <a:accent3>
        <a:srgbClr val="A5C8CA"/>
      </a:accent3>
      <a:accent4>
        <a:srgbClr val="F9B92C"/>
      </a:accent4>
      <a:accent5>
        <a:srgbClr val="EE7A19"/>
      </a:accent5>
      <a:accent6>
        <a:srgbClr val="E34F0D"/>
      </a:accent6>
      <a:hlink>
        <a:srgbClr val="B91023"/>
      </a:hlink>
      <a:folHlink>
        <a:srgbClr val="D8D8D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nternal page - no chapter">
  <a:themeElements>
    <a:clrScheme name="Custom 3">
      <a:dk1>
        <a:sysClr val="windowText" lastClr="000000"/>
      </a:dk1>
      <a:lt1>
        <a:sysClr val="window" lastClr="FFFFFF"/>
      </a:lt1>
      <a:dk2>
        <a:srgbClr val="757070"/>
      </a:dk2>
      <a:lt2>
        <a:srgbClr val="F2F2F2"/>
      </a:lt2>
      <a:accent1>
        <a:srgbClr val="00414E"/>
      </a:accent1>
      <a:accent2>
        <a:srgbClr val="449DAC"/>
      </a:accent2>
      <a:accent3>
        <a:srgbClr val="A5C8CA"/>
      </a:accent3>
      <a:accent4>
        <a:srgbClr val="F9B92C"/>
      </a:accent4>
      <a:accent5>
        <a:srgbClr val="EE7A19"/>
      </a:accent5>
      <a:accent6>
        <a:srgbClr val="E34F0D"/>
      </a:accent6>
      <a:hlink>
        <a:srgbClr val="B91023"/>
      </a:hlink>
      <a:folHlink>
        <a:srgbClr val="D8D8D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Internal page - no chapter">
  <a:themeElements>
    <a:clrScheme name="Custom 3">
      <a:dk1>
        <a:sysClr val="windowText" lastClr="000000"/>
      </a:dk1>
      <a:lt1>
        <a:sysClr val="window" lastClr="FFFFFF"/>
      </a:lt1>
      <a:dk2>
        <a:srgbClr val="757070"/>
      </a:dk2>
      <a:lt2>
        <a:srgbClr val="F2F2F2"/>
      </a:lt2>
      <a:accent1>
        <a:srgbClr val="00414E"/>
      </a:accent1>
      <a:accent2>
        <a:srgbClr val="449DAC"/>
      </a:accent2>
      <a:accent3>
        <a:srgbClr val="A5C8CA"/>
      </a:accent3>
      <a:accent4>
        <a:srgbClr val="F9B92C"/>
      </a:accent4>
      <a:accent5>
        <a:srgbClr val="EE7A19"/>
      </a:accent5>
      <a:accent6>
        <a:srgbClr val="E34F0D"/>
      </a:accent6>
      <a:hlink>
        <a:srgbClr val="B91023"/>
      </a:hlink>
      <a:folHlink>
        <a:srgbClr val="D8D8D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Internal page - no chapter">
  <a:themeElements>
    <a:clrScheme name="Custom 3">
      <a:dk1>
        <a:sysClr val="windowText" lastClr="000000"/>
      </a:dk1>
      <a:lt1>
        <a:sysClr val="window" lastClr="FFFFFF"/>
      </a:lt1>
      <a:dk2>
        <a:srgbClr val="757070"/>
      </a:dk2>
      <a:lt2>
        <a:srgbClr val="F2F2F2"/>
      </a:lt2>
      <a:accent1>
        <a:srgbClr val="00414E"/>
      </a:accent1>
      <a:accent2>
        <a:srgbClr val="449DAC"/>
      </a:accent2>
      <a:accent3>
        <a:srgbClr val="A5C8CA"/>
      </a:accent3>
      <a:accent4>
        <a:srgbClr val="F9B92C"/>
      </a:accent4>
      <a:accent5>
        <a:srgbClr val="EE7A19"/>
      </a:accent5>
      <a:accent6>
        <a:srgbClr val="E34F0D"/>
      </a:accent6>
      <a:hlink>
        <a:srgbClr val="B91023"/>
      </a:hlink>
      <a:folHlink>
        <a:srgbClr val="D8D8D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3765</TotalTime>
  <Words>4234</Words>
  <Application>Microsoft Office PowerPoint</Application>
  <PresentationFormat>Custom</PresentationFormat>
  <Paragraphs>889</Paragraphs>
  <Slides>106</Slides>
  <Notes>17</Notes>
  <HiddenSlides>0</HiddenSlides>
  <MMClips>1</MMClips>
  <ScaleCrop>false</ScaleCrop>
  <HeadingPairs>
    <vt:vector size="6" baseType="variant">
      <vt:variant>
        <vt:lpstr>Theme</vt:lpstr>
      </vt:variant>
      <vt:variant>
        <vt:i4>5</vt:i4>
      </vt:variant>
      <vt:variant>
        <vt:lpstr>Embedded OLE Servers</vt:lpstr>
      </vt:variant>
      <vt:variant>
        <vt:i4>1</vt:i4>
      </vt:variant>
      <vt:variant>
        <vt:lpstr>Slide Titles</vt:lpstr>
      </vt:variant>
      <vt:variant>
        <vt:i4>106</vt:i4>
      </vt:variant>
    </vt:vector>
  </HeadingPairs>
  <TitlesOfParts>
    <vt:vector size="112" baseType="lpstr">
      <vt:lpstr>Cover / Title Slide</vt:lpstr>
      <vt:lpstr>Internal Page with chapter</vt:lpstr>
      <vt:lpstr>Internal page - no chapter</vt:lpstr>
      <vt:lpstr>1_Internal page - no chapter</vt:lpstr>
      <vt:lpstr>2_Internal page - no chapter</vt:lpstr>
      <vt:lpstr>Image</vt:lpstr>
      <vt:lpstr>Flexible Pavements Solutions </vt:lpstr>
      <vt:lpstr> Content</vt:lpstr>
      <vt:lpstr>PowerPoint Presentation</vt:lpstr>
      <vt:lpstr>PowerPoint Presentation</vt:lpstr>
      <vt:lpstr>PowerPoint Presentation</vt:lpstr>
      <vt:lpstr>PowerPoint Presentation</vt:lpstr>
      <vt:lpstr>Failures in Flexible Pavements</vt:lpstr>
      <vt:lpstr>PowerPoint Presentation</vt:lpstr>
      <vt:lpstr>PowerPoint Presentation</vt:lpstr>
      <vt:lpstr>Geosynthetics for pavements </vt:lpstr>
      <vt:lpstr>PowerPoint Presentation</vt:lpstr>
      <vt:lpstr>PowerPoint Presentation</vt:lpstr>
      <vt:lpstr>PowerPoint Presentation</vt:lpstr>
      <vt:lpstr>PowerPoint Presentation</vt:lpstr>
      <vt:lpstr>PowerPoint Presentation</vt:lpstr>
      <vt:lpstr>PowerPoint Presentation</vt:lpstr>
      <vt:lpstr>Solution Components</vt:lpstr>
      <vt:lpstr>Solution Components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Another Example</vt:lpstr>
      <vt:lpstr>PowerPoint Presentation</vt:lpstr>
      <vt:lpstr>PowerPoint Presentation</vt:lpstr>
      <vt:lpstr>PowerPoint Presentation</vt:lpstr>
      <vt:lpstr>PowerPoint Presentation</vt:lpstr>
      <vt:lpstr> CODAL STANDARDS AND RFERENCES</vt:lpstr>
      <vt:lpstr> </vt:lpstr>
      <vt:lpstr>PowerPoint Presentation</vt:lpstr>
      <vt:lpstr>Section Components </vt:lpstr>
      <vt:lpstr>PowerPoint Presentation</vt:lpstr>
      <vt:lpstr>PowerPoint Presentation</vt:lpstr>
      <vt:lpstr>PowerPoint Presentation</vt:lpstr>
      <vt:lpstr>Trial Stretch Construction &amp; Testing</vt:lpstr>
      <vt:lpstr>Trial Stretch Construction &amp; Testing</vt:lpstr>
      <vt:lpstr>Trial Stretch Construction &amp; Testing</vt:lpstr>
      <vt:lpstr>PowerPoint Presentation</vt:lpstr>
      <vt:lpstr>Field CBR Test </vt:lpstr>
      <vt:lpstr>PowerPoint Presentation</vt:lpstr>
      <vt:lpstr>PowerPoint Presentation</vt:lpstr>
      <vt:lpstr>   Summary of Test Results</vt:lpstr>
      <vt:lpstr>PowerPoint Presentation</vt:lpstr>
      <vt:lpstr> Summary of Test Results</vt:lpstr>
      <vt:lpstr>PowerPoint Presentation</vt:lpstr>
      <vt:lpstr>PowerPoint Presentation</vt:lpstr>
      <vt:lpstr>PowerPoint Presentation</vt:lpstr>
      <vt:lpstr> Locally Available Material can used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Paved roads: reinforcement of the bound layers</vt:lpstr>
      <vt:lpstr>PowerPoint Presentation</vt:lpstr>
      <vt:lpstr>PowerPoint Presentation</vt:lpstr>
      <vt:lpstr>PowerPoint Presentation</vt:lpstr>
      <vt:lpstr>PowerPoint Presentation</vt:lpstr>
      <vt:lpstr>PowerPoint Presentation</vt:lpstr>
      <vt:lpstr>Drainage- Conventional approach</vt:lpstr>
      <vt:lpstr>   Problems associated with conventional approach</vt:lpstr>
      <vt:lpstr>  Alternatives?</vt:lpstr>
      <vt:lpstr>PowerPoint Presentation</vt:lpstr>
      <vt:lpstr>PowerPoint Presentation</vt:lpstr>
      <vt:lpstr>PowerPoint Presentation</vt:lpstr>
      <vt:lpstr>PowerPoint Presentation</vt:lpstr>
      <vt:lpstr>PowerPoint Presentation</vt:lpstr>
      <vt:lpstr>Conventional Solution</vt:lpstr>
      <vt:lpstr>PowerPoint Presentation</vt:lpstr>
      <vt:lpstr>PowerPoint Presentation</vt:lpstr>
      <vt:lpstr>PowerPoint Presentation</vt:lpstr>
      <vt:lpstr>Creek kalatalav sanesh road, Bhavnagar, Gujarat </vt:lpstr>
      <vt:lpstr>PowerPoint Presentation</vt:lpstr>
      <vt:lpstr>PowerPoint Presentation</vt:lpstr>
      <vt:lpstr>PowerPoint Presentation</vt:lpstr>
      <vt:lpstr> Inference from this case study</vt:lpstr>
      <vt:lpstr>   Problem: </vt:lpstr>
      <vt:lpstr>PowerPoint Presentation</vt:lpstr>
      <vt:lpstr>PowerPoint Presentation</vt:lpstr>
      <vt:lpstr>PowerPoint Presentation</vt:lpstr>
      <vt:lpstr>Construction of Unpaved Road, Haldia, West Bengal, </vt:lpstr>
      <vt:lpstr>Construction of Unpaved Road, Haldia, West Bengal, </vt:lpstr>
      <vt:lpstr>Existing masonry retaining wall</vt:lpstr>
      <vt:lpstr>Seepage from the weep holes</vt:lpstr>
      <vt:lpstr>Four laning of Hyderabad –Karimnagar-Ramakundam Road</vt:lpstr>
      <vt:lpstr>PowerPoint Presentation</vt:lpstr>
      <vt:lpstr>PowerPoint Presentation</vt:lpstr>
      <vt:lpstr> Recap</vt:lpstr>
      <vt:lpstr> Summary</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Mauro Antonio Rizzo</dc:creator>
  <cp:keywords>GUIDA</cp:keywords>
  <cp:lastModifiedBy>Ratnakar</cp:lastModifiedBy>
  <cp:revision>345</cp:revision>
  <cp:lastPrinted>2015-06-07T16:28:19Z</cp:lastPrinted>
  <dcterms:created xsi:type="dcterms:W3CDTF">2014-07-02T11:41:35Z</dcterms:created>
  <dcterms:modified xsi:type="dcterms:W3CDTF">2017-08-18T10:37:45Z</dcterms:modified>
</cp:coreProperties>
</file>