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688" r:id="rId2"/>
    <p:sldMasterId id="2147483698" r:id="rId3"/>
  </p:sldMasterIdLst>
  <p:notesMasterIdLst>
    <p:notesMasterId r:id="rId43"/>
  </p:notesMasterIdLst>
  <p:handoutMasterIdLst>
    <p:handoutMasterId r:id="rId44"/>
  </p:handoutMasterIdLst>
  <p:sldIdLst>
    <p:sldId id="257" r:id="rId4"/>
    <p:sldId id="859" r:id="rId5"/>
    <p:sldId id="860" r:id="rId6"/>
    <p:sldId id="862" r:id="rId7"/>
    <p:sldId id="866" r:id="rId8"/>
    <p:sldId id="760" r:id="rId9"/>
    <p:sldId id="882" r:id="rId10"/>
    <p:sldId id="894" r:id="rId11"/>
    <p:sldId id="776" r:id="rId12"/>
    <p:sldId id="869" r:id="rId13"/>
    <p:sldId id="871" r:id="rId14"/>
    <p:sldId id="868" r:id="rId15"/>
    <p:sldId id="777" r:id="rId16"/>
    <p:sldId id="875" r:id="rId17"/>
    <p:sldId id="864" r:id="rId18"/>
    <p:sldId id="878" r:id="rId19"/>
    <p:sldId id="877" r:id="rId20"/>
    <p:sldId id="887" r:id="rId21"/>
    <p:sldId id="888" r:id="rId22"/>
    <p:sldId id="889" r:id="rId23"/>
    <p:sldId id="895" r:id="rId24"/>
    <p:sldId id="890" r:id="rId25"/>
    <p:sldId id="891" r:id="rId26"/>
    <p:sldId id="872" r:id="rId27"/>
    <p:sldId id="883" r:id="rId28"/>
    <p:sldId id="873" r:id="rId29"/>
    <p:sldId id="863" r:id="rId30"/>
    <p:sldId id="766" r:id="rId31"/>
    <p:sldId id="840" r:id="rId32"/>
    <p:sldId id="842" r:id="rId33"/>
    <p:sldId id="844" r:id="rId34"/>
    <p:sldId id="845" r:id="rId35"/>
    <p:sldId id="846" r:id="rId36"/>
    <p:sldId id="847" r:id="rId37"/>
    <p:sldId id="857" r:id="rId38"/>
    <p:sldId id="856" r:id="rId39"/>
    <p:sldId id="881" r:id="rId40"/>
    <p:sldId id="838" r:id="rId41"/>
    <p:sldId id="837" r:id="rId42"/>
  </p:sldIdLst>
  <p:sldSz cx="10691813" cy="7559675"/>
  <p:notesSz cx="9144000" cy="6858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A19"/>
    <a:srgbClr val="274B15"/>
    <a:srgbClr val="B91023"/>
    <a:srgbClr val="00404C"/>
    <a:srgbClr val="E34F0D"/>
    <a:srgbClr val="F9B92C"/>
    <a:srgbClr val="A5C8CA"/>
    <a:srgbClr val="449D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18" autoAdjust="0"/>
    <p:restoredTop sz="93011" autoAdjust="0"/>
  </p:normalViewPr>
  <p:slideViewPr>
    <p:cSldViewPr snapToGrid="0" showGuides="1">
      <p:cViewPr>
        <p:scale>
          <a:sx n="64" d="100"/>
          <a:sy n="64" d="100"/>
        </p:scale>
        <p:origin x="-1104" y="-174"/>
      </p:cViewPr>
      <p:guideLst>
        <p:guide orient="horz" pos="2381"/>
        <p:guide pos="575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18" d="100"/>
          <a:sy n="118" d="100"/>
        </p:scale>
        <p:origin x="-2322" y="-96"/>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it-IT" dirty="0">
              <a:latin typeface="Arial"/>
            </a:endParaRPr>
          </a:p>
        </p:txBody>
      </p:sp>
      <p:sp>
        <p:nvSpPr>
          <p:cNvPr id="3" name="Segnaposto data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C07FCBC5-20FD-4FA1-A9EE-BE231A5A0715}" type="datetimeFigureOut">
              <a:rPr lang="it-IT" smtClean="0">
                <a:latin typeface="Arial"/>
              </a:rPr>
              <a:pPr/>
              <a:t>18/08/2017</a:t>
            </a:fld>
            <a:endParaRPr lang="it-IT" dirty="0">
              <a:latin typeface="Arial"/>
            </a:endParaRPr>
          </a:p>
        </p:txBody>
      </p:sp>
      <p:sp>
        <p:nvSpPr>
          <p:cNvPr id="4" name="Segnaposto piè di pagina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it-IT" dirty="0">
              <a:latin typeface="Arial"/>
            </a:endParaRPr>
          </a:p>
        </p:txBody>
      </p:sp>
      <p:sp>
        <p:nvSpPr>
          <p:cNvPr id="5" name="Segnaposto numero diapositiva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35B36636-2A58-4A47-9C78-45EBE7EF9A9B}" type="slidenum">
              <a:rPr lang="it-IT" smtClean="0">
                <a:latin typeface="Arial"/>
              </a:rPr>
              <a:pPr/>
              <a:t>‹#›</a:t>
            </a:fld>
            <a:endParaRPr lang="it-IT" dirty="0">
              <a:latin typeface="Arial"/>
            </a:endParaRPr>
          </a:p>
        </p:txBody>
      </p:sp>
    </p:spTree>
    <p:extLst>
      <p:ext uri="{BB962C8B-B14F-4D97-AF65-F5344CB8AC3E}">
        <p14:creationId xmlns:p14="http://schemas.microsoft.com/office/powerpoint/2010/main" val="10349296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atin typeface="Arial"/>
              </a:defRPr>
            </a:lvl1pPr>
          </a:lstStyle>
          <a:p>
            <a:endParaRPr lang="it-IT" dirty="0"/>
          </a:p>
        </p:txBody>
      </p:sp>
      <p:sp>
        <p:nvSpPr>
          <p:cNvPr id="3" name="Segnaposto data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atin typeface="Arial"/>
              </a:defRPr>
            </a:lvl1pPr>
          </a:lstStyle>
          <a:p>
            <a:fld id="{8466A627-F93F-4E67-AB12-F54C78B1B46D}" type="datetimeFigureOut">
              <a:rPr lang="it-IT" smtClean="0"/>
              <a:pPr/>
              <a:t>18/08/2017</a:t>
            </a:fld>
            <a:endParaRPr lang="it-IT" dirty="0"/>
          </a:p>
        </p:txBody>
      </p:sp>
      <p:sp>
        <p:nvSpPr>
          <p:cNvPr id="4" name="Segnaposto immagine diapositiva 3"/>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6" name="Segnaposto piè di pagina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atin typeface="Arial"/>
              </a:defRPr>
            </a:lvl1pPr>
          </a:lstStyle>
          <a:p>
            <a:endParaRPr lang="it-IT" dirty="0"/>
          </a:p>
        </p:txBody>
      </p:sp>
      <p:sp>
        <p:nvSpPr>
          <p:cNvPr id="7" name="Segnaposto numero diapositiva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atin typeface="Arial"/>
              </a:defRPr>
            </a:lvl1pPr>
          </a:lstStyle>
          <a:p>
            <a:fld id="{064F03E7-8122-4749-B30D-8763C2AF2668}" type="slidenum">
              <a:rPr lang="it-IT" smtClean="0"/>
              <a:pPr/>
              <a:t>‹#›</a:t>
            </a:fld>
            <a:endParaRPr lang="it-IT" dirty="0"/>
          </a:p>
        </p:txBody>
      </p:sp>
    </p:spTree>
    <p:extLst>
      <p:ext uri="{BB962C8B-B14F-4D97-AF65-F5344CB8AC3E}">
        <p14:creationId xmlns:p14="http://schemas.microsoft.com/office/powerpoint/2010/main" val="3540538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a:ea typeface="+mn-ea"/>
        <a:cs typeface="+mn-cs"/>
      </a:defRPr>
    </a:lvl1pPr>
    <a:lvl2pPr marL="457200" algn="l" defTabSz="914400" rtl="0" eaLnBrk="1" latinLnBrk="0" hangingPunct="1">
      <a:defRPr sz="1200" kern="1200">
        <a:solidFill>
          <a:schemeClr val="tx1"/>
        </a:solidFill>
        <a:latin typeface="Arial"/>
        <a:ea typeface="+mn-ea"/>
        <a:cs typeface="+mn-cs"/>
      </a:defRPr>
    </a:lvl2pPr>
    <a:lvl3pPr marL="914400" algn="l" defTabSz="914400" rtl="0" eaLnBrk="1" latinLnBrk="0" hangingPunct="1">
      <a:defRPr sz="1200" kern="1200">
        <a:solidFill>
          <a:schemeClr val="tx1"/>
        </a:solidFill>
        <a:latin typeface="Arial"/>
        <a:ea typeface="+mn-ea"/>
        <a:cs typeface="+mn-cs"/>
      </a:defRPr>
    </a:lvl3pPr>
    <a:lvl4pPr marL="1371600" algn="l" defTabSz="914400" rtl="0" eaLnBrk="1" latinLnBrk="0" hangingPunct="1">
      <a:defRPr sz="1200" kern="1200">
        <a:solidFill>
          <a:schemeClr val="tx1"/>
        </a:solidFill>
        <a:latin typeface="Arial"/>
        <a:ea typeface="+mn-ea"/>
        <a:cs typeface="+mn-cs"/>
      </a:defRPr>
    </a:lvl4pPr>
    <a:lvl5pPr marL="1828800" algn="l" defTabSz="914400" rtl="0" eaLnBrk="1" latinLnBrk="0" hangingPunct="1">
      <a:defRPr sz="1200" kern="1200">
        <a:solidFill>
          <a:schemeClr val="tx1"/>
        </a:solidFill>
        <a:latin typeface="Arial"/>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a:ea typeface="+mn-ea"/>
                <a:cs typeface="+mn-cs"/>
              </a:rPr>
              <a:t>Drainage helps in landslide</a:t>
            </a:r>
            <a:r>
              <a:rPr lang="en-US" sz="1200" kern="1200" baseline="0" dirty="0" smtClean="0">
                <a:solidFill>
                  <a:schemeClr val="tx1"/>
                </a:solidFill>
                <a:latin typeface="Arial"/>
                <a:ea typeface="+mn-ea"/>
                <a:cs typeface="+mn-cs"/>
              </a:rPr>
              <a:t> mitigation </a:t>
            </a:r>
            <a:r>
              <a:rPr lang="en-US" sz="1200" kern="1200" dirty="0" smtClean="0">
                <a:solidFill>
                  <a:schemeClr val="tx1"/>
                </a:solidFill>
                <a:latin typeface="Arial"/>
                <a:ea typeface="+mn-ea"/>
                <a:cs typeface="+mn-cs"/>
              </a:rPr>
              <a:t>by reducing pore pressures within the soil, thereby increasing effective stress and shear strength; and (2) by reducing the driving forces of water pressures in cracks</a:t>
            </a:r>
            <a:endParaRPr lang="en-US" dirty="0"/>
          </a:p>
        </p:txBody>
      </p:sp>
      <p:sp>
        <p:nvSpPr>
          <p:cNvPr id="4" name="Slide Number Placeholder 3"/>
          <p:cNvSpPr>
            <a:spLocks noGrp="1"/>
          </p:cNvSpPr>
          <p:nvPr>
            <p:ph type="sldNum" sz="quarter" idx="10"/>
          </p:nvPr>
        </p:nvSpPr>
        <p:spPr/>
        <p:txBody>
          <a:bodyPr/>
          <a:lstStyle/>
          <a:p>
            <a:fld id="{ECB271F8-3DB7-47C2-A6C2-7A325CA25AFA}" type="slidenum">
              <a:rPr lang="en-US" smtClean="0"/>
              <a:pPr/>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Birahi</a:t>
            </a:r>
            <a:r>
              <a:rPr lang="en-US" dirty="0" smtClean="0"/>
              <a:t> 2m * 2m</a:t>
            </a:r>
            <a:endParaRPr lang="en-US"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10</a:t>
            </a:fld>
            <a:endParaRPr lang="it-IT"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17</a:t>
            </a:fld>
            <a:endParaRPr lang="it-IT"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olo 4"/>
          <p:cNvSpPr>
            <a:spLocks noGrp="1" noChangeAspect="1"/>
          </p:cNvSpPr>
          <p:nvPr>
            <p:ph type="title"/>
          </p:nvPr>
        </p:nvSpPr>
        <p:spPr/>
        <p:txBody>
          <a:bodyPr/>
          <a:lstStyle/>
          <a:p>
            <a:r>
              <a:rPr lang="it-IT" smtClean="0"/>
              <a:t>Fare clic per modificare lo stile del titolo</a:t>
            </a:r>
            <a:endParaRPr lang="it-IT"/>
          </a:p>
        </p:txBody>
      </p:sp>
      <p:sp>
        <p:nvSpPr>
          <p:cNvPr id="8" name="Segnaposto testo 2"/>
          <p:cNvSpPr>
            <a:spLocks noGrp="1" noChangeAspect="1"/>
          </p:cNvSpPr>
          <p:nvPr>
            <p:ph type="body" idx="1"/>
          </p:nvPr>
        </p:nvSpPr>
        <p:spPr>
          <a:xfrm>
            <a:off x="4265613" y="4248150"/>
            <a:ext cx="4752975" cy="936625"/>
          </a:xfrm>
          <a:prstGeom prst="rect">
            <a:avLst/>
          </a:prstGeom>
        </p:spPr>
        <p:txBody>
          <a:bodyPr vert="horz" lIns="0" tIns="36000" rIns="0" bIns="0" rtlCol="0">
            <a:noAutofit/>
          </a:bodyPr>
          <a:lstStyle/>
          <a:p>
            <a:pPr lvl="0"/>
            <a:r>
              <a:rPr lang="it-IT" dirty="0" smtClean="0"/>
              <a:t>Fare clic per modificare stili del testo dello schema</a:t>
            </a:r>
          </a:p>
        </p:txBody>
      </p:sp>
    </p:spTree>
    <p:extLst>
      <p:ext uri="{BB962C8B-B14F-4D97-AF65-F5344CB8AC3E}">
        <p14:creationId xmlns:p14="http://schemas.microsoft.com/office/powerpoint/2010/main" val="22775328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ypical Slid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12993" y="7055697"/>
            <a:ext cx="5893491" cy="503978"/>
          </a:xfrm>
          <a:prstGeom prst="rect">
            <a:avLst/>
          </a:prstGeom>
          <a:gradFill rotWithShape="0">
            <a:gsLst>
              <a:gs pos="0">
                <a:srgbClr val="B0B0B0"/>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104287" tIns="52144" rIns="104287" bIns="52144"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defTabSz="457200" eaLnBrk="0" fontAlgn="base" hangingPunct="0">
              <a:spcBef>
                <a:spcPct val="0"/>
              </a:spcBef>
              <a:spcAft>
                <a:spcPct val="0"/>
              </a:spcAft>
              <a:defRPr>
                <a:solidFill>
                  <a:schemeClr val="tx1"/>
                </a:solidFill>
                <a:latin typeface="Arial" pitchFamily="34" charset="0"/>
              </a:defRPr>
            </a:lvl6pPr>
            <a:lvl7pPr marL="2971800" indent="-228600" algn="ctr" defTabSz="457200" eaLnBrk="0" fontAlgn="base" hangingPunct="0">
              <a:spcBef>
                <a:spcPct val="0"/>
              </a:spcBef>
              <a:spcAft>
                <a:spcPct val="0"/>
              </a:spcAft>
              <a:defRPr>
                <a:solidFill>
                  <a:schemeClr val="tx1"/>
                </a:solidFill>
                <a:latin typeface="Arial" pitchFamily="34" charset="0"/>
              </a:defRPr>
            </a:lvl7pPr>
            <a:lvl8pPr marL="3429000" indent="-228600" algn="ctr" defTabSz="457200" eaLnBrk="0" fontAlgn="base" hangingPunct="0">
              <a:spcBef>
                <a:spcPct val="0"/>
              </a:spcBef>
              <a:spcAft>
                <a:spcPct val="0"/>
              </a:spcAft>
              <a:defRPr>
                <a:solidFill>
                  <a:schemeClr val="tx1"/>
                </a:solidFill>
                <a:latin typeface="Arial" pitchFamily="34" charset="0"/>
              </a:defRPr>
            </a:lvl8pPr>
            <a:lvl9pPr marL="3886200" indent="-228600" algn="ctr" defTabSz="457200" eaLnBrk="0" fontAlgn="base" hangingPunct="0">
              <a:spcBef>
                <a:spcPct val="0"/>
              </a:spcBef>
              <a:spcAft>
                <a:spcPct val="0"/>
              </a:spcAft>
              <a:defRPr>
                <a:solidFill>
                  <a:schemeClr val="tx1"/>
                </a:solidFill>
                <a:latin typeface="Arial" pitchFamily="34" charset="0"/>
              </a:defRPr>
            </a:lvl9pPr>
          </a:lstStyle>
          <a:p>
            <a:pPr eaLnBrk="1" hangingPunct="1"/>
            <a:endParaRPr lang="it-IT" altLang="en-US"/>
          </a:p>
        </p:txBody>
      </p:sp>
      <p:pic>
        <p:nvPicPr>
          <p:cNvPr id="5" name="sfum.png" descr="/mia/lavori/NOUVELLE-ADV/FCL/maccaferri/Seci_17.03.10/sfum.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62052" y="0"/>
            <a:ext cx="7929761" cy="103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cinzia:Documents:MACCAFERRI:HOLDING-SUBHOLDING:MACCAFERRI:PPT:logo.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47585" y="367485"/>
            <a:ext cx="2736065" cy="49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logo_uk"/>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422160" y="7113445"/>
            <a:ext cx="840867" cy="33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16"/>
          <p:cNvSpPr>
            <a:spLocks noGrp="1"/>
          </p:cNvSpPr>
          <p:nvPr>
            <p:ph type="title"/>
          </p:nvPr>
        </p:nvSpPr>
        <p:spPr>
          <a:xfrm>
            <a:off x="546686" y="1081071"/>
            <a:ext cx="6921139" cy="378475"/>
          </a:xfrm>
          <a:prstGeom prst="rect">
            <a:avLst/>
          </a:prstGeom>
        </p:spPr>
        <p:txBody>
          <a:bodyPr lIns="0" tIns="0" rIns="0" bIns="0"/>
          <a:lstStyle>
            <a:lvl1pPr algn="l">
              <a:defRPr sz="2500" b="1" baseline="0">
                <a:latin typeface="+mn-lt"/>
              </a:defRPr>
            </a:lvl1pPr>
          </a:lstStyle>
          <a:p>
            <a:r>
              <a:rPr lang="en-US" smtClean="0"/>
              <a:t>Click to edit Master title style</a:t>
            </a:r>
            <a:endParaRPr lang="en-GB" dirty="0"/>
          </a:p>
        </p:txBody>
      </p:sp>
      <p:sp>
        <p:nvSpPr>
          <p:cNvPr id="21" name="Text Placeholder 22"/>
          <p:cNvSpPr>
            <a:spLocks noGrp="1"/>
          </p:cNvSpPr>
          <p:nvPr>
            <p:ph type="body" sz="quarter" idx="10"/>
          </p:nvPr>
        </p:nvSpPr>
        <p:spPr>
          <a:xfrm>
            <a:off x="546685" y="1836984"/>
            <a:ext cx="9093261" cy="5276624"/>
          </a:xfrm>
          <a:prstGeom prst="rect">
            <a:avLst/>
          </a:prstGeom>
        </p:spPr>
        <p:txBody>
          <a:bodyPr lIns="0" tIns="0" rIns="0" bIns="0"/>
          <a:lstStyle>
            <a:lvl1pPr>
              <a:buNone/>
              <a:defRPr sz="2500"/>
            </a:lvl1pPr>
            <a:lvl2pPr>
              <a:defRPr sz="2500"/>
            </a:lvl2pPr>
            <a:lvl3pPr>
              <a:defRPr sz="2100" baseline="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Date Placeholder 1"/>
          <p:cNvSpPr>
            <a:spLocks noGrp="1"/>
          </p:cNvSpPr>
          <p:nvPr>
            <p:ph type="dt" sz="half" idx="11"/>
          </p:nvPr>
        </p:nvSpPr>
        <p:spPr>
          <a:xfrm>
            <a:off x="532735" y="7188691"/>
            <a:ext cx="2494756" cy="400733"/>
          </a:xfrm>
          <a:prstGeom prst="rect">
            <a:avLst/>
          </a:prstGeom>
        </p:spPr>
        <p:txBody>
          <a:bodyPr lIns="104287" tIns="52144" rIns="104287" bIns="52144"/>
          <a:lstStyle>
            <a:lvl1pPr>
              <a:defRPr sz="1100">
                <a:latin typeface="Arial" charset="0"/>
              </a:defRPr>
            </a:lvl1pPr>
          </a:lstStyle>
          <a:p>
            <a:pPr>
              <a:defRPr/>
            </a:pPr>
            <a:endParaRPr lang="en-US" dirty="0"/>
          </a:p>
        </p:txBody>
      </p:sp>
      <p:sp>
        <p:nvSpPr>
          <p:cNvPr id="9" name="Footer Placeholder 2"/>
          <p:cNvSpPr>
            <a:spLocks noGrp="1"/>
          </p:cNvSpPr>
          <p:nvPr>
            <p:ph type="ftr" sz="quarter" idx="12"/>
          </p:nvPr>
        </p:nvSpPr>
        <p:spPr>
          <a:xfrm>
            <a:off x="1319795" y="7007225"/>
            <a:ext cx="2328378" cy="401638"/>
          </a:xfrm>
          <a:prstGeom prst="rect">
            <a:avLst/>
          </a:prstGeom>
        </p:spPr>
        <p:txBody>
          <a:bodyPr/>
          <a:lstStyle>
            <a:lvl1pPr>
              <a:defRPr lang="en-US" sz="1100">
                <a:latin typeface="Arial" charset="0"/>
              </a:defRPr>
            </a:lvl1pPr>
          </a:lstStyle>
          <a:p>
            <a:pPr>
              <a:defRPr/>
            </a:pPr>
            <a:r>
              <a:rPr dirty="0"/>
              <a:t>RF &amp; CSS</a:t>
            </a:r>
          </a:p>
        </p:txBody>
      </p:sp>
      <p:sp>
        <p:nvSpPr>
          <p:cNvPr id="10" name="Slide Number Placeholder 3"/>
          <p:cNvSpPr>
            <a:spLocks noGrp="1"/>
          </p:cNvSpPr>
          <p:nvPr>
            <p:ph type="sldNum" sz="quarter" idx="13"/>
          </p:nvPr>
        </p:nvSpPr>
        <p:spPr/>
        <p:txBody>
          <a:bodyPr lIns="104287" tIns="52144" rIns="104287" bIns="52144"/>
          <a:lstStyle>
            <a:lvl1pPr>
              <a:defRPr lang="en-US" sz="1100">
                <a:latin typeface="Arial" charset="0"/>
              </a:defRPr>
            </a:lvl1pPr>
          </a:lstStyle>
          <a:p>
            <a:pPr>
              <a:defRPr/>
            </a:pPr>
            <a:fld id="{559A5E36-BC2E-46B5-83D3-03E9D396B32A}" type="slidenum">
              <a:rPr/>
              <a:pPr>
                <a:defRPr/>
              </a:pPr>
              <a:t>‹#›</a:t>
            </a:fld>
            <a:endParaRPr dirty="0"/>
          </a:p>
        </p:txBody>
      </p:sp>
    </p:spTree>
    <p:extLst>
      <p:ext uri="{BB962C8B-B14F-4D97-AF65-F5344CB8AC3E}">
        <p14:creationId xmlns:p14="http://schemas.microsoft.com/office/powerpoint/2010/main" val="2285229138"/>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3_Typical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2703" y="7055062"/>
            <a:ext cx="5892963" cy="504613"/>
          </a:xfrm>
          <a:prstGeom prst="rect">
            <a:avLst/>
          </a:prstGeom>
          <a:gradFill rotWithShape="0">
            <a:gsLst>
              <a:gs pos="0">
                <a:srgbClr val="B0B0B0"/>
              </a:gs>
              <a:gs pos="100000">
                <a:srgbClr val="FFFFFF"/>
              </a:gs>
            </a:gsLst>
            <a:lin ang="0" scaled="1"/>
          </a:gradFill>
          <a:ln w="9525">
            <a:noFill/>
            <a:round/>
            <a:headEnd/>
            <a:tailEnd/>
          </a:ln>
        </p:spPr>
        <p:txBody>
          <a:bodyPr wrap="none" lIns="104287" tIns="52144" rIns="104287" bIns="52144" anchor="ctr"/>
          <a:lstStyle/>
          <a:p>
            <a:pPr eaLnBrk="0" hangingPunct="0">
              <a:defRPr/>
            </a:pPr>
            <a:endParaRPr lang="it-IT">
              <a:latin typeface="Arial" charset="0"/>
              <a:ea typeface="ヒラギノ角ゴ Pro W3" pitchFamily="-48" charset="-128"/>
              <a:cs typeface="+mn-cs"/>
            </a:endParaRPr>
          </a:p>
        </p:txBody>
      </p:sp>
      <p:pic>
        <p:nvPicPr>
          <p:cNvPr id="5" name="sfum.png" descr="/mia/lavori/NOUVELLE-ADV/FCL/maccaferri/Seci_17.03.10/sfum.png"/>
          <p:cNvPicPr>
            <a:picLocks noChangeAspect="1"/>
          </p:cNvPicPr>
          <p:nvPr/>
        </p:nvPicPr>
        <p:blipFill>
          <a:blip r:embed="rId2" cstate="print"/>
          <a:srcRect/>
          <a:stretch>
            <a:fillRect/>
          </a:stretch>
        </p:blipFill>
        <p:spPr bwMode="auto">
          <a:xfrm>
            <a:off x="2761484" y="0"/>
            <a:ext cx="7930330" cy="1036203"/>
          </a:xfrm>
          <a:prstGeom prst="rect">
            <a:avLst/>
          </a:prstGeom>
          <a:noFill/>
          <a:ln w="9525">
            <a:noFill/>
            <a:miter lim="800000"/>
            <a:headEnd/>
            <a:tailEnd/>
          </a:ln>
        </p:spPr>
      </p:pic>
      <p:pic>
        <p:nvPicPr>
          <p:cNvPr id="6" name="Picture 14" descr="cinzia:Documents:MACCAFERRI:HOLDING-SUBHOLDING:MACCAFERRI:PPT:logo.jpg"/>
          <p:cNvPicPr>
            <a:picLocks noChangeAspect="1" noChangeArrowheads="1"/>
          </p:cNvPicPr>
          <p:nvPr/>
        </p:nvPicPr>
        <p:blipFill>
          <a:blip r:embed="rId3" cstate="print"/>
          <a:srcRect/>
          <a:stretch>
            <a:fillRect/>
          </a:stretch>
        </p:blipFill>
        <p:spPr bwMode="auto">
          <a:xfrm>
            <a:off x="547851" y="368146"/>
            <a:ext cx="2736074" cy="493506"/>
          </a:xfrm>
          <a:prstGeom prst="rect">
            <a:avLst/>
          </a:prstGeom>
          <a:noFill/>
          <a:ln w="9525">
            <a:noFill/>
            <a:miter lim="800000"/>
            <a:headEnd/>
            <a:tailEnd/>
          </a:ln>
        </p:spPr>
      </p:pic>
      <p:pic>
        <p:nvPicPr>
          <p:cNvPr id="7" name="Picture 18" descr="logo_uk"/>
          <p:cNvPicPr>
            <a:picLocks noChangeAspect="1" noChangeArrowheads="1"/>
          </p:cNvPicPr>
          <p:nvPr/>
        </p:nvPicPr>
        <p:blipFill>
          <a:blip r:embed="rId4" cstate="print"/>
          <a:srcRect/>
          <a:stretch>
            <a:fillRect/>
          </a:stretch>
        </p:blipFill>
        <p:spPr bwMode="auto">
          <a:xfrm>
            <a:off x="9421436" y="7113776"/>
            <a:ext cx="841625" cy="339582"/>
          </a:xfrm>
          <a:prstGeom prst="rect">
            <a:avLst/>
          </a:prstGeom>
          <a:noFill/>
          <a:ln w="9525">
            <a:noFill/>
            <a:miter lim="800000"/>
            <a:headEnd/>
            <a:tailEnd/>
          </a:ln>
        </p:spPr>
      </p:pic>
      <p:sp>
        <p:nvSpPr>
          <p:cNvPr id="20" name="Title 16"/>
          <p:cNvSpPr>
            <a:spLocks noGrp="1"/>
          </p:cNvSpPr>
          <p:nvPr>
            <p:ph type="title"/>
          </p:nvPr>
        </p:nvSpPr>
        <p:spPr>
          <a:xfrm>
            <a:off x="546685" y="1081071"/>
            <a:ext cx="6921139" cy="378475"/>
          </a:xfrm>
          <a:prstGeom prst="rect">
            <a:avLst/>
          </a:prstGeom>
        </p:spPr>
        <p:txBody>
          <a:bodyPr lIns="0" tIns="0" rIns="0" bIns="0"/>
          <a:lstStyle>
            <a:lvl1pPr algn="l">
              <a:defRPr sz="2500" b="1" baseline="0">
                <a:latin typeface="+mn-lt"/>
              </a:defRPr>
            </a:lvl1pPr>
          </a:lstStyle>
          <a:p>
            <a:r>
              <a:rPr lang="en-US" smtClean="0"/>
              <a:t>Click to edit Master title style</a:t>
            </a:r>
            <a:endParaRPr lang="en-GB" dirty="0"/>
          </a:p>
        </p:txBody>
      </p:sp>
      <p:sp>
        <p:nvSpPr>
          <p:cNvPr id="21" name="Text Placeholder 22"/>
          <p:cNvSpPr>
            <a:spLocks noGrp="1"/>
          </p:cNvSpPr>
          <p:nvPr>
            <p:ph type="body" sz="quarter" idx="10"/>
          </p:nvPr>
        </p:nvSpPr>
        <p:spPr>
          <a:xfrm>
            <a:off x="546685" y="1836984"/>
            <a:ext cx="9093260" cy="5276625"/>
          </a:xfrm>
          <a:prstGeom prst="rect">
            <a:avLst/>
          </a:prstGeom>
        </p:spPr>
        <p:txBody>
          <a:bodyPr lIns="0" tIns="0" rIns="0" bIns="0"/>
          <a:lstStyle>
            <a:lvl1pPr>
              <a:buNone/>
              <a:defRPr sz="2500"/>
            </a:lvl1pPr>
            <a:lvl2pPr>
              <a:defRPr sz="2500"/>
            </a:lvl2pPr>
            <a:lvl3pPr>
              <a:defRPr sz="2100" baseline="0"/>
            </a:lvl3pPr>
          </a:lstStyle>
          <a:p>
            <a:pPr lvl="0"/>
            <a:r>
              <a:rPr lang="en-US" smtClean="0"/>
              <a:t>Click to edit Master text styles</a:t>
            </a:r>
          </a:p>
          <a:p>
            <a:pPr lvl="1"/>
            <a:r>
              <a:rPr lang="en-US" smtClean="0"/>
              <a:t>Second level</a:t>
            </a:r>
          </a:p>
          <a:p>
            <a:pPr lvl="2"/>
            <a:r>
              <a:rPr lang="en-US" smtClean="0"/>
              <a:t>Third level</a:t>
            </a:r>
          </a:p>
        </p:txBody>
      </p:sp>
      <p:sp>
        <p:nvSpPr>
          <p:cNvPr id="14" name="Date Placeholder 3"/>
          <p:cNvSpPr>
            <a:spLocks noGrp="1"/>
          </p:cNvSpPr>
          <p:nvPr>
            <p:ph type="dt" sz="half" idx="11"/>
          </p:nvPr>
        </p:nvSpPr>
        <p:spPr>
          <a:xfrm>
            <a:off x="535147" y="7109012"/>
            <a:ext cx="2494703" cy="401469"/>
          </a:xfrm>
          <a:prstGeom prst="rect">
            <a:avLst/>
          </a:prstGeom>
        </p:spPr>
        <p:txBody>
          <a:bodyPr/>
          <a:lstStyle>
            <a:lvl1pPr eaLnBrk="0" hangingPunct="0">
              <a:defRPr sz="1600">
                <a:ea typeface="ヒラギノ角ゴ Pro W3" pitchFamily="-48" charset="-128"/>
                <a:cs typeface="+mn-cs"/>
              </a:defRPr>
            </a:lvl1pPr>
          </a:lstStyle>
          <a:p>
            <a:pPr>
              <a:defRPr/>
            </a:pPr>
            <a:endParaRPr lang="en-US" dirty="0"/>
          </a:p>
        </p:txBody>
      </p:sp>
      <p:sp>
        <p:nvSpPr>
          <p:cNvPr id="15" name="Footer Placeholder 4"/>
          <p:cNvSpPr>
            <a:spLocks noGrp="1"/>
          </p:cNvSpPr>
          <p:nvPr>
            <p:ph type="ftr" sz="quarter" idx="12"/>
          </p:nvPr>
        </p:nvSpPr>
        <p:spPr>
          <a:xfrm>
            <a:off x="3652335" y="7109012"/>
            <a:ext cx="3387144" cy="401469"/>
          </a:xfrm>
          <a:prstGeom prst="rect">
            <a:avLst/>
          </a:prstGeom>
        </p:spPr>
        <p:txBody>
          <a:bodyPr/>
          <a:lstStyle>
            <a:lvl1pPr eaLnBrk="0" hangingPunct="0">
              <a:defRPr sz="1600">
                <a:ea typeface="ヒラギノ角ゴ Pro W3" pitchFamily="-48" charset="-128"/>
                <a:cs typeface="+mn-cs"/>
              </a:defRPr>
            </a:lvl1pPr>
          </a:lstStyle>
          <a:p>
            <a:pPr>
              <a:defRPr/>
            </a:pPr>
            <a:r>
              <a:rPr lang="en-US" dirty="0" smtClean="0"/>
              <a:t>RF &amp; CSS</a:t>
            </a:r>
            <a:endParaRPr lang="en-US" dirty="0"/>
          </a:p>
        </p:txBody>
      </p:sp>
      <p:sp>
        <p:nvSpPr>
          <p:cNvPr id="16" name="Slide Number Placeholder 5"/>
          <p:cNvSpPr>
            <a:spLocks noGrp="1"/>
          </p:cNvSpPr>
          <p:nvPr>
            <p:ph type="sldNum" sz="quarter" idx="13"/>
          </p:nvPr>
        </p:nvSpPr>
        <p:spPr>
          <a:xfrm>
            <a:off x="7661963" y="7109012"/>
            <a:ext cx="2494703" cy="401469"/>
          </a:xfrm>
          <a:prstGeom prst="rect">
            <a:avLst/>
          </a:prstGeom>
        </p:spPr>
        <p:txBody>
          <a:bodyPr/>
          <a:lstStyle>
            <a:lvl1pPr algn="ctr" eaLnBrk="0" hangingPunct="0">
              <a:defRPr sz="1600">
                <a:ea typeface="ヒラギノ角ゴ Pro W3" pitchFamily="-48" charset="-128"/>
                <a:cs typeface="+mn-cs"/>
              </a:defRPr>
            </a:lvl1pPr>
          </a:lstStyle>
          <a:p>
            <a:pPr>
              <a:defRPr/>
            </a:pPr>
            <a:fld id="{8845EC5E-A75A-4087-BFE2-76E00822AE22}" type="slidenum">
              <a:rPr lang="it-IT" smtClean="0"/>
              <a:pPr>
                <a:defRPr/>
              </a:pPr>
              <a:t>‹#›</a:t>
            </a:fld>
            <a:endParaRPr lang="it-IT"/>
          </a:p>
        </p:txBody>
      </p:sp>
    </p:spTree>
    <p:extLst>
      <p:ext uri="{BB962C8B-B14F-4D97-AF65-F5344CB8AC3E}">
        <p14:creationId xmlns:p14="http://schemas.microsoft.com/office/powerpoint/2010/main" val="2163238476"/>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Blank layout">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535147" y="7007457"/>
            <a:ext cx="2494703" cy="401469"/>
          </a:xfrm>
          <a:prstGeom prst="rect">
            <a:avLst/>
          </a:prstGeom>
        </p:spPr>
        <p:txBody>
          <a:bodyPr/>
          <a:lstStyle>
            <a:lvl1pPr eaLnBrk="0" hangingPunct="0">
              <a:defRPr sz="1600">
                <a:ea typeface="ヒラギノ角ゴ Pro W3" pitchFamily="-48" charset="-128"/>
                <a:cs typeface="+mn-cs"/>
              </a:defRPr>
            </a:lvl1pPr>
          </a:lstStyle>
          <a:p>
            <a:pPr>
              <a:defRPr/>
            </a:pPr>
            <a:endParaRPr lang="en-US" dirty="0"/>
          </a:p>
        </p:txBody>
      </p:sp>
      <p:sp>
        <p:nvSpPr>
          <p:cNvPr id="6" name="Footer Placeholder 4"/>
          <p:cNvSpPr>
            <a:spLocks noGrp="1"/>
          </p:cNvSpPr>
          <p:nvPr>
            <p:ph type="ftr" sz="quarter" idx="11"/>
          </p:nvPr>
        </p:nvSpPr>
        <p:spPr>
          <a:xfrm>
            <a:off x="3652335" y="7007457"/>
            <a:ext cx="3387144" cy="401469"/>
          </a:xfrm>
          <a:prstGeom prst="rect">
            <a:avLst/>
          </a:prstGeom>
        </p:spPr>
        <p:txBody>
          <a:bodyPr/>
          <a:lstStyle>
            <a:lvl1pPr algn="ctr" eaLnBrk="0" hangingPunct="0">
              <a:defRPr sz="1600">
                <a:ea typeface="ヒラギノ角ゴ Pro W3" pitchFamily="-48" charset="-128"/>
                <a:cs typeface="+mn-cs"/>
              </a:defRPr>
            </a:lvl1pPr>
          </a:lstStyle>
          <a:p>
            <a:pPr>
              <a:defRPr/>
            </a:pPr>
            <a:r>
              <a:rPr lang="en-US" dirty="0" smtClean="0"/>
              <a:t>RF &amp; CSS</a:t>
            </a:r>
            <a:endParaRPr lang="en-US" dirty="0"/>
          </a:p>
        </p:txBody>
      </p:sp>
      <p:sp>
        <p:nvSpPr>
          <p:cNvPr id="7" name="Slide Number Placeholder 5"/>
          <p:cNvSpPr>
            <a:spLocks noGrp="1"/>
          </p:cNvSpPr>
          <p:nvPr>
            <p:ph type="sldNum" sz="quarter" idx="12"/>
          </p:nvPr>
        </p:nvSpPr>
        <p:spPr>
          <a:xfrm>
            <a:off x="7661963" y="7007457"/>
            <a:ext cx="2494703" cy="401469"/>
          </a:xfrm>
          <a:prstGeom prst="rect">
            <a:avLst/>
          </a:prstGeom>
        </p:spPr>
        <p:txBody>
          <a:bodyPr/>
          <a:lstStyle>
            <a:lvl1pPr algn="ctr" eaLnBrk="0" hangingPunct="0">
              <a:defRPr sz="1600">
                <a:ea typeface="ヒラギノ角ゴ Pro W3" pitchFamily="-48" charset="-128"/>
                <a:cs typeface="+mn-cs"/>
              </a:defRPr>
            </a:lvl1pPr>
          </a:lstStyle>
          <a:p>
            <a:pPr>
              <a:defRPr/>
            </a:pPr>
            <a:fld id="{8845EC5E-A75A-4087-BFE2-76E00822AE22}" type="slidenum">
              <a:rPr lang="it-IT" smtClean="0"/>
              <a:pPr>
                <a:defRPr/>
              </a:pPr>
              <a:t>‹#›</a:t>
            </a:fld>
            <a:endParaRPr lang="it-IT"/>
          </a:p>
        </p:txBody>
      </p:sp>
      <p:pic>
        <p:nvPicPr>
          <p:cNvPr id="8" name="Picture 14" descr="cinzia:Documents:MACCAFERRI:HOLDING-SUBHOLDING:MACCAFERRI:PPT:logo.jpg"/>
          <p:cNvPicPr>
            <a:picLocks noChangeAspect="1" noChangeArrowheads="1"/>
          </p:cNvPicPr>
          <p:nvPr userDrawn="1"/>
        </p:nvPicPr>
        <p:blipFill>
          <a:blip r:embed="rId2" cstate="print"/>
          <a:srcRect/>
          <a:stretch>
            <a:fillRect/>
          </a:stretch>
        </p:blipFill>
        <p:spPr bwMode="auto">
          <a:xfrm>
            <a:off x="547851" y="368146"/>
            <a:ext cx="2736074" cy="493506"/>
          </a:xfrm>
          <a:prstGeom prst="rect">
            <a:avLst/>
          </a:prstGeom>
          <a:noFill/>
          <a:ln w="9525">
            <a:noFill/>
            <a:miter lim="800000"/>
            <a:headEnd/>
            <a:tailEnd/>
          </a:ln>
        </p:spPr>
      </p:pic>
      <p:pic>
        <p:nvPicPr>
          <p:cNvPr id="11" name="Picture 18" descr="logo_uk"/>
          <p:cNvPicPr>
            <a:picLocks noChangeAspect="1" noChangeArrowheads="1"/>
          </p:cNvPicPr>
          <p:nvPr userDrawn="1"/>
        </p:nvPicPr>
        <p:blipFill>
          <a:blip r:embed="rId3" cstate="print"/>
          <a:srcRect/>
          <a:stretch>
            <a:fillRect/>
          </a:stretch>
        </p:blipFill>
        <p:spPr bwMode="auto">
          <a:xfrm>
            <a:off x="9421436" y="7113776"/>
            <a:ext cx="841625" cy="339582"/>
          </a:xfrm>
          <a:prstGeom prst="rect">
            <a:avLst/>
          </a:prstGeom>
          <a:noFill/>
          <a:ln w="9525">
            <a:noFill/>
            <a:miter lim="800000"/>
            <a:headEnd/>
            <a:tailEnd/>
          </a:ln>
        </p:spPr>
      </p:pic>
    </p:spTree>
    <p:extLst>
      <p:ext uri="{BB962C8B-B14F-4D97-AF65-F5344CB8AC3E}">
        <p14:creationId xmlns:p14="http://schemas.microsoft.com/office/powerpoint/2010/main" val="2095699274"/>
      </p:ext>
    </p:extLst>
  </p:cSld>
  <p:clrMapOvr>
    <a:masterClrMapping/>
  </p:clrMapOvr>
  <p:transition spd="med" advTm="5000">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700">
                <a:latin typeface="+mj-lt"/>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700">
                <a:latin typeface="+mj-lt"/>
                <a:cs typeface="Arial" pitchFamily="34" charset="0"/>
              </a:defRPr>
            </a:lvl1pPr>
            <a:lvl2pPr>
              <a:defRPr sz="2300">
                <a:latin typeface="+mj-lt"/>
                <a:cs typeface="Arial" pitchFamily="34" charset="0"/>
              </a:defRPr>
            </a:lvl2pPr>
            <a:lvl3pPr>
              <a:defRPr sz="2100">
                <a:latin typeface="+mj-lt"/>
                <a:cs typeface="Arial" pitchFamily="34" charset="0"/>
              </a:defRPr>
            </a:lvl3pPr>
            <a:lvl4pPr>
              <a:defRPr sz="2100">
                <a:latin typeface="+mj-lt"/>
                <a:cs typeface="Arial" pitchFamily="34" charset="0"/>
              </a:defRPr>
            </a:lvl4pPr>
            <a:lvl5pPr>
              <a:defRPr sz="2100">
                <a:latin typeface="+mj-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534591" y="7006699"/>
            <a:ext cx="2494756" cy="402483"/>
          </a:xfrm>
          <a:prstGeom prst="rect">
            <a:avLst/>
          </a:prstGeom>
        </p:spPr>
        <p:txBody>
          <a:bodyPr lIns="104287" tIns="52144" rIns="104287" bIns="52144"/>
          <a:lstStyle>
            <a:lvl1pPr>
              <a:defRPr>
                <a:latin typeface="+mj-lt"/>
                <a:cs typeface="Arial" pitchFamily="34" charset="0"/>
              </a:defRPr>
            </a:lvl1pPr>
          </a:lstStyle>
          <a:p>
            <a:fld id="{1D8BD707-D9CF-40AE-B4C6-C98DA3205C09}" type="datetimeFigureOut">
              <a:rPr lang="en-US" smtClean="0"/>
              <a:pPr/>
              <a:t>18-Aug-17</a:t>
            </a:fld>
            <a:endParaRPr lang="en-US" dirty="0"/>
          </a:p>
        </p:txBody>
      </p:sp>
      <p:sp>
        <p:nvSpPr>
          <p:cNvPr id="5" name="Footer Placeholder 4"/>
          <p:cNvSpPr>
            <a:spLocks noGrp="1"/>
          </p:cNvSpPr>
          <p:nvPr>
            <p:ph type="ftr" sz="quarter" idx="11"/>
          </p:nvPr>
        </p:nvSpPr>
        <p:spPr>
          <a:xfrm>
            <a:off x="3653036" y="7006699"/>
            <a:ext cx="3385741" cy="402483"/>
          </a:xfrm>
          <a:prstGeom prst="rect">
            <a:avLst/>
          </a:prstGeom>
        </p:spPr>
        <p:txBody>
          <a:bodyPr lIns="104287" tIns="52144" rIns="104287" bIns="52144"/>
          <a:lstStyle>
            <a:lvl1pPr>
              <a:defRPr>
                <a:latin typeface="+mj-lt"/>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mj-lt"/>
              </a:defRPr>
            </a:lvl1pPr>
          </a:lstStyle>
          <a:p>
            <a:fld id="{B6F15528-21DE-4FAA-801E-634DDDAF4B2B}"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with text">
    <p:spTree>
      <p:nvGrpSpPr>
        <p:cNvPr id="1" name=""/>
        <p:cNvGrpSpPr/>
        <p:nvPr/>
      </p:nvGrpSpPr>
      <p:grpSpPr>
        <a:xfrm>
          <a:off x="0" y="0"/>
          <a:ext cx="0" cy="0"/>
          <a:chOff x="0" y="0"/>
          <a:chExt cx="0" cy="0"/>
        </a:xfrm>
      </p:grpSpPr>
      <p:sp>
        <p:nvSpPr>
          <p:cNvPr id="7" name="Segnaposto titolo 1"/>
          <p:cNvSpPr>
            <a:spLocks noGrp="1"/>
          </p:cNvSpPr>
          <p:nvPr>
            <p:ph type="title" hasCustomPrompt="1"/>
          </p:nvPr>
        </p:nvSpPr>
        <p:spPr>
          <a:xfrm>
            <a:off x="678834" y="493670"/>
            <a:ext cx="6824902" cy="464040"/>
          </a:xfrm>
          <a:prstGeom prst="rect">
            <a:avLst/>
          </a:prstGeom>
        </p:spPr>
        <p:txBody>
          <a:bodyPr vert="horz" lIns="0" tIns="45720" rIns="108000" bIns="45720" rtlCol="0" anchor="b" anchorCtr="0">
            <a:normAutofit/>
          </a:bodyPr>
          <a:lstStyle/>
          <a:p>
            <a:r>
              <a:rPr lang="it-IT" dirty="0" smtClean="0"/>
              <a:t>Fare clic per modificare lo stile del titolo</a:t>
            </a:r>
            <a:endParaRPr lang="it-IT" dirty="0"/>
          </a:p>
        </p:txBody>
      </p:sp>
      <p:sp>
        <p:nvSpPr>
          <p:cNvPr id="8" name="Segnaposto testo 10"/>
          <p:cNvSpPr>
            <a:spLocks noGrp="1"/>
          </p:cNvSpPr>
          <p:nvPr>
            <p:ph type="body" sz="quarter" idx="13"/>
          </p:nvPr>
        </p:nvSpPr>
        <p:spPr>
          <a:xfrm>
            <a:off x="628650" y="1403349"/>
            <a:ext cx="9361488" cy="5256214"/>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9" name="Segnaposto piè di pagina 4"/>
          <p:cNvSpPr>
            <a:spLocks noGrp="1"/>
          </p:cNvSpPr>
          <p:nvPr>
            <p:ph type="ftr" sz="quarter" idx="3"/>
          </p:nvPr>
        </p:nvSpPr>
        <p:spPr>
          <a:xfrm>
            <a:off x="1319795" y="7007225"/>
            <a:ext cx="2328378" cy="401638"/>
          </a:xfrm>
          <a:prstGeom prst="rect">
            <a:avLst/>
          </a:prstGeom>
        </p:spPr>
        <p:txBody>
          <a:bodyPr vert="horz" lIns="91440" tIns="45720" rIns="91440" bIns="45720" rtlCol="0" anchor="ctr"/>
          <a:lstStyle>
            <a:lvl1pPr algn="l">
              <a:defRPr sz="1200" b="0" i="0">
                <a:solidFill>
                  <a:srgbClr val="B91023"/>
                </a:solidFill>
              </a:defRPr>
            </a:lvl1pPr>
          </a:lstStyle>
          <a:p>
            <a:r>
              <a:rPr lang="it-IT" smtClean="0"/>
              <a:t>RF &amp; CSS</a:t>
            </a:r>
            <a:endParaRPr lang="it-IT" dirty="0"/>
          </a:p>
        </p:txBody>
      </p:sp>
      <p:sp>
        <p:nvSpPr>
          <p:cNvPr id="10" name="Segnaposto numero diapositiva 6"/>
          <p:cNvSpPr>
            <a:spLocks noGrp="1"/>
          </p:cNvSpPr>
          <p:nvPr>
            <p:ph type="sldNum" sz="quarter" idx="12"/>
          </p:nvPr>
        </p:nvSpPr>
        <p:spPr>
          <a:xfrm>
            <a:off x="619760" y="6982691"/>
            <a:ext cx="772622" cy="418552"/>
          </a:xfrm>
        </p:spPr>
        <p:txBody>
          <a:bodyPr/>
          <a:lstStyle/>
          <a:p>
            <a:fld id="{F978DE44-342D-4E2C-ADD3-36DB2C90AEA2}" type="slidenum">
              <a:rPr lang="it-IT" smtClean="0"/>
              <a:pPr/>
              <a:t>‹#›</a:t>
            </a:fld>
            <a:endParaRPr lang="it-IT"/>
          </a:p>
        </p:txBody>
      </p:sp>
    </p:spTree>
    <p:extLst>
      <p:ext uri="{BB962C8B-B14F-4D97-AF65-F5344CB8AC3E}">
        <p14:creationId xmlns:p14="http://schemas.microsoft.com/office/powerpoint/2010/main" val="381239373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Segnaposto titolo 1"/>
          <p:cNvSpPr>
            <a:spLocks noGrp="1"/>
          </p:cNvSpPr>
          <p:nvPr>
            <p:ph type="title"/>
          </p:nvPr>
        </p:nvSpPr>
        <p:spPr>
          <a:xfrm>
            <a:off x="678834" y="493670"/>
            <a:ext cx="6824902" cy="464040"/>
          </a:xfrm>
          <a:prstGeom prst="rect">
            <a:avLst/>
          </a:prstGeom>
        </p:spPr>
        <p:txBody>
          <a:bodyPr vert="horz" lIns="0" tIns="45720" rIns="108000" bIns="45720" rtlCol="0" anchor="b" anchorCtr="0">
            <a:normAutofit/>
          </a:bodyPr>
          <a:lstStyle/>
          <a:p>
            <a:r>
              <a:rPr lang="it-IT" dirty="0" smtClean="0"/>
              <a:t>Fare clic per modificare lo stile del titolo</a:t>
            </a:r>
            <a:endParaRPr lang="it-IT" dirty="0"/>
          </a:p>
        </p:txBody>
      </p:sp>
      <p:sp>
        <p:nvSpPr>
          <p:cNvPr id="8" name="Segnaposto contenuto 2"/>
          <p:cNvSpPr>
            <a:spLocks noGrp="1"/>
          </p:cNvSpPr>
          <p:nvPr>
            <p:ph idx="1"/>
          </p:nvPr>
        </p:nvSpPr>
        <p:spPr>
          <a:xfrm>
            <a:off x="628650" y="1403349"/>
            <a:ext cx="9361487" cy="5256213"/>
          </a:xfrm>
        </p:spPr>
        <p:txBody>
          <a:bodyPr/>
          <a:lstStyle>
            <a:lvl1pPr marL="342900" indent="-342900">
              <a:buFont typeface="Wingdings" panose="05000000000000000000" pitchFamily="2" charset="2"/>
              <a:buChar char="§"/>
              <a:defRPr/>
            </a:lvl1pPr>
            <a:lvl2pPr marL="800100" indent="-342900">
              <a:buFont typeface="Wingdings" panose="05000000000000000000" pitchFamily="2" charset="2"/>
              <a:buChar char="§"/>
              <a:defRPr/>
            </a:lvl2pPr>
            <a:lvl3pPr marL="1200150" indent="-285750">
              <a:buFont typeface="Wingdings" panose="05000000000000000000" pitchFamily="2" charset="2"/>
              <a:buChar char="§"/>
              <a:defRPr/>
            </a:lvl3pPr>
            <a:lvl4pPr marL="1657350" indent="-285750">
              <a:buFont typeface="Wingdings" panose="05000000000000000000" pitchFamily="2" charset="2"/>
              <a:buChar char="§"/>
              <a:defRPr/>
            </a:lvl4pPr>
            <a:lvl5pPr marL="2114550" indent="-285750">
              <a:buFont typeface="Wingdings" panose="05000000000000000000" pitchFamily="2" charset="2"/>
              <a:buChar char="§"/>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9" name="Segnaposto piè di pagina 4"/>
          <p:cNvSpPr>
            <a:spLocks noGrp="1"/>
          </p:cNvSpPr>
          <p:nvPr>
            <p:ph type="ftr" sz="quarter" idx="3"/>
          </p:nvPr>
        </p:nvSpPr>
        <p:spPr>
          <a:xfrm>
            <a:off x="1319795" y="7007225"/>
            <a:ext cx="2328378" cy="401638"/>
          </a:xfrm>
          <a:prstGeom prst="rect">
            <a:avLst/>
          </a:prstGeom>
        </p:spPr>
        <p:txBody>
          <a:bodyPr vert="horz" lIns="91440" tIns="45720" rIns="91440" bIns="45720" rtlCol="0" anchor="ctr"/>
          <a:lstStyle>
            <a:lvl1pPr algn="l">
              <a:defRPr sz="1200" b="0" i="0">
                <a:solidFill>
                  <a:srgbClr val="B91023"/>
                </a:solidFill>
              </a:defRPr>
            </a:lvl1pPr>
          </a:lstStyle>
          <a:p>
            <a:r>
              <a:rPr lang="it-IT" smtClean="0"/>
              <a:t>RF &amp; CSS</a:t>
            </a:r>
            <a:endParaRPr lang="it-IT" dirty="0"/>
          </a:p>
        </p:txBody>
      </p:sp>
      <p:sp>
        <p:nvSpPr>
          <p:cNvPr id="10" name="Segnaposto numero diapositiva 6"/>
          <p:cNvSpPr>
            <a:spLocks noGrp="1"/>
          </p:cNvSpPr>
          <p:nvPr>
            <p:ph type="sldNum" sz="quarter" idx="12"/>
          </p:nvPr>
        </p:nvSpPr>
        <p:spPr>
          <a:xfrm>
            <a:off x="619760" y="6982691"/>
            <a:ext cx="772622" cy="418552"/>
          </a:xfrm>
        </p:spPr>
        <p:txBody>
          <a:bodyPr/>
          <a:lstStyle/>
          <a:p>
            <a:fld id="{F978DE44-342D-4E2C-ADD3-36DB2C90AEA2}" type="slidenum">
              <a:rPr lang="it-IT" smtClean="0"/>
              <a:pPr/>
              <a:t>‹#›</a:t>
            </a:fld>
            <a:endParaRPr lang="it-IT"/>
          </a:p>
        </p:txBody>
      </p:sp>
    </p:spTree>
    <p:extLst>
      <p:ext uri="{BB962C8B-B14F-4D97-AF65-F5344CB8AC3E}">
        <p14:creationId xmlns:p14="http://schemas.microsoft.com/office/powerpoint/2010/main" val="391899093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image. Two columns">
    <p:spTree>
      <p:nvGrpSpPr>
        <p:cNvPr id="1" name=""/>
        <p:cNvGrpSpPr/>
        <p:nvPr/>
      </p:nvGrpSpPr>
      <p:grpSpPr>
        <a:xfrm>
          <a:off x="0" y="0"/>
          <a:ext cx="0" cy="0"/>
          <a:chOff x="0" y="0"/>
          <a:chExt cx="0" cy="0"/>
        </a:xfrm>
      </p:grpSpPr>
      <p:sp>
        <p:nvSpPr>
          <p:cNvPr id="8" name="Segnaposto titolo 1"/>
          <p:cNvSpPr>
            <a:spLocks noGrp="1"/>
          </p:cNvSpPr>
          <p:nvPr>
            <p:ph type="title"/>
          </p:nvPr>
        </p:nvSpPr>
        <p:spPr>
          <a:xfrm>
            <a:off x="678834" y="493670"/>
            <a:ext cx="6824902" cy="464040"/>
          </a:xfrm>
          <a:prstGeom prst="rect">
            <a:avLst/>
          </a:prstGeom>
        </p:spPr>
        <p:txBody>
          <a:bodyPr vert="horz" lIns="0" tIns="45720" rIns="108000" bIns="45720" rtlCol="0" anchor="b" anchorCtr="0">
            <a:normAutofit/>
          </a:bodyPr>
          <a:lstStyle/>
          <a:p>
            <a:r>
              <a:rPr lang="it-IT" dirty="0" smtClean="0"/>
              <a:t>Fare clic per modificare lo stile del titolo</a:t>
            </a:r>
            <a:endParaRPr lang="it-IT" dirty="0"/>
          </a:p>
        </p:txBody>
      </p:sp>
      <p:sp>
        <p:nvSpPr>
          <p:cNvPr id="9" name="Segnaposto contenuto 2"/>
          <p:cNvSpPr>
            <a:spLocks noGrp="1"/>
          </p:cNvSpPr>
          <p:nvPr>
            <p:ph sz="half" idx="1"/>
          </p:nvPr>
        </p:nvSpPr>
        <p:spPr>
          <a:xfrm>
            <a:off x="628650" y="1403350"/>
            <a:ext cx="4537075" cy="5256213"/>
          </a:xfrm>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1" name="Segnaposto contenuto 3"/>
          <p:cNvSpPr>
            <a:spLocks noGrp="1"/>
          </p:cNvSpPr>
          <p:nvPr>
            <p:ph sz="half" idx="2"/>
          </p:nvPr>
        </p:nvSpPr>
        <p:spPr>
          <a:xfrm>
            <a:off x="5526088" y="1403351"/>
            <a:ext cx="4464049" cy="5256212"/>
          </a:xfrm>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0" name="Segnaposto piè di pagina 4"/>
          <p:cNvSpPr>
            <a:spLocks noGrp="1"/>
          </p:cNvSpPr>
          <p:nvPr>
            <p:ph type="ftr" sz="quarter" idx="3"/>
          </p:nvPr>
        </p:nvSpPr>
        <p:spPr>
          <a:xfrm>
            <a:off x="1319795" y="7007225"/>
            <a:ext cx="2328378" cy="401638"/>
          </a:xfrm>
          <a:prstGeom prst="rect">
            <a:avLst/>
          </a:prstGeom>
        </p:spPr>
        <p:txBody>
          <a:bodyPr vert="horz" lIns="91440" tIns="45720" rIns="91440" bIns="45720" rtlCol="0" anchor="ctr"/>
          <a:lstStyle>
            <a:lvl1pPr algn="l">
              <a:defRPr sz="1200" b="0" i="0">
                <a:solidFill>
                  <a:srgbClr val="B91023"/>
                </a:solidFill>
              </a:defRPr>
            </a:lvl1pPr>
          </a:lstStyle>
          <a:p>
            <a:r>
              <a:rPr lang="it-IT" smtClean="0"/>
              <a:t>RF &amp; CSS</a:t>
            </a:r>
            <a:endParaRPr lang="it-IT" dirty="0"/>
          </a:p>
        </p:txBody>
      </p:sp>
      <p:sp>
        <p:nvSpPr>
          <p:cNvPr id="12" name="Segnaposto numero diapositiva 6"/>
          <p:cNvSpPr>
            <a:spLocks noGrp="1"/>
          </p:cNvSpPr>
          <p:nvPr>
            <p:ph type="sldNum" sz="quarter" idx="12"/>
          </p:nvPr>
        </p:nvSpPr>
        <p:spPr>
          <a:xfrm>
            <a:off x="619760" y="6982691"/>
            <a:ext cx="772622" cy="418552"/>
          </a:xfrm>
        </p:spPr>
        <p:txBody>
          <a:bodyPr/>
          <a:lstStyle/>
          <a:p>
            <a:fld id="{F978DE44-342D-4E2C-ADD3-36DB2C90AEA2}" type="slidenum">
              <a:rPr lang="it-IT" smtClean="0"/>
              <a:pPr/>
              <a:t>‹#›</a:t>
            </a:fld>
            <a:endParaRPr lang="it-IT"/>
          </a:p>
        </p:txBody>
      </p:sp>
    </p:spTree>
    <p:extLst>
      <p:ext uri="{BB962C8B-B14F-4D97-AF65-F5344CB8AC3E}">
        <p14:creationId xmlns:p14="http://schemas.microsoft.com/office/powerpoint/2010/main" val="60688558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Segnaposto titolo 1"/>
          <p:cNvSpPr>
            <a:spLocks noGrp="1"/>
          </p:cNvSpPr>
          <p:nvPr>
            <p:ph type="title"/>
          </p:nvPr>
        </p:nvSpPr>
        <p:spPr>
          <a:xfrm>
            <a:off x="678834" y="493670"/>
            <a:ext cx="6824902" cy="464040"/>
          </a:xfrm>
          <a:prstGeom prst="rect">
            <a:avLst/>
          </a:prstGeom>
        </p:spPr>
        <p:txBody>
          <a:bodyPr vert="horz" lIns="0" tIns="45720" rIns="108000" bIns="45720" rtlCol="0" anchor="b" anchorCtr="0">
            <a:normAutofit/>
          </a:bodyPr>
          <a:lstStyle/>
          <a:p>
            <a:r>
              <a:rPr lang="it-IT" dirty="0" smtClean="0"/>
              <a:t>Fare clic per modificare lo stile del titolo</a:t>
            </a:r>
            <a:endParaRPr lang="it-IT" dirty="0"/>
          </a:p>
        </p:txBody>
      </p:sp>
      <p:sp>
        <p:nvSpPr>
          <p:cNvPr id="12" name="Segnaposto contenuto 3"/>
          <p:cNvSpPr>
            <a:spLocks noGrp="1"/>
          </p:cNvSpPr>
          <p:nvPr>
            <p:ph sz="half" idx="2"/>
          </p:nvPr>
        </p:nvSpPr>
        <p:spPr>
          <a:xfrm>
            <a:off x="628650" y="2196445"/>
            <a:ext cx="4537076" cy="4463118"/>
          </a:xfrm>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3" name="Segnaposto testo 2"/>
          <p:cNvSpPr>
            <a:spLocks noGrp="1"/>
          </p:cNvSpPr>
          <p:nvPr>
            <p:ph type="body" idx="15"/>
          </p:nvPr>
        </p:nvSpPr>
        <p:spPr>
          <a:xfrm>
            <a:off x="637961" y="1414020"/>
            <a:ext cx="4527766" cy="612743"/>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smtClean="0"/>
              <a:t>Fare clic per modificare stili del testo dello schema</a:t>
            </a:r>
          </a:p>
        </p:txBody>
      </p:sp>
      <p:sp>
        <p:nvSpPr>
          <p:cNvPr id="15" name="Segnaposto testo 2"/>
          <p:cNvSpPr>
            <a:spLocks noGrp="1"/>
          </p:cNvSpPr>
          <p:nvPr>
            <p:ph type="body" idx="16"/>
          </p:nvPr>
        </p:nvSpPr>
        <p:spPr>
          <a:xfrm>
            <a:off x="5462372" y="1414020"/>
            <a:ext cx="4527766" cy="612743"/>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smtClean="0"/>
              <a:t>Fare clic per modificare stili del testo dello schema</a:t>
            </a:r>
          </a:p>
        </p:txBody>
      </p:sp>
      <p:sp>
        <p:nvSpPr>
          <p:cNvPr id="16" name="Segnaposto contenuto 3"/>
          <p:cNvSpPr>
            <a:spLocks noGrp="1"/>
          </p:cNvSpPr>
          <p:nvPr>
            <p:ph sz="half" idx="17"/>
          </p:nvPr>
        </p:nvSpPr>
        <p:spPr>
          <a:xfrm>
            <a:off x="5453062" y="2196445"/>
            <a:ext cx="4537076" cy="4463118"/>
          </a:xfrm>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0" name="Segnaposto piè di pagina 4"/>
          <p:cNvSpPr>
            <a:spLocks noGrp="1"/>
          </p:cNvSpPr>
          <p:nvPr>
            <p:ph type="ftr" sz="quarter" idx="3"/>
          </p:nvPr>
        </p:nvSpPr>
        <p:spPr>
          <a:xfrm>
            <a:off x="1319795" y="7007225"/>
            <a:ext cx="2328378" cy="401638"/>
          </a:xfrm>
          <a:prstGeom prst="rect">
            <a:avLst/>
          </a:prstGeom>
        </p:spPr>
        <p:txBody>
          <a:bodyPr vert="horz" lIns="91440" tIns="45720" rIns="91440" bIns="45720" rtlCol="0" anchor="ctr"/>
          <a:lstStyle>
            <a:lvl1pPr algn="l">
              <a:defRPr sz="1200" b="0" i="0">
                <a:solidFill>
                  <a:srgbClr val="B91023"/>
                </a:solidFill>
              </a:defRPr>
            </a:lvl1pPr>
          </a:lstStyle>
          <a:p>
            <a:r>
              <a:rPr lang="it-IT" smtClean="0"/>
              <a:t>RF &amp; CSS</a:t>
            </a:r>
            <a:endParaRPr lang="it-IT" dirty="0"/>
          </a:p>
        </p:txBody>
      </p:sp>
      <p:sp>
        <p:nvSpPr>
          <p:cNvPr id="14" name="Segnaposto numero diapositiva 6"/>
          <p:cNvSpPr>
            <a:spLocks noGrp="1"/>
          </p:cNvSpPr>
          <p:nvPr>
            <p:ph type="sldNum" sz="quarter" idx="12"/>
          </p:nvPr>
        </p:nvSpPr>
        <p:spPr>
          <a:xfrm>
            <a:off x="619760" y="6982691"/>
            <a:ext cx="772622" cy="418552"/>
          </a:xfrm>
        </p:spPr>
        <p:txBody>
          <a:bodyPr/>
          <a:lstStyle/>
          <a:p>
            <a:fld id="{F978DE44-342D-4E2C-ADD3-36DB2C90AEA2}" type="slidenum">
              <a:rPr lang="it-IT" smtClean="0"/>
              <a:pPr/>
              <a:t>‹#›</a:t>
            </a:fld>
            <a:endParaRPr lang="it-IT"/>
          </a:p>
        </p:txBody>
      </p:sp>
    </p:spTree>
    <p:extLst>
      <p:ext uri="{BB962C8B-B14F-4D97-AF65-F5344CB8AC3E}">
        <p14:creationId xmlns:p14="http://schemas.microsoft.com/office/powerpoint/2010/main" val="303472921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with description">
    <p:spTree>
      <p:nvGrpSpPr>
        <p:cNvPr id="1" name=""/>
        <p:cNvGrpSpPr/>
        <p:nvPr/>
      </p:nvGrpSpPr>
      <p:grpSpPr>
        <a:xfrm>
          <a:off x="0" y="0"/>
          <a:ext cx="0" cy="0"/>
          <a:chOff x="0" y="0"/>
          <a:chExt cx="0" cy="0"/>
        </a:xfrm>
      </p:grpSpPr>
      <p:sp>
        <p:nvSpPr>
          <p:cNvPr id="9" name="Segnaposto titolo 1"/>
          <p:cNvSpPr>
            <a:spLocks noGrp="1"/>
          </p:cNvSpPr>
          <p:nvPr>
            <p:ph type="title"/>
          </p:nvPr>
        </p:nvSpPr>
        <p:spPr>
          <a:xfrm>
            <a:off x="678834" y="493670"/>
            <a:ext cx="6824902" cy="464040"/>
          </a:xfrm>
          <a:prstGeom prst="rect">
            <a:avLst/>
          </a:prstGeom>
        </p:spPr>
        <p:txBody>
          <a:bodyPr vert="horz" lIns="0" tIns="45720" rIns="108000" bIns="45720" rtlCol="0" anchor="b" anchorCtr="0">
            <a:normAutofit/>
          </a:bodyPr>
          <a:lstStyle/>
          <a:p>
            <a:r>
              <a:rPr lang="it-IT" dirty="0" smtClean="0"/>
              <a:t>Fare clic per modificare lo stile del titolo</a:t>
            </a:r>
            <a:endParaRPr lang="it-IT" dirty="0"/>
          </a:p>
        </p:txBody>
      </p:sp>
      <p:sp>
        <p:nvSpPr>
          <p:cNvPr id="10" name="Segnaposto immagine 2"/>
          <p:cNvSpPr>
            <a:spLocks noGrp="1"/>
          </p:cNvSpPr>
          <p:nvPr>
            <p:ph type="pic" idx="1"/>
          </p:nvPr>
        </p:nvSpPr>
        <p:spPr>
          <a:xfrm>
            <a:off x="5527342" y="1403350"/>
            <a:ext cx="4462795" cy="52562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11" name="Segnaposto testo 3"/>
          <p:cNvSpPr>
            <a:spLocks noGrp="1"/>
          </p:cNvSpPr>
          <p:nvPr>
            <p:ph type="body" sz="half" idx="2"/>
          </p:nvPr>
        </p:nvSpPr>
        <p:spPr>
          <a:xfrm>
            <a:off x="628650" y="1403350"/>
            <a:ext cx="4537076" cy="5256213"/>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smtClean="0"/>
              <a:t>Fare clic per modificare stili del testo dello schema</a:t>
            </a:r>
          </a:p>
        </p:txBody>
      </p:sp>
      <p:sp>
        <p:nvSpPr>
          <p:cNvPr id="8" name="Segnaposto piè di pagina 4"/>
          <p:cNvSpPr>
            <a:spLocks noGrp="1"/>
          </p:cNvSpPr>
          <p:nvPr>
            <p:ph type="ftr" sz="quarter" idx="3"/>
          </p:nvPr>
        </p:nvSpPr>
        <p:spPr>
          <a:xfrm>
            <a:off x="1319795" y="7007225"/>
            <a:ext cx="2328378" cy="401638"/>
          </a:xfrm>
          <a:prstGeom prst="rect">
            <a:avLst/>
          </a:prstGeom>
        </p:spPr>
        <p:txBody>
          <a:bodyPr vert="horz" lIns="91440" tIns="45720" rIns="91440" bIns="45720" rtlCol="0" anchor="ctr"/>
          <a:lstStyle>
            <a:lvl1pPr algn="l">
              <a:defRPr sz="1200" b="0" i="0">
                <a:solidFill>
                  <a:srgbClr val="B91023"/>
                </a:solidFill>
              </a:defRPr>
            </a:lvl1pPr>
          </a:lstStyle>
          <a:p>
            <a:r>
              <a:rPr lang="it-IT" smtClean="0"/>
              <a:t>RF &amp; CSS</a:t>
            </a:r>
            <a:endParaRPr lang="it-IT" dirty="0"/>
          </a:p>
        </p:txBody>
      </p:sp>
      <p:sp>
        <p:nvSpPr>
          <p:cNvPr id="12" name="Segnaposto numero diapositiva 6"/>
          <p:cNvSpPr>
            <a:spLocks noGrp="1"/>
          </p:cNvSpPr>
          <p:nvPr>
            <p:ph type="sldNum" sz="quarter" idx="12"/>
          </p:nvPr>
        </p:nvSpPr>
        <p:spPr>
          <a:xfrm>
            <a:off x="619760" y="6982691"/>
            <a:ext cx="772622" cy="418552"/>
          </a:xfrm>
        </p:spPr>
        <p:txBody>
          <a:bodyPr/>
          <a:lstStyle/>
          <a:p>
            <a:fld id="{F978DE44-342D-4E2C-ADD3-36DB2C90AEA2}" type="slidenum">
              <a:rPr lang="it-IT" smtClean="0"/>
              <a:pPr/>
              <a:t>‹#›</a:t>
            </a:fld>
            <a:endParaRPr lang="it-IT"/>
          </a:p>
        </p:txBody>
      </p:sp>
    </p:spTree>
    <p:extLst>
      <p:ext uri="{BB962C8B-B14F-4D97-AF65-F5344CB8AC3E}">
        <p14:creationId xmlns:p14="http://schemas.microsoft.com/office/powerpoint/2010/main" val="242418607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with text">
    <p:spTree>
      <p:nvGrpSpPr>
        <p:cNvPr id="1" name=""/>
        <p:cNvGrpSpPr/>
        <p:nvPr/>
      </p:nvGrpSpPr>
      <p:grpSpPr>
        <a:xfrm>
          <a:off x="0" y="0"/>
          <a:ext cx="0" cy="0"/>
          <a:chOff x="0" y="0"/>
          <a:chExt cx="0" cy="0"/>
        </a:xfrm>
      </p:grpSpPr>
      <p:sp>
        <p:nvSpPr>
          <p:cNvPr id="11" name="Segnaposto testo 10"/>
          <p:cNvSpPr>
            <a:spLocks noGrp="1"/>
          </p:cNvSpPr>
          <p:nvPr>
            <p:ph type="body" sz="quarter" idx="13"/>
          </p:nvPr>
        </p:nvSpPr>
        <p:spPr>
          <a:xfrm>
            <a:off x="628650" y="1403349"/>
            <a:ext cx="9361488" cy="5256214"/>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 name="Titolo 1"/>
          <p:cNvSpPr>
            <a:spLocks noGrp="1"/>
          </p:cNvSpPr>
          <p:nvPr>
            <p:ph type="title"/>
          </p:nvPr>
        </p:nvSpPr>
        <p:spPr/>
        <p:txBody>
          <a:bodyPr/>
          <a:lstStyle/>
          <a:p>
            <a:r>
              <a:rPr lang="it-IT" smtClean="0"/>
              <a:t>Fare clic per modificare lo stile del titolo</a:t>
            </a:r>
            <a:endParaRPr lang="it-IT"/>
          </a:p>
        </p:txBody>
      </p:sp>
      <p:sp>
        <p:nvSpPr>
          <p:cNvPr id="8" name="Segnaposto numero diapositiva 6"/>
          <p:cNvSpPr>
            <a:spLocks noGrp="1"/>
          </p:cNvSpPr>
          <p:nvPr>
            <p:ph type="sldNum" sz="quarter" idx="12"/>
          </p:nvPr>
        </p:nvSpPr>
        <p:spPr>
          <a:xfrm>
            <a:off x="619760" y="6982691"/>
            <a:ext cx="772622" cy="418552"/>
          </a:xfrm>
        </p:spPr>
        <p:txBody>
          <a:bodyPr/>
          <a:lstStyle/>
          <a:p>
            <a:fld id="{F978DE44-342D-4E2C-ADD3-36DB2C90AEA2}" type="slidenum">
              <a:rPr lang="it-IT" smtClean="0"/>
              <a:pPr/>
              <a:t>‹#›</a:t>
            </a:fld>
            <a:endParaRPr lang="it-IT"/>
          </a:p>
        </p:txBody>
      </p:sp>
    </p:spTree>
    <p:extLst>
      <p:ext uri="{BB962C8B-B14F-4D97-AF65-F5344CB8AC3E}">
        <p14:creationId xmlns:p14="http://schemas.microsoft.com/office/powerpoint/2010/main" val="14517423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Segnaposto contenuto 2"/>
          <p:cNvSpPr>
            <a:spLocks noGrp="1"/>
          </p:cNvSpPr>
          <p:nvPr>
            <p:ph idx="1"/>
          </p:nvPr>
        </p:nvSpPr>
        <p:spPr>
          <a:xfrm>
            <a:off x="628650" y="1403349"/>
            <a:ext cx="9361487" cy="5256213"/>
          </a:xfrm>
        </p:spPr>
        <p:txBody>
          <a:bodyPr/>
          <a:lstStyle>
            <a:lvl1pPr marL="342900" indent="-342900">
              <a:buFont typeface="Wingdings" panose="05000000000000000000" pitchFamily="2" charset="2"/>
              <a:buChar char="§"/>
              <a:defRPr/>
            </a:lvl1pPr>
            <a:lvl2pPr marL="800100" indent="-342900">
              <a:buFont typeface="Wingdings" panose="05000000000000000000" pitchFamily="2" charset="2"/>
              <a:buChar char="§"/>
              <a:defRPr/>
            </a:lvl2pPr>
            <a:lvl3pPr marL="1200150" indent="-285750">
              <a:buFont typeface="Wingdings" panose="05000000000000000000" pitchFamily="2" charset="2"/>
              <a:buChar char="§"/>
              <a:defRPr/>
            </a:lvl3pPr>
            <a:lvl4pPr marL="1657350" indent="-285750">
              <a:buFont typeface="Wingdings" panose="05000000000000000000" pitchFamily="2" charset="2"/>
              <a:buChar char="§"/>
              <a:defRPr/>
            </a:lvl4pPr>
            <a:lvl5pPr marL="2114550" indent="-285750">
              <a:buFont typeface="Wingdings" panose="05000000000000000000" pitchFamily="2" charset="2"/>
              <a:buChar char="§"/>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 name="Titolo 1"/>
          <p:cNvSpPr>
            <a:spLocks noGrp="1"/>
          </p:cNvSpPr>
          <p:nvPr>
            <p:ph type="title"/>
          </p:nvPr>
        </p:nvSpPr>
        <p:spPr/>
        <p:txBody>
          <a:bodyPr/>
          <a:lstStyle/>
          <a:p>
            <a:r>
              <a:rPr lang="it-IT" smtClean="0"/>
              <a:t>Fare clic per modificare lo stile del titolo</a:t>
            </a:r>
            <a:endParaRPr lang="it-IT"/>
          </a:p>
        </p:txBody>
      </p:sp>
      <p:sp>
        <p:nvSpPr>
          <p:cNvPr id="8" name="Segnaposto numero diapositiva 6"/>
          <p:cNvSpPr>
            <a:spLocks noGrp="1"/>
          </p:cNvSpPr>
          <p:nvPr>
            <p:ph type="sldNum" sz="quarter" idx="12"/>
          </p:nvPr>
        </p:nvSpPr>
        <p:spPr>
          <a:xfrm>
            <a:off x="619760" y="6982691"/>
            <a:ext cx="772622" cy="418552"/>
          </a:xfrm>
        </p:spPr>
        <p:txBody>
          <a:bodyPr/>
          <a:lstStyle/>
          <a:p>
            <a:fld id="{F978DE44-342D-4E2C-ADD3-36DB2C90AEA2}" type="slidenum">
              <a:rPr lang="it-IT" smtClean="0"/>
              <a:pPr/>
              <a:t>‹#›</a:t>
            </a:fld>
            <a:endParaRPr lang="it-IT"/>
          </a:p>
        </p:txBody>
      </p:sp>
    </p:spTree>
    <p:extLst>
      <p:ext uri="{BB962C8B-B14F-4D97-AF65-F5344CB8AC3E}">
        <p14:creationId xmlns:p14="http://schemas.microsoft.com/office/powerpoint/2010/main" val="13156743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image. Two column">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628650" y="1403350"/>
            <a:ext cx="4537075" cy="5256213"/>
          </a:xfrm>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contenuto 3"/>
          <p:cNvSpPr>
            <a:spLocks noGrp="1"/>
          </p:cNvSpPr>
          <p:nvPr>
            <p:ph sz="half" idx="2"/>
          </p:nvPr>
        </p:nvSpPr>
        <p:spPr>
          <a:xfrm>
            <a:off x="5526088" y="1403351"/>
            <a:ext cx="4464049" cy="5256212"/>
          </a:xfrm>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9" name="Titolo 1"/>
          <p:cNvSpPr>
            <a:spLocks noGrp="1"/>
          </p:cNvSpPr>
          <p:nvPr>
            <p:ph type="title"/>
          </p:nvPr>
        </p:nvSpPr>
        <p:spPr>
          <a:xfrm>
            <a:off x="622168" y="493670"/>
            <a:ext cx="6881567" cy="464040"/>
          </a:xfrm>
        </p:spPr>
        <p:txBody>
          <a:bodyPr/>
          <a:lstStyle/>
          <a:p>
            <a:r>
              <a:rPr lang="it-IT" smtClean="0"/>
              <a:t>Fare clic per modificare lo stile del titolo</a:t>
            </a:r>
            <a:endParaRPr lang="it-IT"/>
          </a:p>
        </p:txBody>
      </p:sp>
      <p:sp>
        <p:nvSpPr>
          <p:cNvPr id="10" name="Segnaposto numero diapositiva 6"/>
          <p:cNvSpPr>
            <a:spLocks noGrp="1"/>
          </p:cNvSpPr>
          <p:nvPr>
            <p:ph type="sldNum" sz="quarter" idx="12"/>
          </p:nvPr>
        </p:nvSpPr>
        <p:spPr>
          <a:xfrm>
            <a:off x="619760" y="6982691"/>
            <a:ext cx="772622" cy="418552"/>
          </a:xfrm>
        </p:spPr>
        <p:txBody>
          <a:bodyPr/>
          <a:lstStyle/>
          <a:p>
            <a:fld id="{F978DE44-342D-4E2C-ADD3-36DB2C90AEA2}" type="slidenum">
              <a:rPr lang="it-IT" smtClean="0"/>
              <a:pPr/>
              <a:t>‹#›</a:t>
            </a:fld>
            <a:endParaRPr lang="it-IT"/>
          </a:p>
        </p:txBody>
      </p:sp>
    </p:spTree>
    <p:extLst>
      <p:ext uri="{BB962C8B-B14F-4D97-AF65-F5344CB8AC3E}">
        <p14:creationId xmlns:p14="http://schemas.microsoft.com/office/powerpoint/2010/main" val="173719391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Segnaposto contenuto 3"/>
          <p:cNvSpPr>
            <a:spLocks noGrp="1"/>
          </p:cNvSpPr>
          <p:nvPr>
            <p:ph sz="half" idx="2"/>
          </p:nvPr>
        </p:nvSpPr>
        <p:spPr>
          <a:xfrm>
            <a:off x="628650" y="2196445"/>
            <a:ext cx="4537076" cy="4463118"/>
          </a:xfrm>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4" name="Segnaposto testo 2"/>
          <p:cNvSpPr>
            <a:spLocks noGrp="1"/>
          </p:cNvSpPr>
          <p:nvPr>
            <p:ph type="body" idx="15"/>
          </p:nvPr>
        </p:nvSpPr>
        <p:spPr>
          <a:xfrm>
            <a:off x="637961" y="1414020"/>
            <a:ext cx="4527766" cy="612743"/>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smtClean="0"/>
              <a:t>Fare clic per modificare stili del testo dello schema</a:t>
            </a:r>
          </a:p>
        </p:txBody>
      </p:sp>
      <p:sp>
        <p:nvSpPr>
          <p:cNvPr id="10" name="Segnaposto testo 2"/>
          <p:cNvSpPr>
            <a:spLocks noGrp="1"/>
          </p:cNvSpPr>
          <p:nvPr>
            <p:ph type="body" idx="16"/>
          </p:nvPr>
        </p:nvSpPr>
        <p:spPr>
          <a:xfrm>
            <a:off x="5462372" y="1414020"/>
            <a:ext cx="4527766" cy="612743"/>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smtClean="0"/>
              <a:t>Fare clic per modificare stili del testo dello schema</a:t>
            </a:r>
          </a:p>
        </p:txBody>
      </p:sp>
      <p:sp>
        <p:nvSpPr>
          <p:cNvPr id="15" name="Segnaposto contenuto 3"/>
          <p:cNvSpPr>
            <a:spLocks noGrp="1"/>
          </p:cNvSpPr>
          <p:nvPr>
            <p:ph sz="half" idx="17"/>
          </p:nvPr>
        </p:nvSpPr>
        <p:spPr>
          <a:xfrm>
            <a:off x="5453062" y="2196445"/>
            <a:ext cx="4537076" cy="4463118"/>
          </a:xfrm>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7" name="Titolo 1"/>
          <p:cNvSpPr>
            <a:spLocks noGrp="1"/>
          </p:cNvSpPr>
          <p:nvPr>
            <p:ph type="title"/>
          </p:nvPr>
        </p:nvSpPr>
        <p:spPr>
          <a:xfrm>
            <a:off x="622168" y="493670"/>
            <a:ext cx="6881567" cy="464040"/>
          </a:xfrm>
        </p:spPr>
        <p:txBody>
          <a:bodyPr/>
          <a:lstStyle/>
          <a:p>
            <a:r>
              <a:rPr lang="it-IT" dirty="0" smtClean="0"/>
              <a:t>Fare clic per modificare lo stile del titolo</a:t>
            </a:r>
            <a:endParaRPr lang="it-IT" dirty="0"/>
          </a:p>
        </p:txBody>
      </p:sp>
      <p:sp>
        <p:nvSpPr>
          <p:cNvPr id="12" name="Segnaposto numero diapositiva 6"/>
          <p:cNvSpPr>
            <a:spLocks noGrp="1"/>
          </p:cNvSpPr>
          <p:nvPr>
            <p:ph type="sldNum" sz="quarter" idx="12"/>
          </p:nvPr>
        </p:nvSpPr>
        <p:spPr>
          <a:xfrm>
            <a:off x="619760" y="6982691"/>
            <a:ext cx="772622" cy="418552"/>
          </a:xfrm>
        </p:spPr>
        <p:txBody>
          <a:bodyPr/>
          <a:lstStyle/>
          <a:p>
            <a:fld id="{F978DE44-342D-4E2C-ADD3-36DB2C90AEA2}" type="slidenum">
              <a:rPr lang="it-IT" smtClean="0"/>
              <a:pPr/>
              <a:t>‹#›</a:t>
            </a:fld>
            <a:endParaRPr lang="it-IT"/>
          </a:p>
        </p:txBody>
      </p:sp>
    </p:spTree>
    <p:extLst>
      <p:ext uri="{BB962C8B-B14F-4D97-AF65-F5344CB8AC3E}">
        <p14:creationId xmlns:p14="http://schemas.microsoft.com/office/powerpoint/2010/main" val="390291050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with description">
    <p:spTree>
      <p:nvGrpSpPr>
        <p:cNvPr id="1" name=""/>
        <p:cNvGrpSpPr/>
        <p:nvPr/>
      </p:nvGrpSpPr>
      <p:grpSpPr>
        <a:xfrm>
          <a:off x="0" y="0"/>
          <a:ext cx="0" cy="0"/>
          <a:chOff x="0" y="0"/>
          <a:chExt cx="0" cy="0"/>
        </a:xfrm>
      </p:grpSpPr>
      <p:sp>
        <p:nvSpPr>
          <p:cNvPr id="3" name="Segnaposto immagine 2"/>
          <p:cNvSpPr>
            <a:spLocks noGrp="1"/>
          </p:cNvSpPr>
          <p:nvPr>
            <p:ph type="pic" idx="1"/>
          </p:nvPr>
        </p:nvSpPr>
        <p:spPr>
          <a:xfrm>
            <a:off x="5527342" y="1403350"/>
            <a:ext cx="4462795" cy="52562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628650" y="1403350"/>
            <a:ext cx="4537076" cy="5256213"/>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smtClean="0"/>
              <a:t>Fare clic per modificare stili del testo dello schema</a:t>
            </a:r>
          </a:p>
        </p:txBody>
      </p:sp>
      <p:sp>
        <p:nvSpPr>
          <p:cNvPr id="8" name="Titolo 1"/>
          <p:cNvSpPr>
            <a:spLocks noGrp="1"/>
          </p:cNvSpPr>
          <p:nvPr>
            <p:ph type="title"/>
          </p:nvPr>
        </p:nvSpPr>
        <p:spPr>
          <a:xfrm>
            <a:off x="622168" y="493670"/>
            <a:ext cx="6881567" cy="464040"/>
          </a:xfrm>
        </p:spPr>
        <p:txBody>
          <a:bodyPr/>
          <a:lstStyle/>
          <a:p>
            <a:r>
              <a:rPr lang="it-IT" smtClean="0"/>
              <a:t>Fare clic per modificare lo stile del titolo</a:t>
            </a:r>
            <a:endParaRPr lang="it-IT"/>
          </a:p>
        </p:txBody>
      </p:sp>
      <p:sp>
        <p:nvSpPr>
          <p:cNvPr id="10" name="Segnaposto numero diapositiva 6"/>
          <p:cNvSpPr>
            <a:spLocks noGrp="1"/>
          </p:cNvSpPr>
          <p:nvPr>
            <p:ph type="sldNum" sz="quarter" idx="12"/>
          </p:nvPr>
        </p:nvSpPr>
        <p:spPr>
          <a:xfrm>
            <a:off x="619760" y="6982691"/>
            <a:ext cx="772622" cy="418552"/>
          </a:xfrm>
        </p:spPr>
        <p:txBody>
          <a:bodyPr/>
          <a:lstStyle/>
          <a:p>
            <a:fld id="{F978DE44-342D-4E2C-ADD3-36DB2C90AEA2}" type="slidenum">
              <a:rPr lang="it-IT" smtClean="0"/>
              <a:pPr/>
              <a:t>‹#›</a:t>
            </a:fld>
            <a:endParaRPr lang="it-IT"/>
          </a:p>
        </p:txBody>
      </p:sp>
    </p:spTree>
    <p:extLst>
      <p:ext uri="{BB962C8B-B14F-4D97-AF65-F5344CB8AC3E}">
        <p14:creationId xmlns:p14="http://schemas.microsoft.com/office/powerpoint/2010/main" val="547504725"/>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6" name="Segnaposto numero diapositiva 6"/>
          <p:cNvSpPr>
            <a:spLocks noGrp="1"/>
          </p:cNvSpPr>
          <p:nvPr>
            <p:ph type="sldNum" sz="quarter" idx="4"/>
          </p:nvPr>
        </p:nvSpPr>
        <p:spPr>
          <a:xfrm>
            <a:off x="619760" y="6982691"/>
            <a:ext cx="772622" cy="418552"/>
          </a:xfrm>
          <a:prstGeom prst="rect">
            <a:avLst/>
          </a:prstGeom>
        </p:spPr>
        <p:txBody>
          <a:bodyPr/>
          <a:lstStyle/>
          <a:p>
            <a:fld id="{F978DE44-342D-4E2C-ADD3-36DB2C90AEA2}" type="slidenum">
              <a:rPr lang="it-IT" smtClean="0"/>
              <a:pPr/>
              <a:t>‹#›</a:t>
            </a:fld>
            <a:endParaRPr lang="it-IT"/>
          </a:p>
        </p:txBody>
      </p:sp>
    </p:spTree>
    <p:extLst>
      <p:ext uri="{BB962C8B-B14F-4D97-AF65-F5344CB8AC3E}">
        <p14:creationId xmlns:p14="http://schemas.microsoft.com/office/powerpoint/2010/main" val="309665371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ypical Slide">
    <p:spTree>
      <p:nvGrpSpPr>
        <p:cNvPr id="1" name=""/>
        <p:cNvGrpSpPr/>
        <p:nvPr/>
      </p:nvGrpSpPr>
      <p:grpSpPr>
        <a:xfrm>
          <a:off x="0" y="0"/>
          <a:ext cx="0" cy="0"/>
          <a:chOff x="0" y="0"/>
          <a:chExt cx="0" cy="0"/>
        </a:xfrm>
      </p:grpSpPr>
      <p:sp>
        <p:nvSpPr>
          <p:cNvPr id="20" name="Title 16"/>
          <p:cNvSpPr>
            <a:spLocks noGrp="1"/>
          </p:cNvSpPr>
          <p:nvPr>
            <p:ph type="title"/>
          </p:nvPr>
        </p:nvSpPr>
        <p:spPr>
          <a:xfrm>
            <a:off x="546686" y="1081071"/>
            <a:ext cx="6921139" cy="378475"/>
          </a:xfrm>
          <a:prstGeom prst="rect">
            <a:avLst/>
          </a:prstGeom>
        </p:spPr>
        <p:txBody>
          <a:bodyPr lIns="0" tIns="0" rIns="0" bIns="0"/>
          <a:lstStyle>
            <a:lvl1pPr algn="l">
              <a:defRPr sz="2500" b="1" baseline="0">
                <a:latin typeface="+mn-lt"/>
              </a:defRPr>
            </a:lvl1pPr>
          </a:lstStyle>
          <a:p>
            <a:r>
              <a:rPr lang="en-US" smtClean="0"/>
              <a:t>Click to edit Master title style</a:t>
            </a:r>
            <a:endParaRPr lang="en-GB" dirty="0"/>
          </a:p>
        </p:txBody>
      </p:sp>
      <p:sp>
        <p:nvSpPr>
          <p:cNvPr id="21" name="Text Placeholder 22"/>
          <p:cNvSpPr>
            <a:spLocks noGrp="1"/>
          </p:cNvSpPr>
          <p:nvPr>
            <p:ph type="body" sz="quarter" idx="10"/>
          </p:nvPr>
        </p:nvSpPr>
        <p:spPr>
          <a:xfrm>
            <a:off x="546685" y="1836984"/>
            <a:ext cx="9093261" cy="5276624"/>
          </a:xfrm>
          <a:prstGeom prst="rect">
            <a:avLst/>
          </a:prstGeom>
        </p:spPr>
        <p:txBody>
          <a:bodyPr lIns="0" tIns="0" rIns="0" bIns="0"/>
          <a:lstStyle>
            <a:lvl1pPr>
              <a:buNone/>
              <a:defRPr sz="2500"/>
            </a:lvl1pPr>
            <a:lvl2pPr>
              <a:defRPr sz="2500"/>
            </a:lvl2pPr>
            <a:lvl3pPr>
              <a:defRPr sz="2100" baseline="0"/>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531703899"/>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Large picture layout">
    <p:spTree>
      <p:nvGrpSpPr>
        <p:cNvPr id="1" name=""/>
        <p:cNvGrpSpPr/>
        <p:nvPr/>
      </p:nvGrpSpPr>
      <p:grpSpPr>
        <a:xfrm>
          <a:off x="0" y="0"/>
          <a:ext cx="0" cy="0"/>
          <a:chOff x="0" y="0"/>
          <a:chExt cx="0" cy="0"/>
        </a:xfrm>
      </p:grpSpPr>
      <p:sp>
        <p:nvSpPr>
          <p:cNvPr id="4" name="Rectangle 1"/>
          <p:cNvSpPr>
            <a:spLocks noChangeArrowheads="1"/>
          </p:cNvSpPr>
          <p:nvPr userDrawn="1"/>
        </p:nvSpPr>
        <p:spPr bwMode="auto">
          <a:xfrm>
            <a:off x="-12993" y="7055697"/>
            <a:ext cx="5893491" cy="503978"/>
          </a:xfrm>
          <a:prstGeom prst="rect">
            <a:avLst/>
          </a:prstGeom>
          <a:gradFill rotWithShape="0">
            <a:gsLst>
              <a:gs pos="0">
                <a:srgbClr val="B0B0B0"/>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104287" tIns="52144" rIns="104287" bIns="52144"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defTabSz="457200" eaLnBrk="0" fontAlgn="base" hangingPunct="0">
              <a:spcBef>
                <a:spcPct val="0"/>
              </a:spcBef>
              <a:spcAft>
                <a:spcPct val="0"/>
              </a:spcAft>
              <a:defRPr>
                <a:solidFill>
                  <a:schemeClr val="tx1"/>
                </a:solidFill>
                <a:latin typeface="Arial" pitchFamily="34" charset="0"/>
              </a:defRPr>
            </a:lvl6pPr>
            <a:lvl7pPr marL="2971800" indent="-228600" algn="ctr" defTabSz="457200" eaLnBrk="0" fontAlgn="base" hangingPunct="0">
              <a:spcBef>
                <a:spcPct val="0"/>
              </a:spcBef>
              <a:spcAft>
                <a:spcPct val="0"/>
              </a:spcAft>
              <a:defRPr>
                <a:solidFill>
                  <a:schemeClr val="tx1"/>
                </a:solidFill>
                <a:latin typeface="Arial" pitchFamily="34" charset="0"/>
              </a:defRPr>
            </a:lvl7pPr>
            <a:lvl8pPr marL="3429000" indent="-228600" algn="ctr" defTabSz="457200" eaLnBrk="0" fontAlgn="base" hangingPunct="0">
              <a:spcBef>
                <a:spcPct val="0"/>
              </a:spcBef>
              <a:spcAft>
                <a:spcPct val="0"/>
              </a:spcAft>
              <a:defRPr>
                <a:solidFill>
                  <a:schemeClr val="tx1"/>
                </a:solidFill>
                <a:latin typeface="Arial" pitchFamily="34" charset="0"/>
              </a:defRPr>
            </a:lvl8pPr>
            <a:lvl9pPr marL="3886200" indent="-228600" algn="ctr" defTabSz="457200" eaLnBrk="0" fontAlgn="base" hangingPunct="0">
              <a:spcBef>
                <a:spcPct val="0"/>
              </a:spcBef>
              <a:spcAft>
                <a:spcPct val="0"/>
              </a:spcAft>
              <a:defRPr>
                <a:solidFill>
                  <a:schemeClr val="tx1"/>
                </a:solidFill>
                <a:latin typeface="Arial" pitchFamily="34" charset="0"/>
              </a:defRPr>
            </a:lvl9pPr>
          </a:lstStyle>
          <a:p>
            <a:pPr eaLnBrk="1" hangingPunct="1"/>
            <a:endParaRPr lang="it-IT" altLang="en-US"/>
          </a:p>
        </p:txBody>
      </p:sp>
      <p:pic>
        <p:nvPicPr>
          <p:cNvPr id="5" name="sfum.png" descr="/mia/lavori/NOUVELLE-ADV/FCL/maccaferri/Seci_17.03.10/sfum.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62052" y="0"/>
            <a:ext cx="7929761" cy="103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cinzia:Documents:MACCAFERRI:HOLDING-SUBHOLDING:MACCAFERRI:PPT:logo.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47585" y="367485"/>
            <a:ext cx="2736065" cy="49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logo_uk"/>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422160" y="7113445"/>
            <a:ext cx="840867" cy="33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p:nvPr>
        </p:nvSpPr>
        <p:spPr>
          <a:xfrm>
            <a:off x="534591" y="1838597"/>
            <a:ext cx="9622632" cy="5116261"/>
          </a:xfrm>
          <a:prstGeom prst="rect">
            <a:avLst/>
          </a:prstGeom>
        </p:spPr>
        <p:txBody>
          <a:bodyPr lIns="0" tIns="0" rIns="0" bIns="0"/>
          <a:lstStyle>
            <a:lvl1pPr>
              <a:buNone/>
              <a:defRPr sz="2500"/>
            </a:lvl1pPr>
            <a:lvl2pPr>
              <a:defRPr sz="2500"/>
            </a:lvl2pPr>
            <a:lvl3pPr>
              <a:defRPr sz="21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Title 16"/>
          <p:cNvSpPr>
            <a:spLocks noGrp="1"/>
          </p:cNvSpPr>
          <p:nvPr>
            <p:ph type="title" idx="10"/>
          </p:nvPr>
        </p:nvSpPr>
        <p:spPr>
          <a:xfrm>
            <a:off x="546686" y="1081071"/>
            <a:ext cx="6921139" cy="378475"/>
          </a:xfrm>
          <a:prstGeom prst="rect">
            <a:avLst/>
          </a:prstGeom>
        </p:spPr>
        <p:txBody>
          <a:bodyPr lIns="0" tIns="0" rIns="0" bIns="0"/>
          <a:lstStyle>
            <a:lvl1pPr algn="l">
              <a:defRPr sz="2500" b="1">
                <a:latin typeface="+mn-lt"/>
              </a:defRPr>
            </a:lvl1pPr>
          </a:lstStyle>
          <a:p>
            <a:r>
              <a:rPr lang="en-US" dirty="0" smtClean="0"/>
              <a:t>Click to edit Master title</a:t>
            </a:r>
            <a:endParaRPr lang="en-GB" dirty="0"/>
          </a:p>
        </p:txBody>
      </p:sp>
      <p:sp>
        <p:nvSpPr>
          <p:cNvPr id="9" name="Date Placeholder 1"/>
          <p:cNvSpPr>
            <a:spLocks noGrp="1"/>
          </p:cNvSpPr>
          <p:nvPr>
            <p:ph type="dt" sz="half" idx="11"/>
          </p:nvPr>
        </p:nvSpPr>
        <p:spPr>
          <a:xfrm>
            <a:off x="532735" y="7188691"/>
            <a:ext cx="2494756" cy="400733"/>
          </a:xfrm>
          <a:prstGeom prst="rect">
            <a:avLst/>
          </a:prstGeom>
        </p:spPr>
        <p:txBody>
          <a:bodyPr lIns="104287" tIns="52144" rIns="104287" bIns="52144"/>
          <a:lstStyle>
            <a:lvl1pPr>
              <a:defRPr sz="1100">
                <a:latin typeface="Arial" charset="0"/>
              </a:defRPr>
            </a:lvl1pPr>
          </a:lstStyle>
          <a:p>
            <a:pPr>
              <a:defRPr/>
            </a:pPr>
            <a:endParaRPr lang="en-US" dirty="0"/>
          </a:p>
        </p:txBody>
      </p:sp>
      <p:sp>
        <p:nvSpPr>
          <p:cNvPr id="10" name="Footer Placeholder 2"/>
          <p:cNvSpPr>
            <a:spLocks noGrp="1"/>
          </p:cNvSpPr>
          <p:nvPr>
            <p:ph type="ftr" sz="quarter" idx="12"/>
          </p:nvPr>
        </p:nvSpPr>
        <p:spPr>
          <a:xfrm>
            <a:off x="1319795" y="7007225"/>
            <a:ext cx="2328378" cy="401638"/>
          </a:xfrm>
          <a:prstGeom prst="rect">
            <a:avLst/>
          </a:prstGeom>
        </p:spPr>
        <p:txBody>
          <a:bodyPr/>
          <a:lstStyle>
            <a:lvl1pPr>
              <a:defRPr lang="en-US" sz="1100">
                <a:latin typeface="Arial" charset="0"/>
              </a:defRPr>
            </a:lvl1pPr>
          </a:lstStyle>
          <a:p>
            <a:pPr>
              <a:defRPr/>
            </a:pPr>
            <a:r>
              <a:rPr dirty="0"/>
              <a:t>RF &amp; CSS</a:t>
            </a:r>
          </a:p>
        </p:txBody>
      </p:sp>
      <p:sp>
        <p:nvSpPr>
          <p:cNvPr id="11" name="Slide Number Placeholder 3"/>
          <p:cNvSpPr>
            <a:spLocks noGrp="1"/>
          </p:cNvSpPr>
          <p:nvPr>
            <p:ph type="sldNum" sz="quarter" idx="13"/>
          </p:nvPr>
        </p:nvSpPr>
        <p:spPr/>
        <p:txBody>
          <a:bodyPr lIns="104287" tIns="52144" rIns="104287" bIns="52144"/>
          <a:lstStyle>
            <a:lvl1pPr>
              <a:defRPr lang="en-US" sz="1100">
                <a:latin typeface="Arial" charset="0"/>
              </a:defRPr>
            </a:lvl1pPr>
          </a:lstStyle>
          <a:p>
            <a:pPr>
              <a:defRPr/>
            </a:pPr>
            <a:fld id="{140E438E-F080-4B01-A452-746F4617F66B}" type="slidenum">
              <a:rPr/>
              <a:pPr>
                <a:defRPr/>
              </a:pPr>
              <a:t>‹#›</a:t>
            </a:fld>
            <a:endParaRPr dirty="0"/>
          </a:p>
        </p:txBody>
      </p:sp>
    </p:spTree>
    <p:extLst>
      <p:ext uri="{BB962C8B-B14F-4D97-AF65-F5344CB8AC3E}">
        <p14:creationId xmlns:p14="http://schemas.microsoft.com/office/powerpoint/2010/main" val="1016744638"/>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16.xml"/><Relationship Id="rId7" Type="http://schemas.openxmlformats.org/officeDocument/2006/relationships/image" Target="../media/image8.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noChangeAspect="1"/>
          </p:cNvSpPr>
          <p:nvPr>
            <p:ph type="title"/>
          </p:nvPr>
        </p:nvSpPr>
        <p:spPr>
          <a:xfrm>
            <a:off x="4262833" y="2016126"/>
            <a:ext cx="4755755" cy="1914654"/>
          </a:xfrm>
          <a:prstGeom prst="rect">
            <a:avLst/>
          </a:prstGeom>
        </p:spPr>
        <p:txBody>
          <a:bodyPr vert="horz" lIns="0" tIns="0" rIns="0" bIns="0" rtlCol="0" anchor="b" anchorCtr="0">
            <a:noAutofit/>
          </a:bodyPr>
          <a:lstStyle/>
          <a:p>
            <a:r>
              <a:rPr lang="it-IT" dirty="0" smtClean="0"/>
              <a:t>Fare clic per modificare lo stile del titolo</a:t>
            </a:r>
            <a:endParaRPr lang="it-IT" dirty="0"/>
          </a:p>
        </p:txBody>
      </p:sp>
      <p:sp>
        <p:nvSpPr>
          <p:cNvPr id="4" name="Segnaposto testo 2"/>
          <p:cNvSpPr>
            <a:spLocks noGrp="1" noChangeAspect="1"/>
          </p:cNvSpPr>
          <p:nvPr>
            <p:ph type="body" idx="1"/>
          </p:nvPr>
        </p:nvSpPr>
        <p:spPr>
          <a:xfrm>
            <a:off x="4265613" y="4248150"/>
            <a:ext cx="4752975" cy="936625"/>
          </a:xfrm>
          <a:prstGeom prst="rect">
            <a:avLst/>
          </a:prstGeom>
        </p:spPr>
        <p:txBody>
          <a:bodyPr vert="horz" lIns="0" tIns="36000" rIns="0" bIns="0" rtlCol="0">
            <a:noAutofit/>
          </a:bodyPr>
          <a:lstStyle/>
          <a:p>
            <a:pPr lvl="0"/>
            <a:r>
              <a:rPr lang="it-IT" dirty="0" smtClean="0"/>
              <a:t>Fare clic per modificare stili del testo dello schema</a:t>
            </a:r>
          </a:p>
        </p:txBody>
      </p:sp>
    </p:spTree>
    <p:extLst>
      <p:ext uri="{BB962C8B-B14F-4D97-AF65-F5344CB8AC3E}">
        <p14:creationId xmlns:p14="http://schemas.microsoft.com/office/powerpoint/2010/main" val="2172799338"/>
      </p:ext>
    </p:extLst>
  </p:cSld>
  <p:clrMap bg1="lt1" tx1="dk1" bg2="lt2" tx2="dk2" accent1="accent1" accent2="accent2" accent3="accent3" accent4="accent4" accent5="accent5" accent6="accent6" hlink="hlink" folHlink="folHlink"/>
  <p:sldLayoutIdLst>
    <p:sldLayoutId id="2147483687" r:id="rId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3000" kern="1200">
          <a:solidFill>
            <a:schemeClr val="tx1"/>
          </a:solidFill>
          <a:latin typeface="Arial"/>
          <a:ea typeface="+mj-ea"/>
          <a:cs typeface="+mj-cs"/>
        </a:defRPr>
      </a:lvl1pPr>
    </p:titleStyle>
    <p:bodyStyle>
      <a:lvl1pPr marL="0" indent="0" algn="l" defTabSz="914400" rtl="0" eaLnBrk="1" latinLnBrk="0" hangingPunct="1">
        <a:lnSpc>
          <a:spcPct val="50000"/>
        </a:lnSpc>
        <a:spcBef>
          <a:spcPts val="600"/>
        </a:spcBef>
        <a:buFont typeface="Arial" panose="020B0604020202020204" pitchFamily="34" charset="0"/>
        <a:buNone/>
        <a:defRPr sz="1100" kern="1200">
          <a:solidFill>
            <a:schemeClr val="tx2"/>
          </a:solidFill>
          <a:latin typeface="Arial"/>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22168" y="493670"/>
            <a:ext cx="6881567" cy="464040"/>
          </a:xfrm>
          <a:prstGeom prst="rect">
            <a:avLst/>
          </a:prstGeom>
        </p:spPr>
        <p:txBody>
          <a:bodyPr vert="horz" lIns="108000" tIns="45720" rIns="108000" bIns="45720" rtlCol="0" anchor="b" anchorCtr="0">
            <a:normAutofit/>
          </a:bodyPr>
          <a:lstStyle/>
          <a:p>
            <a:r>
              <a:rPr lang="it-IT" dirty="0" smtClean="0"/>
              <a:t>Fare clic per modificare lo stile del titolo</a:t>
            </a:r>
            <a:endParaRPr lang="it-IT" dirty="0"/>
          </a:p>
        </p:txBody>
      </p:sp>
      <p:sp>
        <p:nvSpPr>
          <p:cNvPr id="3" name="Segnaposto testo 2"/>
          <p:cNvSpPr>
            <a:spLocks noGrp="1"/>
          </p:cNvSpPr>
          <p:nvPr>
            <p:ph type="body" idx="1"/>
          </p:nvPr>
        </p:nvSpPr>
        <p:spPr>
          <a:xfrm>
            <a:off x="628650" y="1403350"/>
            <a:ext cx="9361487" cy="5256213"/>
          </a:xfrm>
          <a:prstGeom prst="rect">
            <a:avLst/>
          </a:prstGeom>
        </p:spPr>
        <p:txBody>
          <a:bodyPr vert="horz" lIns="0" tIns="45720" rIns="0" bIns="45720" rtlCol="0">
            <a:normAutofit/>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numero diapositiva 6"/>
          <p:cNvSpPr>
            <a:spLocks noGrp="1"/>
          </p:cNvSpPr>
          <p:nvPr>
            <p:ph type="sldNum" sz="quarter" idx="4"/>
          </p:nvPr>
        </p:nvSpPr>
        <p:spPr>
          <a:xfrm>
            <a:off x="619760" y="6982691"/>
            <a:ext cx="772622" cy="418552"/>
          </a:xfrm>
          <a:prstGeom prst="rect">
            <a:avLst/>
          </a:prstGeom>
        </p:spPr>
        <p:txBody>
          <a:bodyPr/>
          <a:lstStyle/>
          <a:p>
            <a:fld id="{F978DE44-342D-4E2C-ADD3-36DB2C90AEA2}" type="slidenum">
              <a:rPr lang="it-IT" smtClean="0"/>
              <a:pPr/>
              <a:t>‹#›</a:t>
            </a:fld>
            <a:endParaRPr lang="it-IT"/>
          </a:p>
        </p:txBody>
      </p:sp>
    </p:spTree>
    <p:extLst>
      <p:ext uri="{BB962C8B-B14F-4D97-AF65-F5344CB8AC3E}">
        <p14:creationId xmlns:p14="http://schemas.microsoft.com/office/powerpoint/2010/main" val="261207169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2" r:id="rId3"/>
    <p:sldLayoutId id="2147483693" r:id="rId4"/>
    <p:sldLayoutId id="2147483697" r:id="rId5"/>
    <p:sldLayoutId id="2147483709" r:id="rId6"/>
    <p:sldLayoutId id="2147483710" r:id="rId7"/>
    <p:sldLayoutId id="2147483711" r:id="rId8"/>
    <p:sldLayoutId id="2147483712" r:id="rId9"/>
    <p:sldLayoutId id="2147483713" r:id="rId10"/>
    <p:sldLayoutId id="2147483714" r:id="rId11"/>
    <p:sldLayoutId id="2147483716" r:id="rId12"/>
  </p:sldLayoutIdLst>
  <p:timing>
    <p:tnLst>
      <p:par>
        <p:cTn id="1" dur="indefinite" restart="never" nodeType="tmRoot"/>
      </p:par>
    </p:tnLst>
  </p:timing>
  <p:hf hdr="0" ftr="0" dt="0"/>
  <p:txStyles>
    <p:titleStyle>
      <a:lvl1pPr marL="514350" indent="-514350" algn="l" defTabSz="914400" rtl="0" eaLnBrk="1" latinLnBrk="0" hangingPunct="1">
        <a:lnSpc>
          <a:spcPct val="90000"/>
        </a:lnSpc>
        <a:spcBef>
          <a:spcPct val="0"/>
        </a:spcBef>
        <a:buClr>
          <a:schemeClr val="bg1"/>
        </a:buClr>
        <a:buFont typeface="+mj-lt"/>
        <a:buAutoNum type="arabicPeriod"/>
        <a:defRPr lang="it-IT" sz="1800" kern="1200" dirty="0">
          <a:solidFill>
            <a:schemeClr val="bg2">
              <a:lumMod val="50000"/>
            </a:schemeClr>
          </a:solidFill>
          <a:latin typeface="Arial"/>
          <a:ea typeface="+mj-ea"/>
          <a:cs typeface="+mj-cs"/>
        </a:defRPr>
      </a:lvl1pPr>
    </p:titleStyle>
    <p:bodyStyle>
      <a:lvl1pPr marL="0" indent="0" algn="l" defTabSz="914400" rtl="0" eaLnBrk="1" latinLnBrk="0" hangingPunct="1">
        <a:lnSpc>
          <a:spcPct val="90000"/>
        </a:lnSpc>
        <a:spcBef>
          <a:spcPts val="1000"/>
        </a:spcBef>
        <a:buFont typeface="Wingdings" panose="05000000000000000000" pitchFamily="2" charset="2"/>
        <a:buNone/>
        <a:defRPr sz="1800" kern="1200">
          <a:solidFill>
            <a:schemeClr val="tx1"/>
          </a:solidFill>
          <a:latin typeface="Arial"/>
          <a:ea typeface="+mn-ea"/>
          <a:cs typeface="+mn-cs"/>
        </a:defRPr>
      </a:lvl1pPr>
      <a:lvl2pPr marL="457200" indent="0" algn="l"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Arial"/>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None/>
        <a:defRPr sz="1400" kern="1200">
          <a:solidFill>
            <a:schemeClr val="tx1"/>
          </a:solidFill>
          <a:latin typeface="Arial"/>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1200" kern="1200">
          <a:solidFill>
            <a:schemeClr val="tx1"/>
          </a:solidFill>
          <a:latin typeface="Arial"/>
          <a:ea typeface="+mn-ea"/>
          <a:cs typeface="+mn-cs"/>
        </a:defRPr>
      </a:lvl4pPr>
      <a:lvl5pPr marL="1828800" indent="0" algn="l" defTabSz="914400" rtl="0" eaLnBrk="1" latinLnBrk="0" hangingPunct="1">
        <a:lnSpc>
          <a:spcPct val="90000"/>
        </a:lnSpc>
        <a:spcBef>
          <a:spcPts val="500"/>
        </a:spcBef>
        <a:buFont typeface="Wingdings" panose="05000000000000000000" pitchFamily="2" charset="2"/>
        <a:buNone/>
        <a:defRPr sz="1100" kern="1200">
          <a:solidFill>
            <a:schemeClr val="tx1"/>
          </a:solidFill>
          <a:latin typeface="Arial"/>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884" userDrawn="1">
          <p15:clr>
            <a:srgbClr val="F26B43"/>
          </p15:clr>
        </p15:guide>
        <p15:guide id="4" pos="374" userDrawn="1">
          <p15:clr>
            <a:srgbClr val="F26B43"/>
          </p15:clr>
        </p15:guide>
        <p15:guide id="5" pos="6293" userDrawn="1">
          <p15:clr>
            <a:srgbClr val="F26B43"/>
          </p15:clr>
        </p15:guide>
        <p15:guide id="7" orient="horz" pos="4195"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srcRect/>
          <a:stretch>
            <a:fillRect/>
          </a:stretch>
        </a:blipFill>
        <a:effectLst/>
      </p:bgPr>
    </p:bg>
    <p:spTree>
      <p:nvGrpSpPr>
        <p:cNvPr id="1" name=""/>
        <p:cNvGrpSpPr/>
        <p:nvPr/>
      </p:nvGrpSpPr>
      <p:grpSpPr>
        <a:xfrm>
          <a:off x="0" y="0"/>
          <a:ext cx="0" cy="0"/>
          <a:chOff x="0" y="0"/>
          <a:chExt cx="0" cy="0"/>
        </a:xfrm>
      </p:grpSpPr>
      <p:pic>
        <p:nvPicPr>
          <p:cNvPr id="9" name="Picture 8" descr="PPT_MACCAFERRI_Page.jp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215629" y="0"/>
            <a:ext cx="2476184" cy="7559675"/>
          </a:xfrm>
          <a:prstGeom prst="rect">
            <a:avLst/>
          </a:prstGeom>
        </p:spPr>
      </p:pic>
      <p:sp>
        <p:nvSpPr>
          <p:cNvPr id="5" name="Segnaposto piè di pagina 4"/>
          <p:cNvSpPr>
            <a:spLocks noGrp="1"/>
          </p:cNvSpPr>
          <p:nvPr>
            <p:ph type="ftr" sz="quarter" idx="3"/>
          </p:nvPr>
        </p:nvSpPr>
        <p:spPr>
          <a:xfrm>
            <a:off x="1319795" y="7007225"/>
            <a:ext cx="2328378" cy="401638"/>
          </a:xfrm>
          <a:prstGeom prst="rect">
            <a:avLst/>
          </a:prstGeom>
        </p:spPr>
        <p:txBody>
          <a:bodyPr vert="horz" lIns="91440" tIns="45720" rIns="91440" bIns="45720" rtlCol="0" anchor="ctr"/>
          <a:lstStyle>
            <a:lvl1pPr algn="l">
              <a:defRPr sz="1200" b="0" i="0">
                <a:solidFill>
                  <a:srgbClr val="B91023"/>
                </a:solidFill>
                <a:latin typeface="Arial"/>
              </a:defRPr>
            </a:lvl1pPr>
          </a:lstStyle>
          <a:p>
            <a:r>
              <a:rPr lang="it-IT" smtClean="0"/>
              <a:t>RF &amp; CSS</a:t>
            </a:r>
            <a:endParaRPr lang="it-IT" dirty="0"/>
          </a:p>
        </p:txBody>
      </p:sp>
      <p:sp>
        <p:nvSpPr>
          <p:cNvPr id="7" name="Segnaposto testo 2"/>
          <p:cNvSpPr>
            <a:spLocks noGrp="1"/>
          </p:cNvSpPr>
          <p:nvPr>
            <p:ph type="body" idx="1"/>
          </p:nvPr>
        </p:nvSpPr>
        <p:spPr>
          <a:xfrm>
            <a:off x="628650" y="1403350"/>
            <a:ext cx="9361487" cy="5256213"/>
          </a:xfrm>
          <a:prstGeom prst="rect">
            <a:avLst/>
          </a:prstGeom>
        </p:spPr>
        <p:txBody>
          <a:bodyPr vert="horz" lIns="0" tIns="45720" rIns="0" bIns="45720" rtlCol="0">
            <a:normAutofit/>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itolo 1"/>
          <p:cNvSpPr>
            <a:spLocks noGrp="1"/>
          </p:cNvSpPr>
          <p:nvPr>
            <p:ph type="title"/>
          </p:nvPr>
        </p:nvSpPr>
        <p:spPr>
          <a:xfrm>
            <a:off x="678834" y="493670"/>
            <a:ext cx="6824902" cy="464040"/>
          </a:xfrm>
          <a:prstGeom prst="rect">
            <a:avLst/>
          </a:prstGeom>
        </p:spPr>
        <p:txBody>
          <a:bodyPr vert="horz" lIns="0" tIns="45720" rIns="108000" bIns="45720" rtlCol="0" anchor="b" anchorCtr="0">
            <a:normAutofit/>
          </a:bodyPr>
          <a:lstStyle/>
          <a:p>
            <a:r>
              <a:rPr lang="it-IT" dirty="0" smtClean="0"/>
              <a:t>Fare clic per modificare lo stile del titolo</a:t>
            </a:r>
            <a:endParaRPr lang="it-IT" dirty="0"/>
          </a:p>
        </p:txBody>
      </p:sp>
      <p:sp>
        <p:nvSpPr>
          <p:cNvPr id="10" name="Segnaposto numero diapositiva 6"/>
          <p:cNvSpPr>
            <a:spLocks noGrp="1"/>
          </p:cNvSpPr>
          <p:nvPr>
            <p:ph type="sldNum" sz="quarter" idx="4"/>
          </p:nvPr>
        </p:nvSpPr>
        <p:spPr>
          <a:xfrm>
            <a:off x="619760" y="6982691"/>
            <a:ext cx="772622" cy="418552"/>
          </a:xfrm>
          <a:prstGeom prst="rect">
            <a:avLst/>
          </a:prstGeom>
        </p:spPr>
        <p:txBody>
          <a:bodyPr/>
          <a:lstStyle/>
          <a:p>
            <a:fld id="{F978DE44-342D-4E2C-ADD3-36DB2C90AEA2}" type="slidenum">
              <a:rPr lang="it-IT" smtClean="0"/>
              <a:pPr/>
              <a:t>‹#›</a:t>
            </a:fld>
            <a:endParaRPr lang="it-IT"/>
          </a:p>
        </p:txBody>
      </p:sp>
    </p:spTree>
    <p:extLst>
      <p:ext uri="{BB962C8B-B14F-4D97-AF65-F5344CB8AC3E}">
        <p14:creationId xmlns:p14="http://schemas.microsoft.com/office/powerpoint/2010/main" val="416774504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p:timing>
    <p:tnLst>
      <p:par>
        <p:cTn id="1" dur="indefinite" restart="never" nodeType="tmRoot"/>
      </p:par>
    </p:tnLst>
  </p:timing>
  <p:hf hdr="0" ftr="0" dt="0"/>
  <p:txStyles>
    <p:titleStyle>
      <a:lvl1pPr marL="0" indent="0" algn="l" defTabSz="914400" rtl="0" eaLnBrk="1" latinLnBrk="0" hangingPunct="1">
        <a:lnSpc>
          <a:spcPct val="90000"/>
        </a:lnSpc>
        <a:spcBef>
          <a:spcPct val="0"/>
        </a:spcBef>
        <a:buClr>
          <a:schemeClr val="tx2"/>
        </a:buClr>
        <a:buFontTx/>
        <a:buNone/>
        <a:defRPr lang="it-IT" sz="1800" kern="1200" dirty="0">
          <a:solidFill>
            <a:schemeClr val="bg2">
              <a:lumMod val="50000"/>
            </a:schemeClr>
          </a:solidFill>
          <a:latin typeface="Arial"/>
          <a:ea typeface="+mj-ea"/>
          <a:cs typeface="+mj-cs"/>
        </a:defRPr>
      </a:lvl1pPr>
    </p:titleStyle>
    <p:bodyStyle>
      <a:lvl1pPr marL="0" indent="0" algn="l" defTabSz="914400" rtl="0" eaLnBrk="1" latinLnBrk="0" hangingPunct="1">
        <a:lnSpc>
          <a:spcPct val="90000"/>
        </a:lnSpc>
        <a:spcBef>
          <a:spcPts val="1000"/>
        </a:spcBef>
        <a:buFont typeface="Wingdings" panose="05000000000000000000" pitchFamily="2" charset="2"/>
        <a:buNone/>
        <a:defRPr sz="1800" kern="1200">
          <a:solidFill>
            <a:schemeClr val="tx1"/>
          </a:solidFill>
          <a:latin typeface="Arial"/>
          <a:ea typeface="+mn-ea"/>
          <a:cs typeface="+mn-cs"/>
        </a:defRPr>
      </a:lvl1pPr>
      <a:lvl2pPr marL="457200" indent="0" algn="l"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Arial"/>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None/>
        <a:defRPr sz="1400" kern="1200">
          <a:solidFill>
            <a:schemeClr val="tx1"/>
          </a:solidFill>
          <a:latin typeface="Arial"/>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1200" kern="1200">
          <a:solidFill>
            <a:schemeClr val="tx1"/>
          </a:solidFill>
          <a:latin typeface="Arial"/>
          <a:ea typeface="+mn-ea"/>
          <a:cs typeface="+mn-cs"/>
        </a:defRPr>
      </a:lvl4pPr>
      <a:lvl5pPr marL="1828800" indent="0" algn="l" defTabSz="914400" rtl="0" eaLnBrk="1" latinLnBrk="0" hangingPunct="1">
        <a:lnSpc>
          <a:spcPct val="90000"/>
        </a:lnSpc>
        <a:spcBef>
          <a:spcPts val="500"/>
        </a:spcBef>
        <a:buFont typeface="Wingdings" panose="05000000000000000000" pitchFamily="2" charset="2"/>
        <a:buNone/>
        <a:defRPr sz="1100" kern="1200">
          <a:solidFill>
            <a:schemeClr val="tx1"/>
          </a:solidFill>
          <a:latin typeface="Arial"/>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884">
          <p15:clr>
            <a:srgbClr val="F26B43"/>
          </p15:clr>
        </p15:guide>
        <p15:guide id="2" pos="396">
          <p15:clr>
            <a:srgbClr val="F26B43"/>
          </p15:clr>
        </p15:guide>
        <p15:guide id="3" pos="6293">
          <p15:clr>
            <a:srgbClr val="F26B43"/>
          </p15:clr>
        </p15:guide>
        <p15:guide id="4" orient="horz" pos="419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gif"/><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5.png"/><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6.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4012948" y="636983"/>
            <a:ext cx="6903720" cy="1569660"/>
          </a:xfrm>
          <a:prstGeom prst="rect">
            <a:avLst/>
          </a:prstGeom>
          <a:noFill/>
          <a:ln w="9525">
            <a:noFill/>
            <a:miter lim="800000"/>
            <a:headEnd/>
            <a:tailEnd/>
          </a:ln>
        </p:spPr>
        <p:txBody>
          <a:bodyPr wrap="square">
            <a:spAutoFit/>
          </a:bodyPr>
          <a:lstStyle/>
          <a:p>
            <a:pPr algn="ctr" eaLnBrk="0" hangingPunct="0">
              <a:defRPr/>
            </a:pPr>
            <a:r>
              <a:rPr lang="en-US" sz="3200" b="1" i="1" cap="all" dirty="0" smtClean="0">
                <a:ea typeface="ヒラギノ角ゴ Pro W3" pitchFamily="-48" charset="-128"/>
              </a:rPr>
              <a:t>SIGNIFICANCE OF DRAINAGE MEASURES IN LANDSLIDE MITIGATION-CASE STUDIES</a:t>
            </a:r>
            <a:endParaRPr lang="en-US" sz="3200" b="1" i="1" cap="all" baseline="0" dirty="0" smtClean="0">
              <a:latin typeface="+mn-lt"/>
              <a:ea typeface="ヒラギノ角ゴ Pro W3" pitchFamily="-48" charset="-128"/>
            </a:endParaRPr>
          </a:p>
        </p:txBody>
      </p:sp>
      <p:pic>
        <p:nvPicPr>
          <p:cNvPr id="10" name="Picture 2"/>
          <p:cNvPicPr>
            <a:picLocks noChangeAspect="1" noChangeArrowheads="1"/>
          </p:cNvPicPr>
          <p:nvPr/>
        </p:nvPicPr>
        <p:blipFill>
          <a:blip r:embed="rId2" cstate="print"/>
          <a:srcRect l="16676" t="10137" r="52746" b="45391"/>
          <a:stretch>
            <a:fillRect/>
          </a:stretch>
        </p:blipFill>
        <p:spPr bwMode="auto">
          <a:xfrm>
            <a:off x="6980426" y="4369572"/>
            <a:ext cx="3711387" cy="3190103"/>
          </a:xfrm>
          <a:prstGeom prst="rect">
            <a:avLst/>
          </a:prstGeom>
          <a:noFill/>
          <a:ln w="9525">
            <a:noFill/>
            <a:miter lim="800000"/>
            <a:headEnd/>
            <a:tailEnd/>
          </a:ln>
          <a:effectLst/>
        </p:spPr>
      </p:pic>
      <p:pic>
        <p:nvPicPr>
          <p:cNvPr id="11" name="Picture 2" descr="D:\Maccaferri\Write up, ppt, literature\2017 IEI UKSC\Compiled-20170429T142939Z-001\site photos\installation of chimney drain- helang.jpg"/>
          <p:cNvPicPr>
            <a:picLocks noChangeAspect="1" noChangeArrowheads="1"/>
          </p:cNvPicPr>
          <p:nvPr/>
        </p:nvPicPr>
        <p:blipFill>
          <a:blip r:embed="rId3" cstate="print"/>
          <a:srcRect/>
          <a:stretch>
            <a:fillRect/>
          </a:stretch>
        </p:blipFill>
        <p:spPr bwMode="auto">
          <a:xfrm>
            <a:off x="0" y="404735"/>
            <a:ext cx="4257207" cy="3193336"/>
          </a:xfrm>
          <a:prstGeom prst="rect">
            <a:avLst/>
          </a:prstGeom>
          <a:noFill/>
        </p:spPr>
      </p:pic>
      <p:pic>
        <p:nvPicPr>
          <p:cNvPr id="2050" name="Picture 2" descr="F:\Meenu\Kavita Backup full 4 jan.2017\D Drive\Data from F\Techno\Techno Marketing\Photos\Sikkim Sept 2014\E4 Culvert (2).JPG"/>
          <p:cNvPicPr>
            <a:picLocks noChangeAspect="1" noChangeArrowheads="1"/>
          </p:cNvPicPr>
          <p:nvPr/>
        </p:nvPicPr>
        <p:blipFill>
          <a:blip r:embed="rId4" cstate="print"/>
          <a:srcRect/>
          <a:stretch>
            <a:fillRect/>
          </a:stretch>
        </p:blipFill>
        <p:spPr bwMode="auto">
          <a:xfrm>
            <a:off x="0" y="3972395"/>
            <a:ext cx="4272178" cy="3203264"/>
          </a:xfrm>
          <a:prstGeom prst="rect">
            <a:avLst/>
          </a:prstGeom>
          <a:noFill/>
        </p:spPr>
      </p:pic>
      <p:sp>
        <p:nvSpPr>
          <p:cNvPr id="13" name="Rectangle 12"/>
          <p:cNvSpPr/>
          <p:nvPr/>
        </p:nvSpPr>
        <p:spPr>
          <a:xfrm>
            <a:off x="0" y="0"/>
            <a:ext cx="4257207" cy="40473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3585147"/>
            <a:ext cx="4257207" cy="40473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7154941"/>
            <a:ext cx="4257207" cy="40473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12" name="Sottotitolo 2"/>
          <p:cNvSpPr txBox="1">
            <a:spLocks/>
          </p:cNvSpPr>
          <p:nvPr/>
        </p:nvSpPr>
        <p:spPr>
          <a:xfrm>
            <a:off x="5650533" y="2847417"/>
            <a:ext cx="4755755" cy="588397"/>
          </a:xfrm>
          <a:prstGeom prst="rect">
            <a:avLst/>
          </a:prstGeom>
        </p:spPr>
        <p:txBody>
          <a:bodyPr vert="horz" lIns="0" tIns="36000" rIns="0" bIns="0" rtlCol="0">
            <a:noAutofit/>
          </a:bodyPr>
          <a:lstStyle>
            <a:lvl1pPr marL="0" indent="0" algn="l" defTabSz="914400" rtl="0" eaLnBrk="1" latinLnBrk="0" hangingPunct="1">
              <a:lnSpc>
                <a:spcPct val="50000"/>
              </a:lnSpc>
              <a:spcBef>
                <a:spcPts val="600"/>
              </a:spcBef>
              <a:buFont typeface="Arial" panose="020B0604020202020204" pitchFamily="34" charset="0"/>
              <a:buNone/>
              <a:defRPr sz="1100" kern="1200">
                <a:solidFill>
                  <a:schemeClr val="tx2"/>
                </a:solidFill>
                <a:latin typeface="Arial"/>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smtClean="0"/>
              <a:t>Dr. Ratnakar R. Mahajan</a:t>
            </a:r>
            <a:endParaRPr lang="en-US" smtClean="0"/>
          </a:p>
          <a:p>
            <a:r>
              <a:rPr lang="en-US" smtClean="0"/>
              <a:t>Deputy General Manager</a:t>
            </a:r>
          </a:p>
          <a:p>
            <a:r>
              <a:rPr lang="en-US" smtClean="0"/>
              <a:t>Maccaferri Environmental Solutions Pvt. Ltd.</a:t>
            </a:r>
            <a:endParaRPr lang="en-US" dirty="0"/>
          </a:p>
        </p:txBody>
      </p:sp>
    </p:spTree>
    <p:extLst>
      <p:ext uri="{BB962C8B-B14F-4D97-AF65-F5344CB8AC3E}">
        <p14:creationId xmlns:p14="http://schemas.microsoft.com/office/powerpoint/2010/main" val="612037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35385" y="6982691"/>
            <a:ext cx="772622" cy="418552"/>
          </a:xfrm>
        </p:spPr>
        <p:txBody>
          <a:bodyPr/>
          <a:lstStyle/>
          <a:p>
            <a:fld id="{F978DE44-342D-4E2C-ADD3-36DB2C90AEA2}" type="slidenum">
              <a:rPr lang="it-IT" smtClean="0"/>
              <a:pPr/>
              <a:t>10</a:t>
            </a:fld>
            <a:endParaRPr lang="it-IT"/>
          </a:p>
        </p:txBody>
      </p:sp>
      <p:pic>
        <p:nvPicPr>
          <p:cNvPr id="228354" name="Picture 2"/>
          <p:cNvPicPr>
            <a:picLocks noChangeAspect="1" noChangeArrowheads="1"/>
          </p:cNvPicPr>
          <p:nvPr/>
        </p:nvPicPr>
        <p:blipFill>
          <a:blip r:embed="rId3" cstate="print"/>
          <a:srcRect/>
          <a:stretch>
            <a:fillRect/>
          </a:stretch>
        </p:blipFill>
        <p:spPr bwMode="auto">
          <a:xfrm>
            <a:off x="660659" y="970384"/>
            <a:ext cx="8532361" cy="6322097"/>
          </a:xfrm>
          <a:prstGeom prst="rect">
            <a:avLst/>
          </a:prstGeom>
          <a:noFill/>
          <a:ln w="9525">
            <a:noFill/>
            <a:miter lim="800000"/>
            <a:headEnd/>
            <a:tailEnd/>
          </a:ln>
          <a:effectLst/>
        </p:spPr>
      </p:pic>
      <p:sp>
        <p:nvSpPr>
          <p:cNvPr id="8" name="TextBox 7"/>
          <p:cNvSpPr txBox="1"/>
          <p:nvPr/>
        </p:nvSpPr>
        <p:spPr>
          <a:xfrm>
            <a:off x="1371600" y="457200"/>
            <a:ext cx="5551714" cy="369332"/>
          </a:xfrm>
          <a:prstGeom prst="rect">
            <a:avLst/>
          </a:prstGeom>
          <a:noFill/>
        </p:spPr>
        <p:txBody>
          <a:bodyPr wrap="square" rtlCol="0">
            <a:spAutoFit/>
          </a:bodyPr>
          <a:lstStyle/>
          <a:p>
            <a:r>
              <a:rPr lang="en-US" b="1" dirty="0" smtClean="0">
                <a:solidFill>
                  <a:srgbClr val="0070C0"/>
                </a:solidFill>
              </a:rPr>
              <a:t>SOLUTION PROVIDED – LOCATION: BIRAHI</a:t>
            </a:r>
            <a:endParaRPr lang="en-US" b="1" dirty="0">
              <a:solidFill>
                <a:srgbClr val="0070C0"/>
              </a:solidFill>
            </a:endParaRPr>
          </a:p>
        </p:txBody>
      </p:sp>
      <p:sp>
        <p:nvSpPr>
          <p:cNvPr id="9" name="TextBox 8"/>
          <p:cNvSpPr txBox="1"/>
          <p:nvPr/>
        </p:nvSpPr>
        <p:spPr>
          <a:xfrm>
            <a:off x="1149916" y="6885709"/>
            <a:ext cx="1551709" cy="369332"/>
          </a:xfrm>
          <a:prstGeom prst="rect">
            <a:avLst/>
          </a:prstGeom>
          <a:solidFill>
            <a:schemeClr val="accent1">
              <a:lumMod val="50000"/>
              <a:lumOff val="50000"/>
            </a:schemeClr>
          </a:solidFill>
        </p:spPr>
        <p:txBody>
          <a:bodyPr wrap="square" rtlCol="0">
            <a:spAutoFit/>
          </a:bodyPr>
          <a:lstStyle/>
          <a:p>
            <a:r>
              <a:rPr lang="en-US" dirty="0" smtClean="0"/>
              <a:t>Chute drain</a:t>
            </a:r>
            <a:endParaRPr lang="en-US" dirty="0"/>
          </a:p>
        </p:txBody>
      </p:sp>
      <p:cxnSp>
        <p:nvCxnSpPr>
          <p:cNvPr id="11" name="Straight Arrow Connector 10"/>
          <p:cNvCxnSpPr/>
          <p:nvPr/>
        </p:nvCxnSpPr>
        <p:spPr>
          <a:xfrm rot="5400000" flipH="1" flipV="1">
            <a:off x="2299843" y="6428509"/>
            <a:ext cx="651164" cy="20781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881734" y="2080164"/>
            <a:ext cx="1925782" cy="369332"/>
          </a:xfrm>
          <a:prstGeom prst="rect">
            <a:avLst/>
          </a:prstGeom>
          <a:solidFill>
            <a:schemeClr val="accent1">
              <a:lumMod val="50000"/>
              <a:lumOff val="50000"/>
            </a:schemeClr>
          </a:solidFill>
        </p:spPr>
        <p:txBody>
          <a:bodyPr wrap="square" rtlCol="0">
            <a:spAutoFit/>
          </a:bodyPr>
          <a:lstStyle/>
          <a:p>
            <a:r>
              <a:rPr lang="en-US" dirty="0" smtClean="0"/>
              <a:t>Road side drain</a:t>
            </a:r>
            <a:endParaRPr lang="en-US" dirty="0"/>
          </a:p>
        </p:txBody>
      </p:sp>
      <p:cxnSp>
        <p:nvCxnSpPr>
          <p:cNvPr id="13" name="Straight Arrow Connector 12"/>
          <p:cNvCxnSpPr>
            <a:stCxn id="12" idx="2"/>
          </p:cNvCxnSpPr>
          <p:nvPr/>
        </p:nvCxnSpPr>
        <p:spPr>
          <a:xfrm rot="5400000">
            <a:off x="3492428" y="2406839"/>
            <a:ext cx="309541" cy="39485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748773" y="6016548"/>
            <a:ext cx="2022763" cy="369332"/>
          </a:xfrm>
          <a:prstGeom prst="rect">
            <a:avLst/>
          </a:prstGeom>
          <a:solidFill>
            <a:schemeClr val="accent1">
              <a:lumMod val="50000"/>
              <a:lumOff val="50000"/>
            </a:schemeClr>
          </a:solidFill>
        </p:spPr>
        <p:txBody>
          <a:bodyPr wrap="square" rtlCol="0">
            <a:spAutoFit/>
          </a:bodyPr>
          <a:lstStyle/>
          <a:p>
            <a:r>
              <a:rPr lang="en-US" dirty="0" smtClean="0"/>
              <a:t>Existing culvert</a:t>
            </a:r>
            <a:endParaRPr lang="en-US" dirty="0"/>
          </a:p>
        </p:txBody>
      </p:sp>
      <p:cxnSp>
        <p:nvCxnSpPr>
          <p:cNvPr id="17" name="Straight Arrow Connector 16"/>
          <p:cNvCxnSpPr>
            <a:stCxn id="16" idx="0"/>
          </p:cNvCxnSpPr>
          <p:nvPr/>
        </p:nvCxnSpPr>
        <p:spPr>
          <a:xfrm rot="16200000" flipV="1">
            <a:off x="9136703" y="5393095"/>
            <a:ext cx="263234" cy="98367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67919" y="5914196"/>
            <a:ext cx="1274617" cy="369332"/>
          </a:xfrm>
          <a:prstGeom prst="rect">
            <a:avLst/>
          </a:prstGeom>
          <a:solidFill>
            <a:schemeClr val="accent1">
              <a:lumMod val="50000"/>
              <a:lumOff val="50000"/>
            </a:schemeClr>
          </a:solidFill>
        </p:spPr>
        <p:txBody>
          <a:bodyPr wrap="square" rtlCol="0">
            <a:spAutoFit/>
          </a:bodyPr>
          <a:lstStyle/>
          <a:p>
            <a:r>
              <a:rPr lang="en-US" dirty="0" smtClean="0"/>
              <a:t>Toe drain</a:t>
            </a:r>
            <a:endParaRPr lang="en-US" dirty="0"/>
          </a:p>
        </p:txBody>
      </p:sp>
      <p:cxnSp>
        <p:nvCxnSpPr>
          <p:cNvPr id="21" name="Straight Arrow Connector 20"/>
          <p:cNvCxnSpPr/>
          <p:nvPr/>
        </p:nvCxnSpPr>
        <p:spPr>
          <a:xfrm flipV="1">
            <a:off x="2314827" y="5124487"/>
            <a:ext cx="845128" cy="78970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391103" y="6551504"/>
            <a:ext cx="1690254" cy="646331"/>
          </a:xfrm>
          <a:prstGeom prst="rect">
            <a:avLst/>
          </a:prstGeom>
          <a:solidFill>
            <a:schemeClr val="accent4">
              <a:lumMod val="60000"/>
              <a:lumOff val="40000"/>
            </a:schemeClr>
          </a:solidFill>
          <a:ln>
            <a:noFill/>
          </a:ln>
        </p:spPr>
        <p:txBody>
          <a:bodyPr wrap="square" rtlCol="0">
            <a:spAutoFit/>
          </a:bodyPr>
          <a:lstStyle/>
          <a:p>
            <a:r>
              <a:rPr lang="en-US" dirty="0" smtClean="0"/>
              <a:t>Reinforced soil structure</a:t>
            </a:r>
            <a:endParaRPr lang="en-US" dirty="0"/>
          </a:p>
        </p:txBody>
      </p:sp>
      <p:cxnSp>
        <p:nvCxnSpPr>
          <p:cNvPr id="25" name="Straight Arrow Connector 24"/>
          <p:cNvCxnSpPr/>
          <p:nvPr/>
        </p:nvCxnSpPr>
        <p:spPr>
          <a:xfrm rot="16200000" flipV="1">
            <a:off x="5063826" y="6005943"/>
            <a:ext cx="665018" cy="29094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129707" y="3792753"/>
            <a:ext cx="1690254" cy="369332"/>
          </a:xfrm>
          <a:prstGeom prst="rect">
            <a:avLst/>
          </a:prstGeom>
          <a:solidFill>
            <a:schemeClr val="accent4">
              <a:lumMod val="60000"/>
              <a:lumOff val="40000"/>
            </a:schemeClr>
          </a:solidFill>
          <a:ln>
            <a:noFill/>
          </a:ln>
        </p:spPr>
        <p:txBody>
          <a:bodyPr wrap="square" rtlCol="0">
            <a:spAutoFit/>
          </a:bodyPr>
          <a:lstStyle/>
          <a:p>
            <a:r>
              <a:rPr lang="en-US" dirty="0" smtClean="0"/>
              <a:t>Gabion wall</a:t>
            </a:r>
            <a:endParaRPr lang="en-US" dirty="0"/>
          </a:p>
        </p:txBody>
      </p:sp>
      <p:cxnSp>
        <p:nvCxnSpPr>
          <p:cNvPr id="28" name="Straight Arrow Connector 27"/>
          <p:cNvCxnSpPr>
            <a:stCxn id="27" idx="1"/>
          </p:cNvCxnSpPr>
          <p:nvPr/>
        </p:nvCxnSpPr>
        <p:spPr>
          <a:xfrm rot="10800000" flipV="1">
            <a:off x="6219267" y="3977419"/>
            <a:ext cx="910441" cy="128504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flipH="1" flipV="1">
            <a:off x="5012566" y="5843850"/>
            <a:ext cx="1263533" cy="14962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013961" y="1281233"/>
            <a:ext cx="1690254" cy="923330"/>
          </a:xfrm>
          <a:prstGeom prst="rect">
            <a:avLst/>
          </a:prstGeom>
          <a:solidFill>
            <a:schemeClr val="accent4">
              <a:lumMod val="60000"/>
              <a:lumOff val="40000"/>
            </a:schemeClr>
          </a:solidFill>
          <a:ln>
            <a:noFill/>
          </a:ln>
        </p:spPr>
        <p:txBody>
          <a:bodyPr wrap="square" rtlCol="0">
            <a:spAutoFit/>
          </a:bodyPr>
          <a:lstStyle/>
          <a:p>
            <a:r>
              <a:rPr lang="en-US" dirty="0" smtClean="0"/>
              <a:t>Bioengineering measures (</a:t>
            </a:r>
            <a:r>
              <a:rPr lang="en-US" dirty="0" err="1" smtClean="0"/>
              <a:t>Macmat</a:t>
            </a:r>
            <a:r>
              <a:rPr lang="en-US" dirty="0" smtClean="0"/>
              <a:t> R)</a:t>
            </a:r>
            <a:endParaRPr lang="en-US" dirty="0"/>
          </a:p>
        </p:txBody>
      </p:sp>
      <p:cxnSp>
        <p:nvCxnSpPr>
          <p:cNvPr id="36" name="Straight Arrow Connector 35"/>
          <p:cNvCxnSpPr/>
          <p:nvPr/>
        </p:nvCxnSpPr>
        <p:spPr>
          <a:xfrm rot="16200000" flipH="1">
            <a:off x="5296583" y="2121132"/>
            <a:ext cx="864524" cy="47936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873539" y="1267380"/>
            <a:ext cx="2469955" cy="369332"/>
          </a:xfrm>
          <a:prstGeom prst="rect">
            <a:avLst/>
          </a:prstGeom>
          <a:solidFill>
            <a:schemeClr val="accent4">
              <a:lumMod val="60000"/>
              <a:lumOff val="40000"/>
            </a:schemeClr>
          </a:solidFill>
          <a:ln>
            <a:noFill/>
          </a:ln>
        </p:spPr>
        <p:txBody>
          <a:bodyPr wrap="square" rtlCol="0">
            <a:spAutoFit/>
          </a:bodyPr>
          <a:lstStyle/>
          <a:p>
            <a:r>
              <a:rPr lang="en-US" dirty="0" smtClean="0"/>
              <a:t>Surface anchors</a:t>
            </a:r>
            <a:endParaRPr lang="en-US" dirty="0"/>
          </a:p>
        </p:txBody>
      </p:sp>
      <p:cxnSp>
        <p:nvCxnSpPr>
          <p:cNvPr id="39" name="Straight Arrow Connector 38"/>
          <p:cNvCxnSpPr/>
          <p:nvPr/>
        </p:nvCxnSpPr>
        <p:spPr>
          <a:xfrm rot="5400000">
            <a:off x="6325975" y="1903615"/>
            <a:ext cx="897774" cy="28263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978DE44-342D-4E2C-ADD3-36DB2C90AEA2}" type="slidenum">
              <a:rPr lang="it-IT" smtClean="0"/>
              <a:pPr/>
              <a:t>11</a:t>
            </a:fld>
            <a:endParaRPr lang="it-IT"/>
          </a:p>
        </p:txBody>
      </p:sp>
      <p:pic>
        <p:nvPicPr>
          <p:cNvPr id="229378" name="Picture 2"/>
          <p:cNvPicPr>
            <a:picLocks noChangeAspect="1" noChangeArrowheads="1"/>
          </p:cNvPicPr>
          <p:nvPr/>
        </p:nvPicPr>
        <p:blipFill>
          <a:blip r:embed="rId2" cstate="print"/>
          <a:srcRect/>
          <a:stretch>
            <a:fillRect/>
          </a:stretch>
        </p:blipFill>
        <p:spPr bwMode="auto">
          <a:xfrm>
            <a:off x="-1" y="1446085"/>
            <a:ext cx="10691813" cy="6103335"/>
          </a:xfrm>
          <a:prstGeom prst="rect">
            <a:avLst/>
          </a:prstGeom>
          <a:noFill/>
          <a:ln w="9525">
            <a:noFill/>
            <a:miter lim="800000"/>
            <a:headEnd/>
            <a:tailEnd/>
          </a:ln>
          <a:effectLst/>
        </p:spPr>
      </p:pic>
      <p:sp>
        <p:nvSpPr>
          <p:cNvPr id="6" name="TextBox 5"/>
          <p:cNvSpPr txBox="1"/>
          <p:nvPr/>
        </p:nvSpPr>
        <p:spPr>
          <a:xfrm>
            <a:off x="1371600" y="457200"/>
            <a:ext cx="5551714" cy="369332"/>
          </a:xfrm>
          <a:prstGeom prst="rect">
            <a:avLst/>
          </a:prstGeom>
          <a:noFill/>
        </p:spPr>
        <p:txBody>
          <a:bodyPr wrap="square" rtlCol="0">
            <a:spAutoFit/>
          </a:bodyPr>
          <a:lstStyle/>
          <a:p>
            <a:r>
              <a:rPr lang="en-US" b="1" dirty="0" smtClean="0">
                <a:solidFill>
                  <a:srgbClr val="0070C0"/>
                </a:solidFill>
              </a:rPr>
              <a:t>SOLUTION PROVIDED – LOCATION: BIRAHI</a:t>
            </a:r>
            <a:endParaRPr lang="en-US" b="1" dirty="0">
              <a:solidFill>
                <a:srgbClr val="0070C0"/>
              </a:solidFill>
            </a:endParaRPr>
          </a:p>
        </p:txBody>
      </p:sp>
      <p:sp>
        <p:nvSpPr>
          <p:cNvPr id="7" name="TextBox 6"/>
          <p:cNvSpPr txBox="1"/>
          <p:nvPr/>
        </p:nvSpPr>
        <p:spPr>
          <a:xfrm>
            <a:off x="1374267" y="1708636"/>
            <a:ext cx="1925782" cy="369332"/>
          </a:xfrm>
          <a:prstGeom prst="rect">
            <a:avLst/>
          </a:prstGeom>
          <a:solidFill>
            <a:schemeClr val="accent1">
              <a:lumMod val="50000"/>
              <a:lumOff val="50000"/>
            </a:schemeClr>
          </a:solidFill>
        </p:spPr>
        <p:txBody>
          <a:bodyPr wrap="square" rtlCol="0">
            <a:spAutoFit/>
          </a:bodyPr>
          <a:lstStyle/>
          <a:p>
            <a:r>
              <a:rPr lang="en-US" dirty="0" smtClean="0"/>
              <a:t>Road side drain</a:t>
            </a:r>
            <a:endParaRPr lang="en-US" dirty="0"/>
          </a:p>
        </p:txBody>
      </p:sp>
      <p:cxnSp>
        <p:nvCxnSpPr>
          <p:cNvPr id="8" name="Straight Arrow Connector 7"/>
          <p:cNvCxnSpPr/>
          <p:nvPr/>
        </p:nvCxnSpPr>
        <p:spPr>
          <a:xfrm rot="5400000">
            <a:off x="1487980" y="2139142"/>
            <a:ext cx="468283" cy="3463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8678487" y="6733309"/>
            <a:ext cx="581891" cy="4655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766031" y="6101541"/>
            <a:ext cx="1209242" cy="368317"/>
          </a:xfrm>
          <a:prstGeom prst="rect">
            <a:avLst/>
          </a:prstGeom>
          <a:solidFill>
            <a:schemeClr val="accent1">
              <a:lumMod val="50000"/>
              <a:lumOff val="50000"/>
            </a:schemeClr>
          </a:solidFill>
        </p:spPr>
        <p:txBody>
          <a:bodyPr wrap="square" rtlCol="0">
            <a:spAutoFit/>
          </a:bodyPr>
          <a:lstStyle/>
          <a:p>
            <a:r>
              <a:rPr lang="en-US" dirty="0" smtClean="0"/>
              <a:t>Toe drain</a:t>
            </a:r>
            <a:endParaRPr lang="en-US" dirty="0"/>
          </a:p>
        </p:txBody>
      </p:sp>
      <p:cxnSp>
        <p:nvCxnSpPr>
          <p:cNvPr id="13" name="Straight Arrow Connector 12"/>
          <p:cNvCxnSpPr/>
          <p:nvPr/>
        </p:nvCxnSpPr>
        <p:spPr>
          <a:xfrm rot="10800000" flipV="1">
            <a:off x="9180024" y="6467305"/>
            <a:ext cx="379612" cy="35190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1000298" y="2313709"/>
            <a:ext cx="581891" cy="4655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2732875">
            <a:off x="1681682" y="4846882"/>
            <a:ext cx="5417148" cy="100749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895302" y="4990407"/>
            <a:ext cx="1413164" cy="646331"/>
          </a:xfrm>
          <a:prstGeom prst="rect">
            <a:avLst/>
          </a:prstGeom>
          <a:solidFill>
            <a:schemeClr val="accent1">
              <a:lumMod val="50000"/>
              <a:lumOff val="50000"/>
            </a:schemeClr>
          </a:solidFill>
        </p:spPr>
        <p:txBody>
          <a:bodyPr wrap="square" rtlCol="0">
            <a:spAutoFit/>
          </a:bodyPr>
          <a:lstStyle/>
          <a:p>
            <a:r>
              <a:rPr lang="en-US" dirty="0" smtClean="0"/>
              <a:t>Drainage composite</a:t>
            </a:r>
            <a:endParaRPr lang="en-US" dirty="0"/>
          </a:p>
        </p:txBody>
      </p:sp>
      <p:cxnSp>
        <p:nvCxnSpPr>
          <p:cNvPr id="24" name="Straight Arrow Connector 23"/>
          <p:cNvCxnSpPr>
            <a:stCxn id="23" idx="3"/>
          </p:cNvCxnSpPr>
          <p:nvPr/>
        </p:nvCxnSpPr>
        <p:spPr>
          <a:xfrm flipV="1">
            <a:off x="3308466" y="5087389"/>
            <a:ext cx="631767" cy="22618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p:cNvPicPr>
            <a:picLocks noChangeAspect="1" noChangeArrowheads="1"/>
          </p:cNvPicPr>
          <p:nvPr/>
        </p:nvPicPr>
        <p:blipFill>
          <a:blip r:embed="rId2" cstate="print"/>
          <a:srcRect/>
          <a:stretch>
            <a:fillRect/>
          </a:stretch>
        </p:blipFill>
        <p:spPr bwMode="auto">
          <a:xfrm>
            <a:off x="0" y="1091016"/>
            <a:ext cx="8904514" cy="6244724"/>
          </a:xfrm>
          <a:prstGeom prst="rect">
            <a:avLst/>
          </a:prstGeom>
          <a:noFill/>
          <a:ln w="9525">
            <a:noFill/>
            <a:miter lim="800000"/>
            <a:headEnd/>
            <a:tailEnd/>
          </a:ln>
          <a:effectLst/>
        </p:spPr>
      </p:pic>
      <p:sp>
        <p:nvSpPr>
          <p:cNvPr id="8" name="TextBox 7"/>
          <p:cNvSpPr txBox="1"/>
          <p:nvPr/>
        </p:nvSpPr>
        <p:spPr>
          <a:xfrm>
            <a:off x="1371599" y="457200"/>
            <a:ext cx="9320214" cy="369332"/>
          </a:xfrm>
          <a:prstGeom prst="rect">
            <a:avLst/>
          </a:prstGeom>
          <a:noFill/>
        </p:spPr>
        <p:txBody>
          <a:bodyPr wrap="square" rtlCol="0">
            <a:spAutoFit/>
          </a:bodyPr>
          <a:lstStyle/>
          <a:p>
            <a:r>
              <a:rPr lang="en-US" b="1" dirty="0" smtClean="0">
                <a:solidFill>
                  <a:srgbClr val="0070C0"/>
                </a:solidFill>
              </a:rPr>
              <a:t>SOLUTION PROVIDED; DRAINAGE SCHEME – LOCATION:BIRAHI </a:t>
            </a:r>
            <a:endParaRPr lang="en-US" b="1" dirty="0">
              <a:solidFill>
                <a:srgbClr val="0070C0"/>
              </a:solidFill>
            </a:endParaRPr>
          </a:p>
        </p:txBody>
      </p:sp>
      <p:sp>
        <p:nvSpPr>
          <p:cNvPr id="9" name="TextBox 8"/>
          <p:cNvSpPr txBox="1"/>
          <p:nvPr/>
        </p:nvSpPr>
        <p:spPr>
          <a:xfrm>
            <a:off x="2640544" y="5540856"/>
            <a:ext cx="1551709" cy="369332"/>
          </a:xfrm>
          <a:prstGeom prst="rect">
            <a:avLst/>
          </a:prstGeom>
          <a:solidFill>
            <a:schemeClr val="accent1">
              <a:lumMod val="50000"/>
              <a:lumOff val="50000"/>
            </a:schemeClr>
          </a:solidFill>
        </p:spPr>
        <p:txBody>
          <a:bodyPr wrap="square" rtlCol="0">
            <a:spAutoFit/>
          </a:bodyPr>
          <a:lstStyle/>
          <a:p>
            <a:r>
              <a:rPr lang="en-US" dirty="0" smtClean="0"/>
              <a:t>Chute drain</a:t>
            </a:r>
            <a:endParaRPr lang="en-US" dirty="0"/>
          </a:p>
        </p:txBody>
      </p:sp>
      <p:cxnSp>
        <p:nvCxnSpPr>
          <p:cNvPr id="10" name="Straight Arrow Connector 9"/>
          <p:cNvCxnSpPr/>
          <p:nvPr/>
        </p:nvCxnSpPr>
        <p:spPr>
          <a:xfrm rot="10800000">
            <a:off x="2668282" y="5087162"/>
            <a:ext cx="532119" cy="50591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20681" y="960490"/>
            <a:ext cx="1925782" cy="369332"/>
          </a:xfrm>
          <a:prstGeom prst="rect">
            <a:avLst/>
          </a:prstGeom>
          <a:solidFill>
            <a:schemeClr val="accent1">
              <a:lumMod val="50000"/>
              <a:lumOff val="50000"/>
            </a:schemeClr>
          </a:solidFill>
        </p:spPr>
        <p:txBody>
          <a:bodyPr wrap="square" rtlCol="0">
            <a:spAutoFit/>
          </a:bodyPr>
          <a:lstStyle/>
          <a:p>
            <a:r>
              <a:rPr lang="en-US" dirty="0" smtClean="0"/>
              <a:t>Road side drain</a:t>
            </a:r>
            <a:endParaRPr lang="en-US" dirty="0"/>
          </a:p>
        </p:txBody>
      </p:sp>
      <p:cxnSp>
        <p:nvCxnSpPr>
          <p:cNvPr id="12" name="Straight Arrow Connector 11"/>
          <p:cNvCxnSpPr>
            <a:stCxn id="11" idx="2"/>
          </p:cNvCxnSpPr>
          <p:nvPr/>
        </p:nvCxnSpPr>
        <p:spPr>
          <a:xfrm rot="5400000">
            <a:off x="3431375" y="1287165"/>
            <a:ext cx="309541" cy="39485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463779" y="4878212"/>
            <a:ext cx="2022763" cy="369332"/>
          </a:xfrm>
          <a:prstGeom prst="rect">
            <a:avLst/>
          </a:prstGeom>
          <a:solidFill>
            <a:schemeClr val="accent1">
              <a:lumMod val="50000"/>
              <a:lumOff val="50000"/>
            </a:schemeClr>
          </a:solidFill>
        </p:spPr>
        <p:txBody>
          <a:bodyPr wrap="square" rtlCol="0">
            <a:spAutoFit/>
          </a:bodyPr>
          <a:lstStyle/>
          <a:p>
            <a:r>
              <a:rPr lang="en-US" dirty="0" smtClean="0"/>
              <a:t>Existing culvert</a:t>
            </a:r>
            <a:endParaRPr lang="en-US" dirty="0"/>
          </a:p>
        </p:txBody>
      </p:sp>
      <p:cxnSp>
        <p:nvCxnSpPr>
          <p:cNvPr id="14" name="Straight Arrow Connector 13"/>
          <p:cNvCxnSpPr>
            <a:stCxn id="13" idx="0"/>
          </p:cNvCxnSpPr>
          <p:nvPr/>
        </p:nvCxnSpPr>
        <p:spPr>
          <a:xfrm rot="16200000" flipV="1">
            <a:off x="8851709" y="4254759"/>
            <a:ext cx="263234" cy="98367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47786" y="3758202"/>
            <a:ext cx="1274617" cy="369332"/>
          </a:xfrm>
          <a:prstGeom prst="rect">
            <a:avLst/>
          </a:prstGeom>
          <a:solidFill>
            <a:schemeClr val="accent1">
              <a:lumMod val="50000"/>
              <a:lumOff val="50000"/>
            </a:schemeClr>
          </a:solidFill>
        </p:spPr>
        <p:txBody>
          <a:bodyPr wrap="square" rtlCol="0">
            <a:spAutoFit/>
          </a:bodyPr>
          <a:lstStyle/>
          <a:p>
            <a:r>
              <a:rPr lang="en-US" dirty="0" smtClean="0"/>
              <a:t>Toe drain</a:t>
            </a:r>
            <a:endParaRPr lang="en-US" dirty="0"/>
          </a:p>
        </p:txBody>
      </p:sp>
      <p:cxnSp>
        <p:nvCxnSpPr>
          <p:cNvPr id="16" name="Straight Arrow Connector 15"/>
          <p:cNvCxnSpPr/>
          <p:nvPr/>
        </p:nvCxnSpPr>
        <p:spPr>
          <a:xfrm>
            <a:off x="2072640" y="3931920"/>
            <a:ext cx="1026262" cy="728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srcRect l="8873" r="30676" b="32815"/>
          <a:stretch>
            <a:fillRect/>
          </a:stretch>
        </p:blipFill>
        <p:spPr bwMode="auto">
          <a:xfrm>
            <a:off x="0" y="4128890"/>
            <a:ext cx="1950643" cy="154039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l="9360" r="26132" b="37460"/>
          <a:stretch>
            <a:fillRect/>
          </a:stretch>
        </p:blipFill>
        <p:spPr bwMode="auto">
          <a:xfrm>
            <a:off x="2362200" y="6019801"/>
            <a:ext cx="2668670" cy="13106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78DE44-342D-4E2C-ADD3-36DB2C90AEA2}" type="slidenum">
              <a:rPr lang="it-IT" smtClean="0"/>
              <a:pPr/>
              <a:t>13</a:t>
            </a:fld>
            <a:endParaRPr lang="it-IT"/>
          </a:p>
        </p:txBody>
      </p:sp>
      <p:sp>
        <p:nvSpPr>
          <p:cNvPr id="4" name="TextBox 3"/>
          <p:cNvSpPr txBox="1"/>
          <p:nvPr/>
        </p:nvSpPr>
        <p:spPr>
          <a:xfrm>
            <a:off x="332509" y="1171978"/>
            <a:ext cx="2857236" cy="5632311"/>
          </a:xfrm>
          <a:prstGeom prst="rect">
            <a:avLst/>
          </a:prstGeom>
          <a:noFill/>
        </p:spPr>
        <p:txBody>
          <a:bodyPr wrap="square" rtlCol="0">
            <a:spAutoFit/>
          </a:bodyPr>
          <a:lstStyle/>
          <a:p>
            <a:endParaRPr lang="en-US" sz="2400" dirty="0" smtClean="0"/>
          </a:p>
          <a:p>
            <a:endParaRPr lang="en-US" sz="2400" dirty="0" smtClean="0"/>
          </a:p>
          <a:p>
            <a:endParaRPr lang="en-US" sz="2400" dirty="0" smtClean="0"/>
          </a:p>
          <a:p>
            <a:pPr>
              <a:buFont typeface="Wingdings" pitchFamily="2" charset="2"/>
              <a:buChar char="Ø"/>
            </a:pPr>
            <a:r>
              <a:rPr lang="en-US" sz="2400" dirty="0" smtClean="0"/>
              <a:t> Heavy jointed rock mass with prominent weakness planes</a:t>
            </a:r>
          </a:p>
          <a:p>
            <a:pPr>
              <a:buFont typeface="Wingdings" pitchFamily="2" charset="2"/>
              <a:buChar char="Ø"/>
            </a:pPr>
            <a:endParaRPr lang="en-US" sz="2400" dirty="0" smtClean="0"/>
          </a:p>
          <a:p>
            <a:pPr>
              <a:buFont typeface="Wingdings" pitchFamily="2" charset="2"/>
              <a:buChar char="Ø"/>
            </a:pPr>
            <a:r>
              <a:rPr lang="en-US" sz="2400" dirty="0" smtClean="0"/>
              <a:t> </a:t>
            </a:r>
            <a:r>
              <a:rPr lang="en-US" sz="2400" b="1" dirty="0" smtClean="0">
                <a:solidFill>
                  <a:srgbClr val="00B0F0"/>
                </a:solidFill>
              </a:rPr>
              <a:t>Increase of pore water pressure in joints</a:t>
            </a:r>
          </a:p>
          <a:p>
            <a:pPr>
              <a:buFont typeface="Wingdings" pitchFamily="2" charset="2"/>
              <a:buChar char="Ø"/>
            </a:pPr>
            <a:endParaRPr lang="en-US" sz="2400" dirty="0" smtClean="0"/>
          </a:p>
          <a:p>
            <a:endParaRPr lang="en-US" sz="2400" dirty="0" smtClean="0"/>
          </a:p>
          <a:p>
            <a:pPr>
              <a:buFont typeface="Wingdings" pitchFamily="2" charset="2"/>
              <a:buChar char="Ø"/>
            </a:pPr>
            <a:endParaRPr lang="en-US" sz="2400" dirty="0" smtClean="0"/>
          </a:p>
          <a:p>
            <a:pPr>
              <a:buFont typeface="Wingdings" pitchFamily="2" charset="2"/>
              <a:buChar char="Ø"/>
            </a:pPr>
            <a:endParaRPr lang="en-US" sz="2400" dirty="0"/>
          </a:p>
        </p:txBody>
      </p:sp>
      <p:pic>
        <p:nvPicPr>
          <p:cNvPr id="60418" name="Picture 2" descr="D:\Desktop\Projects\UK-I&amp;II\Input\Input\Uttarakhand Site Visit_22-25.11.16\5 Gulabkoti\DSC00101.JPG"/>
          <p:cNvPicPr>
            <a:picLocks noChangeAspect="1" noChangeArrowheads="1"/>
          </p:cNvPicPr>
          <p:nvPr/>
        </p:nvPicPr>
        <p:blipFill>
          <a:blip r:embed="rId2" cstate="print"/>
          <a:srcRect/>
          <a:stretch>
            <a:fillRect/>
          </a:stretch>
        </p:blipFill>
        <p:spPr bwMode="auto">
          <a:xfrm>
            <a:off x="3377462" y="1017917"/>
            <a:ext cx="7314351" cy="4876234"/>
          </a:xfrm>
          <a:prstGeom prst="rect">
            <a:avLst/>
          </a:prstGeom>
          <a:noFill/>
        </p:spPr>
      </p:pic>
      <p:sp>
        <p:nvSpPr>
          <p:cNvPr id="6" name="Rectangle 5"/>
          <p:cNvSpPr/>
          <p:nvPr/>
        </p:nvSpPr>
        <p:spPr>
          <a:xfrm>
            <a:off x="0" y="1190730"/>
            <a:ext cx="3187283" cy="400110"/>
          </a:xfrm>
          <a:prstGeom prst="rect">
            <a:avLst/>
          </a:prstGeom>
        </p:spPr>
        <p:txBody>
          <a:bodyPr wrap="none">
            <a:spAutoFit/>
          </a:bodyPr>
          <a:lstStyle/>
          <a:p>
            <a:r>
              <a:rPr lang="en-US" sz="2000" b="1" dirty="0" smtClean="0"/>
              <a:t>LOCATION: GULABKOTI</a:t>
            </a:r>
            <a:endParaRPr lang="en-US" sz="2000" b="1" dirty="0"/>
          </a:p>
        </p:txBody>
      </p:sp>
      <p:sp>
        <p:nvSpPr>
          <p:cNvPr id="8" name="Titolo 5"/>
          <p:cNvSpPr>
            <a:spLocks noGrp="1"/>
          </p:cNvSpPr>
          <p:nvPr>
            <p:ph type="title"/>
          </p:nvPr>
        </p:nvSpPr>
        <p:spPr>
          <a:xfrm>
            <a:off x="622168" y="493670"/>
            <a:ext cx="8659855" cy="464040"/>
          </a:xfrm>
        </p:spPr>
        <p:txBody>
          <a:bodyPr>
            <a:normAutofit/>
          </a:bodyPr>
          <a:lstStyle/>
          <a:p>
            <a:pPr marL="0" indent="0">
              <a:buNone/>
            </a:pPr>
            <a:r>
              <a:rPr lang="it-IT" sz="2400" b="1" dirty="0" smtClean="0">
                <a:solidFill>
                  <a:srgbClr val="0070C0"/>
                </a:solidFill>
                <a:ea typeface="ヒラギノ角ゴ Pro W3" pitchFamily="-48" charset="-128"/>
              </a:rPr>
              <a:t>	PROBLEM DESCRIPTION &amp; CAUSATIVE FORCES</a:t>
            </a:r>
            <a:endParaRPr lang="it-IT" sz="2400" b="1" dirty="0">
              <a:solidFill>
                <a:srgbClr val="0070C0"/>
              </a:solidFill>
            </a:endParaRPr>
          </a:p>
        </p:txBody>
      </p:sp>
    </p:spTree>
    <p:extLst>
      <p:ext uri="{BB962C8B-B14F-4D97-AF65-F5344CB8AC3E}">
        <p14:creationId xmlns:p14="http://schemas.microsoft.com/office/powerpoint/2010/main" val="16862201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6041036" y="1124263"/>
            <a:ext cx="4650777" cy="5575612"/>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0" y="1382817"/>
            <a:ext cx="6067425" cy="55435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F978DE44-342D-4E2C-ADD3-36DB2C90AEA2}" type="slidenum">
              <a:rPr lang="it-IT" smtClean="0"/>
              <a:pPr/>
              <a:t>14</a:t>
            </a:fld>
            <a:endParaRPr lang="it-IT"/>
          </a:p>
        </p:txBody>
      </p:sp>
      <p:sp>
        <p:nvSpPr>
          <p:cNvPr id="8" name="TextBox 7"/>
          <p:cNvSpPr txBox="1"/>
          <p:nvPr/>
        </p:nvSpPr>
        <p:spPr>
          <a:xfrm>
            <a:off x="1371599" y="457200"/>
            <a:ext cx="6774873" cy="369332"/>
          </a:xfrm>
          <a:prstGeom prst="rect">
            <a:avLst/>
          </a:prstGeom>
          <a:noFill/>
        </p:spPr>
        <p:txBody>
          <a:bodyPr wrap="square" rtlCol="0">
            <a:spAutoFit/>
          </a:bodyPr>
          <a:lstStyle/>
          <a:p>
            <a:r>
              <a:rPr lang="en-US" b="1" dirty="0" smtClean="0">
                <a:solidFill>
                  <a:srgbClr val="0070C0"/>
                </a:solidFill>
              </a:rPr>
              <a:t>SOLUTION PROVIDED – LOCATION: GULABKOTI</a:t>
            </a:r>
          </a:p>
        </p:txBody>
      </p:sp>
      <p:sp>
        <p:nvSpPr>
          <p:cNvPr id="15" name="TextBox 14"/>
          <p:cNvSpPr txBox="1"/>
          <p:nvPr/>
        </p:nvSpPr>
        <p:spPr>
          <a:xfrm>
            <a:off x="5041969" y="4689453"/>
            <a:ext cx="1375456" cy="646331"/>
          </a:xfrm>
          <a:prstGeom prst="rect">
            <a:avLst/>
          </a:prstGeom>
          <a:solidFill>
            <a:schemeClr val="accent4">
              <a:lumMod val="60000"/>
              <a:lumOff val="40000"/>
            </a:schemeClr>
          </a:solidFill>
          <a:ln>
            <a:noFill/>
          </a:ln>
        </p:spPr>
        <p:txBody>
          <a:bodyPr wrap="square" rtlCol="0">
            <a:spAutoFit/>
          </a:bodyPr>
          <a:lstStyle/>
          <a:p>
            <a:r>
              <a:rPr lang="en-US" dirty="0" smtClean="0"/>
              <a:t>Secured drapery </a:t>
            </a:r>
            <a:endParaRPr lang="en-US" dirty="0"/>
          </a:p>
        </p:txBody>
      </p:sp>
      <p:cxnSp>
        <p:nvCxnSpPr>
          <p:cNvPr id="16" name="Straight Arrow Connector 15"/>
          <p:cNvCxnSpPr/>
          <p:nvPr/>
        </p:nvCxnSpPr>
        <p:spPr>
          <a:xfrm flipH="1" flipV="1">
            <a:off x="2953062" y="4781862"/>
            <a:ext cx="2134329" cy="47178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5" idx="3"/>
          </p:cNvCxnSpPr>
          <p:nvPr/>
        </p:nvCxnSpPr>
        <p:spPr>
          <a:xfrm flipV="1">
            <a:off x="6417425" y="4557010"/>
            <a:ext cx="2261880" cy="45560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78DE44-342D-4E2C-ADD3-36DB2C90AEA2}" type="slidenum">
              <a:rPr lang="it-IT" smtClean="0"/>
              <a:pPr/>
              <a:t>15</a:t>
            </a:fld>
            <a:endParaRPr lang="it-IT"/>
          </a:p>
        </p:txBody>
      </p:sp>
      <p:sp>
        <p:nvSpPr>
          <p:cNvPr id="4" name="TextBox 3"/>
          <p:cNvSpPr txBox="1"/>
          <p:nvPr/>
        </p:nvSpPr>
        <p:spPr>
          <a:xfrm>
            <a:off x="631064" y="1171978"/>
            <a:ext cx="3026535" cy="3139321"/>
          </a:xfrm>
          <a:prstGeom prst="rect">
            <a:avLst/>
          </a:prstGeom>
          <a:noFill/>
        </p:spPr>
        <p:txBody>
          <a:bodyPr wrap="square" rtlCol="0">
            <a:spAutoFit/>
          </a:bodyPr>
          <a:lstStyle/>
          <a:p>
            <a:endParaRPr lang="en-US" dirty="0" smtClean="0"/>
          </a:p>
          <a:p>
            <a:endParaRPr lang="en-US" dirty="0" smtClean="0"/>
          </a:p>
          <a:p>
            <a:endParaRPr lang="en-US" dirty="0" smtClean="0"/>
          </a:p>
          <a:p>
            <a:pPr>
              <a:buFont typeface="Wingdings" pitchFamily="2" charset="2"/>
              <a:buChar char="Ø"/>
            </a:pPr>
            <a:endParaRPr lang="en-US" dirty="0" smtClean="0"/>
          </a:p>
          <a:p>
            <a:pPr>
              <a:buFont typeface="Wingdings" pitchFamily="2" charset="2"/>
              <a:buChar char="Ø"/>
            </a:pPr>
            <a:r>
              <a:rPr lang="en-US" dirty="0" smtClean="0"/>
              <a:t> Toe erosion due to river</a:t>
            </a:r>
          </a:p>
          <a:p>
            <a:pPr>
              <a:buFont typeface="Wingdings" pitchFamily="2" charset="2"/>
              <a:buChar char="Ø"/>
            </a:pPr>
            <a:endParaRPr lang="en-US" dirty="0" smtClean="0"/>
          </a:p>
          <a:p>
            <a:pPr>
              <a:buFont typeface="Wingdings" pitchFamily="2" charset="2"/>
              <a:buChar char="Ø"/>
            </a:pPr>
            <a:r>
              <a:rPr lang="en-US" dirty="0" smtClean="0"/>
              <a:t>Steep slope</a:t>
            </a:r>
          </a:p>
          <a:p>
            <a:pPr>
              <a:buFont typeface="Wingdings" pitchFamily="2" charset="2"/>
              <a:buChar char="Ø"/>
            </a:pPr>
            <a:endParaRPr lang="en-US" dirty="0" smtClean="0"/>
          </a:p>
          <a:p>
            <a:endParaRPr lang="en-US" dirty="0" smtClean="0"/>
          </a:p>
          <a:p>
            <a:pPr>
              <a:buFont typeface="Wingdings" pitchFamily="2" charset="2"/>
              <a:buChar char="Ø"/>
            </a:pPr>
            <a:endParaRPr lang="en-US" dirty="0" smtClean="0"/>
          </a:p>
          <a:p>
            <a:pPr>
              <a:buFont typeface="Wingdings" pitchFamily="2" charset="2"/>
              <a:buChar char="Ø"/>
            </a:pPr>
            <a:endParaRPr lang="en-US" dirty="0"/>
          </a:p>
        </p:txBody>
      </p:sp>
      <p:pic>
        <p:nvPicPr>
          <p:cNvPr id="62467" name="Picture 3" descr="D:\Desktop\Projects\UK-I&amp;II\Input\Input\Uttarakhand Site Visit_22-25.11.16\3 Govindghat II\DSC00061.JPG"/>
          <p:cNvPicPr>
            <a:picLocks noChangeAspect="1" noChangeArrowheads="1"/>
          </p:cNvPicPr>
          <p:nvPr/>
        </p:nvPicPr>
        <p:blipFill>
          <a:blip r:embed="rId2" cstate="print"/>
          <a:srcRect/>
          <a:stretch>
            <a:fillRect/>
          </a:stretch>
        </p:blipFill>
        <p:spPr bwMode="auto">
          <a:xfrm>
            <a:off x="5036695" y="978571"/>
            <a:ext cx="5655118" cy="3770078"/>
          </a:xfrm>
          <a:prstGeom prst="rect">
            <a:avLst/>
          </a:prstGeom>
          <a:noFill/>
        </p:spPr>
      </p:pic>
      <p:sp>
        <p:nvSpPr>
          <p:cNvPr id="7" name="TextBox 6"/>
          <p:cNvSpPr txBox="1"/>
          <p:nvPr/>
        </p:nvSpPr>
        <p:spPr>
          <a:xfrm>
            <a:off x="5219533" y="4801919"/>
            <a:ext cx="1283236" cy="369332"/>
          </a:xfrm>
          <a:prstGeom prst="rect">
            <a:avLst/>
          </a:prstGeom>
          <a:noFill/>
        </p:spPr>
        <p:txBody>
          <a:bodyPr wrap="none" rtlCol="0">
            <a:spAutoFit/>
          </a:bodyPr>
          <a:lstStyle/>
          <a:p>
            <a:r>
              <a:rPr lang="en-US" dirty="0" smtClean="0"/>
              <a:t>Valley side</a:t>
            </a:r>
            <a:endParaRPr lang="en-US" dirty="0"/>
          </a:p>
        </p:txBody>
      </p:sp>
      <p:sp>
        <p:nvSpPr>
          <p:cNvPr id="8" name="Rectangle 7"/>
          <p:cNvSpPr/>
          <p:nvPr/>
        </p:nvSpPr>
        <p:spPr>
          <a:xfrm>
            <a:off x="345057" y="1184156"/>
            <a:ext cx="3253839" cy="369332"/>
          </a:xfrm>
          <a:prstGeom prst="rect">
            <a:avLst/>
          </a:prstGeom>
        </p:spPr>
        <p:txBody>
          <a:bodyPr wrap="none">
            <a:spAutoFit/>
          </a:bodyPr>
          <a:lstStyle/>
          <a:p>
            <a:r>
              <a:rPr lang="en-US" b="1" dirty="0" smtClean="0"/>
              <a:t>LOCATION: GOVINDGHAT II</a:t>
            </a:r>
          </a:p>
        </p:txBody>
      </p:sp>
      <p:sp>
        <p:nvSpPr>
          <p:cNvPr id="10" name="Titolo 5"/>
          <p:cNvSpPr txBox="1">
            <a:spLocks/>
          </p:cNvSpPr>
          <p:nvPr/>
        </p:nvSpPr>
        <p:spPr>
          <a:xfrm>
            <a:off x="1138758" y="446564"/>
            <a:ext cx="8764366" cy="464040"/>
          </a:xfrm>
          <a:prstGeom prst="rect">
            <a:avLst/>
          </a:prstGeom>
        </p:spPr>
        <p:txBody>
          <a:bodyPr vert="horz" lIns="108000" tIns="45720" rIns="108000" bIns="45720" rtlCol="0" anchor="b" anchorCtr="0">
            <a:noAutofit/>
          </a:bodyPr>
          <a:lstStyle/>
          <a:p>
            <a:pPr marL="0" marR="0" lvl="0" indent="0" algn="l" defTabSz="914400" rtl="0" eaLnBrk="1" fontAlgn="auto" latinLnBrk="0" hangingPunct="1">
              <a:lnSpc>
                <a:spcPct val="90000"/>
              </a:lnSpc>
              <a:spcBef>
                <a:spcPct val="0"/>
              </a:spcBef>
              <a:spcAft>
                <a:spcPts val="0"/>
              </a:spcAft>
              <a:buClr>
                <a:schemeClr val="bg1"/>
              </a:buClr>
              <a:buSzTx/>
              <a:buFont typeface="+mj-lt"/>
              <a:buNone/>
              <a:tabLst>
                <a:tab pos="1604963" algn="l"/>
              </a:tabLst>
              <a:defRPr/>
            </a:pPr>
            <a:r>
              <a:rPr kumimoji="0" lang="it-IT" b="1" i="0" u="none" strike="noStrike" kern="1200" cap="none" spc="0" normalizeH="0" baseline="0" noProof="0" dirty="0" smtClean="0">
                <a:ln>
                  <a:noFill/>
                </a:ln>
                <a:solidFill>
                  <a:srgbClr val="0070C0"/>
                </a:solidFill>
                <a:effectLst/>
                <a:uLnTx/>
                <a:uFillTx/>
                <a:latin typeface="Arial"/>
                <a:ea typeface="ヒラギノ角ゴ Pro W3" pitchFamily="-48" charset="-128"/>
                <a:cs typeface="+mj-cs"/>
              </a:rPr>
              <a:t>PROBLEM DESCRIPTION &amp; CAUSATIVE FORCES</a:t>
            </a:r>
            <a:endParaRPr kumimoji="0" lang="it-IT" b="1" i="0" u="none" strike="noStrike" kern="1200" cap="none" spc="0" normalizeH="0" baseline="0" noProof="0" dirty="0">
              <a:ln>
                <a:noFill/>
              </a:ln>
              <a:solidFill>
                <a:srgbClr val="0070C0"/>
              </a:solidFill>
              <a:effectLst/>
              <a:uLnTx/>
              <a:uFillTx/>
              <a:latin typeface="Arial"/>
              <a:ea typeface="+mj-ea"/>
              <a:cs typeface="+mj-cs"/>
            </a:endParaRPr>
          </a:p>
        </p:txBody>
      </p:sp>
      <p:pic>
        <p:nvPicPr>
          <p:cNvPr id="1026" name="Picture 2" descr="D:\Maccaferri\Write up, ppt, literature\2017 IEI UKSC\Compiled-20170429T142939Z-001\site photos\GG2- cutting and excavation of rock.jpg"/>
          <p:cNvPicPr>
            <a:picLocks noChangeAspect="1" noChangeArrowheads="1"/>
          </p:cNvPicPr>
          <p:nvPr/>
        </p:nvPicPr>
        <p:blipFill>
          <a:blip r:embed="rId3" cstate="print"/>
          <a:srcRect/>
          <a:stretch>
            <a:fillRect/>
          </a:stretch>
        </p:blipFill>
        <p:spPr bwMode="auto">
          <a:xfrm>
            <a:off x="0" y="4002375"/>
            <a:ext cx="4743067" cy="3557300"/>
          </a:xfrm>
          <a:prstGeom prst="rect">
            <a:avLst/>
          </a:prstGeom>
          <a:noFill/>
        </p:spPr>
      </p:pic>
      <p:sp>
        <p:nvSpPr>
          <p:cNvPr id="9" name="TextBox 8"/>
          <p:cNvSpPr txBox="1"/>
          <p:nvPr/>
        </p:nvSpPr>
        <p:spPr>
          <a:xfrm>
            <a:off x="4817298" y="6948011"/>
            <a:ext cx="992579" cy="369332"/>
          </a:xfrm>
          <a:prstGeom prst="rect">
            <a:avLst/>
          </a:prstGeom>
          <a:noFill/>
        </p:spPr>
        <p:txBody>
          <a:bodyPr wrap="none" rtlCol="0">
            <a:spAutoFit/>
          </a:bodyPr>
          <a:lstStyle/>
          <a:p>
            <a:r>
              <a:rPr lang="en-US" dirty="0" smtClean="0"/>
              <a:t>Hill side</a:t>
            </a:r>
            <a:endParaRPr lang="en-US" dirty="0"/>
          </a:p>
        </p:txBody>
      </p:sp>
    </p:spTree>
    <p:extLst>
      <p:ext uri="{BB962C8B-B14F-4D97-AF65-F5344CB8AC3E}">
        <p14:creationId xmlns:p14="http://schemas.microsoft.com/office/powerpoint/2010/main" val="16862201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978DE44-342D-4E2C-ADD3-36DB2C90AEA2}" type="slidenum">
              <a:rPr lang="it-IT" smtClean="0"/>
              <a:pPr/>
              <a:t>16</a:t>
            </a:fld>
            <a:endParaRPr lang="it-IT"/>
          </a:p>
        </p:txBody>
      </p:sp>
      <p:pic>
        <p:nvPicPr>
          <p:cNvPr id="236546" name="Picture 2"/>
          <p:cNvPicPr>
            <a:picLocks noChangeAspect="1" noChangeArrowheads="1"/>
          </p:cNvPicPr>
          <p:nvPr/>
        </p:nvPicPr>
        <p:blipFill>
          <a:blip r:embed="rId2" cstate="print"/>
          <a:srcRect/>
          <a:stretch>
            <a:fillRect/>
          </a:stretch>
        </p:blipFill>
        <p:spPr bwMode="auto">
          <a:xfrm>
            <a:off x="691772" y="993584"/>
            <a:ext cx="9316751" cy="6566091"/>
          </a:xfrm>
          <a:prstGeom prst="rect">
            <a:avLst/>
          </a:prstGeom>
          <a:noFill/>
          <a:ln w="9525">
            <a:noFill/>
            <a:miter lim="800000"/>
            <a:headEnd/>
            <a:tailEnd/>
          </a:ln>
          <a:effectLst/>
        </p:spPr>
      </p:pic>
      <p:sp>
        <p:nvSpPr>
          <p:cNvPr id="7" name="TextBox 6"/>
          <p:cNvSpPr txBox="1"/>
          <p:nvPr/>
        </p:nvSpPr>
        <p:spPr>
          <a:xfrm>
            <a:off x="1371599" y="457200"/>
            <a:ext cx="6774873" cy="369332"/>
          </a:xfrm>
          <a:prstGeom prst="rect">
            <a:avLst/>
          </a:prstGeom>
          <a:noFill/>
        </p:spPr>
        <p:txBody>
          <a:bodyPr wrap="square" rtlCol="0">
            <a:spAutoFit/>
          </a:bodyPr>
          <a:lstStyle/>
          <a:p>
            <a:r>
              <a:rPr lang="en-US" b="1" dirty="0" smtClean="0">
                <a:solidFill>
                  <a:srgbClr val="0070C0"/>
                </a:solidFill>
              </a:rPr>
              <a:t>SOLUTION PROVIDED – LOCATION: GOVINDGHAT II</a:t>
            </a:r>
          </a:p>
        </p:txBody>
      </p:sp>
      <p:sp>
        <p:nvSpPr>
          <p:cNvPr id="9" name="TextBox 8"/>
          <p:cNvSpPr txBox="1"/>
          <p:nvPr/>
        </p:nvSpPr>
        <p:spPr>
          <a:xfrm>
            <a:off x="333827" y="4282019"/>
            <a:ext cx="1770743" cy="369332"/>
          </a:xfrm>
          <a:prstGeom prst="rect">
            <a:avLst/>
          </a:prstGeom>
          <a:solidFill>
            <a:schemeClr val="accent1">
              <a:lumMod val="50000"/>
              <a:lumOff val="50000"/>
            </a:schemeClr>
          </a:solidFill>
        </p:spPr>
        <p:txBody>
          <a:bodyPr wrap="square" rtlCol="0">
            <a:spAutoFit/>
          </a:bodyPr>
          <a:lstStyle/>
          <a:p>
            <a:r>
              <a:rPr lang="en-US" dirty="0" smtClean="0"/>
              <a:t>Existing culvert</a:t>
            </a:r>
            <a:endParaRPr lang="en-US" dirty="0"/>
          </a:p>
        </p:txBody>
      </p:sp>
      <p:cxnSp>
        <p:nvCxnSpPr>
          <p:cNvPr id="10" name="Straight Arrow Connector 9"/>
          <p:cNvCxnSpPr/>
          <p:nvPr/>
        </p:nvCxnSpPr>
        <p:spPr>
          <a:xfrm rot="5400000">
            <a:off x="583463" y="4812423"/>
            <a:ext cx="859773" cy="40109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794784" y="2612876"/>
            <a:ext cx="1978930" cy="369332"/>
          </a:xfrm>
          <a:prstGeom prst="rect">
            <a:avLst/>
          </a:prstGeom>
          <a:solidFill>
            <a:schemeClr val="accent1">
              <a:lumMod val="50000"/>
              <a:lumOff val="50000"/>
            </a:schemeClr>
          </a:solidFill>
        </p:spPr>
        <p:txBody>
          <a:bodyPr wrap="square" rtlCol="0">
            <a:spAutoFit/>
          </a:bodyPr>
          <a:lstStyle/>
          <a:p>
            <a:r>
              <a:rPr lang="en-US" dirty="0" smtClean="0"/>
              <a:t>Catch water drain</a:t>
            </a:r>
            <a:endParaRPr lang="en-US" dirty="0"/>
          </a:p>
        </p:txBody>
      </p:sp>
      <p:cxnSp>
        <p:nvCxnSpPr>
          <p:cNvPr id="12" name="Straight Arrow Connector 11"/>
          <p:cNvCxnSpPr/>
          <p:nvPr/>
        </p:nvCxnSpPr>
        <p:spPr>
          <a:xfrm>
            <a:off x="2569029" y="3077029"/>
            <a:ext cx="1305494" cy="93366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57871" y="7190343"/>
            <a:ext cx="1819272" cy="369332"/>
          </a:xfrm>
          <a:prstGeom prst="rect">
            <a:avLst/>
          </a:prstGeom>
          <a:solidFill>
            <a:schemeClr val="accent1">
              <a:lumMod val="50000"/>
              <a:lumOff val="50000"/>
            </a:schemeClr>
          </a:solidFill>
        </p:spPr>
        <p:txBody>
          <a:bodyPr wrap="square" rtlCol="0">
            <a:spAutoFit/>
          </a:bodyPr>
          <a:lstStyle/>
          <a:p>
            <a:r>
              <a:rPr lang="en-US" dirty="0" smtClean="0"/>
              <a:t>Road side drain</a:t>
            </a:r>
            <a:endParaRPr lang="en-US" dirty="0"/>
          </a:p>
        </p:txBody>
      </p:sp>
      <p:cxnSp>
        <p:nvCxnSpPr>
          <p:cNvPr id="14" name="Straight Arrow Connector 13"/>
          <p:cNvCxnSpPr/>
          <p:nvPr/>
        </p:nvCxnSpPr>
        <p:spPr>
          <a:xfrm rot="5400000" flipH="1" flipV="1">
            <a:off x="711282" y="6637174"/>
            <a:ext cx="787838" cy="34411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766458" y="2714171"/>
            <a:ext cx="1705428" cy="12337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989943" y="1480457"/>
            <a:ext cx="3135086" cy="103051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254170" y="2962253"/>
            <a:ext cx="3178630" cy="646331"/>
          </a:xfrm>
          <a:prstGeom prst="rect">
            <a:avLst/>
          </a:prstGeom>
          <a:solidFill>
            <a:schemeClr val="accent4">
              <a:lumMod val="60000"/>
              <a:lumOff val="40000"/>
            </a:schemeClr>
          </a:solidFill>
          <a:ln>
            <a:noFill/>
          </a:ln>
        </p:spPr>
        <p:txBody>
          <a:bodyPr wrap="square" rtlCol="0">
            <a:spAutoFit/>
          </a:bodyPr>
          <a:lstStyle/>
          <a:p>
            <a:r>
              <a:rPr lang="en-US" dirty="0" smtClean="0"/>
              <a:t>Bioengineering measures (profile)</a:t>
            </a:r>
            <a:endParaRPr lang="en-US" dirty="0"/>
          </a:p>
        </p:txBody>
      </p:sp>
      <p:sp>
        <p:nvSpPr>
          <p:cNvPr id="23" name="TextBox 22"/>
          <p:cNvSpPr txBox="1"/>
          <p:nvPr/>
        </p:nvSpPr>
        <p:spPr>
          <a:xfrm>
            <a:off x="2728684" y="4417310"/>
            <a:ext cx="1449616" cy="369332"/>
          </a:xfrm>
          <a:prstGeom prst="rect">
            <a:avLst/>
          </a:prstGeom>
          <a:solidFill>
            <a:schemeClr val="accent4">
              <a:lumMod val="60000"/>
              <a:lumOff val="40000"/>
            </a:schemeClr>
          </a:solidFill>
          <a:ln>
            <a:noFill/>
          </a:ln>
        </p:spPr>
        <p:txBody>
          <a:bodyPr wrap="square" rtlCol="0">
            <a:spAutoFit/>
          </a:bodyPr>
          <a:lstStyle/>
          <a:p>
            <a:r>
              <a:rPr lang="en-US" dirty="0" smtClean="0"/>
              <a:t>Gabion wall</a:t>
            </a:r>
            <a:endParaRPr lang="en-US" dirty="0"/>
          </a:p>
        </p:txBody>
      </p:sp>
      <p:sp>
        <p:nvSpPr>
          <p:cNvPr id="24" name="TextBox 23"/>
          <p:cNvSpPr txBox="1"/>
          <p:nvPr/>
        </p:nvSpPr>
        <p:spPr>
          <a:xfrm>
            <a:off x="4379684" y="6042910"/>
            <a:ext cx="2719616" cy="369332"/>
          </a:xfrm>
          <a:prstGeom prst="rect">
            <a:avLst/>
          </a:prstGeom>
          <a:solidFill>
            <a:schemeClr val="accent4">
              <a:lumMod val="60000"/>
              <a:lumOff val="40000"/>
            </a:schemeClr>
          </a:solidFill>
          <a:ln>
            <a:noFill/>
          </a:ln>
        </p:spPr>
        <p:txBody>
          <a:bodyPr wrap="square" rtlCol="0">
            <a:spAutoFit/>
          </a:bodyPr>
          <a:lstStyle/>
          <a:p>
            <a:r>
              <a:rPr lang="en-US" dirty="0" smtClean="0"/>
              <a:t>Reinforced soil structure</a:t>
            </a:r>
            <a:endParaRPr lang="en-US" dirty="0"/>
          </a:p>
        </p:txBody>
      </p:sp>
      <p:cxnSp>
        <p:nvCxnSpPr>
          <p:cNvPr id="25" name="Straight Arrow Connector 24"/>
          <p:cNvCxnSpPr/>
          <p:nvPr/>
        </p:nvCxnSpPr>
        <p:spPr>
          <a:xfrm rot="16200000" flipH="1">
            <a:off x="2829379" y="4975678"/>
            <a:ext cx="682171" cy="28847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4" idx="1"/>
          </p:cNvCxnSpPr>
          <p:nvPr/>
        </p:nvCxnSpPr>
        <p:spPr>
          <a:xfrm rot="10800000">
            <a:off x="3822700" y="5905500"/>
            <a:ext cx="556984" cy="3220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421084" y="5573010"/>
            <a:ext cx="2249716" cy="369332"/>
          </a:xfrm>
          <a:prstGeom prst="rect">
            <a:avLst/>
          </a:prstGeom>
          <a:solidFill>
            <a:schemeClr val="accent4">
              <a:lumMod val="60000"/>
              <a:lumOff val="40000"/>
            </a:schemeClr>
          </a:solidFill>
          <a:ln>
            <a:noFill/>
          </a:ln>
        </p:spPr>
        <p:txBody>
          <a:bodyPr wrap="square" rtlCol="0">
            <a:spAutoFit/>
          </a:bodyPr>
          <a:lstStyle/>
          <a:p>
            <a:r>
              <a:rPr lang="en-US" dirty="0" smtClean="0"/>
              <a:t>Gabion mattress</a:t>
            </a:r>
            <a:endParaRPr lang="en-US" dirty="0"/>
          </a:p>
        </p:txBody>
      </p:sp>
      <p:cxnSp>
        <p:nvCxnSpPr>
          <p:cNvPr id="31" name="Straight Arrow Connector 30"/>
          <p:cNvCxnSpPr>
            <a:stCxn id="30" idx="1"/>
          </p:cNvCxnSpPr>
          <p:nvPr/>
        </p:nvCxnSpPr>
        <p:spPr>
          <a:xfrm rot="10800000">
            <a:off x="5067300" y="5613400"/>
            <a:ext cx="353784" cy="1442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19760" y="6258065"/>
            <a:ext cx="772622" cy="418552"/>
          </a:xfrm>
        </p:spPr>
        <p:txBody>
          <a:bodyPr/>
          <a:lstStyle/>
          <a:p>
            <a:fld id="{F978DE44-342D-4E2C-ADD3-36DB2C90AEA2}" type="slidenum">
              <a:rPr lang="it-IT" smtClean="0"/>
              <a:pPr/>
              <a:t>17</a:t>
            </a:fld>
            <a:endParaRPr lang="it-IT"/>
          </a:p>
        </p:txBody>
      </p:sp>
      <p:pic>
        <p:nvPicPr>
          <p:cNvPr id="235522" name="Picture 2"/>
          <p:cNvPicPr>
            <a:picLocks noChangeAspect="1" noChangeArrowheads="1"/>
          </p:cNvPicPr>
          <p:nvPr/>
        </p:nvPicPr>
        <p:blipFill>
          <a:blip r:embed="rId3" cstate="print"/>
          <a:srcRect/>
          <a:stretch>
            <a:fillRect/>
          </a:stretch>
        </p:blipFill>
        <p:spPr bwMode="auto">
          <a:xfrm>
            <a:off x="0" y="1237178"/>
            <a:ext cx="10597497" cy="5597871"/>
          </a:xfrm>
          <a:prstGeom prst="rect">
            <a:avLst/>
          </a:prstGeom>
          <a:noFill/>
          <a:ln w="9525">
            <a:noFill/>
            <a:miter lim="800000"/>
            <a:headEnd/>
            <a:tailEnd/>
          </a:ln>
          <a:effectLst/>
        </p:spPr>
      </p:pic>
      <p:sp>
        <p:nvSpPr>
          <p:cNvPr id="7" name="TextBox 6"/>
          <p:cNvSpPr txBox="1"/>
          <p:nvPr/>
        </p:nvSpPr>
        <p:spPr>
          <a:xfrm>
            <a:off x="1371598" y="457200"/>
            <a:ext cx="8553797" cy="369332"/>
          </a:xfrm>
          <a:prstGeom prst="rect">
            <a:avLst/>
          </a:prstGeom>
          <a:noFill/>
        </p:spPr>
        <p:txBody>
          <a:bodyPr wrap="square" rtlCol="0">
            <a:spAutoFit/>
          </a:bodyPr>
          <a:lstStyle/>
          <a:p>
            <a:r>
              <a:rPr lang="en-US" b="1" dirty="0" smtClean="0">
                <a:solidFill>
                  <a:srgbClr val="0070C0"/>
                </a:solidFill>
              </a:rPr>
              <a:t>SOLUTION PROVIDED; DRAINAGE SCHEME – LOCATION: GOVINDGHAT II</a:t>
            </a:r>
          </a:p>
        </p:txBody>
      </p:sp>
      <p:sp>
        <p:nvSpPr>
          <p:cNvPr id="8" name="Oval 7"/>
          <p:cNvSpPr/>
          <p:nvPr/>
        </p:nvSpPr>
        <p:spPr>
          <a:xfrm rot="1746316">
            <a:off x="2423786" y="1366649"/>
            <a:ext cx="2118721" cy="39518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 y="3528364"/>
            <a:ext cx="1770743" cy="369332"/>
          </a:xfrm>
          <a:prstGeom prst="rect">
            <a:avLst/>
          </a:prstGeom>
          <a:solidFill>
            <a:schemeClr val="accent1">
              <a:lumMod val="50000"/>
              <a:lumOff val="50000"/>
            </a:schemeClr>
          </a:solidFill>
        </p:spPr>
        <p:txBody>
          <a:bodyPr wrap="square" rtlCol="0">
            <a:spAutoFit/>
          </a:bodyPr>
          <a:lstStyle/>
          <a:p>
            <a:r>
              <a:rPr lang="en-US" dirty="0" smtClean="0"/>
              <a:t>Existing culvert</a:t>
            </a:r>
            <a:endParaRPr lang="en-US" dirty="0"/>
          </a:p>
        </p:txBody>
      </p:sp>
      <p:cxnSp>
        <p:nvCxnSpPr>
          <p:cNvPr id="10" name="Straight Arrow Connector 9"/>
          <p:cNvCxnSpPr/>
          <p:nvPr/>
        </p:nvCxnSpPr>
        <p:spPr>
          <a:xfrm rot="5400000">
            <a:off x="293177" y="4102309"/>
            <a:ext cx="859773" cy="40109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84424" y="976753"/>
            <a:ext cx="1978930" cy="369332"/>
          </a:xfrm>
          <a:prstGeom prst="rect">
            <a:avLst/>
          </a:prstGeom>
          <a:solidFill>
            <a:schemeClr val="accent1">
              <a:lumMod val="50000"/>
              <a:lumOff val="50000"/>
            </a:schemeClr>
          </a:solidFill>
        </p:spPr>
        <p:txBody>
          <a:bodyPr wrap="square" rtlCol="0">
            <a:spAutoFit/>
          </a:bodyPr>
          <a:lstStyle/>
          <a:p>
            <a:r>
              <a:rPr lang="en-US" dirty="0" smtClean="0"/>
              <a:t>Catch water drain</a:t>
            </a:r>
            <a:endParaRPr lang="en-US" dirty="0"/>
          </a:p>
        </p:txBody>
      </p:sp>
      <p:cxnSp>
        <p:nvCxnSpPr>
          <p:cNvPr id="13" name="Straight Arrow Connector 12"/>
          <p:cNvCxnSpPr/>
          <p:nvPr/>
        </p:nvCxnSpPr>
        <p:spPr>
          <a:xfrm>
            <a:off x="2164080" y="1569720"/>
            <a:ext cx="984728" cy="55520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1437" y="5757997"/>
            <a:ext cx="1819272" cy="369332"/>
          </a:xfrm>
          <a:prstGeom prst="rect">
            <a:avLst/>
          </a:prstGeom>
          <a:solidFill>
            <a:schemeClr val="accent1">
              <a:lumMod val="50000"/>
              <a:lumOff val="50000"/>
            </a:schemeClr>
          </a:solidFill>
        </p:spPr>
        <p:txBody>
          <a:bodyPr wrap="square" rtlCol="0">
            <a:spAutoFit/>
          </a:bodyPr>
          <a:lstStyle/>
          <a:p>
            <a:r>
              <a:rPr lang="en-US" dirty="0" smtClean="0"/>
              <a:t>Road side drain</a:t>
            </a:r>
            <a:endParaRPr lang="en-US" dirty="0"/>
          </a:p>
        </p:txBody>
      </p:sp>
      <p:cxnSp>
        <p:nvCxnSpPr>
          <p:cNvPr id="15" name="Straight Arrow Connector 14"/>
          <p:cNvCxnSpPr>
            <a:stCxn id="14" idx="0"/>
          </p:cNvCxnSpPr>
          <p:nvPr/>
        </p:nvCxnSpPr>
        <p:spPr>
          <a:xfrm rot="5400000" flipH="1" flipV="1">
            <a:off x="965861" y="5330485"/>
            <a:ext cx="592725" cy="2623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4" cstate="print"/>
          <a:srcRect l="6989" t="5736" r="20349" b="24279"/>
          <a:stretch>
            <a:fillRect/>
          </a:stretch>
        </p:blipFill>
        <p:spPr bwMode="auto">
          <a:xfrm>
            <a:off x="182880" y="1325880"/>
            <a:ext cx="2022953" cy="14478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5" cstate="print"/>
          <a:srcRect l="9152" t="6973"/>
          <a:stretch>
            <a:fillRect/>
          </a:stretch>
        </p:blipFill>
        <p:spPr bwMode="auto">
          <a:xfrm>
            <a:off x="0" y="6111240"/>
            <a:ext cx="2200348" cy="14484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olo 5"/>
          <p:cNvSpPr>
            <a:spLocks noGrp="1"/>
          </p:cNvSpPr>
          <p:nvPr>
            <p:ph type="title"/>
          </p:nvPr>
        </p:nvSpPr>
        <p:spPr>
          <a:xfrm>
            <a:off x="622168" y="493670"/>
            <a:ext cx="8297545" cy="464040"/>
          </a:xfrm>
        </p:spPr>
        <p:txBody>
          <a:bodyPr>
            <a:normAutofit fontScale="90000"/>
          </a:bodyPr>
          <a:lstStyle/>
          <a:p>
            <a:pPr marL="0" indent="0">
              <a:buNone/>
            </a:pPr>
            <a:r>
              <a:rPr lang="it-IT" sz="2400" b="1" dirty="0" smtClean="0">
                <a:solidFill>
                  <a:srgbClr val="0070C0"/>
                </a:solidFill>
                <a:ea typeface="ヒラギノ角ゴ Pro W3" pitchFamily="-48" charset="-128"/>
              </a:rPr>
              <a:t>	PROBLEM DESCRIPTION &amp; CAUSATIVE FORCES</a:t>
            </a:r>
            <a:endParaRPr lang="it-IT" sz="2400" b="1" dirty="0">
              <a:solidFill>
                <a:srgbClr val="0070C0"/>
              </a:solidFill>
            </a:endParaRPr>
          </a:p>
        </p:txBody>
      </p:sp>
      <p:sp>
        <p:nvSpPr>
          <p:cNvPr id="2" name="Slide Number Placeholder 1"/>
          <p:cNvSpPr>
            <a:spLocks noGrp="1"/>
          </p:cNvSpPr>
          <p:nvPr>
            <p:ph type="sldNum" sz="quarter" idx="12"/>
          </p:nvPr>
        </p:nvSpPr>
        <p:spPr/>
        <p:txBody>
          <a:bodyPr/>
          <a:lstStyle/>
          <a:p>
            <a:fld id="{F978DE44-342D-4E2C-ADD3-36DB2C90AEA2}" type="slidenum">
              <a:rPr lang="it-IT" smtClean="0"/>
              <a:pPr/>
              <a:t>18</a:t>
            </a:fld>
            <a:endParaRPr lang="it-IT"/>
          </a:p>
        </p:txBody>
      </p:sp>
      <p:sp>
        <p:nvSpPr>
          <p:cNvPr id="4" name="TextBox 3"/>
          <p:cNvSpPr txBox="1"/>
          <p:nvPr/>
        </p:nvSpPr>
        <p:spPr>
          <a:xfrm>
            <a:off x="86265" y="1292748"/>
            <a:ext cx="3191774" cy="4062651"/>
          </a:xfrm>
          <a:prstGeom prst="rect">
            <a:avLst/>
          </a:prstGeom>
          <a:noFill/>
        </p:spPr>
        <p:txBody>
          <a:bodyPr wrap="square" rtlCol="0">
            <a:spAutoFit/>
          </a:bodyPr>
          <a:lstStyle/>
          <a:p>
            <a:endParaRPr lang="en-US" dirty="0" smtClean="0"/>
          </a:p>
          <a:p>
            <a:endParaRPr lang="en-US" dirty="0" smtClean="0"/>
          </a:p>
          <a:p>
            <a:endParaRPr lang="en-US" dirty="0" smtClean="0"/>
          </a:p>
          <a:p>
            <a:pPr>
              <a:buFont typeface="Wingdings" pitchFamily="2" charset="2"/>
              <a:buChar char="Ø"/>
            </a:pPr>
            <a:r>
              <a:rPr lang="en-US" sz="2400" dirty="0" smtClean="0"/>
              <a:t> Subsurface run off water causes removal of fines </a:t>
            </a:r>
          </a:p>
          <a:p>
            <a:pPr>
              <a:buFont typeface="Wingdings" pitchFamily="2" charset="2"/>
              <a:buChar char="Ø"/>
            </a:pPr>
            <a:endParaRPr lang="en-US" sz="2400" dirty="0" smtClean="0"/>
          </a:p>
          <a:p>
            <a:pPr>
              <a:buFont typeface="Wingdings" pitchFamily="2" charset="2"/>
              <a:buChar char="Ø"/>
            </a:pPr>
            <a:r>
              <a:rPr lang="en-US" sz="2400" dirty="0" smtClean="0"/>
              <a:t> </a:t>
            </a:r>
            <a:r>
              <a:rPr lang="en-US" sz="2400" b="1" dirty="0" smtClean="0">
                <a:solidFill>
                  <a:srgbClr val="00B0F0"/>
                </a:solidFill>
              </a:rPr>
              <a:t>Improper drainage</a:t>
            </a:r>
          </a:p>
          <a:p>
            <a:pPr>
              <a:buFont typeface="Wingdings" pitchFamily="2" charset="2"/>
              <a:buChar char="Ø"/>
            </a:pPr>
            <a:endParaRPr lang="en-US" sz="2400" dirty="0" smtClean="0"/>
          </a:p>
          <a:p>
            <a:pPr>
              <a:buFont typeface="Wingdings" pitchFamily="2" charset="2"/>
              <a:buChar char="Ø"/>
            </a:pPr>
            <a:r>
              <a:rPr lang="en-US" sz="2400" dirty="0" smtClean="0"/>
              <a:t> Formation of nalla</a:t>
            </a:r>
          </a:p>
          <a:p>
            <a:pPr>
              <a:buFont typeface="Wingdings" pitchFamily="2" charset="2"/>
              <a:buChar char="Ø"/>
            </a:pPr>
            <a:endParaRPr lang="en-US" dirty="0" smtClean="0"/>
          </a:p>
          <a:p>
            <a:pPr>
              <a:buFont typeface="Wingdings" pitchFamily="2" charset="2"/>
              <a:buChar char="Ø"/>
            </a:pPr>
            <a:endParaRPr lang="en-US" dirty="0"/>
          </a:p>
        </p:txBody>
      </p:sp>
      <p:pic>
        <p:nvPicPr>
          <p:cNvPr id="26625" name="Picture 1" descr="D:\Desktop\Projects\UK-I&amp;II\Input\Input\Uttarakhand Site Visit_22-25.11.16\7 Maithana\DSC00178.JPG"/>
          <p:cNvPicPr>
            <a:picLocks noChangeAspect="1" noChangeArrowheads="1"/>
          </p:cNvPicPr>
          <p:nvPr/>
        </p:nvPicPr>
        <p:blipFill>
          <a:blip r:embed="rId2" cstate="print"/>
          <a:srcRect/>
          <a:stretch>
            <a:fillRect/>
          </a:stretch>
        </p:blipFill>
        <p:spPr bwMode="auto">
          <a:xfrm>
            <a:off x="3283076" y="1148905"/>
            <a:ext cx="7408737" cy="4939158"/>
          </a:xfrm>
          <a:prstGeom prst="rect">
            <a:avLst/>
          </a:prstGeom>
          <a:noFill/>
        </p:spPr>
      </p:pic>
      <p:sp>
        <p:nvSpPr>
          <p:cNvPr id="6" name="TextBox 5"/>
          <p:cNvSpPr txBox="1"/>
          <p:nvPr/>
        </p:nvSpPr>
        <p:spPr>
          <a:xfrm>
            <a:off x="6546965" y="5973753"/>
            <a:ext cx="992579" cy="369332"/>
          </a:xfrm>
          <a:prstGeom prst="rect">
            <a:avLst/>
          </a:prstGeom>
          <a:noFill/>
        </p:spPr>
        <p:txBody>
          <a:bodyPr wrap="none" rtlCol="0">
            <a:spAutoFit/>
          </a:bodyPr>
          <a:lstStyle/>
          <a:p>
            <a:r>
              <a:rPr lang="en-US" dirty="0" smtClean="0"/>
              <a:t>Hill side</a:t>
            </a:r>
            <a:endParaRPr lang="en-US" dirty="0"/>
          </a:p>
        </p:txBody>
      </p:sp>
      <p:cxnSp>
        <p:nvCxnSpPr>
          <p:cNvPr id="8" name="Straight Arrow Connector 7"/>
          <p:cNvCxnSpPr/>
          <p:nvPr/>
        </p:nvCxnSpPr>
        <p:spPr>
          <a:xfrm flipV="1">
            <a:off x="2984740" y="3000777"/>
            <a:ext cx="3802426" cy="16574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75849" y="1119802"/>
            <a:ext cx="3031792" cy="400110"/>
          </a:xfrm>
          <a:prstGeom prst="rect">
            <a:avLst/>
          </a:prstGeom>
        </p:spPr>
        <p:txBody>
          <a:bodyPr wrap="none">
            <a:spAutoFit/>
          </a:bodyPr>
          <a:lstStyle/>
          <a:p>
            <a:r>
              <a:rPr lang="en-US" sz="2000" b="1" dirty="0" smtClean="0"/>
              <a:t>LOCATION: MAITHANA</a:t>
            </a:r>
            <a:endParaRPr lang="en-US" sz="2000" b="1" dirty="0"/>
          </a:p>
        </p:txBody>
      </p:sp>
    </p:spTree>
    <p:extLst>
      <p:ext uri="{BB962C8B-B14F-4D97-AF65-F5344CB8AC3E}">
        <p14:creationId xmlns:p14="http://schemas.microsoft.com/office/powerpoint/2010/main" val="16862201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14793" y="1084262"/>
            <a:ext cx="10148341" cy="600608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F978DE44-342D-4E2C-ADD3-36DB2C90AEA2}" type="slidenum">
              <a:rPr lang="it-IT" smtClean="0"/>
              <a:pPr/>
              <a:t>19</a:t>
            </a:fld>
            <a:endParaRPr lang="it-IT"/>
          </a:p>
        </p:txBody>
      </p:sp>
      <p:sp>
        <p:nvSpPr>
          <p:cNvPr id="6" name="TextBox 5"/>
          <p:cNvSpPr txBox="1"/>
          <p:nvPr/>
        </p:nvSpPr>
        <p:spPr>
          <a:xfrm>
            <a:off x="1371598" y="457200"/>
            <a:ext cx="8553797" cy="369332"/>
          </a:xfrm>
          <a:prstGeom prst="rect">
            <a:avLst/>
          </a:prstGeom>
          <a:noFill/>
        </p:spPr>
        <p:txBody>
          <a:bodyPr wrap="square" rtlCol="0">
            <a:spAutoFit/>
          </a:bodyPr>
          <a:lstStyle/>
          <a:p>
            <a:r>
              <a:rPr lang="en-US" b="1" dirty="0" smtClean="0">
                <a:solidFill>
                  <a:srgbClr val="0070C0"/>
                </a:solidFill>
              </a:rPr>
              <a:t>SOLUTION PROVIDED– LOCATION: MAITHANA</a:t>
            </a:r>
          </a:p>
        </p:txBody>
      </p:sp>
      <p:sp>
        <p:nvSpPr>
          <p:cNvPr id="7" name="TextBox 6"/>
          <p:cNvSpPr txBox="1"/>
          <p:nvPr/>
        </p:nvSpPr>
        <p:spPr>
          <a:xfrm>
            <a:off x="5591331" y="6585887"/>
            <a:ext cx="2087156" cy="646331"/>
          </a:xfrm>
          <a:prstGeom prst="rect">
            <a:avLst/>
          </a:prstGeom>
          <a:solidFill>
            <a:schemeClr val="accent4">
              <a:lumMod val="60000"/>
              <a:lumOff val="40000"/>
            </a:schemeClr>
          </a:solidFill>
          <a:ln>
            <a:noFill/>
          </a:ln>
        </p:spPr>
        <p:txBody>
          <a:bodyPr wrap="square" rtlCol="0">
            <a:spAutoFit/>
          </a:bodyPr>
          <a:lstStyle/>
          <a:p>
            <a:r>
              <a:rPr lang="en-US" dirty="0" smtClean="0"/>
              <a:t>Gabion  toe wall –scour protection</a:t>
            </a:r>
            <a:endParaRPr lang="en-US" dirty="0"/>
          </a:p>
        </p:txBody>
      </p:sp>
      <p:cxnSp>
        <p:nvCxnSpPr>
          <p:cNvPr id="8" name="Straight Arrow Connector 7"/>
          <p:cNvCxnSpPr/>
          <p:nvPr/>
        </p:nvCxnSpPr>
        <p:spPr>
          <a:xfrm flipH="1" flipV="1">
            <a:off x="4332157" y="5831174"/>
            <a:ext cx="1528997" cy="74950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75319" y="5046148"/>
            <a:ext cx="2087156" cy="369332"/>
          </a:xfrm>
          <a:prstGeom prst="rect">
            <a:avLst/>
          </a:prstGeom>
          <a:solidFill>
            <a:schemeClr val="accent4">
              <a:lumMod val="60000"/>
              <a:lumOff val="40000"/>
            </a:schemeClr>
          </a:solidFill>
          <a:ln>
            <a:noFill/>
          </a:ln>
        </p:spPr>
        <p:txBody>
          <a:bodyPr wrap="square" rtlCol="0">
            <a:spAutoFit/>
          </a:bodyPr>
          <a:lstStyle/>
          <a:p>
            <a:r>
              <a:rPr lang="en-US" dirty="0" smtClean="0"/>
              <a:t>Gabion  mattress</a:t>
            </a:r>
            <a:endParaRPr lang="en-US" dirty="0"/>
          </a:p>
        </p:txBody>
      </p:sp>
      <p:cxnSp>
        <p:nvCxnSpPr>
          <p:cNvPr id="10" name="Straight Arrow Connector 9"/>
          <p:cNvCxnSpPr/>
          <p:nvPr/>
        </p:nvCxnSpPr>
        <p:spPr>
          <a:xfrm>
            <a:off x="1723869" y="5396459"/>
            <a:ext cx="1439056" cy="6895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62800" y="4920230"/>
            <a:ext cx="1493520" cy="369332"/>
          </a:xfrm>
          <a:prstGeom prst="rect">
            <a:avLst/>
          </a:prstGeom>
          <a:solidFill>
            <a:schemeClr val="accent4">
              <a:lumMod val="60000"/>
              <a:lumOff val="40000"/>
            </a:schemeClr>
          </a:solidFill>
          <a:ln>
            <a:noFill/>
          </a:ln>
        </p:spPr>
        <p:txBody>
          <a:bodyPr wrap="square" rtlCol="0">
            <a:spAutoFit/>
          </a:bodyPr>
          <a:lstStyle/>
          <a:p>
            <a:r>
              <a:rPr lang="en-US" dirty="0" smtClean="0"/>
              <a:t>Gabion  wall</a:t>
            </a:r>
            <a:endParaRPr lang="en-US" dirty="0"/>
          </a:p>
        </p:txBody>
      </p:sp>
      <p:cxnSp>
        <p:nvCxnSpPr>
          <p:cNvPr id="13" name="Straight Arrow Connector 12"/>
          <p:cNvCxnSpPr/>
          <p:nvPr/>
        </p:nvCxnSpPr>
        <p:spPr>
          <a:xfrm flipH="1" flipV="1">
            <a:off x="6295869" y="4212236"/>
            <a:ext cx="1334124" cy="71952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5426443" y="5111646"/>
            <a:ext cx="1678895" cy="14990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2" idx="0"/>
          </p:cNvCxnSpPr>
          <p:nvPr/>
        </p:nvCxnSpPr>
        <p:spPr>
          <a:xfrm flipH="1" flipV="1">
            <a:off x="4953004" y="2651761"/>
            <a:ext cx="2956556" cy="226846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9" idx="0"/>
          </p:cNvCxnSpPr>
          <p:nvPr/>
        </p:nvCxnSpPr>
        <p:spPr>
          <a:xfrm flipV="1">
            <a:off x="1318897" y="3957403"/>
            <a:ext cx="389982" cy="10887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179320" y="4371590"/>
            <a:ext cx="2209800" cy="369332"/>
          </a:xfrm>
          <a:prstGeom prst="rect">
            <a:avLst/>
          </a:prstGeom>
          <a:solidFill>
            <a:schemeClr val="accent4">
              <a:lumMod val="60000"/>
              <a:lumOff val="40000"/>
            </a:schemeClr>
          </a:solidFill>
          <a:ln>
            <a:noFill/>
          </a:ln>
        </p:spPr>
        <p:txBody>
          <a:bodyPr wrap="square" rtlCol="0">
            <a:spAutoFit/>
          </a:bodyPr>
          <a:lstStyle/>
          <a:p>
            <a:r>
              <a:rPr lang="en-US" dirty="0" smtClean="0"/>
              <a:t>Reinforced soil wall</a:t>
            </a:r>
            <a:endParaRPr lang="en-US" dirty="0"/>
          </a:p>
        </p:txBody>
      </p:sp>
      <p:cxnSp>
        <p:nvCxnSpPr>
          <p:cNvPr id="24" name="Straight Arrow Connector 23"/>
          <p:cNvCxnSpPr/>
          <p:nvPr/>
        </p:nvCxnSpPr>
        <p:spPr>
          <a:xfrm flipV="1">
            <a:off x="3786778" y="3522689"/>
            <a:ext cx="440448" cy="9098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417663" y="1467496"/>
            <a:ext cx="1779582" cy="369332"/>
          </a:xfrm>
          <a:prstGeom prst="rect">
            <a:avLst/>
          </a:prstGeom>
          <a:solidFill>
            <a:schemeClr val="accent4">
              <a:lumMod val="60000"/>
              <a:lumOff val="40000"/>
            </a:schemeClr>
          </a:solidFill>
          <a:ln>
            <a:noFill/>
          </a:ln>
        </p:spPr>
        <p:txBody>
          <a:bodyPr wrap="square" rtlCol="0">
            <a:spAutoFit/>
          </a:bodyPr>
          <a:lstStyle/>
          <a:p>
            <a:r>
              <a:rPr lang="en-US" dirty="0" err="1" smtClean="0"/>
              <a:t>Hydroseeding</a:t>
            </a:r>
            <a:endParaRPr lang="en-US" dirty="0"/>
          </a:p>
        </p:txBody>
      </p:sp>
      <p:cxnSp>
        <p:nvCxnSpPr>
          <p:cNvPr id="27" name="Straight Arrow Connector 26"/>
          <p:cNvCxnSpPr/>
          <p:nvPr/>
        </p:nvCxnSpPr>
        <p:spPr>
          <a:xfrm>
            <a:off x="3102964" y="1813810"/>
            <a:ext cx="1319134" cy="79447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610663" y="1152952"/>
            <a:ext cx="3477718" cy="369332"/>
          </a:xfrm>
          <a:prstGeom prst="rect">
            <a:avLst/>
          </a:prstGeom>
          <a:solidFill>
            <a:schemeClr val="accent4">
              <a:lumMod val="60000"/>
              <a:lumOff val="40000"/>
            </a:schemeClr>
          </a:solidFill>
          <a:ln>
            <a:noFill/>
          </a:ln>
        </p:spPr>
        <p:txBody>
          <a:bodyPr wrap="square" rtlCol="0">
            <a:spAutoFit/>
          </a:bodyPr>
          <a:lstStyle/>
          <a:p>
            <a:r>
              <a:rPr lang="en-US" dirty="0" smtClean="0"/>
              <a:t>Self drilling anchors + Drapery</a:t>
            </a:r>
            <a:endParaRPr lang="en-US" dirty="0"/>
          </a:p>
        </p:txBody>
      </p:sp>
      <p:cxnSp>
        <p:nvCxnSpPr>
          <p:cNvPr id="30" name="Straight Arrow Connector 29"/>
          <p:cNvCxnSpPr>
            <a:stCxn id="29" idx="2"/>
          </p:cNvCxnSpPr>
          <p:nvPr/>
        </p:nvCxnSpPr>
        <p:spPr>
          <a:xfrm flipH="1">
            <a:off x="8304551" y="1522284"/>
            <a:ext cx="44971" cy="15507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3013023" y="1858780"/>
            <a:ext cx="1978702" cy="199369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1925" y="2536404"/>
            <a:ext cx="6881567" cy="464040"/>
          </a:xfrm>
        </p:spPr>
        <p:txBody>
          <a:bodyPr>
            <a:normAutofit/>
          </a:bodyPr>
          <a:lstStyle/>
          <a:p>
            <a:pPr>
              <a:buNone/>
            </a:pPr>
            <a:r>
              <a:rPr lang="en-US" sz="2200" b="1" dirty="0" smtClean="0">
                <a:solidFill>
                  <a:srgbClr val="FF0000"/>
                </a:solidFill>
              </a:rPr>
              <a:t>	MAJOR CASUES OF LANDLSIDE</a:t>
            </a:r>
            <a:endParaRPr lang="en-US" sz="2200" b="1" dirty="0">
              <a:solidFill>
                <a:srgbClr val="FF0000"/>
              </a:solidFill>
            </a:endParaRPr>
          </a:p>
        </p:txBody>
      </p:sp>
      <p:sp>
        <p:nvSpPr>
          <p:cNvPr id="5" name="Slide Number Placeholder 4"/>
          <p:cNvSpPr>
            <a:spLocks noGrp="1"/>
          </p:cNvSpPr>
          <p:nvPr>
            <p:ph type="sldNum" sz="quarter" idx="12"/>
          </p:nvPr>
        </p:nvSpPr>
        <p:spPr/>
        <p:txBody>
          <a:bodyPr/>
          <a:lstStyle/>
          <a:p>
            <a:fld id="{F978DE44-342D-4E2C-ADD3-36DB2C90AEA2}" type="slidenum">
              <a:rPr lang="it-IT" smtClean="0"/>
              <a:pPr/>
              <a:t>2</a:t>
            </a:fld>
            <a:endParaRPr lang="it-IT" dirty="0"/>
          </a:p>
        </p:txBody>
      </p:sp>
      <p:sp>
        <p:nvSpPr>
          <p:cNvPr id="6" name="Rectangle 5"/>
          <p:cNvSpPr/>
          <p:nvPr/>
        </p:nvSpPr>
        <p:spPr>
          <a:xfrm>
            <a:off x="645913" y="3115204"/>
            <a:ext cx="10045900" cy="4444956"/>
          </a:xfrm>
          <a:prstGeom prst="rect">
            <a:avLst/>
          </a:prstGeom>
        </p:spPr>
        <p:txBody>
          <a:bodyPr wrap="square" lIns="104287" tIns="52144" rIns="104287" bIns="52144">
            <a:spAutoFit/>
          </a:bodyPr>
          <a:lstStyle/>
          <a:p>
            <a:pPr marL="465138" lvl="2" indent="-465138" fontAlgn="auto">
              <a:lnSpc>
                <a:spcPct val="150000"/>
              </a:lnSpc>
              <a:spcAft>
                <a:spcPts val="0"/>
              </a:spcAft>
              <a:buFont typeface="Wingdings" pitchFamily="2" charset="2"/>
              <a:buChar char="q"/>
              <a:defRPr/>
            </a:pPr>
            <a:r>
              <a:rPr lang="en-US" sz="2400" baseline="0" dirty="0" smtClean="0"/>
              <a:t>Steep </a:t>
            </a:r>
            <a:r>
              <a:rPr lang="en-US" sz="2400" baseline="0" dirty="0"/>
              <a:t>gradients</a:t>
            </a:r>
          </a:p>
          <a:p>
            <a:pPr marL="465138" lvl="2" indent="-465138" fontAlgn="auto">
              <a:lnSpc>
                <a:spcPct val="150000"/>
              </a:lnSpc>
              <a:spcAft>
                <a:spcPts val="0"/>
              </a:spcAft>
              <a:buFont typeface="Wingdings" pitchFamily="2" charset="2"/>
              <a:buChar char="q"/>
              <a:defRPr/>
            </a:pPr>
            <a:r>
              <a:rPr lang="en-US" sz="2400" baseline="0" dirty="0"/>
              <a:t>Sudden increase in overburden or other loads</a:t>
            </a:r>
          </a:p>
          <a:p>
            <a:pPr marL="465138" lvl="2" indent="-465138" fontAlgn="auto">
              <a:lnSpc>
                <a:spcPct val="150000"/>
              </a:lnSpc>
              <a:spcAft>
                <a:spcPts val="0"/>
              </a:spcAft>
              <a:buFont typeface="Wingdings" pitchFamily="2" charset="2"/>
              <a:buChar char="q"/>
              <a:defRPr/>
            </a:pPr>
            <a:r>
              <a:rPr lang="en-US" sz="2400" b="1" baseline="0" dirty="0">
                <a:solidFill>
                  <a:srgbClr val="0070C0"/>
                </a:solidFill>
              </a:rPr>
              <a:t>Continuous rainfall </a:t>
            </a:r>
            <a:r>
              <a:rPr lang="en-US" sz="2400" baseline="0" dirty="0"/>
              <a:t>(leading to flash floods, toe erosion near river slopes, etc</a:t>
            </a:r>
            <a:r>
              <a:rPr lang="en-US" sz="2400" baseline="0" dirty="0" smtClean="0"/>
              <a:t>.) and </a:t>
            </a:r>
            <a:r>
              <a:rPr lang="en-US" sz="2400" b="1" dirty="0" smtClean="0">
                <a:solidFill>
                  <a:srgbClr val="0070C0"/>
                </a:solidFill>
              </a:rPr>
              <a:t>Glacier melting</a:t>
            </a:r>
            <a:endParaRPr lang="en-US" sz="2400" b="1" dirty="0">
              <a:solidFill>
                <a:srgbClr val="0070C0"/>
              </a:solidFill>
            </a:endParaRPr>
          </a:p>
          <a:p>
            <a:pPr marL="465138" lvl="2" indent="-465138">
              <a:lnSpc>
                <a:spcPct val="150000"/>
              </a:lnSpc>
              <a:buFont typeface="Wingdings" pitchFamily="2" charset="2"/>
              <a:buChar char="q"/>
              <a:defRPr/>
            </a:pPr>
            <a:r>
              <a:rPr lang="en-US" sz="2400" dirty="0" smtClean="0"/>
              <a:t>Deforestation</a:t>
            </a:r>
          </a:p>
          <a:p>
            <a:pPr marL="465138" lvl="2" indent="-465138">
              <a:lnSpc>
                <a:spcPct val="150000"/>
              </a:lnSpc>
              <a:buFont typeface="Wingdings" pitchFamily="2" charset="2"/>
              <a:buChar char="q"/>
              <a:defRPr/>
            </a:pPr>
            <a:r>
              <a:rPr lang="en-US" sz="2400" b="1" dirty="0" smtClean="0">
                <a:solidFill>
                  <a:srgbClr val="0070C0"/>
                </a:solidFill>
              </a:rPr>
              <a:t>Increased pore water pressure</a:t>
            </a:r>
          </a:p>
          <a:p>
            <a:pPr marL="465138" lvl="2" indent="-465138" fontAlgn="auto">
              <a:lnSpc>
                <a:spcPct val="150000"/>
              </a:lnSpc>
              <a:spcAft>
                <a:spcPts val="0"/>
              </a:spcAft>
              <a:buFont typeface="Wingdings" pitchFamily="2" charset="2"/>
              <a:buChar char="q"/>
              <a:defRPr/>
            </a:pPr>
            <a:r>
              <a:rPr lang="en-US" sz="2400" baseline="0" dirty="0" smtClean="0"/>
              <a:t>Seismic </a:t>
            </a:r>
            <a:r>
              <a:rPr lang="en-US" sz="2400" baseline="0" dirty="0"/>
              <a:t>activity</a:t>
            </a:r>
          </a:p>
          <a:p>
            <a:pPr marL="108633" lvl="2" fontAlgn="auto">
              <a:lnSpc>
                <a:spcPct val="150000"/>
              </a:lnSpc>
              <a:spcAft>
                <a:spcPts val="0"/>
              </a:spcAft>
              <a:buFont typeface="Wingdings 2"/>
              <a:buChar char=""/>
              <a:defRPr/>
            </a:pPr>
            <a:endParaRPr lang="en-US" sz="2000" baseline="0" dirty="0"/>
          </a:p>
        </p:txBody>
      </p:sp>
      <p:sp>
        <p:nvSpPr>
          <p:cNvPr id="7" name="Explosion 2 6"/>
          <p:cNvSpPr/>
          <p:nvPr/>
        </p:nvSpPr>
        <p:spPr>
          <a:xfrm>
            <a:off x="6537257" y="4850297"/>
            <a:ext cx="4154556" cy="2709378"/>
          </a:xfrm>
          <a:prstGeom prst="irregularSeal2">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330781" y="5702603"/>
            <a:ext cx="2462461" cy="1200329"/>
          </a:xfrm>
          <a:prstGeom prst="rect">
            <a:avLst/>
          </a:prstGeom>
          <a:noFill/>
        </p:spPr>
        <p:txBody>
          <a:bodyPr wrap="square" rtlCol="0">
            <a:spAutoFit/>
          </a:bodyPr>
          <a:lstStyle/>
          <a:p>
            <a:r>
              <a:rPr lang="en-US" sz="3600" b="1" dirty="0" smtClean="0"/>
              <a:t>Improper Drainage</a:t>
            </a:r>
            <a:endParaRPr lang="en-US" sz="3600" b="1" dirty="0"/>
          </a:p>
        </p:txBody>
      </p:sp>
      <p:sp>
        <p:nvSpPr>
          <p:cNvPr id="9" name="Rectangle 8"/>
          <p:cNvSpPr/>
          <p:nvPr/>
        </p:nvSpPr>
        <p:spPr>
          <a:xfrm>
            <a:off x="382823" y="1297617"/>
            <a:ext cx="10068124" cy="843970"/>
          </a:xfrm>
          <a:prstGeom prst="rect">
            <a:avLst/>
          </a:prstGeom>
        </p:spPr>
        <p:txBody>
          <a:bodyPr wrap="square" lIns="104287" tIns="52144" rIns="104287" bIns="52144">
            <a:spAutoFit/>
          </a:bodyPr>
          <a:lstStyle/>
          <a:p>
            <a:pPr algn="ctr"/>
            <a:r>
              <a:rPr lang="en-US" sz="2400" b="1" dirty="0" smtClean="0">
                <a:solidFill>
                  <a:srgbClr val="002060"/>
                </a:solidFill>
                <a:latin typeface="Arial" pitchFamily="34" charset="0"/>
                <a:cs typeface="Arial" pitchFamily="34" charset="0"/>
              </a:rPr>
              <a:t>Mitigation cannot begin without investigating the various factors that triggers the landslide</a:t>
            </a:r>
            <a:endParaRPr lang="en-US" sz="2400" b="1" dirty="0">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654050" y="903288"/>
            <a:ext cx="9382125" cy="57531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F978DE44-342D-4E2C-ADD3-36DB2C90AEA2}" type="slidenum">
              <a:rPr lang="it-IT" smtClean="0"/>
              <a:pPr/>
              <a:t>20</a:t>
            </a:fld>
            <a:endParaRPr lang="it-IT"/>
          </a:p>
        </p:txBody>
      </p:sp>
      <p:sp>
        <p:nvSpPr>
          <p:cNvPr id="6" name="TextBox 5"/>
          <p:cNvSpPr txBox="1"/>
          <p:nvPr/>
        </p:nvSpPr>
        <p:spPr>
          <a:xfrm>
            <a:off x="1371598" y="457200"/>
            <a:ext cx="8553797" cy="369332"/>
          </a:xfrm>
          <a:prstGeom prst="rect">
            <a:avLst/>
          </a:prstGeom>
          <a:noFill/>
        </p:spPr>
        <p:txBody>
          <a:bodyPr wrap="square" rtlCol="0">
            <a:spAutoFit/>
          </a:bodyPr>
          <a:lstStyle/>
          <a:p>
            <a:r>
              <a:rPr lang="en-US" b="1" dirty="0" smtClean="0">
                <a:solidFill>
                  <a:srgbClr val="0070C0"/>
                </a:solidFill>
              </a:rPr>
              <a:t>SOLUTION PROVIDED– LOCATION: MAITHANA</a:t>
            </a:r>
          </a:p>
        </p:txBody>
      </p:sp>
      <p:sp>
        <p:nvSpPr>
          <p:cNvPr id="7" name="TextBox 6"/>
          <p:cNvSpPr txBox="1"/>
          <p:nvPr/>
        </p:nvSpPr>
        <p:spPr>
          <a:xfrm>
            <a:off x="2028168" y="1050020"/>
            <a:ext cx="2468880" cy="369332"/>
          </a:xfrm>
          <a:prstGeom prst="rect">
            <a:avLst/>
          </a:prstGeom>
          <a:solidFill>
            <a:schemeClr val="accent4">
              <a:lumMod val="60000"/>
              <a:lumOff val="40000"/>
            </a:schemeClr>
          </a:solidFill>
          <a:ln>
            <a:noFill/>
          </a:ln>
        </p:spPr>
        <p:txBody>
          <a:bodyPr wrap="square" rtlCol="0">
            <a:spAutoFit/>
          </a:bodyPr>
          <a:lstStyle/>
          <a:p>
            <a:r>
              <a:rPr lang="en-US" dirty="0" err="1" smtClean="0"/>
              <a:t>Hydroseeding</a:t>
            </a:r>
            <a:r>
              <a:rPr lang="en-US" dirty="0" smtClean="0"/>
              <a:t>+ SDA</a:t>
            </a:r>
            <a:endParaRPr lang="en-US" dirty="0"/>
          </a:p>
        </p:txBody>
      </p:sp>
      <p:cxnSp>
        <p:nvCxnSpPr>
          <p:cNvPr id="8" name="Straight Arrow Connector 7"/>
          <p:cNvCxnSpPr>
            <a:stCxn id="7" idx="2"/>
          </p:cNvCxnSpPr>
          <p:nvPr/>
        </p:nvCxnSpPr>
        <p:spPr>
          <a:xfrm flipH="1">
            <a:off x="2038662" y="1419352"/>
            <a:ext cx="1223946" cy="7092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953062" y="1660619"/>
            <a:ext cx="2804160" cy="369332"/>
          </a:xfrm>
          <a:prstGeom prst="rect">
            <a:avLst/>
          </a:prstGeom>
          <a:solidFill>
            <a:schemeClr val="accent4">
              <a:lumMod val="60000"/>
              <a:lumOff val="40000"/>
            </a:schemeClr>
          </a:solidFill>
          <a:ln>
            <a:noFill/>
          </a:ln>
        </p:spPr>
        <p:txBody>
          <a:bodyPr wrap="square" rtlCol="0">
            <a:spAutoFit/>
          </a:bodyPr>
          <a:lstStyle/>
          <a:p>
            <a:r>
              <a:rPr lang="en-US" dirty="0" smtClean="0"/>
              <a:t>Reinforced soil structure</a:t>
            </a:r>
            <a:endParaRPr lang="en-US" dirty="0"/>
          </a:p>
        </p:txBody>
      </p:sp>
      <p:cxnSp>
        <p:nvCxnSpPr>
          <p:cNvPr id="10" name="Straight Arrow Connector 9"/>
          <p:cNvCxnSpPr/>
          <p:nvPr/>
        </p:nvCxnSpPr>
        <p:spPr>
          <a:xfrm flipH="1">
            <a:off x="3837482" y="2008682"/>
            <a:ext cx="1079292" cy="74950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29587" y="2539792"/>
            <a:ext cx="1417320" cy="369332"/>
          </a:xfrm>
          <a:prstGeom prst="rect">
            <a:avLst/>
          </a:prstGeom>
          <a:solidFill>
            <a:schemeClr val="accent4">
              <a:lumMod val="60000"/>
              <a:lumOff val="40000"/>
            </a:schemeClr>
          </a:solidFill>
          <a:ln>
            <a:noFill/>
          </a:ln>
        </p:spPr>
        <p:txBody>
          <a:bodyPr wrap="square" rtlCol="0">
            <a:spAutoFit/>
          </a:bodyPr>
          <a:lstStyle/>
          <a:p>
            <a:r>
              <a:rPr lang="en-US" dirty="0" smtClean="0"/>
              <a:t>Gabion wall</a:t>
            </a:r>
            <a:endParaRPr lang="en-US" dirty="0"/>
          </a:p>
        </p:txBody>
      </p:sp>
      <p:cxnSp>
        <p:nvCxnSpPr>
          <p:cNvPr id="13" name="Straight Arrow Connector 12"/>
          <p:cNvCxnSpPr>
            <a:stCxn id="12" idx="2"/>
          </p:cNvCxnSpPr>
          <p:nvPr/>
        </p:nvCxnSpPr>
        <p:spPr>
          <a:xfrm flipV="1">
            <a:off x="1338247" y="2518348"/>
            <a:ext cx="1644796" cy="3907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019331" y="2893102"/>
            <a:ext cx="6850505" cy="223353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2" idx="2"/>
          </p:cNvCxnSpPr>
          <p:nvPr/>
        </p:nvCxnSpPr>
        <p:spPr>
          <a:xfrm>
            <a:off x="1338247" y="2909124"/>
            <a:ext cx="4612848" cy="118319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59567" y="1131887"/>
            <a:ext cx="9368853" cy="550875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F978DE44-342D-4E2C-ADD3-36DB2C90AEA2}" type="slidenum">
              <a:rPr lang="it-IT" smtClean="0"/>
              <a:pPr/>
              <a:t>21</a:t>
            </a:fld>
            <a:endParaRPr lang="it-IT"/>
          </a:p>
        </p:txBody>
      </p:sp>
      <p:sp>
        <p:nvSpPr>
          <p:cNvPr id="6" name="TextBox 5"/>
          <p:cNvSpPr txBox="1"/>
          <p:nvPr/>
        </p:nvSpPr>
        <p:spPr>
          <a:xfrm>
            <a:off x="1371598" y="457200"/>
            <a:ext cx="8553797" cy="369332"/>
          </a:xfrm>
          <a:prstGeom prst="rect">
            <a:avLst/>
          </a:prstGeom>
          <a:noFill/>
        </p:spPr>
        <p:txBody>
          <a:bodyPr wrap="square" rtlCol="0">
            <a:spAutoFit/>
          </a:bodyPr>
          <a:lstStyle/>
          <a:p>
            <a:r>
              <a:rPr lang="en-US" b="1" dirty="0" smtClean="0">
                <a:solidFill>
                  <a:srgbClr val="0070C0"/>
                </a:solidFill>
              </a:rPr>
              <a:t>SOLUTION PROVIDED; DRAINAGE SCHEME – LOCATION: MAITHANA</a:t>
            </a:r>
          </a:p>
        </p:txBody>
      </p:sp>
      <p:sp>
        <p:nvSpPr>
          <p:cNvPr id="9" name="TextBox 8"/>
          <p:cNvSpPr txBox="1"/>
          <p:nvPr/>
        </p:nvSpPr>
        <p:spPr>
          <a:xfrm>
            <a:off x="3633116" y="4521493"/>
            <a:ext cx="1988195" cy="369332"/>
          </a:xfrm>
          <a:prstGeom prst="rect">
            <a:avLst/>
          </a:prstGeom>
          <a:solidFill>
            <a:schemeClr val="accent4">
              <a:lumMod val="60000"/>
              <a:lumOff val="40000"/>
            </a:schemeClr>
          </a:solidFill>
          <a:ln>
            <a:noFill/>
          </a:ln>
        </p:spPr>
        <p:txBody>
          <a:bodyPr wrap="square" rtlCol="0">
            <a:spAutoFit/>
          </a:bodyPr>
          <a:lstStyle/>
          <a:p>
            <a:r>
              <a:rPr lang="en-US" dirty="0" smtClean="0"/>
              <a:t>RCC box culvert</a:t>
            </a:r>
            <a:endParaRPr lang="en-US" dirty="0"/>
          </a:p>
        </p:txBody>
      </p:sp>
      <p:sp>
        <p:nvSpPr>
          <p:cNvPr id="12" name="TextBox 11"/>
          <p:cNvSpPr txBox="1"/>
          <p:nvPr/>
        </p:nvSpPr>
        <p:spPr>
          <a:xfrm>
            <a:off x="7732425" y="4155731"/>
            <a:ext cx="2281005" cy="369332"/>
          </a:xfrm>
          <a:prstGeom prst="rect">
            <a:avLst/>
          </a:prstGeom>
          <a:solidFill>
            <a:schemeClr val="accent4">
              <a:lumMod val="60000"/>
              <a:lumOff val="40000"/>
            </a:schemeClr>
          </a:solidFill>
          <a:ln>
            <a:noFill/>
          </a:ln>
        </p:spPr>
        <p:txBody>
          <a:bodyPr wrap="square" rtlCol="0">
            <a:spAutoFit/>
          </a:bodyPr>
          <a:lstStyle/>
          <a:p>
            <a:r>
              <a:rPr lang="en-US" dirty="0" smtClean="0"/>
              <a:t>Stepped chute Drain</a:t>
            </a:r>
            <a:endParaRPr lang="en-US" dirty="0"/>
          </a:p>
        </p:txBody>
      </p:sp>
      <p:cxnSp>
        <p:nvCxnSpPr>
          <p:cNvPr id="16" name="Straight Arrow Connector 15"/>
          <p:cNvCxnSpPr>
            <a:stCxn id="12" idx="1"/>
          </p:cNvCxnSpPr>
          <p:nvPr/>
        </p:nvCxnSpPr>
        <p:spPr>
          <a:xfrm flipH="1">
            <a:off x="6925459" y="4340397"/>
            <a:ext cx="806966" cy="50142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9" idx="0"/>
          </p:cNvCxnSpPr>
          <p:nvPr/>
        </p:nvCxnSpPr>
        <p:spPr>
          <a:xfrm flipV="1">
            <a:off x="4627214" y="3087975"/>
            <a:ext cx="2133350" cy="143351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935543" y="2512809"/>
            <a:ext cx="2209800" cy="369332"/>
          </a:xfrm>
          <a:prstGeom prst="rect">
            <a:avLst/>
          </a:prstGeom>
          <a:solidFill>
            <a:schemeClr val="accent4">
              <a:lumMod val="60000"/>
              <a:lumOff val="40000"/>
            </a:schemeClr>
          </a:solidFill>
          <a:ln>
            <a:noFill/>
          </a:ln>
        </p:spPr>
        <p:txBody>
          <a:bodyPr wrap="square" rtlCol="0">
            <a:spAutoFit/>
          </a:bodyPr>
          <a:lstStyle/>
          <a:p>
            <a:r>
              <a:rPr lang="en-US" dirty="0" smtClean="0"/>
              <a:t>Gabion Cascade</a:t>
            </a:r>
            <a:endParaRPr lang="en-US" dirty="0"/>
          </a:p>
        </p:txBody>
      </p:sp>
      <p:cxnSp>
        <p:nvCxnSpPr>
          <p:cNvPr id="24" name="Straight Arrow Connector 23"/>
          <p:cNvCxnSpPr>
            <a:stCxn id="23" idx="1"/>
          </p:cNvCxnSpPr>
          <p:nvPr/>
        </p:nvCxnSpPr>
        <p:spPr>
          <a:xfrm flipH="1">
            <a:off x="6715593" y="2697475"/>
            <a:ext cx="1219950" cy="1506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668155" y="1917201"/>
            <a:ext cx="1899504" cy="369332"/>
          </a:xfrm>
          <a:prstGeom prst="rect">
            <a:avLst/>
          </a:prstGeom>
          <a:solidFill>
            <a:schemeClr val="accent4">
              <a:lumMod val="60000"/>
              <a:lumOff val="40000"/>
            </a:schemeClr>
          </a:solidFill>
          <a:ln>
            <a:noFill/>
          </a:ln>
        </p:spPr>
        <p:txBody>
          <a:bodyPr wrap="square" rtlCol="0">
            <a:spAutoFit/>
          </a:bodyPr>
          <a:lstStyle/>
          <a:p>
            <a:r>
              <a:rPr lang="en-US" dirty="0" smtClean="0"/>
              <a:t>Road side Drain</a:t>
            </a:r>
            <a:endParaRPr lang="en-US" dirty="0"/>
          </a:p>
        </p:txBody>
      </p:sp>
      <p:cxnSp>
        <p:nvCxnSpPr>
          <p:cNvPr id="27" name="Straight Arrow Connector 26"/>
          <p:cNvCxnSpPr/>
          <p:nvPr/>
        </p:nvCxnSpPr>
        <p:spPr>
          <a:xfrm>
            <a:off x="2780938" y="2222752"/>
            <a:ext cx="292046" cy="14498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610663" y="1152952"/>
            <a:ext cx="2353455" cy="369332"/>
          </a:xfrm>
          <a:prstGeom prst="rect">
            <a:avLst/>
          </a:prstGeom>
          <a:solidFill>
            <a:schemeClr val="accent4">
              <a:lumMod val="60000"/>
              <a:lumOff val="40000"/>
            </a:schemeClr>
          </a:solidFill>
          <a:ln>
            <a:noFill/>
          </a:ln>
        </p:spPr>
        <p:txBody>
          <a:bodyPr wrap="square" rtlCol="0">
            <a:spAutoFit/>
          </a:bodyPr>
          <a:lstStyle/>
          <a:p>
            <a:r>
              <a:rPr lang="en-US" dirty="0" smtClean="0"/>
              <a:t>Stepped chute drain</a:t>
            </a:r>
            <a:endParaRPr lang="en-US" dirty="0"/>
          </a:p>
        </p:txBody>
      </p:sp>
      <p:cxnSp>
        <p:nvCxnSpPr>
          <p:cNvPr id="30" name="Straight Arrow Connector 29"/>
          <p:cNvCxnSpPr>
            <a:stCxn id="29" idx="2"/>
          </p:cNvCxnSpPr>
          <p:nvPr/>
        </p:nvCxnSpPr>
        <p:spPr>
          <a:xfrm flipH="1">
            <a:off x="6640645" y="1522284"/>
            <a:ext cx="1146746" cy="84616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509666" y="1154243"/>
            <a:ext cx="9503764" cy="5471409"/>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F978DE44-342D-4E2C-ADD3-36DB2C90AEA2}" type="slidenum">
              <a:rPr lang="it-IT" smtClean="0"/>
              <a:pPr/>
              <a:t>22</a:t>
            </a:fld>
            <a:endParaRPr lang="it-IT"/>
          </a:p>
        </p:txBody>
      </p:sp>
      <p:sp>
        <p:nvSpPr>
          <p:cNvPr id="20" name="TextBox 19"/>
          <p:cNvSpPr txBox="1"/>
          <p:nvPr/>
        </p:nvSpPr>
        <p:spPr>
          <a:xfrm>
            <a:off x="1371598" y="457200"/>
            <a:ext cx="8553797" cy="369332"/>
          </a:xfrm>
          <a:prstGeom prst="rect">
            <a:avLst/>
          </a:prstGeom>
          <a:noFill/>
        </p:spPr>
        <p:txBody>
          <a:bodyPr wrap="square" rtlCol="0">
            <a:spAutoFit/>
          </a:bodyPr>
          <a:lstStyle/>
          <a:p>
            <a:r>
              <a:rPr lang="en-US" b="1" dirty="0" smtClean="0">
                <a:solidFill>
                  <a:srgbClr val="0070C0"/>
                </a:solidFill>
              </a:rPr>
              <a:t>SOLUTION PROVIDED; DRAINAGE SCHEME – LOCATION: MAITHANA</a:t>
            </a:r>
          </a:p>
        </p:txBody>
      </p:sp>
      <p:pic>
        <p:nvPicPr>
          <p:cNvPr id="4098" name="Picture 2"/>
          <p:cNvPicPr>
            <a:picLocks noChangeAspect="1" noChangeArrowheads="1"/>
          </p:cNvPicPr>
          <p:nvPr/>
        </p:nvPicPr>
        <p:blipFill>
          <a:blip r:embed="rId3" cstate="print"/>
          <a:srcRect/>
          <a:stretch>
            <a:fillRect/>
          </a:stretch>
        </p:blipFill>
        <p:spPr bwMode="auto">
          <a:xfrm>
            <a:off x="7900988" y="3808335"/>
            <a:ext cx="2790825" cy="2581275"/>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3147934" y="6302558"/>
            <a:ext cx="3597640" cy="381000"/>
          </a:xfrm>
          <a:prstGeom prst="rect">
            <a:avLst/>
          </a:prstGeom>
          <a:noFill/>
          <a:ln w="9525">
            <a:noFill/>
            <a:miter lim="800000"/>
            <a:headEnd/>
            <a:tailEnd/>
          </a:ln>
        </p:spPr>
      </p:pic>
      <p:sp>
        <p:nvSpPr>
          <p:cNvPr id="19" name="TextBox 18"/>
          <p:cNvSpPr txBox="1"/>
          <p:nvPr/>
        </p:nvSpPr>
        <p:spPr>
          <a:xfrm>
            <a:off x="0" y="3286619"/>
            <a:ext cx="2215179" cy="369332"/>
          </a:xfrm>
          <a:prstGeom prst="rect">
            <a:avLst/>
          </a:prstGeom>
          <a:solidFill>
            <a:schemeClr val="accent1">
              <a:lumMod val="50000"/>
              <a:lumOff val="50000"/>
            </a:schemeClr>
          </a:solidFill>
        </p:spPr>
        <p:txBody>
          <a:bodyPr wrap="square" rtlCol="0">
            <a:spAutoFit/>
          </a:bodyPr>
          <a:lstStyle/>
          <a:p>
            <a:r>
              <a:rPr lang="en-US" dirty="0" smtClean="0"/>
              <a:t>Gabion Cascade</a:t>
            </a:r>
            <a:endParaRPr lang="en-US" dirty="0"/>
          </a:p>
        </p:txBody>
      </p:sp>
      <p:cxnSp>
        <p:nvCxnSpPr>
          <p:cNvPr id="21" name="Straight Arrow Connector 20"/>
          <p:cNvCxnSpPr/>
          <p:nvPr/>
        </p:nvCxnSpPr>
        <p:spPr>
          <a:xfrm flipV="1">
            <a:off x="577936" y="2368446"/>
            <a:ext cx="1175913" cy="91836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540177" y="4158547"/>
            <a:ext cx="2860623" cy="369332"/>
          </a:xfrm>
          <a:prstGeom prst="rect">
            <a:avLst/>
          </a:prstGeom>
          <a:solidFill>
            <a:schemeClr val="accent1">
              <a:lumMod val="50000"/>
              <a:lumOff val="50000"/>
            </a:schemeClr>
          </a:solidFill>
        </p:spPr>
        <p:txBody>
          <a:bodyPr wrap="square" rtlCol="0">
            <a:spAutoFit/>
          </a:bodyPr>
          <a:lstStyle/>
          <a:p>
            <a:r>
              <a:rPr lang="en-US" dirty="0" smtClean="0"/>
              <a:t>Stepped chute drain</a:t>
            </a:r>
            <a:endParaRPr lang="en-US" dirty="0"/>
          </a:p>
        </p:txBody>
      </p:sp>
      <p:cxnSp>
        <p:nvCxnSpPr>
          <p:cNvPr id="24" name="Straight Arrow Connector 23"/>
          <p:cNvCxnSpPr/>
          <p:nvPr/>
        </p:nvCxnSpPr>
        <p:spPr>
          <a:xfrm flipV="1">
            <a:off x="4118113" y="3240374"/>
            <a:ext cx="1175913" cy="91836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527030" y="4512039"/>
            <a:ext cx="899409" cy="44970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2533339" y="4497049"/>
            <a:ext cx="1169231" cy="71952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78DE44-342D-4E2C-ADD3-36DB2C90AEA2}" type="slidenum">
              <a:rPr lang="it-IT" smtClean="0"/>
              <a:pPr/>
              <a:t>23</a:t>
            </a:fld>
            <a:endParaRPr lang="it-IT"/>
          </a:p>
        </p:txBody>
      </p:sp>
      <p:sp>
        <p:nvSpPr>
          <p:cNvPr id="4" name="TextBox 3"/>
          <p:cNvSpPr txBox="1"/>
          <p:nvPr/>
        </p:nvSpPr>
        <p:spPr>
          <a:xfrm>
            <a:off x="631065" y="1171978"/>
            <a:ext cx="2691684" cy="2308324"/>
          </a:xfrm>
          <a:prstGeom prst="rect">
            <a:avLst/>
          </a:prstGeom>
          <a:noFill/>
        </p:spPr>
        <p:txBody>
          <a:bodyPr wrap="square" rtlCol="0">
            <a:spAutoFit/>
          </a:bodyPr>
          <a:lstStyle/>
          <a:p>
            <a:endParaRPr lang="en-US" dirty="0" smtClean="0"/>
          </a:p>
          <a:p>
            <a:endParaRPr lang="en-US" dirty="0" smtClean="0"/>
          </a:p>
          <a:p>
            <a:endParaRPr lang="en-US" dirty="0" smtClean="0"/>
          </a:p>
          <a:p>
            <a:pPr>
              <a:buFont typeface="Wingdings" pitchFamily="2" charset="2"/>
              <a:buChar char="Ø"/>
            </a:pPr>
            <a:r>
              <a:rPr lang="en-US" dirty="0" smtClean="0"/>
              <a:t> Rock mass failure</a:t>
            </a:r>
          </a:p>
          <a:p>
            <a:pPr>
              <a:buFont typeface="Wingdings" pitchFamily="2" charset="2"/>
              <a:buChar char="Ø"/>
            </a:pPr>
            <a:endParaRPr lang="en-US" dirty="0" smtClean="0"/>
          </a:p>
          <a:p>
            <a:pPr>
              <a:buFont typeface="Wingdings" pitchFamily="2" charset="2"/>
              <a:buChar char="Ø"/>
            </a:pPr>
            <a:endParaRPr lang="en-US" dirty="0" smtClean="0"/>
          </a:p>
          <a:p>
            <a:endParaRPr lang="en-US" dirty="0" smtClean="0"/>
          </a:p>
          <a:p>
            <a:pPr>
              <a:buFont typeface="Wingdings" pitchFamily="2" charset="2"/>
              <a:buChar char="Ø"/>
            </a:pPr>
            <a:endParaRPr lang="en-US" dirty="0"/>
          </a:p>
        </p:txBody>
      </p:sp>
      <p:sp>
        <p:nvSpPr>
          <p:cNvPr id="9" name="TextBox 8"/>
          <p:cNvSpPr txBox="1"/>
          <p:nvPr/>
        </p:nvSpPr>
        <p:spPr>
          <a:xfrm>
            <a:off x="507027" y="1152766"/>
            <a:ext cx="2746457" cy="400110"/>
          </a:xfrm>
          <a:prstGeom prst="rect">
            <a:avLst/>
          </a:prstGeom>
          <a:noFill/>
        </p:spPr>
        <p:txBody>
          <a:bodyPr wrap="none" rtlCol="0">
            <a:spAutoFit/>
          </a:bodyPr>
          <a:lstStyle/>
          <a:p>
            <a:r>
              <a:rPr lang="en-US" sz="2000" b="1" dirty="0" smtClean="0"/>
              <a:t>LOCATION: HELANG</a:t>
            </a:r>
            <a:endParaRPr lang="en-US" sz="2000" b="1" dirty="0"/>
          </a:p>
        </p:txBody>
      </p:sp>
      <p:pic>
        <p:nvPicPr>
          <p:cNvPr id="64514" name="Picture 2" descr="D:\Desktop\Projects\UK-I&amp;II\Input\Input\Uttarakhand Site Visit_22-25.11.16\4 Helang\DSC00075.JPG"/>
          <p:cNvPicPr>
            <a:picLocks noChangeAspect="1" noChangeArrowheads="1"/>
          </p:cNvPicPr>
          <p:nvPr/>
        </p:nvPicPr>
        <p:blipFill>
          <a:blip r:embed="rId2" cstate="print"/>
          <a:srcRect/>
          <a:stretch>
            <a:fillRect/>
          </a:stretch>
        </p:blipFill>
        <p:spPr bwMode="auto">
          <a:xfrm>
            <a:off x="3252844" y="977848"/>
            <a:ext cx="7438969" cy="4959313"/>
          </a:xfrm>
          <a:prstGeom prst="rect">
            <a:avLst/>
          </a:prstGeom>
          <a:noFill/>
        </p:spPr>
      </p:pic>
      <p:cxnSp>
        <p:nvCxnSpPr>
          <p:cNvPr id="11" name="Straight Connector 10"/>
          <p:cNvCxnSpPr/>
          <p:nvPr/>
        </p:nvCxnSpPr>
        <p:spPr>
          <a:xfrm flipH="1">
            <a:off x="4790941" y="2653048"/>
            <a:ext cx="2936384" cy="305229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112913" y="2807594"/>
            <a:ext cx="2859110" cy="309093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589431" y="3000777"/>
            <a:ext cx="2678806" cy="28977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itolo 5"/>
          <p:cNvSpPr>
            <a:spLocks noGrp="1"/>
          </p:cNvSpPr>
          <p:nvPr>
            <p:ph type="title"/>
          </p:nvPr>
        </p:nvSpPr>
        <p:spPr>
          <a:xfrm>
            <a:off x="622168" y="493670"/>
            <a:ext cx="7935236" cy="464040"/>
          </a:xfrm>
        </p:spPr>
        <p:txBody>
          <a:bodyPr>
            <a:normAutofit fontScale="90000"/>
          </a:bodyPr>
          <a:lstStyle/>
          <a:p>
            <a:pPr marL="0" indent="0">
              <a:buNone/>
            </a:pPr>
            <a:r>
              <a:rPr lang="it-IT" sz="2400" b="1" dirty="0" smtClean="0">
                <a:solidFill>
                  <a:srgbClr val="0070C0"/>
                </a:solidFill>
                <a:ea typeface="ヒラギノ角ゴ Pro W3" pitchFamily="-48" charset="-128"/>
              </a:rPr>
              <a:t>	PROBLEM DESCRIPTION &amp; CAUSATIVE FORCES</a:t>
            </a:r>
            <a:endParaRPr lang="it-IT" sz="2400" b="1" dirty="0">
              <a:solidFill>
                <a:srgbClr val="0070C0"/>
              </a:solidFill>
            </a:endParaRPr>
          </a:p>
        </p:txBody>
      </p:sp>
    </p:spTree>
    <p:extLst>
      <p:ext uri="{BB962C8B-B14F-4D97-AF65-F5344CB8AC3E}">
        <p14:creationId xmlns:p14="http://schemas.microsoft.com/office/powerpoint/2010/main" val="16862201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978DE44-342D-4E2C-ADD3-36DB2C90AEA2}" type="slidenum">
              <a:rPr lang="it-IT" smtClean="0"/>
              <a:pPr/>
              <a:t>24</a:t>
            </a:fld>
            <a:endParaRPr lang="it-IT"/>
          </a:p>
        </p:txBody>
      </p:sp>
      <p:pic>
        <p:nvPicPr>
          <p:cNvPr id="230402" name="Picture 2"/>
          <p:cNvPicPr>
            <a:picLocks noChangeAspect="1" noChangeArrowheads="1"/>
          </p:cNvPicPr>
          <p:nvPr/>
        </p:nvPicPr>
        <p:blipFill>
          <a:blip r:embed="rId2" cstate="print"/>
          <a:srcRect/>
          <a:stretch>
            <a:fillRect/>
          </a:stretch>
        </p:blipFill>
        <p:spPr bwMode="auto">
          <a:xfrm>
            <a:off x="0" y="957096"/>
            <a:ext cx="5413366" cy="3461431"/>
          </a:xfrm>
          <a:prstGeom prst="rect">
            <a:avLst/>
          </a:prstGeom>
          <a:noFill/>
          <a:ln w="9525">
            <a:noFill/>
            <a:miter lim="800000"/>
            <a:headEnd/>
            <a:tailEnd/>
          </a:ln>
          <a:effectLst/>
        </p:spPr>
      </p:pic>
      <p:pic>
        <p:nvPicPr>
          <p:cNvPr id="230403" name="Picture 3"/>
          <p:cNvPicPr>
            <a:picLocks noChangeAspect="1" noChangeArrowheads="1"/>
          </p:cNvPicPr>
          <p:nvPr/>
        </p:nvPicPr>
        <p:blipFill>
          <a:blip r:embed="rId3" cstate="print"/>
          <a:srcRect/>
          <a:stretch>
            <a:fillRect/>
          </a:stretch>
        </p:blipFill>
        <p:spPr bwMode="auto">
          <a:xfrm>
            <a:off x="5273278" y="942405"/>
            <a:ext cx="6228559" cy="3221943"/>
          </a:xfrm>
          <a:prstGeom prst="rect">
            <a:avLst/>
          </a:prstGeom>
          <a:noFill/>
          <a:ln w="9525">
            <a:noFill/>
            <a:miter lim="800000"/>
            <a:headEnd/>
            <a:tailEnd/>
          </a:ln>
          <a:effectLst/>
        </p:spPr>
      </p:pic>
      <p:pic>
        <p:nvPicPr>
          <p:cNvPr id="8" name="Picture 2"/>
          <p:cNvPicPr>
            <a:picLocks noChangeAspect="1" noChangeArrowheads="1"/>
          </p:cNvPicPr>
          <p:nvPr/>
        </p:nvPicPr>
        <p:blipFill>
          <a:blip r:embed="rId4" cstate="print"/>
          <a:srcRect/>
          <a:stretch>
            <a:fillRect/>
          </a:stretch>
        </p:blipFill>
        <p:spPr bwMode="auto">
          <a:xfrm>
            <a:off x="3799490" y="3486197"/>
            <a:ext cx="6892322" cy="4073477"/>
          </a:xfrm>
          <a:prstGeom prst="rect">
            <a:avLst/>
          </a:prstGeom>
          <a:noFill/>
          <a:ln w="9525">
            <a:noFill/>
            <a:miter lim="800000"/>
            <a:headEnd/>
            <a:tailEnd/>
          </a:ln>
          <a:effectLst/>
        </p:spPr>
      </p:pic>
      <p:sp>
        <p:nvSpPr>
          <p:cNvPr id="9" name="TextBox 8"/>
          <p:cNvSpPr txBox="1"/>
          <p:nvPr/>
        </p:nvSpPr>
        <p:spPr>
          <a:xfrm>
            <a:off x="7477448" y="3001130"/>
            <a:ext cx="2719616" cy="369332"/>
          </a:xfrm>
          <a:prstGeom prst="rect">
            <a:avLst/>
          </a:prstGeom>
          <a:solidFill>
            <a:schemeClr val="accent4">
              <a:lumMod val="60000"/>
              <a:lumOff val="40000"/>
            </a:schemeClr>
          </a:solidFill>
          <a:ln>
            <a:noFill/>
          </a:ln>
        </p:spPr>
        <p:txBody>
          <a:bodyPr wrap="square" rtlCol="0">
            <a:spAutoFit/>
          </a:bodyPr>
          <a:lstStyle/>
          <a:p>
            <a:r>
              <a:rPr lang="en-US" dirty="0" smtClean="0"/>
              <a:t>Reinforced soil structure</a:t>
            </a:r>
            <a:endParaRPr lang="en-US" dirty="0"/>
          </a:p>
        </p:txBody>
      </p:sp>
      <p:cxnSp>
        <p:nvCxnSpPr>
          <p:cNvPr id="10" name="Straight Arrow Connector 9"/>
          <p:cNvCxnSpPr/>
          <p:nvPr/>
        </p:nvCxnSpPr>
        <p:spPr>
          <a:xfrm rot="16200000" flipV="1">
            <a:off x="7100381" y="2398182"/>
            <a:ext cx="722514" cy="40484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flipV="1">
            <a:off x="7249886" y="2453951"/>
            <a:ext cx="877078" cy="14928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V="1">
            <a:off x="2066826" y="3347416"/>
            <a:ext cx="722514" cy="40484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594807" y="3885051"/>
            <a:ext cx="2284862" cy="646331"/>
          </a:xfrm>
          <a:prstGeom prst="rect">
            <a:avLst/>
          </a:prstGeom>
          <a:solidFill>
            <a:schemeClr val="accent4">
              <a:lumMod val="60000"/>
              <a:lumOff val="40000"/>
            </a:schemeClr>
          </a:solidFill>
          <a:ln>
            <a:noFill/>
          </a:ln>
        </p:spPr>
        <p:txBody>
          <a:bodyPr wrap="square" rtlCol="0">
            <a:spAutoFit/>
          </a:bodyPr>
          <a:lstStyle/>
          <a:p>
            <a:r>
              <a:rPr lang="en-US" dirty="0" smtClean="0"/>
              <a:t>Bioengineering solutions</a:t>
            </a:r>
            <a:endParaRPr lang="en-US" dirty="0"/>
          </a:p>
        </p:txBody>
      </p:sp>
      <p:sp>
        <p:nvSpPr>
          <p:cNvPr id="17" name="TextBox 16"/>
          <p:cNvSpPr txBox="1"/>
          <p:nvPr/>
        </p:nvSpPr>
        <p:spPr>
          <a:xfrm>
            <a:off x="127129" y="936442"/>
            <a:ext cx="1731488" cy="369332"/>
          </a:xfrm>
          <a:prstGeom prst="rect">
            <a:avLst/>
          </a:prstGeom>
          <a:solidFill>
            <a:schemeClr val="accent4">
              <a:lumMod val="60000"/>
              <a:lumOff val="40000"/>
            </a:schemeClr>
          </a:solidFill>
          <a:ln>
            <a:noFill/>
          </a:ln>
        </p:spPr>
        <p:txBody>
          <a:bodyPr wrap="square" rtlCol="0">
            <a:spAutoFit/>
          </a:bodyPr>
          <a:lstStyle/>
          <a:p>
            <a:r>
              <a:rPr lang="en-US" dirty="0" smtClean="0"/>
              <a:t>Simple drapery</a:t>
            </a:r>
            <a:endParaRPr lang="en-US" dirty="0"/>
          </a:p>
        </p:txBody>
      </p:sp>
      <p:sp>
        <p:nvSpPr>
          <p:cNvPr id="18" name="TextBox 17"/>
          <p:cNvSpPr txBox="1"/>
          <p:nvPr/>
        </p:nvSpPr>
        <p:spPr>
          <a:xfrm>
            <a:off x="2436320" y="1059025"/>
            <a:ext cx="2125740" cy="369332"/>
          </a:xfrm>
          <a:prstGeom prst="rect">
            <a:avLst/>
          </a:prstGeom>
          <a:solidFill>
            <a:schemeClr val="accent4">
              <a:lumMod val="60000"/>
              <a:lumOff val="40000"/>
            </a:schemeClr>
          </a:solidFill>
          <a:ln>
            <a:noFill/>
          </a:ln>
        </p:spPr>
        <p:txBody>
          <a:bodyPr wrap="square" rtlCol="0">
            <a:spAutoFit/>
          </a:bodyPr>
          <a:lstStyle/>
          <a:p>
            <a:r>
              <a:rPr lang="en-US" dirty="0" smtClean="0"/>
              <a:t>Rockfall Barrier</a:t>
            </a:r>
            <a:endParaRPr lang="en-US" dirty="0"/>
          </a:p>
        </p:txBody>
      </p:sp>
      <p:cxnSp>
        <p:nvCxnSpPr>
          <p:cNvPr id="19" name="Straight Arrow Connector 18"/>
          <p:cNvCxnSpPr/>
          <p:nvPr/>
        </p:nvCxnSpPr>
        <p:spPr>
          <a:xfrm rot="10800000" flipV="1">
            <a:off x="2745809" y="1391477"/>
            <a:ext cx="494348" cy="38905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834835" y="1320295"/>
            <a:ext cx="397617" cy="37929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851619" y="903819"/>
            <a:ext cx="1978930" cy="369332"/>
          </a:xfrm>
          <a:prstGeom prst="rect">
            <a:avLst/>
          </a:prstGeom>
          <a:solidFill>
            <a:schemeClr val="accent1">
              <a:lumMod val="50000"/>
              <a:lumOff val="50000"/>
            </a:schemeClr>
          </a:solidFill>
        </p:spPr>
        <p:txBody>
          <a:bodyPr wrap="square" rtlCol="0">
            <a:spAutoFit/>
          </a:bodyPr>
          <a:lstStyle/>
          <a:p>
            <a:r>
              <a:rPr lang="en-US" dirty="0" smtClean="0"/>
              <a:t>Gabion cascade</a:t>
            </a:r>
            <a:endParaRPr lang="en-US" dirty="0"/>
          </a:p>
        </p:txBody>
      </p:sp>
      <p:cxnSp>
        <p:nvCxnSpPr>
          <p:cNvPr id="25" name="Straight Arrow Connector 24"/>
          <p:cNvCxnSpPr>
            <a:stCxn id="24" idx="2"/>
          </p:cNvCxnSpPr>
          <p:nvPr/>
        </p:nvCxnSpPr>
        <p:spPr>
          <a:xfrm rot="16200000" flipH="1">
            <a:off x="6020918" y="1093317"/>
            <a:ext cx="339749" cy="69941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rot="1805902">
            <a:off x="6063822" y="4039385"/>
            <a:ext cx="540476" cy="1524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6917224" y="4235519"/>
            <a:ext cx="3014565" cy="369332"/>
          </a:xfrm>
          <a:prstGeom prst="rect">
            <a:avLst/>
          </a:prstGeom>
          <a:solidFill>
            <a:schemeClr val="accent1">
              <a:lumMod val="50000"/>
              <a:lumOff val="50000"/>
            </a:schemeClr>
          </a:solidFill>
        </p:spPr>
        <p:txBody>
          <a:bodyPr wrap="square" rtlCol="0">
            <a:spAutoFit/>
          </a:bodyPr>
          <a:lstStyle/>
          <a:p>
            <a:r>
              <a:rPr lang="en-US" dirty="0" smtClean="0"/>
              <a:t>Drainage geocomposite</a:t>
            </a:r>
            <a:endParaRPr lang="en-US" dirty="0"/>
          </a:p>
        </p:txBody>
      </p:sp>
      <p:cxnSp>
        <p:nvCxnSpPr>
          <p:cNvPr id="29" name="Straight Arrow Connector 28"/>
          <p:cNvCxnSpPr>
            <a:stCxn id="28" idx="2"/>
            <a:endCxn id="27" idx="6"/>
          </p:cNvCxnSpPr>
          <p:nvPr/>
        </p:nvCxnSpPr>
        <p:spPr>
          <a:xfrm rot="5400000">
            <a:off x="7330157" y="3842555"/>
            <a:ext cx="332055" cy="185664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371598" y="457200"/>
            <a:ext cx="8553797" cy="369332"/>
          </a:xfrm>
          <a:prstGeom prst="rect">
            <a:avLst/>
          </a:prstGeom>
          <a:noFill/>
        </p:spPr>
        <p:txBody>
          <a:bodyPr wrap="square" rtlCol="0">
            <a:spAutoFit/>
          </a:bodyPr>
          <a:lstStyle/>
          <a:p>
            <a:r>
              <a:rPr lang="en-US" b="1" dirty="0" smtClean="0">
                <a:solidFill>
                  <a:srgbClr val="0070C0"/>
                </a:solidFill>
              </a:rPr>
              <a:t>SOLUTION PROVIDED – LOCATION: HELANG</a:t>
            </a:r>
          </a:p>
        </p:txBody>
      </p:sp>
      <p:cxnSp>
        <p:nvCxnSpPr>
          <p:cNvPr id="22" name="Straight Arrow Connector 21"/>
          <p:cNvCxnSpPr/>
          <p:nvPr/>
        </p:nvCxnSpPr>
        <p:spPr>
          <a:xfrm rot="10800000" flipV="1">
            <a:off x="2743200" y="1270274"/>
            <a:ext cx="2422150" cy="111061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978DE44-342D-4E2C-ADD3-36DB2C90AEA2}" type="slidenum">
              <a:rPr lang="it-IT" smtClean="0"/>
              <a:pPr/>
              <a:t>25</a:t>
            </a:fld>
            <a:endParaRPr lang="it-IT"/>
          </a:p>
        </p:txBody>
      </p:sp>
      <p:pic>
        <p:nvPicPr>
          <p:cNvPr id="4098" name="Picture 2"/>
          <p:cNvPicPr>
            <a:picLocks noChangeAspect="1" noChangeArrowheads="1"/>
          </p:cNvPicPr>
          <p:nvPr/>
        </p:nvPicPr>
        <p:blipFill>
          <a:blip r:embed="rId2" cstate="print"/>
          <a:srcRect/>
          <a:stretch>
            <a:fillRect/>
          </a:stretch>
        </p:blipFill>
        <p:spPr bwMode="auto">
          <a:xfrm>
            <a:off x="319314" y="1479325"/>
            <a:ext cx="10014746" cy="5487532"/>
          </a:xfrm>
          <a:prstGeom prst="rect">
            <a:avLst/>
          </a:prstGeom>
          <a:noFill/>
          <a:ln w="9525">
            <a:noFill/>
            <a:miter lim="800000"/>
            <a:headEnd/>
            <a:tailEnd/>
          </a:ln>
          <a:effectLst/>
        </p:spPr>
      </p:pic>
      <p:sp>
        <p:nvSpPr>
          <p:cNvPr id="7" name="TextBox 6"/>
          <p:cNvSpPr txBox="1"/>
          <p:nvPr/>
        </p:nvSpPr>
        <p:spPr>
          <a:xfrm>
            <a:off x="1132797" y="557704"/>
            <a:ext cx="8553797" cy="369332"/>
          </a:xfrm>
          <a:prstGeom prst="rect">
            <a:avLst/>
          </a:prstGeom>
          <a:noFill/>
        </p:spPr>
        <p:txBody>
          <a:bodyPr wrap="square" rtlCol="0">
            <a:spAutoFit/>
          </a:bodyPr>
          <a:lstStyle/>
          <a:p>
            <a:r>
              <a:rPr lang="en-US" b="1" dirty="0" smtClean="0">
                <a:solidFill>
                  <a:srgbClr val="0070C0"/>
                </a:solidFill>
              </a:rPr>
              <a:t>SOLUTION PROVIDED; DRAINAGE SCHEME – LOCATION: HELANG</a:t>
            </a:r>
          </a:p>
        </p:txBody>
      </p:sp>
      <p:pic>
        <p:nvPicPr>
          <p:cNvPr id="4099" name="Picture 3"/>
          <p:cNvPicPr>
            <a:picLocks noChangeAspect="1" noChangeArrowheads="1"/>
          </p:cNvPicPr>
          <p:nvPr/>
        </p:nvPicPr>
        <p:blipFill>
          <a:blip r:embed="rId3" cstate="print"/>
          <a:srcRect/>
          <a:stretch>
            <a:fillRect/>
          </a:stretch>
        </p:blipFill>
        <p:spPr bwMode="auto">
          <a:xfrm>
            <a:off x="7045389" y="4243841"/>
            <a:ext cx="1668398" cy="879701"/>
          </a:xfrm>
          <a:prstGeom prst="rect">
            <a:avLst/>
          </a:prstGeom>
          <a:noFill/>
          <a:ln w="9525">
            <a:noFill/>
            <a:miter lim="800000"/>
            <a:headEnd/>
            <a:tailEnd/>
          </a:ln>
          <a:effectLst/>
        </p:spPr>
      </p:pic>
      <p:sp>
        <p:nvSpPr>
          <p:cNvPr id="9" name="TextBox 8"/>
          <p:cNvSpPr txBox="1"/>
          <p:nvPr/>
        </p:nvSpPr>
        <p:spPr>
          <a:xfrm>
            <a:off x="3342134" y="1034448"/>
            <a:ext cx="1978930" cy="369332"/>
          </a:xfrm>
          <a:prstGeom prst="rect">
            <a:avLst/>
          </a:prstGeom>
          <a:solidFill>
            <a:schemeClr val="accent1">
              <a:lumMod val="50000"/>
              <a:lumOff val="50000"/>
            </a:schemeClr>
          </a:solidFill>
        </p:spPr>
        <p:txBody>
          <a:bodyPr wrap="square" rtlCol="0">
            <a:spAutoFit/>
          </a:bodyPr>
          <a:lstStyle/>
          <a:p>
            <a:r>
              <a:rPr lang="en-US" dirty="0" smtClean="0"/>
              <a:t>Gabion cascade</a:t>
            </a:r>
            <a:endParaRPr lang="en-US" dirty="0"/>
          </a:p>
        </p:txBody>
      </p:sp>
      <p:cxnSp>
        <p:nvCxnSpPr>
          <p:cNvPr id="10" name="Straight Arrow Connector 9"/>
          <p:cNvCxnSpPr>
            <a:stCxn id="9" idx="2"/>
          </p:cNvCxnSpPr>
          <p:nvPr/>
        </p:nvCxnSpPr>
        <p:spPr>
          <a:xfrm rot="16200000" flipH="1">
            <a:off x="4511433" y="1223946"/>
            <a:ext cx="339749" cy="69941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1233715" y="1400903"/>
            <a:ext cx="2422150" cy="111061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694762" y="3813933"/>
            <a:ext cx="1978930" cy="369332"/>
          </a:xfrm>
          <a:prstGeom prst="rect">
            <a:avLst/>
          </a:prstGeom>
          <a:solidFill>
            <a:schemeClr val="accent1">
              <a:lumMod val="50000"/>
              <a:lumOff val="50000"/>
            </a:schemeClr>
          </a:solidFill>
        </p:spPr>
        <p:txBody>
          <a:bodyPr wrap="square" rtlCol="0">
            <a:spAutoFit/>
          </a:bodyPr>
          <a:lstStyle/>
          <a:p>
            <a:r>
              <a:rPr lang="en-US" dirty="0" smtClean="0"/>
              <a:t>Road side drain</a:t>
            </a:r>
            <a:endParaRPr lang="en-US" dirty="0"/>
          </a:p>
        </p:txBody>
      </p:sp>
      <p:cxnSp>
        <p:nvCxnSpPr>
          <p:cNvPr id="13" name="Straight Arrow Connector 12"/>
          <p:cNvCxnSpPr/>
          <p:nvPr/>
        </p:nvCxnSpPr>
        <p:spPr>
          <a:xfrm rot="5400000" flipH="1" flipV="1">
            <a:off x="1979169" y="3070890"/>
            <a:ext cx="1222350" cy="18960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073790" y="1644048"/>
            <a:ext cx="1978930" cy="369332"/>
          </a:xfrm>
          <a:prstGeom prst="rect">
            <a:avLst/>
          </a:prstGeom>
          <a:solidFill>
            <a:schemeClr val="accent1">
              <a:lumMod val="50000"/>
              <a:lumOff val="50000"/>
            </a:schemeClr>
          </a:solidFill>
        </p:spPr>
        <p:txBody>
          <a:bodyPr wrap="square" rtlCol="0">
            <a:spAutoFit/>
          </a:bodyPr>
          <a:lstStyle/>
          <a:p>
            <a:r>
              <a:rPr lang="en-US" dirty="0" smtClean="0"/>
              <a:t>Existing culvert</a:t>
            </a:r>
            <a:endParaRPr lang="en-US" dirty="0"/>
          </a:p>
        </p:txBody>
      </p:sp>
      <p:cxnSp>
        <p:nvCxnSpPr>
          <p:cNvPr id="16" name="Straight Arrow Connector 15"/>
          <p:cNvCxnSpPr/>
          <p:nvPr/>
        </p:nvCxnSpPr>
        <p:spPr>
          <a:xfrm rot="16200000" flipH="1">
            <a:off x="9007234" y="1953290"/>
            <a:ext cx="838681" cy="82823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065047" y="3683306"/>
            <a:ext cx="1978930" cy="369332"/>
          </a:xfrm>
          <a:prstGeom prst="rect">
            <a:avLst/>
          </a:prstGeom>
          <a:solidFill>
            <a:schemeClr val="accent1">
              <a:lumMod val="50000"/>
              <a:lumOff val="50000"/>
            </a:schemeClr>
          </a:solidFill>
        </p:spPr>
        <p:txBody>
          <a:bodyPr wrap="square" rtlCol="0">
            <a:spAutoFit/>
          </a:bodyPr>
          <a:lstStyle/>
          <a:p>
            <a:r>
              <a:rPr lang="en-US" dirty="0" smtClean="0"/>
              <a:t>Chute drain</a:t>
            </a:r>
            <a:endParaRPr lang="en-US" dirty="0"/>
          </a:p>
        </p:txBody>
      </p:sp>
      <p:cxnSp>
        <p:nvCxnSpPr>
          <p:cNvPr id="19" name="Straight Arrow Connector 18"/>
          <p:cNvCxnSpPr/>
          <p:nvPr/>
        </p:nvCxnSpPr>
        <p:spPr>
          <a:xfrm rot="16200000" flipH="1">
            <a:off x="8956434" y="3978033"/>
            <a:ext cx="838681" cy="82823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8" name="Picture 4"/>
          <p:cNvPicPr>
            <a:picLocks noChangeAspect="1" noChangeArrowheads="1"/>
          </p:cNvPicPr>
          <p:nvPr/>
        </p:nvPicPr>
        <p:blipFill>
          <a:blip r:embed="rId2" cstate="print"/>
          <a:srcRect t="8359"/>
          <a:stretch>
            <a:fillRect/>
          </a:stretch>
        </p:blipFill>
        <p:spPr bwMode="auto">
          <a:xfrm>
            <a:off x="567557" y="655983"/>
            <a:ext cx="8907519" cy="6903693"/>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F978DE44-342D-4E2C-ADD3-36DB2C90AEA2}" type="slidenum">
              <a:rPr lang="it-IT" smtClean="0"/>
              <a:pPr/>
              <a:t>26</a:t>
            </a:fld>
            <a:endParaRPr lang="it-IT"/>
          </a:p>
        </p:txBody>
      </p:sp>
      <p:pic>
        <p:nvPicPr>
          <p:cNvPr id="231427" name="Picture 3"/>
          <p:cNvPicPr>
            <a:picLocks noChangeAspect="1" noChangeArrowheads="1"/>
          </p:cNvPicPr>
          <p:nvPr/>
        </p:nvPicPr>
        <p:blipFill>
          <a:blip r:embed="rId3" cstate="print"/>
          <a:srcRect l="42341"/>
          <a:stretch>
            <a:fillRect/>
          </a:stretch>
        </p:blipFill>
        <p:spPr bwMode="auto">
          <a:xfrm>
            <a:off x="6420678" y="5249662"/>
            <a:ext cx="4271135" cy="2310013"/>
          </a:xfrm>
          <a:prstGeom prst="rect">
            <a:avLst/>
          </a:prstGeom>
          <a:noFill/>
          <a:ln w="9525">
            <a:noFill/>
            <a:miter lim="800000"/>
            <a:headEnd/>
            <a:tailEnd/>
          </a:ln>
          <a:effectLst/>
        </p:spPr>
      </p:pic>
      <p:sp>
        <p:nvSpPr>
          <p:cNvPr id="10" name="TextBox 9"/>
          <p:cNvSpPr txBox="1"/>
          <p:nvPr/>
        </p:nvSpPr>
        <p:spPr>
          <a:xfrm>
            <a:off x="3772901" y="1067699"/>
            <a:ext cx="1978930" cy="369332"/>
          </a:xfrm>
          <a:prstGeom prst="rect">
            <a:avLst/>
          </a:prstGeom>
          <a:solidFill>
            <a:schemeClr val="accent1">
              <a:lumMod val="50000"/>
              <a:lumOff val="50000"/>
            </a:schemeClr>
          </a:solidFill>
        </p:spPr>
        <p:txBody>
          <a:bodyPr wrap="square" rtlCol="0">
            <a:spAutoFit/>
          </a:bodyPr>
          <a:lstStyle/>
          <a:p>
            <a:r>
              <a:rPr lang="en-US" dirty="0" smtClean="0"/>
              <a:t>RCC Box Culvert</a:t>
            </a:r>
            <a:endParaRPr lang="en-US" dirty="0"/>
          </a:p>
        </p:txBody>
      </p:sp>
      <p:cxnSp>
        <p:nvCxnSpPr>
          <p:cNvPr id="11" name="Straight Arrow Connector 10"/>
          <p:cNvCxnSpPr/>
          <p:nvPr/>
        </p:nvCxnSpPr>
        <p:spPr>
          <a:xfrm>
            <a:off x="5419631" y="1567583"/>
            <a:ext cx="1446412" cy="86452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210019" y="3012019"/>
            <a:ext cx="2272040" cy="369332"/>
          </a:xfrm>
          <a:prstGeom prst="rect">
            <a:avLst/>
          </a:prstGeom>
          <a:solidFill>
            <a:schemeClr val="accent1">
              <a:lumMod val="50000"/>
              <a:lumOff val="50000"/>
            </a:schemeClr>
          </a:solidFill>
        </p:spPr>
        <p:txBody>
          <a:bodyPr wrap="square" rtlCol="0">
            <a:spAutoFit/>
          </a:bodyPr>
          <a:lstStyle/>
          <a:p>
            <a:r>
              <a:rPr lang="en-US" dirty="0" smtClean="0"/>
              <a:t>Stepped chute drain</a:t>
            </a:r>
            <a:endParaRPr lang="en-US" dirty="0"/>
          </a:p>
        </p:txBody>
      </p:sp>
      <p:cxnSp>
        <p:nvCxnSpPr>
          <p:cNvPr id="13" name="Straight Arrow Connector 12"/>
          <p:cNvCxnSpPr>
            <a:stCxn id="12" idx="2"/>
          </p:cNvCxnSpPr>
          <p:nvPr/>
        </p:nvCxnSpPr>
        <p:spPr>
          <a:xfrm>
            <a:off x="3346039" y="3381351"/>
            <a:ext cx="808518" cy="10316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321789" y="4483010"/>
            <a:ext cx="1978930" cy="369332"/>
          </a:xfrm>
          <a:prstGeom prst="rect">
            <a:avLst/>
          </a:prstGeom>
          <a:solidFill>
            <a:schemeClr val="accent1">
              <a:lumMod val="50000"/>
              <a:lumOff val="50000"/>
            </a:schemeClr>
          </a:solidFill>
        </p:spPr>
        <p:txBody>
          <a:bodyPr wrap="square" rtlCol="0">
            <a:spAutoFit/>
          </a:bodyPr>
          <a:lstStyle/>
          <a:p>
            <a:r>
              <a:rPr lang="en-US" dirty="0" smtClean="0"/>
              <a:t>Road side drain</a:t>
            </a:r>
            <a:endParaRPr lang="en-US" dirty="0"/>
          </a:p>
        </p:txBody>
      </p:sp>
      <p:cxnSp>
        <p:nvCxnSpPr>
          <p:cNvPr id="17" name="Straight Arrow Connector 16"/>
          <p:cNvCxnSpPr/>
          <p:nvPr/>
        </p:nvCxnSpPr>
        <p:spPr>
          <a:xfrm rot="16200000" flipH="1">
            <a:off x="9163483" y="4909535"/>
            <a:ext cx="1294886" cy="11310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10197548" y="6221896"/>
            <a:ext cx="494265" cy="6957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147311" y="267418"/>
            <a:ext cx="8553797" cy="369332"/>
          </a:xfrm>
          <a:prstGeom prst="rect">
            <a:avLst/>
          </a:prstGeom>
          <a:noFill/>
        </p:spPr>
        <p:txBody>
          <a:bodyPr wrap="square" rtlCol="0">
            <a:spAutoFit/>
          </a:bodyPr>
          <a:lstStyle/>
          <a:p>
            <a:r>
              <a:rPr lang="en-US" b="1" dirty="0" smtClean="0">
                <a:solidFill>
                  <a:srgbClr val="0070C0"/>
                </a:solidFill>
              </a:rPr>
              <a:t>SOLUTION PROVIDED; DRAINAGE SCHEME – LOCATION: HELANG</a:t>
            </a:r>
          </a:p>
        </p:txBody>
      </p:sp>
      <p:pic>
        <p:nvPicPr>
          <p:cNvPr id="3074" name="Picture 2"/>
          <p:cNvPicPr>
            <a:picLocks noChangeAspect="1" noChangeArrowheads="1"/>
          </p:cNvPicPr>
          <p:nvPr/>
        </p:nvPicPr>
        <p:blipFill>
          <a:blip r:embed="rId4" cstate="print"/>
          <a:srcRect t="4230" b="24636"/>
          <a:stretch>
            <a:fillRect/>
          </a:stretch>
        </p:blipFill>
        <p:spPr bwMode="auto">
          <a:xfrm>
            <a:off x="8214610" y="3028013"/>
            <a:ext cx="2477203" cy="1312617"/>
          </a:xfrm>
          <a:prstGeom prst="rect">
            <a:avLst/>
          </a:prstGeom>
          <a:noFill/>
          <a:ln w="9525">
            <a:noFill/>
            <a:miter lim="800000"/>
            <a:headEnd/>
            <a:tailEnd/>
          </a:ln>
          <a:effectLst/>
        </p:spPr>
      </p:pic>
      <p:pic>
        <p:nvPicPr>
          <p:cNvPr id="3075" name="Picture 3"/>
          <p:cNvPicPr>
            <a:picLocks noChangeAspect="1" noChangeArrowheads="1"/>
          </p:cNvPicPr>
          <p:nvPr/>
        </p:nvPicPr>
        <p:blipFill>
          <a:blip r:embed="rId5" cstate="print"/>
          <a:srcRect/>
          <a:stretch>
            <a:fillRect/>
          </a:stretch>
        </p:blipFill>
        <p:spPr bwMode="auto">
          <a:xfrm>
            <a:off x="0" y="724619"/>
            <a:ext cx="3597215" cy="222561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D:\Desktop\SnapCrab_NoName_2017-1-6_1-24-39_No-00.png"/>
          <p:cNvPicPr>
            <a:picLocks noChangeAspect="1" noChangeArrowheads="1"/>
          </p:cNvPicPr>
          <p:nvPr/>
        </p:nvPicPr>
        <p:blipFill>
          <a:blip r:embed="rId2" cstate="print"/>
          <a:srcRect/>
          <a:stretch>
            <a:fillRect/>
          </a:stretch>
        </p:blipFill>
        <p:spPr bwMode="auto">
          <a:xfrm>
            <a:off x="348343" y="2991024"/>
            <a:ext cx="9579428" cy="4568650"/>
          </a:xfrm>
          <a:prstGeom prst="rect">
            <a:avLst/>
          </a:prstGeom>
          <a:noFill/>
        </p:spPr>
      </p:pic>
      <p:sp>
        <p:nvSpPr>
          <p:cNvPr id="23" name="Titolo 5"/>
          <p:cNvSpPr>
            <a:spLocks noGrp="1"/>
          </p:cNvSpPr>
          <p:nvPr>
            <p:ph type="title"/>
          </p:nvPr>
        </p:nvSpPr>
        <p:spPr>
          <a:xfrm>
            <a:off x="622168" y="493670"/>
            <a:ext cx="8430392" cy="464040"/>
          </a:xfrm>
        </p:spPr>
        <p:txBody>
          <a:bodyPr>
            <a:noAutofit/>
          </a:bodyPr>
          <a:lstStyle/>
          <a:p>
            <a:pPr marL="0" indent="0">
              <a:buNone/>
            </a:pPr>
            <a:r>
              <a:rPr lang="en-US" sz="2800" dirty="0" smtClean="0">
                <a:solidFill>
                  <a:srgbClr val="002060"/>
                </a:solidFill>
                <a:ea typeface="ヒラギノ角ゴ Pro W3" pitchFamily="-48" charset="-128"/>
              </a:rPr>
              <a:t>`	D</a:t>
            </a:r>
            <a:r>
              <a:rPr lang="en-US" sz="2800" dirty="0" smtClean="0">
                <a:solidFill>
                  <a:srgbClr val="002060"/>
                </a:solidFill>
              </a:rPr>
              <a:t>RAINAGE DESIGN</a:t>
            </a:r>
            <a:endParaRPr lang="en-US" sz="2800" dirty="0">
              <a:solidFill>
                <a:srgbClr val="002060"/>
              </a:solidFill>
            </a:endParaRPr>
          </a:p>
        </p:txBody>
      </p:sp>
      <p:sp>
        <p:nvSpPr>
          <p:cNvPr id="2" name="Slide Number Placeholder 1"/>
          <p:cNvSpPr>
            <a:spLocks noGrp="1"/>
          </p:cNvSpPr>
          <p:nvPr>
            <p:ph type="sldNum" sz="quarter" idx="12"/>
          </p:nvPr>
        </p:nvSpPr>
        <p:spPr/>
        <p:txBody>
          <a:bodyPr/>
          <a:lstStyle/>
          <a:p>
            <a:fld id="{F978DE44-342D-4E2C-ADD3-36DB2C90AEA2}" type="slidenum">
              <a:rPr lang="it-IT" smtClean="0"/>
              <a:pPr/>
              <a:t>27</a:t>
            </a:fld>
            <a:endParaRPr lang="it-IT" dirty="0"/>
          </a:p>
        </p:txBody>
      </p:sp>
      <p:sp>
        <p:nvSpPr>
          <p:cNvPr id="6" name="Rectangle 5"/>
          <p:cNvSpPr/>
          <p:nvPr/>
        </p:nvSpPr>
        <p:spPr>
          <a:xfrm>
            <a:off x="3757880" y="6440572"/>
            <a:ext cx="389142" cy="73258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45438" y="5400048"/>
            <a:ext cx="552390" cy="73258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331105" y="3008010"/>
            <a:ext cx="797988" cy="10159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561741" y="3318322"/>
            <a:ext cx="651721" cy="75972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13060" y="1043962"/>
            <a:ext cx="5295854" cy="2169825"/>
          </a:xfrm>
          <a:prstGeom prst="rect">
            <a:avLst/>
          </a:prstGeom>
        </p:spPr>
        <p:txBody>
          <a:bodyPr wrap="square">
            <a:spAutoFit/>
          </a:bodyPr>
          <a:lstStyle/>
          <a:p>
            <a:pPr>
              <a:lnSpc>
                <a:spcPct val="150000"/>
              </a:lnSpc>
            </a:pPr>
            <a:r>
              <a:rPr lang="en-US" dirty="0" smtClean="0"/>
              <a:t>Type of Specific Drainage Works Required:</a:t>
            </a:r>
          </a:p>
          <a:p>
            <a:pPr marL="342900" indent="-342900">
              <a:lnSpc>
                <a:spcPct val="150000"/>
              </a:lnSpc>
              <a:buAutoNum type="arabicPeriod"/>
            </a:pPr>
            <a:r>
              <a:rPr lang="en-US" b="1" dirty="0" smtClean="0"/>
              <a:t>Chute drain</a:t>
            </a:r>
          </a:p>
          <a:p>
            <a:pPr marL="342900" indent="-342900">
              <a:lnSpc>
                <a:spcPct val="150000"/>
              </a:lnSpc>
              <a:buAutoNum type="arabicPeriod"/>
            </a:pPr>
            <a:r>
              <a:rPr lang="en-US" b="1" dirty="0" smtClean="0"/>
              <a:t>Catch water drains</a:t>
            </a:r>
          </a:p>
          <a:p>
            <a:pPr marL="342900" indent="-342900">
              <a:lnSpc>
                <a:spcPct val="150000"/>
              </a:lnSpc>
              <a:buAutoNum type="arabicPeriod"/>
            </a:pPr>
            <a:r>
              <a:rPr lang="en-US" b="1" dirty="0" smtClean="0"/>
              <a:t>Road side drain</a:t>
            </a:r>
          </a:p>
          <a:p>
            <a:pPr marL="342900" indent="-342900">
              <a:lnSpc>
                <a:spcPct val="150000"/>
              </a:lnSpc>
              <a:buAutoNum type="arabicPeriod"/>
            </a:pPr>
            <a:r>
              <a:rPr lang="en-US" b="1" dirty="0" smtClean="0"/>
              <a:t>Box culvert</a:t>
            </a:r>
          </a:p>
        </p:txBody>
      </p:sp>
      <p:pic>
        <p:nvPicPr>
          <p:cNvPr id="11" name="Picture 12"/>
          <p:cNvPicPr>
            <a:picLocks noChangeAspect="1" noChangeArrowheads="1"/>
          </p:cNvPicPr>
          <p:nvPr/>
        </p:nvPicPr>
        <p:blipFill>
          <a:blip r:embed="rId3" cstate="print"/>
          <a:srcRect/>
          <a:stretch>
            <a:fillRect/>
          </a:stretch>
        </p:blipFill>
        <p:spPr bwMode="auto">
          <a:xfrm>
            <a:off x="7518399" y="216947"/>
            <a:ext cx="2994297" cy="1989998"/>
          </a:xfrm>
          <a:prstGeom prst="rect">
            <a:avLst/>
          </a:prstGeom>
          <a:noFill/>
          <a:ln w="9525">
            <a:noFill/>
            <a:miter lim="800000"/>
            <a:headEnd/>
            <a:tailEnd/>
          </a:ln>
        </p:spPr>
      </p:pic>
      <p:pic>
        <p:nvPicPr>
          <p:cNvPr id="12" name="Picture 10"/>
          <p:cNvPicPr>
            <a:picLocks noChangeAspect="1" noChangeArrowheads="1"/>
          </p:cNvPicPr>
          <p:nvPr/>
        </p:nvPicPr>
        <p:blipFill>
          <a:blip r:embed="rId4" cstate="print"/>
          <a:srcRect/>
          <a:stretch>
            <a:fillRect/>
          </a:stretch>
        </p:blipFill>
        <p:spPr bwMode="auto">
          <a:xfrm>
            <a:off x="8986838" y="2343604"/>
            <a:ext cx="1704975" cy="1514475"/>
          </a:xfrm>
          <a:prstGeom prst="rect">
            <a:avLst/>
          </a:prstGeom>
          <a:noFill/>
          <a:ln w="9525">
            <a:noFill/>
            <a:miter lim="800000"/>
            <a:headEnd/>
            <a:tailEnd/>
          </a:ln>
        </p:spPr>
      </p:pic>
      <p:pic>
        <p:nvPicPr>
          <p:cNvPr id="13" name="Picture 4"/>
          <p:cNvPicPr>
            <a:picLocks noChangeAspect="1" noChangeArrowheads="1"/>
          </p:cNvPicPr>
          <p:nvPr/>
        </p:nvPicPr>
        <p:blipFill>
          <a:blip r:embed="rId5" cstate="print"/>
          <a:srcRect/>
          <a:stretch>
            <a:fillRect/>
          </a:stretch>
        </p:blipFill>
        <p:spPr bwMode="auto">
          <a:xfrm>
            <a:off x="4476962" y="1597297"/>
            <a:ext cx="3740636" cy="998582"/>
          </a:xfrm>
          <a:prstGeom prst="rect">
            <a:avLst/>
          </a:prstGeom>
          <a:noFill/>
          <a:ln w="9525">
            <a:noFill/>
            <a:miter lim="800000"/>
            <a:headEnd/>
            <a:tailEnd/>
          </a:ln>
        </p:spPr>
      </p:pic>
    </p:spTree>
    <p:extLst>
      <p:ext uri="{BB962C8B-B14F-4D97-AF65-F5344CB8AC3E}">
        <p14:creationId xmlns:p14="http://schemas.microsoft.com/office/powerpoint/2010/main" val="16862201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olo 5"/>
          <p:cNvSpPr>
            <a:spLocks noGrp="1"/>
          </p:cNvSpPr>
          <p:nvPr>
            <p:ph type="title"/>
          </p:nvPr>
        </p:nvSpPr>
        <p:spPr>
          <a:xfrm>
            <a:off x="622168" y="493670"/>
            <a:ext cx="8430392" cy="464040"/>
          </a:xfrm>
        </p:spPr>
        <p:txBody>
          <a:bodyPr>
            <a:noAutofit/>
          </a:bodyPr>
          <a:lstStyle/>
          <a:p>
            <a:pPr marL="0" indent="0">
              <a:buNone/>
            </a:pPr>
            <a:r>
              <a:rPr lang="it-IT" sz="2800" dirty="0" smtClean="0">
                <a:solidFill>
                  <a:srgbClr val="002060"/>
                </a:solidFill>
                <a:ea typeface="ヒラギノ角ゴ Pro W3" pitchFamily="-48" charset="-128"/>
              </a:rPr>
              <a:t>	Parameters required for </a:t>
            </a:r>
            <a:r>
              <a:rPr lang="en-US" sz="2800" dirty="0" smtClean="0">
                <a:solidFill>
                  <a:srgbClr val="002060"/>
                </a:solidFill>
              </a:rPr>
              <a:t>drainage design</a:t>
            </a:r>
            <a:endParaRPr lang="it-IT" sz="2800" dirty="0">
              <a:solidFill>
                <a:srgbClr val="002060"/>
              </a:solidFill>
            </a:endParaRPr>
          </a:p>
        </p:txBody>
      </p:sp>
      <p:sp>
        <p:nvSpPr>
          <p:cNvPr id="2" name="Slide Number Placeholder 1"/>
          <p:cNvSpPr>
            <a:spLocks noGrp="1"/>
          </p:cNvSpPr>
          <p:nvPr>
            <p:ph type="sldNum" sz="quarter" idx="12"/>
          </p:nvPr>
        </p:nvSpPr>
        <p:spPr/>
        <p:txBody>
          <a:bodyPr/>
          <a:lstStyle/>
          <a:p>
            <a:fld id="{F978DE44-342D-4E2C-ADD3-36DB2C90AEA2}" type="slidenum">
              <a:rPr lang="it-IT" smtClean="0"/>
              <a:pPr/>
              <a:t>28</a:t>
            </a:fld>
            <a:endParaRPr lang="it-IT" dirty="0"/>
          </a:p>
        </p:txBody>
      </p:sp>
      <p:sp>
        <p:nvSpPr>
          <p:cNvPr id="4" name="TextBox 3"/>
          <p:cNvSpPr txBox="1"/>
          <p:nvPr/>
        </p:nvSpPr>
        <p:spPr>
          <a:xfrm>
            <a:off x="489397" y="1133340"/>
            <a:ext cx="8807003" cy="4339650"/>
          </a:xfrm>
          <a:prstGeom prst="rect">
            <a:avLst/>
          </a:prstGeom>
          <a:noFill/>
        </p:spPr>
        <p:txBody>
          <a:bodyPr wrap="square" rtlCol="0">
            <a:spAutoFit/>
          </a:bodyPr>
          <a:lstStyle/>
          <a:p>
            <a:endParaRPr lang="en-US" sz="2400" dirty="0" smtClean="0"/>
          </a:p>
          <a:p>
            <a:pPr marL="342900" indent="-342900">
              <a:buFont typeface="+mj-lt"/>
              <a:buAutoNum type="arabicPeriod"/>
            </a:pPr>
            <a:r>
              <a:rPr lang="en-US" sz="2400" b="1" dirty="0" smtClean="0"/>
              <a:t> Determination of Rainfall data (IRC-SP-042) </a:t>
            </a:r>
          </a:p>
          <a:p>
            <a:pPr marL="342900" indent="-342900">
              <a:buFont typeface="+mj-lt"/>
              <a:buAutoNum type="arabicPeriod"/>
            </a:pPr>
            <a:endParaRPr lang="en-US" sz="2400" b="1" dirty="0" smtClean="0"/>
          </a:p>
          <a:p>
            <a:pPr marL="342900" indent="-342900">
              <a:buFont typeface="+mj-lt"/>
              <a:buAutoNum type="arabicPeriod"/>
            </a:pPr>
            <a:r>
              <a:rPr lang="en-US" sz="2400" b="1" dirty="0" smtClean="0"/>
              <a:t> Determination of Catchment Area (IRC-SP-042)</a:t>
            </a:r>
          </a:p>
          <a:p>
            <a:pPr marL="342900" indent="-342900">
              <a:buFont typeface="+mj-lt"/>
              <a:buAutoNum type="arabicPeriod"/>
            </a:pPr>
            <a:endParaRPr lang="en-US" sz="2400" b="1" dirty="0" smtClean="0"/>
          </a:p>
          <a:p>
            <a:pPr marL="342900" indent="-342900">
              <a:buFont typeface="+mj-lt"/>
              <a:buAutoNum type="arabicPeriod"/>
            </a:pPr>
            <a:r>
              <a:rPr lang="en-US" sz="2400" b="1" dirty="0" smtClean="0"/>
              <a:t> Determination of peak runoff (Hydrological Study)</a:t>
            </a:r>
          </a:p>
          <a:p>
            <a:pPr marL="342900" indent="-342900">
              <a:buFont typeface="+mj-lt"/>
              <a:buAutoNum type="arabicPeriod"/>
            </a:pPr>
            <a:endParaRPr lang="en-US" sz="2400" b="1" dirty="0" smtClean="0"/>
          </a:p>
          <a:p>
            <a:pPr marL="342900" indent="-342900">
              <a:buFont typeface="+mj-lt"/>
              <a:buAutoNum type="arabicPeriod"/>
            </a:pPr>
            <a:r>
              <a:rPr lang="en-US" sz="2400" b="1" dirty="0" smtClean="0"/>
              <a:t> Hydraulic Design (IRC-SP-042 ) </a:t>
            </a:r>
          </a:p>
          <a:p>
            <a:pPr marL="342900" indent="-342900">
              <a:buFont typeface="+mj-lt"/>
              <a:buAutoNum type="arabicPeriod"/>
            </a:pPr>
            <a:endParaRPr lang="en-US" sz="2400" b="1" dirty="0" smtClean="0"/>
          </a:p>
          <a:p>
            <a:pPr marL="342900" indent="-342900">
              <a:buFont typeface="+mj-lt"/>
              <a:buAutoNum type="arabicPeriod"/>
            </a:pPr>
            <a:r>
              <a:rPr lang="en-US" sz="2400" b="1" dirty="0" smtClean="0"/>
              <a:t> Location of Culverts, Catch drain &amp; Chute drain</a:t>
            </a:r>
          </a:p>
          <a:p>
            <a:pPr>
              <a:buFont typeface="Wingdings" pitchFamily="2" charset="2"/>
              <a:buChar char="Ø"/>
            </a:pPr>
            <a:endParaRPr lang="en-US" b="1" dirty="0" smtClean="0"/>
          </a:p>
          <a:p>
            <a:pPr>
              <a:buFont typeface="Wingdings" pitchFamily="2" charset="2"/>
              <a:buChar char="Ø"/>
            </a:pPr>
            <a:endParaRPr lang="en-US" dirty="0"/>
          </a:p>
        </p:txBody>
      </p:sp>
    </p:spTree>
    <p:extLst>
      <p:ext uri="{BB962C8B-B14F-4D97-AF65-F5344CB8AC3E}">
        <p14:creationId xmlns:p14="http://schemas.microsoft.com/office/powerpoint/2010/main" val="16862201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F978DE44-342D-4E2C-ADD3-36DB2C90AEA2}" type="slidenum">
              <a:rPr lang="it-IT" smtClean="0"/>
              <a:pPr/>
              <a:t>29</a:t>
            </a:fld>
            <a:endParaRPr lang="it-IT"/>
          </a:p>
        </p:txBody>
      </p:sp>
      <p:sp>
        <p:nvSpPr>
          <p:cNvPr id="30" name="Rectangle 29"/>
          <p:cNvSpPr/>
          <p:nvPr/>
        </p:nvSpPr>
        <p:spPr>
          <a:xfrm>
            <a:off x="539750" y="1227823"/>
            <a:ext cx="9213850" cy="456535"/>
          </a:xfrm>
          <a:prstGeom prst="rect">
            <a:avLst/>
          </a:prstGeom>
        </p:spPr>
        <p:txBody>
          <a:bodyPr wrap="square">
            <a:spAutoFit/>
          </a:bodyPr>
          <a:lstStyle/>
          <a:p>
            <a:pPr marL="342900" indent="-342900">
              <a:lnSpc>
                <a:spcPct val="150000"/>
              </a:lnSpc>
            </a:pPr>
            <a:r>
              <a:rPr lang="en-US" b="1" dirty="0" smtClean="0"/>
              <a:t>1.	Calculation of Rainfall intensity ( IRC SP13, Page 22)</a:t>
            </a:r>
          </a:p>
        </p:txBody>
      </p:sp>
      <p:sp>
        <p:nvSpPr>
          <p:cNvPr id="6" name="Rectangle 5"/>
          <p:cNvSpPr/>
          <p:nvPr/>
        </p:nvSpPr>
        <p:spPr>
          <a:xfrm>
            <a:off x="635000" y="1950174"/>
            <a:ext cx="9461500" cy="1338828"/>
          </a:xfrm>
          <a:prstGeom prst="rect">
            <a:avLst/>
          </a:prstGeom>
        </p:spPr>
        <p:txBody>
          <a:bodyPr wrap="square">
            <a:spAutoFit/>
          </a:bodyPr>
          <a:lstStyle/>
          <a:p>
            <a:pPr algn="just">
              <a:lnSpc>
                <a:spcPct val="150000"/>
              </a:lnSpc>
            </a:pPr>
            <a:r>
              <a:rPr lang="en-US" dirty="0" smtClean="0">
                <a:latin typeface="Arial" pitchFamily="34" charset="0"/>
                <a:cs typeface="Arial" pitchFamily="34" charset="0"/>
              </a:rPr>
              <a:t>As per Indian Meteorological Department (IMD), Rainfall in the State of Uttarakhand between 15 June and 18 June 2013 was measured at 385.1 mm against normal rainfall of 71.3 mm, which was in excess by 440%.</a:t>
            </a:r>
            <a:r>
              <a:rPr lang="en-US" b="1" dirty="0" smtClean="0"/>
              <a:t> India Disaster Report, Page 22. NIDM- 2013</a:t>
            </a:r>
            <a:endParaRPr lang="en-US" dirty="0" smtClean="0">
              <a:latin typeface="Arial" pitchFamily="34" charset="0"/>
              <a:cs typeface="Arial" pitchFamily="34" charset="0"/>
            </a:endParaRPr>
          </a:p>
        </p:txBody>
      </p:sp>
      <p:sp>
        <p:nvSpPr>
          <p:cNvPr id="7" name="Rectangle 6"/>
          <p:cNvSpPr/>
          <p:nvPr/>
        </p:nvSpPr>
        <p:spPr>
          <a:xfrm>
            <a:off x="738188" y="3544973"/>
            <a:ext cx="4614862" cy="923330"/>
          </a:xfrm>
          <a:prstGeom prst="rect">
            <a:avLst/>
          </a:prstGeom>
        </p:spPr>
        <p:txBody>
          <a:bodyPr wrap="square">
            <a:spAutoFit/>
          </a:bodyPr>
          <a:lstStyle/>
          <a:p>
            <a:pPr algn="just">
              <a:lnSpc>
                <a:spcPct val="150000"/>
              </a:lnSpc>
            </a:pPr>
            <a:r>
              <a:rPr lang="en-US" dirty="0" smtClean="0">
                <a:latin typeface="Arial" pitchFamily="34" charset="0"/>
                <a:cs typeface="Arial" pitchFamily="34" charset="0"/>
              </a:rPr>
              <a:t>Frequency of Rainfall= 385.1mm for 3 days</a:t>
            </a:r>
          </a:p>
          <a:p>
            <a:pPr algn="just">
              <a:lnSpc>
                <a:spcPct val="150000"/>
              </a:lnSpc>
            </a:pPr>
            <a:r>
              <a:rPr lang="en-US" dirty="0" err="1" smtClean="0">
                <a:latin typeface="Arial" pitchFamily="34" charset="0"/>
                <a:cs typeface="Arial" pitchFamily="34" charset="0"/>
              </a:rPr>
              <a:t>i.e</a:t>
            </a:r>
            <a:r>
              <a:rPr lang="en-US" dirty="0" smtClean="0">
                <a:latin typeface="Arial" pitchFamily="34" charset="0"/>
                <a:cs typeface="Arial" pitchFamily="34" charset="0"/>
              </a:rPr>
              <a:t> = 128.4 mm for 24 hrs</a:t>
            </a:r>
          </a:p>
        </p:txBody>
      </p:sp>
      <p:sp>
        <p:nvSpPr>
          <p:cNvPr id="6146" name="Rectangle 2"/>
          <p:cNvSpPr>
            <a:spLocks noChangeArrowheads="1"/>
          </p:cNvSpPr>
          <p:nvPr/>
        </p:nvSpPr>
        <p:spPr bwMode="auto">
          <a:xfrm>
            <a:off x="0" y="0"/>
            <a:ext cx="106918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148" name="Rectangle 4"/>
          <p:cNvSpPr>
            <a:spLocks noChangeArrowheads="1"/>
          </p:cNvSpPr>
          <p:nvPr/>
        </p:nvSpPr>
        <p:spPr bwMode="auto">
          <a:xfrm>
            <a:off x="0" y="0"/>
            <a:ext cx="106918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150" name="Rectangle 6"/>
          <p:cNvSpPr>
            <a:spLocks noChangeArrowheads="1"/>
          </p:cNvSpPr>
          <p:nvPr/>
        </p:nvSpPr>
        <p:spPr bwMode="auto">
          <a:xfrm>
            <a:off x="0" y="0"/>
            <a:ext cx="106918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6149" name="Picture 5"/>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7250" y="4819650"/>
            <a:ext cx="1476375" cy="619125"/>
          </a:xfrm>
          <a:prstGeom prst="rect">
            <a:avLst/>
          </a:prstGeom>
          <a:noFill/>
        </p:spPr>
      </p:pic>
      <p:sp>
        <p:nvSpPr>
          <p:cNvPr id="6152" name="Rectangle 8"/>
          <p:cNvSpPr>
            <a:spLocks noChangeArrowheads="1"/>
          </p:cNvSpPr>
          <p:nvPr/>
        </p:nvSpPr>
        <p:spPr bwMode="auto">
          <a:xfrm>
            <a:off x="0" y="0"/>
            <a:ext cx="10691813"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6151" name="Picture 7"/>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19150" y="5772150"/>
            <a:ext cx="4362450" cy="561975"/>
          </a:xfrm>
          <a:prstGeom prst="rect">
            <a:avLst/>
          </a:prstGeom>
          <a:noFill/>
        </p:spPr>
      </p:pic>
      <p:sp>
        <p:nvSpPr>
          <p:cNvPr id="13" name="CasellaDiTesto 28"/>
          <p:cNvSpPr txBox="1"/>
          <p:nvPr/>
        </p:nvSpPr>
        <p:spPr>
          <a:xfrm>
            <a:off x="2874758" y="6868603"/>
            <a:ext cx="5038250" cy="276999"/>
          </a:xfrm>
          <a:prstGeom prst="rect">
            <a:avLst/>
          </a:prstGeom>
          <a:noFill/>
        </p:spPr>
        <p:txBody>
          <a:bodyPr wrap="square" rtlCol="0">
            <a:spAutoFit/>
          </a:bodyPr>
          <a:lstStyle/>
          <a:p>
            <a:r>
              <a:rPr lang="en-US" sz="1200" b="1" dirty="0" smtClean="0">
                <a:solidFill>
                  <a:schemeClr val="accent2"/>
                </a:solidFill>
              </a:rPr>
              <a:t>Uttarakhand Landslide Projects - Glimpses of Drainage Measures</a:t>
            </a:r>
            <a:endParaRPr lang="it-IT" sz="1200" b="1" dirty="0">
              <a:solidFill>
                <a:schemeClr val="accent2"/>
              </a:solidFill>
            </a:endParaRPr>
          </a:p>
        </p:txBody>
      </p:sp>
      <p:sp>
        <p:nvSpPr>
          <p:cNvPr id="14" name="Title 13"/>
          <p:cNvSpPr>
            <a:spLocks noGrp="1"/>
          </p:cNvSpPr>
          <p:nvPr>
            <p:ph type="title"/>
          </p:nvPr>
        </p:nvSpPr>
        <p:spPr/>
        <p:txBody>
          <a:bodyPr/>
          <a:lstStyle/>
          <a:p>
            <a:pPr>
              <a:buNone/>
            </a:pPr>
            <a:r>
              <a:rPr lang="en-US" dirty="0" smtClean="0"/>
              <a:t>	</a:t>
            </a:r>
            <a:r>
              <a:rPr lang="en-US" dirty="0" smtClean="0">
                <a:solidFill>
                  <a:srgbClr val="002060"/>
                </a:solidFill>
              </a:rPr>
              <a:t> Drainage Design</a:t>
            </a:r>
            <a:endParaRPr lang="en-US" dirty="0"/>
          </a:p>
        </p:txBody>
      </p:sp>
    </p:spTree>
    <p:extLst>
      <p:ext uri="{BB962C8B-B14F-4D97-AF65-F5344CB8AC3E}">
        <p14:creationId xmlns:p14="http://schemas.microsoft.com/office/powerpoint/2010/main" val="41896399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703202" y="2357142"/>
            <a:ext cx="10187394" cy="2482215"/>
            <a:chOff x="504420" y="587975"/>
            <a:chExt cx="10187394" cy="2482215"/>
          </a:xfrm>
        </p:grpSpPr>
        <p:sp>
          <p:nvSpPr>
            <p:cNvPr id="37" name="Text Box 43"/>
            <p:cNvSpPr txBox="1">
              <a:spLocks noChangeArrowheads="1"/>
            </p:cNvSpPr>
            <p:nvPr/>
          </p:nvSpPr>
          <p:spPr bwMode="auto">
            <a:xfrm>
              <a:off x="5156939" y="587975"/>
              <a:ext cx="4447130" cy="382305"/>
            </a:xfrm>
            <a:prstGeom prst="rect">
              <a:avLst/>
            </a:prstGeom>
            <a:noFill/>
            <a:ln w="9525">
              <a:noFill/>
              <a:miter lim="800000"/>
              <a:headEnd/>
              <a:tailEnd/>
            </a:ln>
          </p:spPr>
          <p:txBody>
            <a:bodyPr lIns="104287" tIns="52144" rIns="104287" bIns="52144">
              <a:spAutoFit/>
            </a:bodyPr>
            <a:lstStyle/>
            <a:p>
              <a:pPr>
                <a:spcAft>
                  <a:spcPts val="1141"/>
                </a:spcAft>
              </a:pPr>
              <a:endParaRPr lang="en-US" dirty="0"/>
            </a:p>
          </p:txBody>
        </p:sp>
        <p:sp>
          <p:nvSpPr>
            <p:cNvPr id="39" name="Text Box 45"/>
            <p:cNvSpPr txBox="1">
              <a:spLocks noChangeArrowheads="1"/>
            </p:cNvSpPr>
            <p:nvPr/>
          </p:nvSpPr>
          <p:spPr bwMode="auto">
            <a:xfrm>
              <a:off x="504420" y="1584311"/>
              <a:ext cx="3961503" cy="382305"/>
            </a:xfrm>
            <a:prstGeom prst="rect">
              <a:avLst/>
            </a:prstGeom>
            <a:noFill/>
            <a:ln w="9525">
              <a:noFill/>
              <a:miter lim="800000"/>
              <a:headEnd/>
              <a:tailEnd/>
            </a:ln>
          </p:spPr>
          <p:txBody>
            <a:bodyPr lIns="104287" tIns="52144" rIns="104287" bIns="52144">
              <a:spAutoFit/>
            </a:bodyPr>
            <a:lstStyle/>
            <a:p>
              <a:pPr>
                <a:spcAft>
                  <a:spcPts val="1141"/>
                </a:spcAft>
              </a:pPr>
              <a:r>
                <a:rPr lang="en-US" b="1" dirty="0" smtClean="0">
                  <a:solidFill>
                    <a:srgbClr val="00B050"/>
                  </a:solidFill>
                  <a:latin typeface="Arial" pitchFamily="34" charset="0"/>
                  <a:cs typeface="Arial" pitchFamily="34" charset="0"/>
                </a:rPr>
                <a:t>2. Increase </a:t>
              </a:r>
              <a:r>
                <a:rPr lang="en-US" b="1" dirty="0">
                  <a:solidFill>
                    <a:srgbClr val="00B050"/>
                  </a:solidFill>
                  <a:latin typeface="Arial" pitchFamily="34" charset="0"/>
                  <a:cs typeface="Arial" pitchFamily="34" charset="0"/>
                </a:rPr>
                <a:t>the resisting forces</a:t>
              </a:r>
              <a:endParaRPr lang="en-US" dirty="0">
                <a:solidFill>
                  <a:srgbClr val="00B050"/>
                </a:solidFill>
                <a:latin typeface="Arial" pitchFamily="34" charset="0"/>
                <a:cs typeface="Arial" pitchFamily="34" charset="0"/>
              </a:endParaRPr>
            </a:p>
          </p:txBody>
        </p:sp>
        <p:cxnSp>
          <p:nvCxnSpPr>
            <p:cNvPr id="40" name="AutoShape 47"/>
            <p:cNvCxnSpPr>
              <a:cxnSpLocks noChangeShapeType="1"/>
            </p:cNvCxnSpPr>
            <p:nvPr/>
          </p:nvCxnSpPr>
          <p:spPr bwMode="auto">
            <a:xfrm>
              <a:off x="4454922" y="1800323"/>
              <a:ext cx="188584" cy="0"/>
            </a:xfrm>
            <a:prstGeom prst="straightConnector1">
              <a:avLst/>
            </a:prstGeom>
            <a:noFill/>
            <a:ln w="9525">
              <a:solidFill>
                <a:srgbClr val="000000"/>
              </a:solidFill>
              <a:round/>
              <a:headEnd/>
              <a:tailEnd/>
            </a:ln>
          </p:spPr>
        </p:cxnSp>
        <p:cxnSp>
          <p:nvCxnSpPr>
            <p:cNvPr id="46" name="AutoShape 50"/>
            <p:cNvCxnSpPr>
              <a:cxnSpLocks noChangeShapeType="1"/>
            </p:cNvCxnSpPr>
            <p:nvPr/>
          </p:nvCxnSpPr>
          <p:spPr bwMode="auto">
            <a:xfrm rot="5400000" flipH="1" flipV="1">
              <a:off x="4856479" y="545915"/>
              <a:ext cx="0" cy="419403"/>
            </a:xfrm>
            <a:prstGeom prst="straightConnector1">
              <a:avLst/>
            </a:prstGeom>
            <a:noFill/>
            <a:ln w="9525">
              <a:solidFill>
                <a:srgbClr val="000000"/>
              </a:solidFill>
              <a:round/>
              <a:headEnd/>
              <a:tailEnd type="triangle" w="med" len="med"/>
            </a:ln>
          </p:spPr>
        </p:cxnSp>
        <p:cxnSp>
          <p:nvCxnSpPr>
            <p:cNvPr id="48" name="AutoShape 51"/>
            <p:cNvCxnSpPr>
              <a:cxnSpLocks noChangeShapeType="1"/>
            </p:cNvCxnSpPr>
            <p:nvPr/>
          </p:nvCxnSpPr>
          <p:spPr bwMode="auto">
            <a:xfrm rot="5400000" flipH="1" flipV="1">
              <a:off x="4856479" y="1479675"/>
              <a:ext cx="0" cy="419403"/>
            </a:xfrm>
            <a:prstGeom prst="straightConnector1">
              <a:avLst/>
            </a:prstGeom>
            <a:noFill/>
            <a:ln w="9525">
              <a:solidFill>
                <a:srgbClr val="000000"/>
              </a:solidFill>
              <a:round/>
              <a:headEnd/>
              <a:tailEnd type="triangle" w="med" len="med"/>
            </a:ln>
          </p:spPr>
        </p:cxnSp>
        <p:cxnSp>
          <p:nvCxnSpPr>
            <p:cNvPr id="49" name="AutoShape 52"/>
            <p:cNvCxnSpPr>
              <a:cxnSpLocks noChangeShapeType="1"/>
            </p:cNvCxnSpPr>
            <p:nvPr/>
          </p:nvCxnSpPr>
          <p:spPr bwMode="auto">
            <a:xfrm rot="5400000" flipH="1" flipV="1">
              <a:off x="4857074" y="1038694"/>
              <a:ext cx="0" cy="419403"/>
            </a:xfrm>
            <a:prstGeom prst="straightConnector1">
              <a:avLst/>
            </a:prstGeom>
            <a:noFill/>
            <a:ln w="9525">
              <a:solidFill>
                <a:srgbClr val="000000"/>
              </a:solidFill>
              <a:round/>
              <a:headEnd/>
              <a:tailEnd type="triangle" w="med" len="med"/>
            </a:ln>
          </p:spPr>
        </p:cxnSp>
        <p:cxnSp>
          <p:nvCxnSpPr>
            <p:cNvPr id="50" name="AutoShape 53"/>
            <p:cNvCxnSpPr>
              <a:cxnSpLocks noChangeShapeType="1"/>
            </p:cNvCxnSpPr>
            <p:nvPr/>
          </p:nvCxnSpPr>
          <p:spPr bwMode="auto">
            <a:xfrm>
              <a:off x="4646480" y="755968"/>
              <a:ext cx="0" cy="2178306"/>
            </a:xfrm>
            <a:prstGeom prst="straightConnector1">
              <a:avLst/>
            </a:prstGeom>
            <a:noFill/>
            <a:ln w="9525">
              <a:solidFill>
                <a:srgbClr val="000000"/>
              </a:solidFill>
              <a:round/>
              <a:headEnd/>
              <a:tailEnd/>
            </a:ln>
          </p:spPr>
        </p:cxnSp>
        <p:cxnSp>
          <p:nvCxnSpPr>
            <p:cNvPr id="52" name="AutoShape 54"/>
            <p:cNvCxnSpPr>
              <a:cxnSpLocks noChangeShapeType="1"/>
            </p:cNvCxnSpPr>
            <p:nvPr/>
          </p:nvCxnSpPr>
          <p:spPr bwMode="auto">
            <a:xfrm rot="5400000" flipH="1" flipV="1">
              <a:off x="4858860" y="2325239"/>
              <a:ext cx="0" cy="419403"/>
            </a:xfrm>
            <a:prstGeom prst="straightConnector1">
              <a:avLst/>
            </a:prstGeom>
            <a:noFill/>
            <a:ln w="9525">
              <a:solidFill>
                <a:srgbClr val="000000"/>
              </a:solidFill>
              <a:round/>
              <a:headEnd/>
              <a:tailEnd type="triangle" w="med" len="med"/>
            </a:ln>
          </p:spPr>
        </p:cxnSp>
        <p:cxnSp>
          <p:nvCxnSpPr>
            <p:cNvPr id="53" name="AutoShape 55"/>
            <p:cNvCxnSpPr>
              <a:cxnSpLocks noChangeShapeType="1"/>
            </p:cNvCxnSpPr>
            <p:nvPr/>
          </p:nvCxnSpPr>
          <p:spPr bwMode="auto">
            <a:xfrm rot="5400000" flipH="1" flipV="1">
              <a:off x="4861833" y="2724222"/>
              <a:ext cx="0" cy="419403"/>
            </a:xfrm>
            <a:prstGeom prst="straightConnector1">
              <a:avLst/>
            </a:prstGeom>
            <a:noFill/>
            <a:ln w="9525">
              <a:solidFill>
                <a:srgbClr val="000000"/>
              </a:solidFill>
              <a:round/>
              <a:headEnd/>
              <a:tailEnd type="triangle" w="med" len="med"/>
            </a:ln>
          </p:spPr>
        </p:cxnSp>
        <p:sp>
          <p:nvSpPr>
            <p:cNvPr id="54" name="Rectangle 53"/>
            <p:cNvSpPr/>
            <p:nvPr/>
          </p:nvSpPr>
          <p:spPr>
            <a:xfrm>
              <a:off x="5256808" y="587975"/>
              <a:ext cx="1364773" cy="382305"/>
            </a:xfrm>
            <a:prstGeom prst="rect">
              <a:avLst/>
            </a:prstGeom>
          </p:spPr>
          <p:txBody>
            <a:bodyPr wrap="none" lIns="104287" tIns="52144" rIns="104287" bIns="52144">
              <a:spAutoFit/>
            </a:bodyPr>
            <a:lstStyle/>
            <a:p>
              <a:pPr>
                <a:spcAft>
                  <a:spcPts val="1141"/>
                </a:spcAft>
              </a:pPr>
              <a:r>
                <a:rPr lang="en-US" dirty="0" smtClean="0">
                  <a:solidFill>
                    <a:srgbClr val="000000"/>
                  </a:solidFill>
                  <a:latin typeface="Arial" pitchFamily="34" charset="0"/>
                  <a:cs typeface="Arial" pitchFamily="34" charset="0"/>
                </a:rPr>
                <a:t>Buttressing</a:t>
              </a:r>
              <a:endParaRPr lang="en-US" dirty="0">
                <a:solidFill>
                  <a:srgbClr val="000000"/>
                </a:solidFill>
                <a:latin typeface="Arial" pitchFamily="34" charset="0"/>
                <a:cs typeface="Arial" pitchFamily="34" charset="0"/>
              </a:endParaRPr>
            </a:p>
          </p:txBody>
        </p:sp>
        <p:sp>
          <p:nvSpPr>
            <p:cNvPr id="55" name="Rectangle 54"/>
            <p:cNvSpPr/>
            <p:nvPr/>
          </p:nvSpPr>
          <p:spPr>
            <a:xfrm>
              <a:off x="5256808" y="1007957"/>
              <a:ext cx="2262455" cy="382305"/>
            </a:xfrm>
            <a:prstGeom prst="rect">
              <a:avLst/>
            </a:prstGeom>
          </p:spPr>
          <p:txBody>
            <a:bodyPr wrap="none" lIns="104287" tIns="52144" rIns="104287" bIns="52144">
              <a:spAutoFit/>
            </a:bodyPr>
            <a:lstStyle/>
            <a:p>
              <a:pPr>
                <a:spcAft>
                  <a:spcPts val="1141"/>
                </a:spcAft>
              </a:pPr>
              <a:r>
                <a:rPr lang="en-US" dirty="0" smtClean="0">
                  <a:solidFill>
                    <a:srgbClr val="000000"/>
                  </a:solidFill>
                  <a:latin typeface="Arial" pitchFamily="34" charset="0"/>
                  <a:cs typeface="Arial" pitchFamily="34" charset="0"/>
                </a:rPr>
                <a:t>Retaining structures</a:t>
              </a:r>
              <a:endParaRPr lang="en-US" dirty="0">
                <a:solidFill>
                  <a:srgbClr val="000000"/>
                </a:solidFill>
                <a:latin typeface="Arial" pitchFamily="34" charset="0"/>
                <a:cs typeface="Arial" pitchFamily="34" charset="0"/>
              </a:endParaRPr>
            </a:p>
          </p:txBody>
        </p:sp>
        <p:sp>
          <p:nvSpPr>
            <p:cNvPr id="56" name="Rectangle 55"/>
            <p:cNvSpPr/>
            <p:nvPr/>
          </p:nvSpPr>
          <p:spPr>
            <a:xfrm>
              <a:off x="5256808" y="1427939"/>
              <a:ext cx="3378145" cy="382305"/>
            </a:xfrm>
            <a:prstGeom prst="rect">
              <a:avLst/>
            </a:prstGeom>
          </p:spPr>
          <p:txBody>
            <a:bodyPr wrap="none" lIns="104287" tIns="52144" rIns="104287" bIns="52144">
              <a:spAutoFit/>
            </a:bodyPr>
            <a:lstStyle/>
            <a:p>
              <a:pPr>
                <a:spcAft>
                  <a:spcPts val="1141"/>
                </a:spcAft>
              </a:pPr>
              <a:r>
                <a:rPr lang="en-US" dirty="0" smtClean="0">
                  <a:solidFill>
                    <a:srgbClr val="000000"/>
                  </a:solidFill>
                  <a:latin typeface="Arial" pitchFamily="34" charset="0"/>
                  <a:cs typeface="Arial" pitchFamily="34" charset="0"/>
                </a:rPr>
                <a:t>Reinforced soil slope and walls</a:t>
              </a:r>
              <a:endParaRPr lang="en-US" dirty="0">
                <a:solidFill>
                  <a:srgbClr val="000000"/>
                </a:solidFill>
                <a:latin typeface="Arial" pitchFamily="34" charset="0"/>
                <a:cs typeface="Arial" pitchFamily="34" charset="0"/>
              </a:endParaRPr>
            </a:p>
          </p:txBody>
        </p:sp>
        <p:sp>
          <p:nvSpPr>
            <p:cNvPr id="57" name="Rectangle 56"/>
            <p:cNvSpPr/>
            <p:nvPr/>
          </p:nvSpPr>
          <p:spPr>
            <a:xfrm>
              <a:off x="5256808" y="2687885"/>
              <a:ext cx="2698471" cy="382305"/>
            </a:xfrm>
            <a:prstGeom prst="rect">
              <a:avLst/>
            </a:prstGeom>
          </p:spPr>
          <p:txBody>
            <a:bodyPr wrap="none" lIns="104287" tIns="52144" rIns="104287" bIns="52144">
              <a:spAutoFit/>
            </a:bodyPr>
            <a:lstStyle/>
            <a:p>
              <a:pPr>
                <a:spcAft>
                  <a:spcPts val="1141"/>
                </a:spcAft>
              </a:pPr>
              <a:r>
                <a:rPr lang="en-US" dirty="0" smtClean="0">
                  <a:solidFill>
                    <a:srgbClr val="000000"/>
                  </a:solidFill>
                  <a:latin typeface="Arial" pitchFamily="34" charset="0"/>
                  <a:cs typeface="Arial" pitchFamily="34" charset="0"/>
                </a:rPr>
                <a:t>Surface slope protection</a:t>
              </a:r>
              <a:endParaRPr lang="en-US" dirty="0">
                <a:solidFill>
                  <a:srgbClr val="000000"/>
                </a:solidFill>
                <a:latin typeface="Arial" pitchFamily="34" charset="0"/>
                <a:cs typeface="Arial" pitchFamily="34" charset="0"/>
              </a:endParaRPr>
            </a:p>
          </p:txBody>
        </p:sp>
        <p:sp>
          <p:nvSpPr>
            <p:cNvPr id="58" name="Rectangle 57"/>
            <p:cNvSpPr/>
            <p:nvPr/>
          </p:nvSpPr>
          <p:spPr>
            <a:xfrm>
              <a:off x="5256808" y="2267903"/>
              <a:ext cx="2198334" cy="382305"/>
            </a:xfrm>
            <a:prstGeom prst="rect">
              <a:avLst/>
            </a:prstGeom>
          </p:spPr>
          <p:txBody>
            <a:bodyPr wrap="none" lIns="104287" tIns="52144" rIns="104287" bIns="52144">
              <a:spAutoFit/>
            </a:bodyPr>
            <a:lstStyle/>
            <a:p>
              <a:pPr>
                <a:spcAft>
                  <a:spcPts val="1141"/>
                </a:spcAft>
              </a:pPr>
              <a:r>
                <a:rPr lang="en-US" dirty="0" smtClean="0">
                  <a:solidFill>
                    <a:srgbClr val="000000"/>
                  </a:solidFill>
                  <a:latin typeface="Arial" pitchFamily="34" charset="0"/>
                  <a:cs typeface="Arial" pitchFamily="34" charset="0"/>
                </a:rPr>
                <a:t>Slope improvement</a:t>
              </a:r>
              <a:endParaRPr lang="en-US" dirty="0">
                <a:latin typeface="Arial" pitchFamily="34" charset="0"/>
                <a:cs typeface="Arial" pitchFamily="34" charset="0"/>
              </a:endParaRPr>
            </a:p>
          </p:txBody>
        </p:sp>
        <p:grpSp>
          <p:nvGrpSpPr>
            <p:cNvPr id="60" name="Group 76"/>
            <p:cNvGrpSpPr/>
            <p:nvPr/>
          </p:nvGrpSpPr>
          <p:grpSpPr>
            <a:xfrm>
              <a:off x="4646775" y="1649759"/>
              <a:ext cx="6045039" cy="837628"/>
              <a:chOff x="3974081" y="1649759"/>
              <a:chExt cx="5169926" cy="837628"/>
            </a:xfrm>
          </p:grpSpPr>
          <p:cxnSp>
            <p:nvCxnSpPr>
              <p:cNvPr id="61" name="AutoShape 49"/>
              <p:cNvCxnSpPr>
                <a:cxnSpLocks noChangeShapeType="1"/>
              </p:cNvCxnSpPr>
              <p:nvPr/>
            </p:nvCxnSpPr>
            <p:spPr bwMode="auto">
              <a:xfrm rot="5400000" flipH="1" flipV="1">
                <a:off x="4153425" y="1753913"/>
                <a:ext cx="0" cy="358688"/>
              </a:xfrm>
              <a:prstGeom prst="straightConnector1">
                <a:avLst/>
              </a:prstGeom>
              <a:noFill/>
              <a:ln w="9525">
                <a:solidFill>
                  <a:srgbClr val="000000"/>
                </a:solidFill>
                <a:round/>
                <a:headEnd/>
                <a:tailEnd type="triangle" w="med" len="med"/>
              </a:ln>
            </p:spPr>
          </p:cxnSp>
          <p:sp>
            <p:nvSpPr>
              <p:cNvPr id="62" name="Rectangle 61"/>
              <p:cNvSpPr/>
              <p:nvPr/>
            </p:nvSpPr>
            <p:spPr>
              <a:xfrm>
                <a:off x="4495800" y="1752600"/>
                <a:ext cx="1441135" cy="335051"/>
              </a:xfrm>
              <a:prstGeom prst="rect">
                <a:avLst/>
              </a:prstGeom>
            </p:spPr>
            <p:txBody>
              <a:bodyPr wrap="none">
                <a:spAutoFit/>
              </a:bodyPr>
              <a:lstStyle/>
              <a:p>
                <a:pPr>
                  <a:spcAft>
                    <a:spcPts val="1141"/>
                  </a:spcAft>
                </a:pPr>
                <a:r>
                  <a:rPr lang="en-US" dirty="0" smtClean="0">
                    <a:solidFill>
                      <a:srgbClr val="000000"/>
                    </a:solidFill>
                    <a:latin typeface="Arial" pitchFamily="34" charset="0"/>
                    <a:cs typeface="Arial" pitchFamily="34" charset="0"/>
                  </a:rPr>
                  <a:t>Reinforcement</a:t>
                </a:r>
                <a:endParaRPr lang="en-US" dirty="0">
                  <a:solidFill>
                    <a:srgbClr val="000000"/>
                  </a:solidFill>
                  <a:latin typeface="Arial" pitchFamily="34" charset="0"/>
                  <a:cs typeface="Arial" pitchFamily="34" charset="0"/>
                </a:endParaRPr>
              </a:p>
            </p:txBody>
          </p:sp>
          <p:grpSp>
            <p:nvGrpSpPr>
              <p:cNvPr id="63" name="Group 84"/>
              <p:cNvGrpSpPr/>
              <p:nvPr/>
            </p:nvGrpSpPr>
            <p:grpSpPr>
              <a:xfrm>
                <a:off x="6038999" y="1649759"/>
                <a:ext cx="3105008" cy="837628"/>
                <a:chOff x="5490458" y="1125290"/>
                <a:chExt cx="3184622" cy="837628"/>
              </a:xfrm>
            </p:grpSpPr>
            <p:sp>
              <p:nvSpPr>
                <p:cNvPr id="64" name="Rectangle 2"/>
                <p:cNvSpPr>
                  <a:spLocks noChangeArrowheads="1"/>
                </p:cNvSpPr>
                <p:nvPr/>
              </p:nvSpPr>
              <p:spPr bwMode="auto">
                <a:xfrm>
                  <a:off x="6031526" y="1125290"/>
                  <a:ext cx="2643554" cy="8376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92889" indent="-392889" algn="just" defTabSz="1042873" fontAlgn="base">
                    <a:spcBef>
                      <a:spcPct val="0"/>
                    </a:spcBef>
                    <a:spcAft>
                      <a:spcPct val="0"/>
                    </a:spcAft>
                    <a:buFont typeface="Arial" pitchFamily="34" charset="0"/>
                    <a:buChar char="•"/>
                  </a:pPr>
                  <a:r>
                    <a:rPr kumimoji="0" lang="en-US" b="0" u="none" strike="noStrike" cap="none" normalizeH="0" baseline="0" dirty="0" smtClean="0">
                      <a:ln>
                        <a:noFill/>
                      </a:ln>
                      <a:solidFill>
                        <a:srgbClr val="000000"/>
                      </a:solidFill>
                      <a:effectLst/>
                      <a:latin typeface="Arial" pitchFamily="34" charset="0"/>
                      <a:ea typeface="Calibri" pitchFamily="34" charset="0"/>
                      <a:cs typeface="Arial" pitchFamily="34" charset="0"/>
                    </a:rPr>
                    <a:t>Soil nailing</a:t>
                  </a:r>
                  <a:endParaRPr kumimoji="0" lang="en-US" b="0" u="none" strike="noStrike" cap="none" normalizeH="0" baseline="0" dirty="0" smtClean="0">
                    <a:ln>
                      <a:noFill/>
                    </a:ln>
                    <a:solidFill>
                      <a:schemeClr val="tx1"/>
                    </a:solidFill>
                    <a:effectLst/>
                    <a:latin typeface="Arial" pitchFamily="34" charset="0"/>
                    <a:cs typeface="Arial" pitchFamily="34" charset="0"/>
                  </a:endParaRPr>
                </a:p>
                <a:p>
                  <a:pPr marL="392889" indent="-392889" algn="just" defTabSz="1042873" eaLnBrk="0" fontAlgn="base" hangingPunct="0">
                    <a:spcBef>
                      <a:spcPct val="0"/>
                    </a:spcBef>
                    <a:spcAft>
                      <a:spcPct val="0"/>
                    </a:spcAft>
                    <a:buFont typeface="Arial" pitchFamily="34" charset="0"/>
                    <a:buChar char="•"/>
                  </a:pPr>
                  <a:r>
                    <a:rPr kumimoji="0" lang="en-US" b="0" u="none" strike="noStrike" cap="none" normalizeH="0" baseline="0" dirty="0" smtClean="0">
                      <a:ln>
                        <a:noFill/>
                      </a:ln>
                      <a:solidFill>
                        <a:srgbClr val="0D0D0D"/>
                      </a:solidFill>
                      <a:effectLst/>
                      <a:latin typeface="Arial" pitchFamily="34" charset="0"/>
                      <a:ea typeface="Calibri" pitchFamily="34" charset="0"/>
                      <a:cs typeface="Arial" pitchFamily="34" charset="0"/>
                    </a:rPr>
                    <a:t>Micropiles</a:t>
                  </a:r>
                  <a:endParaRPr kumimoji="0" lang="en-US" b="0" u="none" strike="noStrike" cap="none" normalizeH="0" baseline="0" dirty="0" smtClean="0">
                    <a:ln>
                      <a:noFill/>
                    </a:ln>
                    <a:solidFill>
                      <a:schemeClr val="tx1"/>
                    </a:solidFill>
                    <a:effectLst/>
                    <a:latin typeface="Arial" pitchFamily="34" charset="0"/>
                    <a:cs typeface="Arial" pitchFamily="34" charset="0"/>
                  </a:endParaRPr>
                </a:p>
                <a:p>
                  <a:pPr marL="392889" indent="-392889" algn="just" defTabSz="1042873" eaLnBrk="0" fontAlgn="base" hangingPunct="0">
                    <a:spcBef>
                      <a:spcPct val="0"/>
                    </a:spcBef>
                    <a:spcAft>
                      <a:spcPct val="0"/>
                    </a:spcAft>
                    <a:buFont typeface="Arial" pitchFamily="34" charset="0"/>
                    <a:buChar char="•"/>
                  </a:pPr>
                  <a:r>
                    <a:rPr kumimoji="0" lang="en-US" b="0" u="none" strike="noStrike" cap="none" normalizeH="0" baseline="0" dirty="0" smtClean="0">
                      <a:ln>
                        <a:noFill/>
                      </a:ln>
                      <a:solidFill>
                        <a:srgbClr val="000000"/>
                      </a:solidFill>
                      <a:effectLst/>
                      <a:latin typeface="Arial" pitchFamily="34" charset="0"/>
                      <a:ea typeface="Calibri" pitchFamily="34" charset="0"/>
                      <a:cs typeface="Arial" pitchFamily="34" charset="0"/>
                    </a:rPr>
                    <a:t>Anchors</a:t>
                  </a:r>
                  <a:endParaRPr kumimoji="0" lang="en-US" b="0" u="none" strike="noStrike" cap="none" normalizeH="0" baseline="0" dirty="0" smtClean="0">
                    <a:ln>
                      <a:noFill/>
                    </a:ln>
                    <a:solidFill>
                      <a:schemeClr val="tx1"/>
                    </a:solidFill>
                    <a:effectLst/>
                    <a:latin typeface="Arial" pitchFamily="34" charset="0"/>
                    <a:cs typeface="Arial" pitchFamily="34" charset="0"/>
                  </a:endParaRPr>
                </a:p>
              </p:txBody>
            </p:sp>
            <p:cxnSp>
              <p:nvCxnSpPr>
                <p:cNvPr id="65" name="Straight Arrow Connector 64"/>
                <p:cNvCxnSpPr/>
                <p:nvPr/>
              </p:nvCxnSpPr>
              <p:spPr>
                <a:xfrm>
                  <a:off x="5490458" y="1372677"/>
                  <a:ext cx="533400" cy="158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grpSp>
      </p:grpSp>
      <p:grpSp>
        <p:nvGrpSpPr>
          <p:cNvPr id="88" name="Group 87"/>
          <p:cNvGrpSpPr/>
          <p:nvPr/>
        </p:nvGrpSpPr>
        <p:grpSpPr>
          <a:xfrm>
            <a:off x="756788" y="929838"/>
            <a:ext cx="8487289" cy="1584907"/>
            <a:chOff x="1647140" y="619109"/>
            <a:chExt cx="7647638" cy="1361817"/>
          </a:xfrm>
        </p:grpSpPr>
        <p:grpSp>
          <p:nvGrpSpPr>
            <p:cNvPr id="89" name="Group 59"/>
            <p:cNvGrpSpPr>
              <a:grpSpLocks/>
            </p:cNvGrpSpPr>
            <p:nvPr/>
          </p:nvGrpSpPr>
          <p:grpSpPr bwMode="auto">
            <a:xfrm>
              <a:off x="1647140" y="619109"/>
              <a:ext cx="7647638" cy="1361817"/>
              <a:chOff x="161" y="341"/>
              <a:chExt cx="12044" cy="2145"/>
            </a:xfrm>
          </p:grpSpPr>
          <p:sp>
            <p:nvSpPr>
              <p:cNvPr id="91" name="Text Box 3"/>
              <p:cNvSpPr txBox="1">
                <a:spLocks noChangeArrowheads="1"/>
              </p:cNvSpPr>
              <p:nvPr/>
            </p:nvSpPr>
            <p:spPr bwMode="auto">
              <a:xfrm>
                <a:off x="161" y="777"/>
                <a:ext cx="5824" cy="958"/>
              </a:xfrm>
              <a:prstGeom prst="rect">
                <a:avLst/>
              </a:prstGeom>
              <a:noFill/>
              <a:ln w="9525">
                <a:noFill/>
                <a:miter lim="800000"/>
                <a:headEnd/>
                <a:tailEnd/>
              </a:ln>
            </p:spPr>
            <p:txBody>
              <a:bodyPr wrap="square">
                <a:spAutoFit/>
              </a:bodyPr>
              <a:lstStyle/>
              <a:p>
                <a:pPr>
                  <a:spcAft>
                    <a:spcPts val="1000"/>
                  </a:spcAft>
                </a:pPr>
                <a:r>
                  <a:rPr lang="en-US" sz="2000" b="1" dirty="0" smtClean="0">
                    <a:solidFill>
                      <a:srgbClr val="00B050"/>
                    </a:solidFill>
                    <a:latin typeface="Arial" pitchFamily="34" charset="0"/>
                    <a:cs typeface="Arial" pitchFamily="34" charset="0"/>
                  </a:rPr>
                  <a:t>1. Avoid </a:t>
                </a:r>
                <a:r>
                  <a:rPr lang="en-US" sz="2000" b="1" dirty="0">
                    <a:solidFill>
                      <a:srgbClr val="00B050"/>
                    </a:solidFill>
                    <a:latin typeface="Arial" pitchFamily="34" charset="0"/>
                    <a:cs typeface="Arial" pitchFamily="34" charset="0"/>
                  </a:rPr>
                  <a:t>or eliminate the problem itself</a:t>
                </a:r>
                <a:endParaRPr lang="en-US" sz="2000" dirty="0">
                  <a:solidFill>
                    <a:srgbClr val="00B050"/>
                  </a:solidFill>
                  <a:latin typeface="Arial" pitchFamily="34" charset="0"/>
                  <a:cs typeface="Arial" pitchFamily="34" charset="0"/>
                </a:endParaRPr>
              </a:p>
            </p:txBody>
          </p:sp>
          <p:grpSp>
            <p:nvGrpSpPr>
              <p:cNvPr id="92" name="Group 62"/>
              <p:cNvGrpSpPr>
                <a:grpSpLocks/>
              </p:cNvGrpSpPr>
              <p:nvPr/>
            </p:nvGrpSpPr>
            <p:grpSpPr bwMode="auto">
              <a:xfrm>
                <a:off x="4836" y="341"/>
                <a:ext cx="7369" cy="2145"/>
                <a:chOff x="4836" y="341"/>
                <a:chExt cx="7369" cy="2145"/>
              </a:xfrm>
            </p:grpSpPr>
            <p:sp>
              <p:nvSpPr>
                <p:cNvPr id="93" name="Text Box 5"/>
                <p:cNvSpPr txBox="1">
                  <a:spLocks noChangeArrowheads="1"/>
                </p:cNvSpPr>
                <p:nvPr/>
              </p:nvSpPr>
              <p:spPr bwMode="auto">
                <a:xfrm>
                  <a:off x="6810" y="341"/>
                  <a:ext cx="5395" cy="2145"/>
                </a:xfrm>
                <a:prstGeom prst="rect">
                  <a:avLst/>
                </a:prstGeom>
                <a:noFill/>
                <a:ln w="9525">
                  <a:noFill/>
                  <a:miter lim="800000"/>
                  <a:headEnd/>
                  <a:tailEnd/>
                </a:ln>
              </p:spPr>
              <p:txBody>
                <a:bodyPr>
                  <a:spAutoFit/>
                </a:bodyPr>
                <a:lstStyle/>
                <a:p>
                  <a:pPr>
                    <a:spcAft>
                      <a:spcPts val="1000"/>
                    </a:spcAft>
                  </a:pPr>
                  <a:r>
                    <a:rPr lang="en-US" dirty="0">
                      <a:solidFill>
                        <a:srgbClr val="000000"/>
                      </a:solidFill>
                      <a:latin typeface="Arial" pitchFamily="34" charset="0"/>
                      <a:cs typeface="Arial" pitchFamily="34" charset="0"/>
                    </a:rPr>
                    <a:t>Facility relocation </a:t>
                  </a:r>
                </a:p>
                <a:p>
                  <a:pPr>
                    <a:spcAft>
                      <a:spcPts val="1000"/>
                    </a:spcAft>
                  </a:pPr>
                  <a:r>
                    <a:rPr lang="en-US" dirty="0">
                      <a:solidFill>
                        <a:srgbClr val="000000"/>
                      </a:solidFill>
                      <a:latin typeface="Arial" pitchFamily="34" charset="0"/>
                      <a:cs typeface="Arial" pitchFamily="34" charset="0"/>
                    </a:rPr>
                    <a:t>Complete removal of slides</a:t>
                  </a:r>
                </a:p>
                <a:p>
                  <a:pPr>
                    <a:spcAft>
                      <a:spcPts val="1000"/>
                    </a:spcAft>
                  </a:pPr>
                  <a:r>
                    <a:rPr lang="en-US" dirty="0">
                      <a:solidFill>
                        <a:srgbClr val="000000"/>
                      </a:solidFill>
                      <a:latin typeface="Arial" pitchFamily="34" charset="0"/>
                      <a:cs typeface="Arial" pitchFamily="34" charset="0"/>
                    </a:rPr>
                    <a:t>Bridging</a:t>
                  </a:r>
                </a:p>
                <a:p>
                  <a:pPr>
                    <a:spcAft>
                      <a:spcPts val="1000"/>
                    </a:spcAft>
                  </a:pPr>
                  <a:r>
                    <a:rPr lang="en-US" dirty="0">
                      <a:latin typeface="Arial" pitchFamily="34" charset="0"/>
                      <a:cs typeface="Arial" pitchFamily="34" charset="0"/>
                    </a:rPr>
                    <a:t>Tunneling</a:t>
                  </a:r>
                </a:p>
              </p:txBody>
            </p:sp>
            <p:grpSp>
              <p:nvGrpSpPr>
                <p:cNvPr id="94" name="Group 64"/>
                <p:cNvGrpSpPr>
                  <a:grpSpLocks/>
                </p:cNvGrpSpPr>
                <p:nvPr/>
              </p:nvGrpSpPr>
              <p:grpSpPr bwMode="auto">
                <a:xfrm>
                  <a:off x="4836" y="554"/>
                  <a:ext cx="1840" cy="1801"/>
                  <a:chOff x="4982" y="780"/>
                  <a:chExt cx="836" cy="1801"/>
                </a:xfrm>
              </p:grpSpPr>
              <p:cxnSp>
                <p:nvCxnSpPr>
                  <p:cNvPr id="95" name="AutoShape 7"/>
                  <p:cNvCxnSpPr>
                    <a:cxnSpLocks noChangeShapeType="1"/>
                  </p:cNvCxnSpPr>
                  <p:nvPr/>
                </p:nvCxnSpPr>
                <p:spPr bwMode="auto">
                  <a:xfrm flipV="1">
                    <a:off x="4982" y="1627"/>
                    <a:ext cx="503" cy="5"/>
                  </a:xfrm>
                  <a:prstGeom prst="straightConnector1">
                    <a:avLst/>
                  </a:prstGeom>
                  <a:noFill/>
                  <a:ln w="9525">
                    <a:solidFill>
                      <a:srgbClr val="000000"/>
                    </a:solidFill>
                    <a:round/>
                    <a:headEnd/>
                    <a:tailEnd/>
                  </a:ln>
                </p:spPr>
              </p:cxnSp>
              <p:grpSp>
                <p:nvGrpSpPr>
                  <p:cNvPr id="96" name="Group 66"/>
                  <p:cNvGrpSpPr>
                    <a:grpSpLocks/>
                  </p:cNvGrpSpPr>
                  <p:nvPr/>
                </p:nvGrpSpPr>
                <p:grpSpPr bwMode="auto">
                  <a:xfrm>
                    <a:off x="5492" y="780"/>
                    <a:ext cx="326" cy="1801"/>
                    <a:chOff x="5968" y="1050"/>
                    <a:chExt cx="326" cy="1801"/>
                  </a:xfrm>
                </p:grpSpPr>
                <p:cxnSp>
                  <p:nvCxnSpPr>
                    <p:cNvPr id="97" name="AutoShape 9"/>
                    <p:cNvCxnSpPr>
                      <a:cxnSpLocks noChangeShapeType="1"/>
                    </p:cNvCxnSpPr>
                    <p:nvPr/>
                  </p:nvCxnSpPr>
                  <p:spPr bwMode="auto">
                    <a:xfrm rot="5400000" flipH="1" flipV="1">
                      <a:off x="6129" y="2690"/>
                      <a:ext cx="0" cy="321"/>
                    </a:xfrm>
                    <a:prstGeom prst="straightConnector1">
                      <a:avLst/>
                    </a:prstGeom>
                    <a:noFill/>
                    <a:ln w="9525">
                      <a:solidFill>
                        <a:srgbClr val="000000"/>
                      </a:solidFill>
                      <a:round/>
                      <a:headEnd/>
                      <a:tailEnd type="triangle" w="med" len="med"/>
                    </a:ln>
                  </p:spPr>
                </p:cxnSp>
                <p:cxnSp>
                  <p:nvCxnSpPr>
                    <p:cNvPr id="98" name="AutoShape 10"/>
                    <p:cNvCxnSpPr>
                      <a:cxnSpLocks noChangeShapeType="1"/>
                    </p:cNvCxnSpPr>
                    <p:nvPr/>
                  </p:nvCxnSpPr>
                  <p:spPr bwMode="auto">
                    <a:xfrm rot="5400000" flipH="1" flipV="1">
                      <a:off x="6134" y="889"/>
                      <a:ext cx="0" cy="321"/>
                    </a:xfrm>
                    <a:prstGeom prst="straightConnector1">
                      <a:avLst/>
                    </a:prstGeom>
                    <a:noFill/>
                    <a:ln w="9525">
                      <a:solidFill>
                        <a:srgbClr val="000000"/>
                      </a:solidFill>
                      <a:round/>
                      <a:headEnd/>
                      <a:tailEnd type="triangle" w="med" len="med"/>
                    </a:ln>
                  </p:spPr>
                </p:cxnSp>
                <p:cxnSp>
                  <p:nvCxnSpPr>
                    <p:cNvPr id="99" name="AutoShape 11"/>
                    <p:cNvCxnSpPr>
                      <a:cxnSpLocks noChangeShapeType="1"/>
                    </p:cNvCxnSpPr>
                    <p:nvPr/>
                  </p:nvCxnSpPr>
                  <p:spPr bwMode="auto">
                    <a:xfrm rot="5400000" flipH="1" flipV="1">
                      <a:off x="6134" y="2090"/>
                      <a:ext cx="0" cy="321"/>
                    </a:xfrm>
                    <a:prstGeom prst="straightConnector1">
                      <a:avLst/>
                    </a:prstGeom>
                    <a:noFill/>
                    <a:ln w="9525">
                      <a:solidFill>
                        <a:srgbClr val="000000"/>
                      </a:solidFill>
                      <a:round/>
                      <a:headEnd/>
                      <a:tailEnd type="triangle" w="med" len="med"/>
                    </a:ln>
                  </p:spPr>
                </p:cxnSp>
                <p:cxnSp>
                  <p:nvCxnSpPr>
                    <p:cNvPr id="100" name="AutoShape 12"/>
                    <p:cNvCxnSpPr>
                      <a:cxnSpLocks noChangeShapeType="1"/>
                    </p:cNvCxnSpPr>
                    <p:nvPr/>
                  </p:nvCxnSpPr>
                  <p:spPr bwMode="auto">
                    <a:xfrm rot="5400000" flipH="1" flipV="1">
                      <a:off x="6129" y="1490"/>
                      <a:ext cx="0" cy="321"/>
                    </a:xfrm>
                    <a:prstGeom prst="straightConnector1">
                      <a:avLst/>
                    </a:prstGeom>
                    <a:noFill/>
                    <a:ln w="9525">
                      <a:solidFill>
                        <a:srgbClr val="000000"/>
                      </a:solidFill>
                      <a:round/>
                      <a:headEnd/>
                      <a:tailEnd type="triangle" w="med" len="med"/>
                    </a:ln>
                  </p:spPr>
                </p:cxnSp>
              </p:grpSp>
            </p:grpSp>
          </p:grpSp>
        </p:grpSp>
        <p:cxnSp>
          <p:nvCxnSpPr>
            <p:cNvPr id="90" name="Straight Connector 89"/>
            <p:cNvCxnSpPr/>
            <p:nvPr/>
          </p:nvCxnSpPr>
          <p:spPr>
            <a:xfrm rot="5400000">
              <a:off x="4761968" y="1333500"/>
              <a:ext cx="11430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1" name="Rectangle 100"/>
          <p:cNvSpPr>
            <a:spLocks noChangeArrowheads="1"/>
          </p:cNvSpPr>
          <p:nvPr/>
        </p:nvSpPr>
        <p:spPr bwMode="auto">
          <a:xfrm>
            <a:off x="917815" y="470693"/>
            <a:ext cx="8501063" cy="523220"/>
          </a:xfrm>
          <a:prstGeom prst="rect">
            <a:avLst/>
          </a:prstGeom>
          <a:noFill/>
          <a:ln w="9525">
            <a:noFill/>
            <a:miter lim="800000"/>
            <a:headEnd/>
            <a:tailEnd/>
          </a:ln>
        </p:spPr>
        <p:txBody>
          <a:bodyPr>
            <a:spAutoFit/>
          </a:bodyPr>
          <a:lstStyle/>
          <a:p>
            <a:pPr algn="ctr"/>
            <a:r>
              <a:rPr lang="en-US" sz="2800" b="1" dirty="0" smtClean="0">
                <a:solidFill>
                  <a:srgbClr val="002060"/>
                </a:solidFill>
                <a:latin typeface="Arial" pitchFamily="34" charset="0"/>
                <a:cs typeface="Arial" pitchFamily="34" charset="0"/>
              </a:rPr>
              <a:t>SYSTEMS FOR LANDLSIDE MITIGATION</a:t>
            </a:r>
            <a:endParaRPr lang="en-US" sz="2800" b="1" dirty="0">
              <a:solidFill>
                <a:srgbClr val="002060"/>
              </a:solidFill>
              <a:latin typeface="Arial" pitchFamily="34" charset="0"/>
              <a:cs typeface="Arial" pitchFamily="34" charset="0"/>
            </a:endParaRPr>
          </a:p>
        </p:txBody>
      </p:sp>
      <p:grpSp>
        <p:nvGrpSpPr>
          <p:cNvPr id="104" name="Group 103"/>
          <p:cNvGrpSpPr/>
          <p:nvPr/>
        </p:nvGrpSpPr>
        <p:grpSpPr>
          <a:xfrm>
            <a:off x="722664" y="4739853"/>
            <a:ext cx="10287200" cy="1800099"/>
            <a:chOff x="782298" y="5018145"/>
            <a:chExt cx="10287200" cy="1800099"/>
          </a:xfrm>
        </p:grpSpPr>
        <p:sp>
          <p:nvSpPr>
            <p:cNvPr id="18" name="Text Box 15"/>
            <p:cNvSpPr txBox="1">
              <a:spLocks noChangeArrowheads="1"/>
            </p:cNvSpPr>
            <p:nvPr/>
          </p:nvSpPr>
          <p:spPr bwMode="auto">
            <a:xfrm>
              <a:off x="7690182" y="5989178"/>
              <a:ext cx="3331050" cy="800369"/>
            </a:xfrm>
            <a:prstGeom prst="rect">
              <a:avLst/>
            </a:prstGeom>
            <a:noFill/>
            <a:ln w="9525">
              <a:noFill/>
              <a:miter lim="800000"/>
              <a:headEnd/>
              <a:tailEnd/>
            </a:ln>
          </p:spPr>
          <p:txBody>
            <a:bodyPr lIns="104287" tIns="52144" rIns="104287" bIns="52144">
              <a:spAutoFit/>
            </a:bodyPr>
            <a:lstStyle/>
            <a:p>
              <a:pPr>
                <a:spcAft>
                  <a:spcPts val="1141"/>
                </a:spcAft>
              </a:pPr>
              <a:r>
                <a:rPr lang="en-US" dirty="0">
                  <a:solidFill>
                    <a:srgbClr val="000000"/>
                  </a:solidFill>
                  <a:latin typeface="Arial" pitchFamily="34" charset="0"/>
                  <a:cs typeface="Arial" pitchFamily="34" charset="0"/>
                </a:rPr>
                <a:t>Surface drainage</a:t>
              </a:r>
            </a:p>
            <a:p>
              <a:pPr>
                <a:spcAft>
                  <a:spcPts val="1141"/>
                </a:spcAft>
              </a:pPr>
              <a:r>
                <a:rPr lang="en-US" dirty="0">
                  <a:solidFill>
                    <a:srgbClr val="000000"/>
                  </a:solidFill>
                  <a:latin typeface="Arial" pitchFamily="34" charset="0"/>
                  <a:cs typeface="Arial" pitchFamily="34" charset="0"/>
                </a:rPr>
                <a:t>Sub surface drainage</a:t>
              </a:r>
              <a:endParaRPr lang="en-US" dirty="0">
                <a:latin typeface="Arial" pitchFamily="34" charset="0"/>
                <a:cs typeface="Arial" pitchFamily="34" charset="0"/>
              </a:endParaRPr>
            </a:p>
          </p:txBody>
        </p:sp>
        <p:sp>
          <p:nvSpPr>
            <p:cNvPr id="19" name="Text Box 16"/>
            <p:cNvSpPr txBox="1">
              <a:spLocks noChangeArrowheads="1"/>
            </p:cNvSpPr>
            <p:nvPr/>
          </p:nvSpPr>
          <p:spPr bwMode="auto">
            <a:xfrm>
              <a:off x="7226834" y="5018145"/>
              <a:ext cx="3842664" cy="808585"/>
            </a:xfrm>
            <a:prstGeom prst="rect">
              <a:avLst/>
            </a:prstGeom>
            <a:noFill/>
            <a:ln w="9525">
              <a:noFill/>
              <a:miter lim="800000"/>
              <a:headEnd/>
              <a:tailEnd/>
            </a:ln>
          </p:spPr>
          <p:txBody>
            <a:bodyPr lIns="104287" tIns="52144" rIns="104287" bIns="52144">
              <a:spAutoFit/>
            </a:bodyPr>
            <a:lstStyle/>
            <a:p>
              <a:r>
                <a:rPr lang="en-US" dirty="0">
                  <a:solidFill>
                    <a:srgbClr val="000000"/>
                  </a:solidFill>
                  <a:latin typeface="Arial" pitchFamily="34" charset="0"/>
                  <a:cs typeface="Arial" pitchFamily="34" charset="0"/>
                </a:rPr>
                <a:t>Excavation</a:t>
              </a:r>
            </a:p>
            <a:p>
              <a:pPr>
                <a:lnSpc>
                  <a:spcPct val="150000"/>
                </a:lnSpc>
              </a:pPr>
              <a:r>
                <a:rPr lang="en-US" dirty="0" smtClean="0">
                  <a:solidFill>
                    <a:srgbClr val="000000"/>
                  </a:solidFill>
                  <a:latin typeface="Arial" pitchFamily="34" charset="0"/>
                  <a:cs typeface="Arial" pitchFamily="34" charset="0"/>
                </a:rPr>
                <a:t>Light </a:t>
              </a:r>
              <a:r>
                <a:rPr lang="en-US" dirty="0">
                  <a:solidFill>
                    <a:srgbClr val="000000"/>
                  </a:solidFill>
                  <a:latin typeface="Arial" pitchFamily="34" charset="0"/>
                  <a:cs typeface="Arial" pitchFamily="34" charset="0"/>
                </a:rPr>
                <a:t>weight fill materials</a:t>
              </a:r>
              <a:endParaRPr lang="en-US" dirty="0">
                <a:latin typeface="Arial" pitchFamily="34" charset="0"/>
                <a:cs typeface="Arial" pitchFamily="34" charset="0"/>
              </a:endParaRPr>
            </a:p>
          </p:txBody>
        </p:sp>
        <p:sp>
          <p:nvSpPr>
            <p:cNvPr id="34" name="Text Box 19"/>
            <p:cNvSpPr txBox="1">
              <a:spLocks noChangeArrowheads="1"/>
            </p:cNvSpPr>
            <p:nvPr/>
          </p:nvSpPr>
          <p:spPr bwMode="auto">
            <a:xfrm>
              <a:off x="4986876" y="6144401"/>
              <a:ext cx="2975787" cy="443861"/>
            </a:xfrm>
            <a:prstGeom prst="rect">
              <a:avLst/>
            </a:prstGeom>
            <a:noFill/>
            <a:ln w="9525">
              <a:noFill/>
              <a:miter lim="800000"/>
              <a:headEnd/>
              <a:tailEnd/>
            </a:ln>
          </p:spPr>
          <p:txBody>
            <a:bodyPr wrap="square" lIns="104287" tIns="52144" rIns="104287" bIns="52144">
              <a:spAutoFit/>
            </a:bodyPr>
            <a:lstStyle/>
            <a:p>
              <a:pPr>
                <a:spcAft>
                  <a:spcPts val="1141"/>
                </a:spcAft>
              </a:pPr>
              <a:r>
                <a:rPr lang="en-US" sz="2200" b="1" dirty="0">
                  <a:solidFill>
                    <a:srgbClr val="0070C0"/>
                  </a:solidFill>
                  <a:latin typeface="Arial" pitchFamily="34" charset="0"/>
                  <a:cs typeface="Arial" pitchFamily="34" charset="0"/>
                </a:rPr>
                <a:t>Drainage systems </a:t>
              </a:r>
            </a:p>
          </p:txBody>
        </p:sp>
        <p:grpSp>
          <p:nvGrpSpPr>
            <p:cNvPr id="2" name="Group 20"/>
            <p:cNvGrpSpPr>
              <a:grpSpLocks/>
            </p:cNvGrpSpPr>
            <p:nvPr/>
          </p:nvGrpSpPr>
          <p:grpSpPr bwMode="auto">
            <a:xfrm>
              <a:off x="782298" y="5186047"/>
              <a:ext cx="6327958" cy="1167618"/>
              <a:chOff x="-2899" y="4059"/>
              <a:chExt cx="8522" cy="1669"/>
            </a:xfrm>
          </p:grpSpPr>
          <p:sp>
            <p:nvSpPr>
              <p:cNvPr id="36" name="Text Box 21"/>
              <p:cNvSpPr txBox="1">
                <a:spLocks noChangeArrowheads="1"/>
              </p:cNvSpPr>
              <p:nvPr/>
            </p:nvSpPr>
            <p:spPr bwMode="auto">
              <a:xfrm>
                <a:off x="2891" y="4059"/>
                <a:ext cx="2732" cy="528"/>
              </a:xfrm>
              <a:prstGeom prst="rect">
                <a:avLst/>
              </a:prstGeom>
              <a:noFill/>
              <a:ln w="9525">
                <a:noFill/>
                <a:miter lim="800000"/>
                <a:headEnd/>
                <a:tailEnd/>
              </a:ln>
            </p:spPr>
            <p:txBody>
              <a:bodyPr>
                <a:spAutoFit/>
              </a:bodyPr>
              <a:lstStyle/>
              <a:p>
                <a:pPr>
                  <a:spcAft>
                    <a:spcPts val="1141"/>
                  </a:spcAft>
                </a:pPr>
                <a:r>
                  <a:rPr lang="en-US" dirty="0">
                    <a:solidFill>
                      <a:srgbClr val="000000"/>
                    </a:solidFill>
                    <a:latin typeface="Arial" pitchFamily="34" charset="0"/>
                    <a:cs typeface="Arial" pitchFamily="34" charset="0"/>
                  </a:rPr>
                  <a:t>Unloading</a:t>
                </a:r>
                <a:endParaRPr lang="en-US" dirty="0">
                  <a:latin typeface="Arial" pitchFamily="34" charset="0"/>
                  <a:cs typeface="Arial" pitchFamily="34" charset="0"/>
                </a:endParaRPr>
              </a:p>
            </p:txBody>
          </p:sp>
          <p:grpSp>
            <p:nvGrpSpPr>
              <p:cNvPr id="3" name="Group 22"/>
              <p:cNvGrpSpPr>
                <a:grpSpLocks/>
              </p:cNvGrpSpPr>
              <p:nvPr/>
            </p:nvGrpSpPr>
            <p:grpSpPr bwMode="auto">
              <a:xfrm>
                <a:off x="-2899" y="4395"/>
                <a:ext cx="5794" cy="1333"/>
                <a:chOff x="-2899" y="4395"/>
                <a:chExt cx="5794" cy="1333"/>
              </a:xfrm>
            </p:grpSpPr>
            <p:sp>
              <p:nvSpPr>
                <p:cNvPr id="38" name="Text Box 23"/>
                <p:cNvSpPr txBox="1">
                  <a:spLocks noChangeArrowheads="1"/>
                </p:cNvSpPr>
                <p:nvPr/>
              </p:nvSpPr>
              <p:spPr bwMode="auto">
                <a:xfrm>
                  <a:off x="-2899" y="4637"/>
                  <a:ext cx="5040" cy="690"/>
                </a:xfrm>
                <a:prstGeom prst="rect">
                  <a:avLst/>
                </a:prstGeom>
                <a:noFill/>
                <a:ln w="9525">
                  <a:noFill/>
                  <a:miter lim="800000"/>
                  <a:headEnd/>
                  <a:tailEnd/>
                </a:ln>
              </p:spPr>
              <p:txBody>
                <a:bodyPr/>
                <a:lstStyle/>
                <a:p>
                  <a:pPr>
                    <a:spcAft>
                      <a:spcPts val="1141"/>
                    </a:spcAft>
                  </a:pPr>
                  <a:r>
                    <a:rPr lang="en-US" b="1" dirty="0" smtClean="0">
                      <a:solidFill>
                        <a:srgbClr val="00B050"/>
                      </a:solidFill>
                      <a:latin typeface="Arial" pitchFamily="34" charset="0"/>
                      <a:cs typeface="Arial" pitchFamily="34" charset="0"/>
                    </a:rPr>
                    <a:t>3. Reduce </a:t>
                  </a:r>
                  <a:r>
                    <a:rPr lang="en-US" b="1" dirty="0">
                      <a:solidFill>
                        <a:srgbClr val="00B050"/>
                      </a:solidFill>
                      <a:latin typeface="Arial" pitchFamily="34" charset="0"/>
                      <a:cs typeface="Arial" pitchFamily="34" charset="0"/>
                    </a:rPr>
                    <a:t>the driving forces</a:t>
                  </a:r>
                  <a:endParaRPr lang="en-US" dirty="0">
                    <a:solidFill>
                      <a:srgbClr val="00B050"/>
                    </a:solidFill>
                    <a:latin typeface="Arial" pitchFamily="34" charset="0"/>
                    <a:cs typeface="Arial" pitchFamily="34" charset="0"/>
                  </a:endParaRPr>
                </a:p>
              </p:txBody>
            </p:sp>
            <p:grpSp>
              <p:nvGrpSpPr>
                <p:cNvPr id="4" name="Group 24"/>
                <p:cNvGrpSpPr>
                  <a:grpSpLocks/>
                </p:cNvGrpSpPr>
                <p:nvPr/>
              </p:nvGrpSpPr>
              <p:grpSpPr bwMode="auto">
                <a:xfrm>
                  <a:off x="2430" y="4395"/>
                  <a:ext cx="465" cy="1333"/>
                  <a:chOff x="9975" y="3285"/>
                  <a:chExt cx="870" cy="810"/>
                </a:xfrm>
              </p:grpSpPr>
              <p:grpSp>
                <p:nvGrpSpPr>
                  <p:cNvPr id="5" name="Group 25"/>
                  <p:cNvGrpSpPr>
                    <a:grpSpLocks/>
                  </p:cNvGrpSpPr>
                  <p:nvPr/>
                </p:nvGrpSpPr>
                <p:grpSpPr bwMode="auto">
                  <a:xfrm rot="5400000" flipH="1">
                    <a:off x="10140" y="3390"/>
                    <a:ext cx="810" cy="600"/>
                    <a:chOff x="10140" y="3000"/>
                    <a:chExt cx="810" cy="990"/>
                  </a:xfrm>
                </p:grpSpPr>
                <p:cxnSp>
                  <p:nvCxnSpPr>
                    <p:cNvPr id="42" name="AutoShape 26"/>
                    <p:cNvCxnSpPr>
                      <a:cxnSpLocks noChangeShapeType="1"/>
                    </p:cNvCxnSpPr>
                    <p:nvPr/>
                  </p:nvCxnSpPr>
                  <p:spPr bwMode="auto">
                    <a:xfrm flipV="1">
                      <a:off x="10140" y="3000"/>
                      <a:ext cx="0" cy="990"/>
                    </a:xfrm>
                    <a:prstGeom prst="straightConnector1">
                      <a:avLst/>
                    </a:prstGeom>
                    <a:noFill/>
                    <a:ln w="9525">
                      <a:solidFill>
                        <a:srgbClr val="000000"/>
                      </a:solidFill>
                      <a:round/>
                      <a:headEnd/>
                      <a:tailEnd type="triangle" w="med" len="med"/>
                    </a:ln>
                  </p:spPr>
                </p:cxnSp>
                <p:cxnSp>
                  <p:nvCxnSpPr>
                    <p:cNvPr id="43" name="AutoShape 27"/>
                    <p:cNvCxnSpPr>
                      <a:cxnSpLocks noChangeShapeType="1"/>
                    </p:cNvCxnSpPr>
                    <p:nvPr/>
                  </p:nvCxnSpPr>
                  <p:spPr bwMode="auto">
                    <a:xfrm flipV="1">
                      <a:off x="10950" y="3000"/>
                      <a:ext cx="0" cy="990"/>
                    </a:xfrm>
                    <a:prstGeom prst="straightConnector1">
                      <a:avLst/>
                    </a:prstGeom>
                    <a:noFill/>
                    <a:ln w="9525">
                      <a:solidFill>
                        <a:srgbClr val="000000"/>
                      </a:solidFill>
                      <a:round/>
                      <a:headEnd/>
                      <a:tailEnd type="triangle" w="med" len="med"/>
                    </a:ln>
                  </p:spPr>
                </p:cxnSp>
                <p:cxnSp>
                  <p:nvCxnSpPr>
                    <p:cNvPr id="44" name="AutoShape 28"/>
                    <p:cNvCxnSpPr>
                      <a:cxnSpLocks noChangeShapeType="1"/>
                    </p:cNvCxnSpPr>
                    <p:nvPr/>
                  </p:nvCxnSpPr>
                  <p:spPr bwMode="auto">
                    <a:xfrm>
                      <a:off x="10140" y="3990"/>
                      <a:ext cx="810" cy="0"/>
                    </a:xfrm>
                    <a:prstGeom prst="straightConnector1">
                      <a:avLst/>
                    </a:prstGeom>
                    <a:noFill/>
                    <a:ln w="9525">
                      <a:solidFill>
                        <a:srgbClr val="000000"/>
                      </a:solidFill>
                      <a:round/>
                      <a:headEnd/>
                      <a:tailEnd/>
                    </a:ln>
                  </p:spPr>
                </p:cxnSp>
              </p:grpSp>
              <p:cxnSp>
                <p:nvCxnSpPr>
                  <p:cNvPr id="41" name="AutoShape 29"/>
                  <p:cNvCxnSpPr>
                    <a:cxnSpLocks noChangeShapeType="1"/>
                  </p:cNvCxnSpPr>
                  <p:nvPr/>
                </p:nvCxnSpPr>
                <p:spPr bwMode="auto">
                  <a:xfrm>
                    <a:off x="9975" y="3660"/>
                    <a:ext cx="270" cy="0"/>
                  </a:xfrm>
                  <a:prstGeom prst="straightConnector1">
                    <a:avLst/>
                  </a:prstGeom>
                  <a:noFill/>
                  <a:ln w="9525">
                    <a:solidFill>
                      <a:srgbClr val="000000"/>
                    </a:solidFill>
                    <a:round/>
                    <a:headEnd/>
                    <a:tailEnd/>
                  </a:ln>
                </p:spPr>
              </p:cxnSp>
            </p:grpSp>
          </p:grpSp>
        </p:grpSp>
        <p:grpSp>
          <p:nvGrpSpPr>
            <p:cNvPr id="6" name="Group 30"/>
            <p:cNvGrpSpPr>
              <a:grpSpLocks/>
            </p:cNvGrpSpPr>
            <p:nvPr/>
          </p:nvGrpSpPr>
          <p:grpSpPr bwMode="auto">
            <a:xfrm>
              <a:off x="6916451" y="5190244"/>
              <a:ext cx="345283" cy="498808"/>
              <a:chOff x="9975" y="3285"/>
              <a:chExt cx="870" cy="810"/>
            </a:xfrm>
          </p:grpSpPr>
          <p:grpSp>
            <p:nvGrpSpPr>
              <p:cNvPr id="7" name="Group 31"/>
              <p:cNvGrpSpPr>
                <a:grpSpLocks/>
              </p:cNvGrpSpPr>
              <p:nvPr/>
            </p:nvGrpSpPr>
            <p:grpSpPr bwMode="auto">
              <a:xfrm rot="5400000" flipH="1">
                <a:off x="10140" y="3390"/>
                <a:ext cx="810" cy="600"/>
                <a:chOff x="10140" y="3000"/>
                <a:chExt cx="810" cy="990"/>
              </a:xfrm>
            </p:grpSpPr>
            <p:cxnSp>
              <p:nvCxnSpPr>
                <p:cNvPr id="31" name="AutoShape 32"/>
                <p:cNvCxnSpPr>
                  <a:cxnSpLocks noChangeShapeType="1"/>
                </p:cNvCxnSpPr>
                <p:nvPr/>
              </p:nvCxnSpPr>
              <p:spPr bwMode="auto">
                <a:xfrm flipV="1">
                  <a:off x="10140" y="3000"/>
                  <a:ext cx="0" cy="990"/>
                </a:xfrm>
                <a:prstGeom prst="straightConnector1">
                  <a:avLst/>
                </a:prstGeom>
                <a:noFill/>
                <a:ln w="9525">
                  <a:solidFill>
                    <a:srgbClr val="000000"/>
                  </a:solidFill>
                  <a:round/>
                  <a:headEnd/>
                  <a:tailEnd type="triangle" w="med" len="med"/>
                </a:ln>
              </p:spPr>
            </p:cxnSp>
            <p:cxnSp>
              <p:nvCxnSpPr>
                <p:cNvPr id="32" name="AutoShape 33"/>
                <p:cNvCxnSpPr>
                  <a:cxnSpLocks noChangeShapeType="1"/>
                </p:cNvCxnSpPr>
                <p:nvPr/>
              </p:nvCxnSpPr>
              <p:spPr bwMode="auto">
                <a:xfrm flipV="1">
                  <a:off x="10950" y="3000"/>
                  <a:ext cx="0" cy="990"/>
                </a:xfrm>
                <a:prstGeom prst="straightConnector1">
                  <a:avLst/>
                </a:prstGeom>
                <a:noFill/>
                <a:ln w="9525">
                  <a:solidFill>
                    <a:srgbClr val="000000"/>
                  </a:solidFill>
                  <a:round/>
                  <a:headEnd/>
                  <a:tailEnd type="triangle" w="med" len="med"/>
                </a:ln>
              </p:spPr>
            </p:cxnSp>
            <p:cxnSp>
              <p:nvCxnSpPr>
                <p:cNvPr id="33" name="AutoShape 34"/>
                <p:cNvCxnSpPr>
                  <a:cxnSpLocks noChangeShapeType="1"/>
                </p:cNvCxnSpPr>
                <p:nvPr/>
              </p:nvCxnSpPr>
              <p:spPr bwMode="auto">
                <a:xfrm>
                  <a:off x="10140" y="3990"/>
                  <a:ext cx="810" cy="0"/>
                </a:xfrm>
                <a:prstGeom prst="straightConnector1">
                  <a:avLst/>
                </a:prstGeom>
                <a:noFill/>
                <a:ln w="9525">
                  <a:solidFill>
                    <a:srgbClr val="000000"/>
                  </a:solidFill>
                  <a:round/>
                  <a:headEnd/>
                  <a:tailEnd/>
                </a:ln>
              </p:spPr>
            </p:cxnSp>
          </p:grpSp>
          <p:cxnSp>
            <p:nvCxnSpPr>
              <p:cNvPr id="30" name="AutoShape 35"/>
              <p:cNvCxnSpPr>
                <a:cxnSpLocks noChangeShapeType="1"/>
              </p:cNvCxnSpPr>
              <p:nvPr/>
            </p:nvCxnSpPr>
            <p:spPr bwMode="auto">
              <a:xfrm>
                <a:off x="9975" y="3660"/>
                <a:ext cx="270" cy="0"/>
              </a:xfrm>
              <a:prstGeom prst="straightConnector1">
                <a:avLst/>
              </a:prstGeom>
              <a:noFill/>
              <a:ln w="9525">
                <a:solidFill>
                  <a:srgbClr val="000000"/>
                </a:solidFill>
                <a:round/>
                <a:headEnd/>
                <a:tailEnd/>
              </a:ln>
            </p:spPr>
          </p:cxnSp>
        </p:grpSp>
        <p:grpSp>
          <p:nvGrpSpPr>
            <p:cNvPr id="8" name="Group 36"/>
            <p:cNvGrpSpPr>
              <a:grpSpLocks/>
            </p:cNvGrpSpPr>
            <p:nvPr/>
          </p:nvGrpSpPr>
          <p:grpSpPr bwMode="auto">
            <a:xfrm>
              <a:off x="7387965" y="6150083"/>
              <a:ext cx="345283" cy="432348"/>
              <a:chOff x="9975" y="3285"/>
              <a:chExt cx="870" cy="810"/>
            </a:xfrm>
          </p:grpSpPr>
          <p:grpSp>
            <p:nvGrpSpPr>
              <p:cNvPr id="9" name="Group 37"/>
              <p:cNvGrpSpPr>
                <a:grpSpLocks/>
              </p:cNvGrpSpPr>
              <p:nvPr/>
            </p:nvGrpSpPr>
            <p:grpSpPr bwMode="auto">
              <a:xfrm rot="5400000" flipH="1">
                <a:off x="10140" y="3390"/>
                <a:ext cx="810" cy="600"/>
                <a:chOff x="10140" y="3000"/>
                <a:chExt cx="810" cy="990"/>
              </a:xfrm>
            </p:grpSpPr>
            <p:cxnSp>
              <p:nvCxnSpPr>
                <p:cNvPr id="26" name="AutoShape 38"/>
                <p:cNvCxnSpPr>
                  <a:cxnSpLocks noChangeShapeType="1"/>
                </p:cNvCxnSpPr>
                <p:nvPr/>
              </p:nvCxnSpPr>
              <p:spPr bwMode="auto">
                <a:xfrm flipV="1">
                  <a:off x="10140" y="3000"/>
                  <a:ext cx="0" cy="990"/>
                </a:xfrm>
                <a:prstGeom prst="straightConnector1">
                  <a:avLst/>
                </a:prstGeom>
                <a:noFill/>
                <a:ln w="9525">
                  <a:solidFill>
                    <a:srgbClr val="000000"/>
                  </a:solidFill>
                  <a:round/>
                  <a:headEnd/>
                  <a:tailEnd type="triangle" w="med" len="med"/>
                </a:ln>
              </p:spPr>
            </p:cxnSp>
            <p:cxnSp>
              <p:nvCxnSpPr>
                <p:cNvPr id="27" name="AutoShape 39"/>
                <p:cNvCxnSpPr>
                  <a:cxnSpLocks noChangeShapeType="1"/>
                </p:cNvCxnSpPr>
                <p:nvPr/>
              </p:nvCxnSpPr>
              <p:spPr bwMode="auto">
                <a:xfrm flipV="1">
                  <a:off x="10950" y="3000"/>
                  <a:ext cx="0" cy="990"/>
                </a:xfrm>
                <a:prstGeom prst="straightConnector1">
                  <a:avLst/>
                </a:prstGeom>
                <a:noFill/>
                <a:ln w="9525">
                  <a:solidFill>
                    <a:srgbClr val="000000"/>
                  </a:solidFill>
                  <a:round/>
                  <a:headEnd/>
                  <a:tailEnd type="triangle" w="med" len="med"/>
                </a:ln>
              </p:spPr>
            </p:cxnSp>
            <p:cxnSp>
              <p:nvCxnSpPr>
                <p:cNvPr id="28" name="AutoShape 40"/>
                <p:cNvCxnSpPr>
                  <a:cxnSpLocks noChangeShapeType="1"/>
                </p:cNvCxnSpPr>
                <p:nvPr/>
              </p:nvCxnSpPr>
              <p:spPr bwMode="auto">
                <a:xfrm>
                  <a:off x="10140" y="3990"/>
                  <a:ext cx="810" cy="0"/>
                </a:xfrm>
                <a:prstGeom prst="straightConnector1">
                  <a:avLst/>
                </a:prstGeom>
                <a:noFill/>
                <a:ln w="9525">
                  <a:solidFill>
                    <a:srgbClr val="000000"/>
                  </a:solidFill>
                  <a:round/>
                  <a:headEnd/>
                  <a:tailEnd/>
                </a:ln>
              </p:spPr>
            </p:cxnSp>
          </p:grpSp>
          <p:cxnSp>
            <p:nvCxnSpPr>
              <p:cNvPr id="25" name="AutoShape 41"/>
              <p:cNvCxnSpPr>
                <a:cxnSpLocks noChangeShapeType="1"/>
              </p:cNvCxnSpPr>
              <p:nvPr/>
            </p:nvCxnSpPr>
            <p:spPr bwMode="auto">
              <a:xfrm>
                <a:off x="9975" y="3660"/>
                <a:ext cx="270" cy="0"/>
              </a:xfrm>
              <a:prstGeom prst="straightConnector1">
                <a:avLst/>
              </a:prstGeom>
              <a:noFill/>
              <a:ln w="9525">
                <a:solidFill>
                  <a:srgbClr val="000000"/>
                </a:solidFill>
                <a:round/>
                <a:headEnd/>
                <a:tailEnd/>
              </a:ln>
            </p:spPr>
          </p:cxnSp>
        </p:grpSp>
        <p:sp>
          <p:nvSpPr>
            <p:cNvPr id="102" name="Oval 101"/>
            <p:cNvSpPr/>
            <p:nvPr/>
          </p:nvSpPr>
          <p:spPr>
            <a:xfrm>
              <a:off x="4711148" y="5943601"/>
              <a:ext cx="5980665" cy="8746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 name="Rectangle 102"/>
          <p:cNvSpPr/>
          <p:nvPr/>
        </p:nvSpPr>
        <p:spPr>
          <a:xfrm>
            <a:off x="0" y="6654926"/>
            <a:ext cx="10515596" cy="646331"/>
          </a:xfrm>
          <a:prstGeom prst="rect">
            <a:avLst/>
          </a:prstGeom>
        </p:spPr>
        <p:txBody>
          <a:bodyPr wrap="square">
            <a:spAutoFit/>
          </a:bodyPr>
          <a:lstStyle/>
          <a:p>
            <a:pPr algn="ctr"/>
            <a:r>
              <a:rPr lang="en-US" b="1" dirty="0" smtClean="0"/>
              <a:t>Drainage measures alone may not sufficient to improve slope stability, so drainage measures are adopted in conjunction with other methods based on the  site specific requirement. </a:t>
            </a:r>
            <a:endParaRPr lang="en-US" b="1" dirty="0"/>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F978DE44-342D-4E2C-ADD3-36DB2C90AEA2}" type="slidenum">
              <a:rPr lang="it-IT" smtClean="0"/>
              <a:pPr/>
              <a:t>30</a:t>
            </a:fld>
            <a:endParaRPr lang="it-IT"/>
          </a:p>
        </p:txBody>
      </p:sp>
      <p:sp>
        <p:nvSpPr>
          <p:cNvPr id="30" name="Rectangle 29"/>
          <p:cNvSpPr/>
          <p:nvPr/>
        </p:nvSpPr>
        <p:spPr>
          <a:xfrm>
            <a:off x="596900" y="1227823"/>
            <a:ext cx="9213850" cy="456535"/>
          </a:xfrm>
          <a:prstGeom prst="rect">
            <a:avLst/>
          </a:prstGeom>
        </p:spPr>
        <p:txBody>
          <a:bodyPr wrap="square">
            <a:spAutoFit/>
          </a:bodyPr>
          <a:lstStyle/>
          <a:p>
            <a:pPr marL="342900" indent="-342900">
              <a:lnSpc>
                <a:spcPct val="150000"/>
              </a:lnSpc>
            </a:pPr>
            <a:r>
              <a:rPr lang="en-US" b="1" dirty="0" smtClean="0"/>
              <a:t>2.	Determination of Catchment Area (Delineation from Satellite imagery and GIS ) </a:t>
            </a:r>
          </a:p>
        </p:txBody>
      </p:sp>
      <p:sp>
        <p:nvSpPr>
          <p:cNvPr id="6146" name="Rectangle 2"/>
          <p:cNvSpPr>
            <a:spLocks noChangeArrowheads="1"/>
          </p:cNvSpPr>
          <p:nvPr/>
        </p:nvSpPr>
        <p:spPr bwMode="auto">
          <a:xfrm>
            <a:off x="0" y="0"/>
            <a:ext cx="106918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148" name="Rectangle 4"/>
          <p:cNvSpPr>
            <a:spLocks noChangeArrowheads="1"/>
          </p:cNvSpPr>
          <p:nvPr/>
        </p:nvSpPr>
        <p:spPr bwMode="auto">
          <a:xfrm>
            <a:off x="0" y="0"/>
            <a:ext cx="106918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150" name="Rectangle 6"/>
          <p:cNvSpPr>
            <a:spLocks noChangeArrowheads="1"/>
          </p:cNvSpPr>
          <p:nvPr/>
        </p:nvSpPr>
        <p:spPr bwMode="auto">
          <a:xfrm>
            <a:off x="0" y="0"/>
            <a:ext cx="106918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152" name="Rectangle 8"/>
          <p:cNvSpPr>
            <a:spLocks noChangeArrowheads="1"/>
          </p:cNvSpPr>
          <p:nvPr/>
        </p:nvSpPr>
        <p:spPr bwMode="auto">
          <a:xfrm>
            <a:off x="0" y="0"/>
            <a:ext cx="10691813"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4818" name="Picture 2" descr="F:\2017\Google Dwnloaded Study Materials\Site Google Image\7.jpg"/>
          <p:cNvPicPr>
            <a:picLocks noChangeAspect="1" noChangeArrowheads="1"/>
          </p:cNvPicPr>
          <p:nvPr/>
        </p:nvPicPr>
        <p:blipFill>
          <a:blip r:embed="rId2" cstate="print"/>
          <a:srcRect/>
          <a:stretch>
            <a:fillRect/>
          </a:stretch>
        </p:blipFill>
        <p:spPr bwMode="auto">
          <a:xfrm>
            <a:off x="857250" y="1803677"/>
            <a:ext cx="8382000" cy="4977989"/>
          </a:xfrm>
          <a:prstGeom prst="rect">
            <a:avLst/>
          </a:prstGeom>
          <a:noFill/>
        </p:spPr>
      </p:pic>
      <p:sp>
        <p:nvSpPr>
          <p:cNvPr id="10" name="CasellaDiTesto 28"/>
          <p:cNvSpPr txBox="1"/>
          <p:nvPr/>
        </p:nvSpPr>
        <p:spPr>
          <a:xfrm>
            <a:off x="2874758" y="6868603"/>
            <a:ext cx="5038250" cy="276999"/>
          </a:xfrm>
          <a:prstGeom prst="rect">
            <a:avLst/>
          </a:prstGeom>
          <a:noFill/>
        </p:spPr>
        <p:txBody>
          <a:bodyPr wrap="square" rtlCol="0">
            <a:spAutoFit/>
          </a:bodyPr>
          <a:lstStyle/>
          <a:p>
            <a:r>
              <a:rPr lang="en-US" sz="1200" b="1" dirty="0" smtClean="0">
                <a:solidFill>
                  <a:schemeClr val="accent2"/>
                </a:solidFill>
              </a:rPr>
              <a:t>Uttarakhand Landslide Projects - Glimpses of Drainage Measures</a:t>
            </a:r>
            <a:endParaRPr lang="it-IT" sz="1200" b="1" dirty="0">
              <a:solidFill>
                <a:schemeClr val="accent2"/>
              </a:solidFill>
            </a:endParaRPr>
          </a:p>
        </p:txBody>
      </p:sp>
      <p:sp>
        <p:nvSpPr>
          <p:cNvPr id="11" name="Title 10"/>
          <p:cNvSpPr>
            <a:spLocks noGrp="1"/>
          </p:cNvSpPr>
          <p:nvPr>
            <p:ph type="title"/>
          </p:nvPr>
        </p:nvSpPr>
        <p:spPr/>
        <p:txBody>
          <a:bodyPr/>
          <a:lstStyle/>
          <a:p>
            <a:pPr>
              <a:buNone/>
            </a:pPr>
            <a:r>
              <a:rPr lang="en-US" dirty="0" smtClean="0"/>
              <a:t>	</a:t>
            </a:r>
            <a:r>
              <a:rPr lang="en-US" dirty="0" smtClean="0">
                <a:solidFill>
                  <a:srgbClr val="002060"/>
                </a:solidFill>
              </a:rPr>
              <a:t> Drainage Design</a:t>
            </a:r>
            <a:endParaRPr lang="en-US" dirty="0"/>
          </a:p>
        </p:txBody>
      </p:sp>
    </p:spTree>
    <p:extLst>
      <p:ext uri="{BB962C8B-B14F-4D97-AF65-F5344CB8AC3E}">
        <p14:creationId xmlns:p14="http://schemas.microsoft.com/office/powerpoint/2010/main" val="41896399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F978DE44-342D-4E2C-ADD3-36DB2C90AEA2}" type="slidenum">
              <a:rPr lang="it-IT" smtClean="0"/>
              <a:pPr/>
              <a:t>31</a:t>
            </a:fld>
            <a:endParaRPr lang="it-IT"/>
          </a:p>
        </p:txBody>
      </p:sp>
      <p:sp>
        <p:nvSpPr>
          <p:cNvPr id="30" name="Rectangle 29"/>
          <p:cNvSpPr/>
          <p:nvPr/>
        </p:nvSpPr>
        <p:spPr>
          <a:xfrm>
            <a:off x="749300" y="1304023"/>
            <a:ext cx="9213850" cy="456535"/>
          </a:xfrm>
          <a:prstGeom prst="rect">
            <a:avLst/>
          </a:prstGeom>
        </p:spPr>
        <p:txBody>
          <a:bodyPr wrap="square">
            <a:spAutoFit/>
          </a:bodyPr>
          <a:lstStyle/>
          <a:p>
            <a:pPr marL="342900" indent="-342900">
              <a:lnSpc>
                <a:spcPct val="150000"/>
              </a:lnSpc>
            </a:pPr>
            <a:r>
              <a:rPr lang="en-US" b="1" dirty="0" smtClean="0"/>
              <a:t>3.	Determination of Peak Runoff (Hydrological Study- IRC SP42, Page 64) </a:t>
            </a:r>
          </a:p>
        </p:txBody>
      </p:sp>
      <p:sp>
        <p:nvSpPr>
          <p:cNvPr id="6" name="Rectangle 5"/>
          <p:cNvSpPr/>
          <p:nvPr/>
        </p:nvSpPr>
        <p:spPr>
          <a:xfrm>
            <a:off x="635000" y="2140674"/>
            <a:ext cx="9461500" cy="1338828"/>
          </a:xfrm>
          <a:prstGeom prst="rect">
            <a:avLst/>
          </a:prstGeom>
        </p:spPr>
        <p:txBody>
          <a:bodyPr wrap="square">
            <a:spAutoFit/>
          </a:bodyPr>
          <a:lstStyle/>
          <a:p>
            <a:pPr algn="just">
              <a:lnSpc>
                <a:spcPct val="150000"/>
              </a:lnSpc>
            </a:pPr>
            <a:r>
              <a:rPr lang="en-US" dirty="0" smtClean="0">
                <a:latin typeface="Arial" pitchFamily="34" charset="0"/>
                <a:cs typeface="Arial" pitchFamily="34" charset="0"/>
              </a:rPr>
              <a:t>As per Indian Meteorological Department (IMD), Rainfall in the State of Uttarakhand between 15 June and 18 June 2013 was measured at 385.1 mm against normal rainfall of 71.3 mm, which was in excess by 440%.</a:t>
            </a:r>
            <a:r>
              <a:rPr lang="en-US" b="1" dirty="0" smtClean="0"/>
              <a:t> India Disaster Report, Page 22. NIDM- 2013</a:t>
            </a:r>
            <a:endParaRPr lang="en-US" dirty="0" smtClean="0">
              <a:latin typeface="Arial" pitchFamily="34" charset="0"/>
              <a:cs typeface="Arial" pitchFamily="34" charset="0"/>
            </a:endParaRPr>
          </a:p>
        </p:txBody>
      </p:sp>
      <p:sp>
        <p:nvSpPr>
          <p:cNvPr id="8" name="Rectangle 7"/>
          <p:cNvSpPr/>
          <p:nvPr/>
        </p:nvSpPr>
        <p:spPr>
          <a:xfrm>
            <a:off x="901700" y="3801627"/>
            <a:ext cx="3727449" cy="2585323"/>
          </a:xfrm>
          <a:prstGeom prst="rect">
            <a:avLst/>
          </a:prstGeom>
        </p:spPr>
        <p:txBody>
          <a:bodyPr wrap="square">
            <a:spAutoFit/>
          </a:bodyPr>
          <a:lstStyle/>
          <a:p>
            <a:pPr algn="just">
              <a:lnSpc>
                <a:spcPct val="150000"/>
              </a:lnSpc>
            </a:pPr>
            <a:r>
              <a:rPr lang="en-US" dirty="0" smtClean="0">
                <a:latin typeface="Arial" pitchFamily="34" charset="0"/>
                <a:cs typeface="Arial" pitchFamily="34" charset="0"/>
              </a:rPr>
              <a:t>Q=0.028 * P* </a:t>
            </a:r>
            <a:r>
              <a:rPr lang="en-US" dirty="0" err="1" smtClean="0">
                <a:latin typeface="Arial" pitchFamily="34" charset="0"/>
                <a:cs typeface="Arial" pitchFamily="34" charset="0"/>
              </a:rPr>
              <a:t>i</a:t>
            </a:r>
            <a:r>
              <a:rPr lang="en-US" dirty="0" smtClean="0">
                <a:latin typeface="Arial" pitchFamily="34" charset="0"/>
                <a:cs typeface="Arial" pitchFamily="34" charset="0"/>
              </a:rPr>
              <a:t>* A</a:t>
            </a:r>
          </a:p>
          <a:p>
            <a:pPr algn="just">
              <a:lnSpc>
                <a:spcPct val="150000"/>
              </a:lnSpc>
            </a:pPr>
            <a:endParaRPr lang="en-US" dirty="0" smtClean="0">
              <a:latin typeface="Arial" pitchFamily="34" charset="0"/>
              <a:cs typeface="Arial" pitchFamily="34" charset="0"/>
            </a:endParaRPr>
          </a:p>
          <a:p>
            <a:pPr algn="just">
              <a:lnSpc>
                <a:spcPct val="150000"/>
              </a:lnSpc>
            </a:pPr>
            <a:r>
              <a:rPr lang="en-US" dirty="0" smtClean="0">
                <a:latin typeface="Arial" pitchFamily="34" charset="0"/>
                <a:cs typeface="Arial" pitchFamily="34" charset="0"/>
              </a:rPr>
              <a:t>Q= Discharge in Cumecs (m</a:t>
            </a:r>
            <a:r>
              <a:rPr lang="en-US" baseline="30000" dirty="0" smtClean="0">
                <a:latin typeface="Arial" pitchFamily="34" charset="0"/>
                <a:cs typeface="Arial" pitchFamily="34" charset="0"/>
              </a:rPr>
              <a:t>3</a:t>
            </a:r>
            <a:r>
              <a:rPr lang="en-US" dirty="0" smtClean="0">
                <a:latin typeface="Arial" pitchFamily="34" charset="0"/>
                <a:cs typeface="Arial" pitchFamily="34" charset="0"/>
              </a:rPr>
              <a:t>/s)</a:t>
            </a:r>
          </a:p>
          <a:p>
            <a:pPr algn="just">
              <a:lnSpc>
                <a:spcPct val="150000"/>
              </a:lnSpc>
            </a:pPr>
            <a:r>
              <a:rPr lang="en-US" dirty="0" smtClean="0">
                <a:latin typeface="Arial" pitchFamily="34" charset="0"/>
                <a:cs typeface="Arial" pitchFamily="34" charset="0"/>
              </a:rPr>
              <a:t>P= Runoff Co-efficient= 0.8</a:t>
            </a:r>
          </a:p>
          <a:p>
            <a:pPr algn="just">
              <a:lnSpc>
                <a:spcPct val="150000"/>
              </a:lnSpc>
            </a:pPr>
            <a:r>
              <a:rPr lang="en-US" dirty="0" err="1" smtClean="0">
                <a:latin typeface="Arial" pitchFamily="34" charset="0"/>
                <a:cs typeface="Arial" pitchFamily="34" charset="0"/>
              </a:rPr>
              <a:t>i</a:t>
            </a:r>
            <a:r>
              <a:rPr lang="en-US" dirty="0" smtClean="0">
                <a:latin typeface="Arial" pitchFamily="34" charset="0"/>
                <a:cs typeface="Arial" pitchFamily="34" charset="0"/>
              </a:rPr>
              <a:t>= rainfall intensity= 6.8 cm/hr</a:t>
            </a:r>
          </a:p>
          <a:p>
            <a:pPr algn="just">
              <a:lnSpc>
                <a:spcPct val="150000"/>
              </a:lnSpc>
            </a:pPr>
            <a:r>
              <a:rPr lang="en-US" dirty="0" smtClean="0">
                <a:latin typeface="Arial" pitchFamily="34" charset="0"/>
                <a:cs typeface="Arial" pitchFamily="34" charset="0"/>
              </a:rPr>
              <a:t>A=  48.30 hectares</a:t>
            </a:r>
          </a:p>
        </p:txBody>
      </p:sp>
      <p:sp>
        <p:nvSpPr>
          <p:cNvPr id="6146" name="Rectangle 2"/>
          <p:cNvSpPr>
            <a:spLocks noChangeArrowheads="1"/>
          </p:cNvSpPr>
          <p:nvPr/>
        </p:nvSpPr>
        <p:spPr bwMode="auto">
          <a:xfrm>
            <a:off x="0" y="0"/>
            <a:ext cx="106918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148" name="Rectangle 4"/>
          <p:cNvSpPr>
            <a:spLocks noChangeArrowheads="1"/>
          </p:cNvSpPr>
          <p:nvPr/>
        </p:nvSpPr>
        <p:spPr bwMode="auto">
          <a:xfrm>
            <a:off x="0" y="0"/>
            <a:ext cx="106918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150" name="Rectangle 6"/>
          <p:cNvSpPr>
            <a:spLocks noChangeArrowheads="1"/>
          </p:cNvSpPr>
          <p:nvPr/>
        </p:nvSpPr>
        <p:spPr bwMode="auto">
          <a:xfrm>
            <a:off x="0" y="0"/>
            <a:ext cx="106918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152" name="Rectangle 8"/>
          <p:cNvSpPr>
            <a:spLocks noChangeArrowheads="1"/>
          </p:cNvSpPr>
          <p:nvPr/>
        </p:nvSpPr>
        <p:spPr bwMode="auto">
          <a:xfrm>
            <a:off x="0" y="0"/>
            <a:ext cx="10691813"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14"/>
          <p:cNvSpPr/>
          <p:nvPr/>
        </p:nvSpPr>
        <p:spPr>
          <a:xfrm>
            <a:off x="5900136" y="4649873"/>
            <a:ext cx="2081814" cy="600164"/>
          </a:xfrm>
          <a:prstGeom prst="rect">
            <a:avLst/>
          </a:prstGeom>
        </p:spPr>
        <p:txBody>
          <a:bodyPr wrap="square">
            <a:spAutoFit/>
          </a:bodyPr>
          <a:lstStyle/>
          <a:p>
            <a:pPr algn="just">
              <a:lnSpc>
                <a:spcPct val="150000"/>
              </a:lnSpc>
            </a:pPr>
            <a:r>
              <a:rPr lang="en-US" sz="2200" dirty="0" smtClean="0"/>
              <a:t>Q = 7.2 m</a:t>
            </a:r>
            <a:r>
              <a:rPr lang="en-US" sz="2200" baseline="30000" dirty="0" smtClean="0"/>
              <a:t>3</a:t>
            </a:r>
            <a:r>
              <a:rPr lang="en-US" sz="2200" dirty="0" smtClean="0"/>
              <a:t>/s</a:t>
            </a:r>
            <a:endParaRPr lang="en-US" sz="2200" dirty="0"/>
          </a:p>
        </p:txBody>
      </p:sp>
      <p:sp>
        <p:nvSpPr>
          <p:cNvPr id="12" name="CasellaDiTesto 28"/>
          <p:cNvSpPr txBox="1"/>
          <p:nvPr/>
        </p:nvSpPr>
        <p:spPr>
          <a:xfrm>
            <a:off x="2874758" y="6868603"/>
            <a:ext cx="5038250" cy="276999"/>
          </a:xfrm>
          <a:prstGeom prst="rect">
            <a:avLst/>
          </a:prstGeom>
          <a:noFill/>
        </p:spPr>
        <p:txBody>
          <a:bodyPr wrap="square" rtlCol="0">
            <a:spAutoFit/>
          </a:bodyPr>
          <a:lstStyle/>
          <a:p>
            <a:r>
              <a:rPr lang="en-US" sz="1200" b="1" dirty="0" smtClean="0">
                <a:solidFill>
                  <a:schemeClr val="accent2"/>
                </a:solidFill>
              </a:rPr>
              <a:t>Uttarakhand Landslide Projects - Glimpses of Drainage Measures</a:t>
            </a:r>
            <a:endParaRPr lang="it-IT" sz="1200" b="1" dirty="0">
              <a:solidFill>
                <a:schemeClr val="accent2"/>
              </a:solidFill>
            </a:endParaRPr>
          </a:p>
        </p:txBody>
      </p:sp>
      <p:sp>
        <p:nvSpPr>
          <p:cNvPr id="13" name="Title 12"/>
          <p:cNvSpPr>
            <a:spLocks noGrp="1"/>
          </p:cNvSpPr>
          <p:nvPr>
            <p:ph type="title"/>
          </p:nvPr>
        </p:nvSpPr>
        <p:spPr/>
        <p:txBody>
          <a:bodyPr/>
          <a:lstStyle/>
          <a:p>
            <a:pPr>
              <a:buNone/>
            </a:pPr>
            <a:r>
              <a:rPr lang="en-US" dirty="0" smtClean="0"/>
              <a:t>	</a:t>
            </a:r>
            <a:r>
              <a:rPr lang="en-US" dirty="0" smtClean="0">
                <a:solidFill>
                  <a:srgbClr val="002060"/>
                </a:solidFill>
              </a:rPr>
              <a:t> Drainage Design</a:t>
            </a:r>
            <a:endParaRPr lang="en-US" dirty="0"/>
          </a:p>
        </p:txBody>
      </p:sp>
    </p:spTree>
    <p:extLst>
      <p:ext uri="{BB962C8B-B14F-4D97-AF65-F5344CB8AC3E}">
        <p14:creationId xmlns:p14="http://schemas.microsoft.com/office/powerpoint/2010/main" val="41896399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F:\2017\Projects\Uttarakhand\Helang spillway.jpg"/>
          <p:cNvPicPr>
            <a:picLocks noChangeAspect="1" noChangeArrowheads="1"/>
          </p:cNvPicPr>
          <p:nvPr/>
        </p:nvPicPr>
        <p:blipFill>
          <a:blip r:embed="rId2" cstate="print"/>
          <a:srcRect l="29034" t="9470" r="11882" b="6791"/>
          <a:stretch>
            <a:fillRect/>
          </a:stretch>
        </p:blipFill>
        <p:spPr bwMode="auto">
          <a:xfrm>
            <a:off x="6534150" y="1028700"/>
            <a:ext cx="4057650" cy="4267200"/>
          </a:xfrm>
          <a:prstGeom prst="rect">
            <a:avLst/>
          </a:prstGeom>
          <a:noFill/>
        </p:spPr>
      </p:pic>
      <p:sp>
        <p:nvSpPr>
          <p:cNvPr id="4" name="Segnaposto numero diapositiva 3"/>
          <p:cNvSpPr>
            <a:spLocks noGrp="1"/>
          </p:cNvSpPr>
          <p:nvPr>
            <p:ph type="sldNum" sz="quarter" idx="12"/>
          </p:nvPr>
        </p:nvSpPr>
        <p:spPr/>
        <p:txBody>
          <a:bodyPr/>
          <a:lstStyle/>
          <a:p>
            <a:fld id="{F978DE44-342D-4E2C-ADD3-36DB2C90AEA2}" type="slidenum">
              <a:rPr lang="it-IT" smtClean="0"/>
              <a:pPr/>
              <a:t>32</a:t>
            </a:fld>
            <a:endParaRPr lang="it-IT"/>
          </a:p>
        </p:txBody>
      </p:sp>
      <p:sp>
        <p:nvSpPr>
          <p:cNvPr id="19" name="Titolo 8"/>
          <p:cNvSpPr>
            <a:spLocks noGrp="1"/>
          </p:cNvSpPr>
          <p:nvPr>
            <p:ph type="title"/>
          </p:nvPr>
        </p:nvSpPr>
        <p:spPr>
          <a:xfrm>
            <a:off x="637408" y="474620"/>
            <a:ext cx="6906392" cy="496930"/>
          </a:xfrm>
        </p:spPr>
        <p:txBody>
          <a:bodyPr>
            <a:noAutofit/>
          </a:bodyPr>
          <a:lstStyle/>
          <a:p>
            <a:pPr>
              <a:buNone/>
            </a:pPr>
            <a:r>
              <a:rPr lang="it-IT" b="1" dirty="0" smtClean="0">
                <a:solidFill>
                  <a:schemeClr val="tx1"/>
                </a:solidFill>
              </a:rPr>
              <a:t>	</a:t>
            </a:r>
            <a:r>
              <a:rPr lang="en-US" dirty="0" smtClean="0">
                <a:solidFill>
                  <a:srgbClr val="002060"/>
                </a:solidFill>
              </a:rPr>
              <a:t> Drainage Design</a:t>
            </a:r>
            <a:endParaRPr lang="it-IT" b="1" dirty="0">
              <a:solidFill>
                <a:schemeClr val="tx1"/>
              </a:solidFill>
            </a:endParaRPr>
          </a:p>
        </p:txBody>
      </p:sp>
      <p:sp>
        <p:nvSpPr>
          <p:cNvPr id="30" name="Rectangle 29"/>
          <p:cNvSpPr/>
          <p:nvPr/>
        </p:nvSpPr>
        <p:spPr>
          <a:xfrm>
            <a:off x="635000" y="1151623"/>
            <a:ext cx="4679950" cy="507831"/>
          </a:xfrm>
          <a:prstGeom prst="rect">
            <a:avLst/>
          </a:prstGeom>
        </p:spPr>
        <p:txBody>
          <a:bodyPr wrap="square">
            <a:spAutoFit/>
          </a:bodyPr>
          <a:lstStyle/>
          <a:p>
            <a:pPr marL="342900" indent="-342900">
              <a:lnSpc>
                <a:spcPct val="150000"/>
              </a:lnSpc>
            </a:pPr>
            <a:r>
              <a:rPr lang="en-US" b="1" dirty="0" smtClean="0"/>
              <a:t>4.	Hydraulic Design (IRC-SP-042 ) </a:t>
            </a:r>
          </a:p>
        </p:txBody>
      </p:sp>
      <p:sp>
        <p:nvSpPr>
          <p:cNvPr id="6" name="Rectangle 5"/>
          <p:cNvSpPr/>
          <p:nvPr/>
        </p:nvSpPr>
        <p:spPr>
          <a:xfrm>
            <a:off x="577850" y="1797774"/>
            <a:ext cx="3175000" cy="1338828"/>
          </a:xfrm>
          <a:prstGeom prst="rect">
            <a:avLst/>
          </a:prstGeom>
        </p:spPr>
        <p:txBody>
          <a:bodyPr wrap="square">
            <a:spAutoFit/>
          </a:bodyPr>
          <a:lstStyle/>
          <a:p>
            <a:pPr algn="just">
              <a:lnSpc>
                <a:spcPct val="150000"/>
              </a:lnSpc>
            </a:pPr>
            <a:r>
              <a:rPr lang="en-US" u="sng" dirty="0" smtClean="0">
                <a:latin typeface="Arial" pitchFamily="34" charset="0"/>
                <a:cs typeface="Arial" pitchFamily="34" charset="0"/>
              </a:rPr>
              <a:t>We know</a:t>
            </a:r>
          </a:p>
          <a:p>
            <a:pPr marL="171450" indent="-171450" algn="just">
              <a:lnSpc>
                <a:spcPct val="150000"/>
              </a:lnSpc>
              <a:buFont typeface="Courier New" pitchFamily="49" charset="0"/>
              <a:buChar char="o"/>
            </a:pPr>
            <a:r>
              <a:rPr lang="en-US" dirty="0" smtClean="0">
                <a:latin typeface="Arial" pitchFamily="34" charset="0"/>
                <a:cs typeface="Arial" pitchFamily="34" charset="0"/>
              </a:rPr>
              <a:t>Discharge through hill slope</a:t>
            </a:r>
          </a:p>
          <a:p>
            <a:pPr marL="171450" indent="-171450" algn="just">
              <a:lnSpc>
                <a:spcPct val="150000"/>
              </a:lnSpc>
              <a:buFont typeface="Courier New" pitchFamily="49" charset="0"/>
              <a:buChar char="o"/>
            </a:pPr>
            <a:r>
              <a:rPr lang="en-US" dirty="0" smtClean="0">
                <a:latin typeface="Arial" pitchFamily="34" charset="0"/>
                <a:cs typeface="Arial" pitchFamily="34" charset="0"/>
              </a:rPr>
              <a:t>Total height of valley side</a:t>
            </a:r>
          </a:p>
        </p:txBody>
      </p:sp>
      <p:sp>
        <p:nvSpPr>
          <p:cNvPr id="6146" name="Rectangle 2"/>
          <p:cNvSpPr>
            <a:spLocks noChangeArrowheads="1"/>
          </p:cNvSpPr>
          <p:nvPr/>
        </p:nvSpPr>
        <p:spPr bwMode="auto">
          <a:xfrm>
            <a:off x="0" y="0"/>
            <a:ext cx="106918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148" name="Rectangle 4"/>
          <p:cNvSpPr>
            <a:spLocks noChangeArrowheads="1"/>
          </p:cNvSpPr>
          <p:nvPr/>
        </p:nvSpPr>
        <p:spPr bwMode="auto">
          <a:xfrm>
            <a:off x="0" y="0"/>
            <a:ext cx="106918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150" name="Rectangle 6"/>
          <p:cNvSpPr>
            <a:spLocks noChangeArrowheads="1"/>
          </p:cNvSpPr>
          <p:nvPr/>
        </p:nvSpPr>
        <p:spPr bwMode="auto">
          <a:xfrm>
            <a:off x="0" y="0"/>
            <a:ext cx="106918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152" name="Rectangle 8"/>
          <p:cNvSpPr>
            <a:spLocks noChangeArrowheads="1"/>
          </p:cNvSpPr>
          <p:nvPr/>
        </p:nvSpPr>
        <p:spPr bwMode="auto">
          <a:xfrm>
            <a:off x="0" y="0"/>
            <a:ext cx="10691813"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8915" name="Picture 3" descr="F:\2017\Projects\Uttarakhand\Helang spillway 2.jpg"/>
          <p:cNvPicPr>
            <a:picLocks noChangeAspect="1" noChangeArrowheads="1"/>
          </p:cNvPicPr>
          <p:nvPr/>
        </p:nvPicPr>
        <p:blipFill>
          <a:blip r:embed="rId3" cstate="print"/>
          <a:srcRect/>
          <a:stretch>
            <a:fillRect/>
          </a:stretch>
        </p:blipFill>
        <p:spPr bwMode="auto">
          <a:xfrm>
            <a:off x="3606800" y="3698875"/>
            <a:ext cx="4394200" cy="3165053"/>
          </a:xfrm>
          <a:prstGeom prst="rect">
            <a:avLst/>
          </a:prstGeom>
          <a:noFill/>
        </p:spPr>
      </p:pic>
      <p:sp>
        <p:nvSpPr>
          <p:cNvPr id="17" name="Rectangle 16"/>
          <p:cNvSpPr/>
          <p:nvPr/>
        </p:nvSpPr>
        <p:spPr>
          <a:xfrm>
            <a:off x="482601" y="3479578"/>
            <a:ext cx="2774949" cy="3416320"/>
          </a:xfrm>
          <a:prstGeom prst="rect">
            <a:avLst/>
          </a:prstGeom>
        </p:spPr>
        <p:txBody>
          <a:bodyPr wrap="square">
            <a:spAutoFit/>
          </a:bodyPr>
          <a:lstStyle/>
          <a:p>
            <a:pPr algn="just">
              <a:lnSpc>
                <a:spcPct val="150000"/>
              </a:lnSpc>
            </a:pPr>
            <a:r>
              <a:rPr lang="en-US" u="dbl" dirty="0" smtClean="0">
                <a:latin typeface="Arial" pitchFamily="34" charset="0"/>
                <a:cs typeface="Arial" pitchFamily="34" charset="0"/>
              </a:rPr>
              <a:t>We need to know</a:t>
            </a:r>
          </a:p>
          <a:p>
            <a:pPr marL="171450" indent="-171450" algn="just">
              <a:lnSpc>
                <a:spcPct val="150000"/>
              </a:lnSpc>
              <a:buFont typeface="Courier New" pitchFamily="49" charset="0"/>
              <a:buChar char="o"/>
            </a:pPr>
            <a:r>
              <a:rPr lang="en-US" dirty="0" smtClean="0">
                <a:latin typeface="Arial" pitchFamily="34" charset="0"/>
                <a:cs typeface="Arial" pitchFamily="34" charset="0"/>
              </a:rPr>
              <a:t>Width of section</a:t>
            </a:r>
          </a:p>
          <a:p>
            <a:pPr marL="171450" indent="-171450" algn="just">
              <a:lnSpc>
                <a:spcPct val="150000"/>
              </a:lnSpc>
              <a:buFont typeface="Courier New" pitchFamily="49" charset="0"/>
              <a:buChar char="o"/>
            </a:pPr>
            <a:r>
              <a:rPr lang="en-US" dirty="0" smtClean="0">
                <a:latin typeface="Arial" pitchFamily="34" charset="0"/>
                <a:cs typeface="Arial" pitchFamily="34" charset="0"/>
              </a:rPr>
              <a:t>Height of section</a:t>
            </a:r>
          </a:p>
          <a:p>
            <a:pPr marL="171450" indent="-171450" algn="just">
              <a:lnSpc>
                <a:spcPct val="150000"/>
              </a:lnSpc>
              <a:buFont typeface="Courier New" pitchFamily="49" charset="0"/>
              <a:buChar char="o"/>
            </a:pPr>
            <a:r>
              <a:rPr lang="en-US" dirty="0" smtClean="0">
                <a:latin typeface="Arial" pitchFamily="34" charset="0"/>
                <a:cs typeface="Arial" pitchFamily="34" charset="0"/>
              </a:rPr>
              <a:t>Depth of stilling basin</a:t>
            </a:r>
          </a:p>
          <a:p>
            <a:pPr marL="171450" indent="-171450" algn="just">
              <a:lnSpc>
                <a:spcPct val="150000"/>
              </a:lnSpc>
              <a:buFont typeface="Courier New" pitchFamily="49" charset="0"/>
              <a:buChar char="o"/>
            </a:pPr>
            <a:r>
              <a:rPr lang="en-US" dirty="0" smtClean="0">
                <a:latin typeface="Arial" pitchFamily="34" charset="0"/>
                <a:cs typeface="Arial" pitchFamily="34" charset="0"/>
              </a:rPr>
              <a:t>Requirement of Stilling Basin</a:t>
            </a:r>
          </a:p>
          <a:p>
            <a:pPr marL="171450" indent="-171450" algn="just">
              <a:lnSpc>
                <a:spcPct val="150000"/>
              </a:lnSpc>
              <a:buFont typeface="Courier New" pitchFamily="49" charset="0"/>
              <a:buChar char="o"/>
            </a:pPr>
            <a:r>
              <a:rPr lang="en-US" dirty="0" smtClean="0">
                <a:latin typeface="Arial" pitchFamily="34" charset="0"/>
                <a:cs typeface="Arial" pitchFamily="34" charset="0"/>
              </a:rPr>
              <a:t>Slope of channel</a:t>
            </a:r>
          </a:p>
          <a:p>
            <a:pPr marL="171450" indent="-171450" algn="just">
              <a:lnSpc>
                <a:spcPct val="150000"/>
              </a:lnSpc>
              <a:buFont typeface="Courier New" pitchFamily="49" charset="0"/>
              <a:buChar char="o"/>
            </a:pPr>
            <a:r>
              <a:rPr lang="en-US" dirty="0" smtClean="0">
                <a:latin typeface="Arial" pitchFamily="34" charset="0"/>
                <a:cs typeface="Arial" pitchFamily="34" charset="0"/>
              </a:rPr>
              <a:t>Slope of bed</a:t>
            </a:r>
          </a:p>
        </p:txBody>
      </p:sp>
      <p:sp>
        <p:nvSpPr>
          <p:cNvPr id="23" name="Freeform 22"/>
          <p:cNvSpPr/>
          <p:nvPr/>
        </p:nvSpPr>
        <p:spPr>
          <a:xfrm>
            <a:off x="7248525" y="1762125"/>
            <a:ext cx="3133725" cy="2981325"/>
          </a:xfrm>
          <a:custGeom>
            <a:avLst/>
            <a:gdLst>
              <a:gd name="connsiteX0" fmla="*/ 0 w 3133725"/>
              <a:gd name="connsiteY0" fmla="*/ 0 h 2981325"/>
              <a:gd name="connsiteX1" fmla="*/ 38100 w 3133725"/>
              <a:gd name="connsiteY1" fmla="*/ 85725 h 2981325"/>
              <a:gd name="connsiteX2" fmla="*/ 95250 w 3133725"/>
              <a:gd name="connsiteY2" fmla="*/ 142875 h 2981325"/>
              <a:gd name="connsiteX3" fmla="*/ 180975 w 3133725"/>
              <a:gd name="connsiteY3" fmla="*/ 190500 h 2981325"/>
              <a:gd name="connsiteX4" fmla="*/ 209550 w 3133725"/>
              <a:gd name="connsiteY4" fmla="*/ 209550 h 2981325"/>
              <a:gd name="connsiteX5" fmla="*/ 266700 w 3133725"/>
              <a:gd name="connsiteY5" fmla="*/ 257175 h 2981325"/>
              <a:gd name="connsiteX6" fmla="*/ 295275 w 3133725"/>
              <a:gd name="connsiteY6" fmla="*/ 266700 h 2981325"/>
              <a:gd name="connsiteX7" fmla="*/ 352425 w 3133725"/>
              <a:gd name="connsiteY7" fmla="*/ 314325 h 2981325"/>
              <a:gd name="connsiteX8" fmla="*/ 428625 w 3133725"/>
              <a:gd name="connsiteY8" fmla="*/ 333375 h 2981325"/>
              <a:gd name="connsiteX9" fmla="*/ 457200 w 3133725"/>
              <a:gd name="connsiteY9" fmla="*/ 352425 h 2981325"/>
              <a:gd name="connsiteX10" fmla="*/ 485775 w 3133725"/>
              <a:gd name="connsiteY10" fmla="*/ 361950 h 2981325"/>
              <a:gd name="connsiteX11" fmla="*/ 542925 w 3133725"/>
              <a:gd name="connsiteY11" fmla="*/ 400050 h 2981325"/>
              <a:gd name="connsiteX12" fmla="*/ 571500 w 3133725"/>
              <a:gd name="connsiteY12" fmla="*/ 409575 h 2981325"/>
              <a:gd name="connsiteX13" fmla="*/ 628650 w 3133725"/>
              <a:gd name="connsiteY13" fmla="*/ 447675 h 2981325"/>
              <a:gd name="connsiteX14" fmla="*/ 695325 w 3133725"/>
              <a:gd name="connsiteY14" fmla="*/ 504825 h 2981325"/>
              <a:gd name="connsiteX15" fmla="*/ 733425 w 3133725"/>
              <a:gd name="connsiteY15" fmla="*/ 552450 h 2981325"/>
              <a:gd name="connsiteX16" fmla="*/ 781050 w 3133725"/>
              <a:gd name="connsiteY16" fmla="*/ 609600 h 2981325"/>
              <a:gd name="connsiteX17" fmla="*/ 838200 w 3133725"/>
              <a:gd name="connsiteY17" fmla="*/ 647700 h 2981325"/>
              <a:gd name="connsiteX18" fmla="*/ 933450 w 3133725"/>
              <a:gd name="connsiteY18" fmla="*/ 704850 h 2981325"/>
              <a:gd name="connsiteX19" fmla="*/ 962025 w 3133725"/>
              <a:gd name="connsiteY19" fmla="*/ 733425 h 2981325"/>
              <a:gd name="connsiteX20" fmla="*/ 1000125 w 3133725"/>
              <a:gd name="connsiteY20" fmla="*/ 790575 h 2981325"/>
              <a:gd name="connsiteX21" fmla="*/ 1057275 w 3133725"/>
              <a:gd name="connsiteY21" fmla="*/ 819150 h 2981325"/>
              <a:gd name="connsiteX22" fmla="*/ 1085850 w 3133725"/>
              <a:gd name="connsiteY22" fmla="*/ 847725 h 2981325"/>
              <a:gd name="connsiteX23" fmla="*/ 1104900 w 3133725"/>
              <a:gd name="connsiteY23" fmla="*/ 876300 h 2981325"/>
              <a:gd name="connsiteX24" fmla="*/ 1133475 w 3133725"/>
              <a:gd name="connsiteY24" fmla="*/ 895350 h 2981325"/>
              <a:gd name="connsiteX25" fmla="*/ 1162050 w 3133725"/>
              <a:gd name="connsiteY25" fmla="*/ 923925 h 2981325"/>
              <a:gd name="connsiteX26" fmla="*/ 1190625 w 3133725"/>
              <a:gd name="connsiteY26" fmla="*/ 981075 h 2981325"/>
              <a:gd name="connsiteX27" fmla="*/ 1219200 w 3133725"/>
              <a:gd name="connsiteY27" fmla="*/ 1009650 h 2981325"/>
              <a:gd name="connsiteX28" fmla="*/ 1266825 w 3133725"/>
              <a:gd name="connsiteY28" fmla="*/ 1066800 h 2981325"/>
              <a:gd name="connsiteX29" fmla="*/ 1276350 w 3133725"/>
              <a:gd name="connsiteY29" fmla="*/ 1095375 h 2981325"/>
              <a:gd name="connsiteX30" fmla="*/ 1314450 w 3133725"/>
              <a:gd name="connsiteY30" fmla="*/ 1152525 h 2981325"/>
              <a:gd name="connsiteX31" fmla="*/ 1333500 w 3133725"/>
              <a:gd name="connsiteY31" fmla="*/ 1181100 h 2981325"/>
              <a:gd name="connsiteX32" fmla="*/ 1352550 w 3133725"/>
              <a:gd name="connsiteY32" fmla="*/ 1209675 h 2981325"/>
              <a:gd name="connsiteX33" fmla="*/ 1362075 w 3133725"/>
              <a:gd name="connsiteY33" fmla="*/ 1238250 h 2981325"/>
              <a:gd name="connsiteX34" fmla="*/ 1381125 w 3133725"/>
              <a:gd name="connsiteY34" fmla="*/ 1266825 h 2981325"/>
              <a:gd name="connsiteX35" fmla="*/ 1400175 w 3133725"/>
              <a:gd name="connsiteY35" fmla="*/ 1323975 h 2981325"/>
              <a:gd name="connsiteX36" fmla="*/ 1409700 w 3133725"/>
              <a:gd name="connsiteY36" fmla="*/ 1352550 h 2981325"/>
              <a:gd name="connsiteX37" fmla="*/ 1428750 w 3133725"/>
              <a:gd name="connsiteY37" fmla="*/ 1381125 h 2981325"/>
              <a:gd name="connsiteX38" fmla="*/ 1447800 w 3133725"/>
              <a:gd name="connsiteY38" fmla="*/ 1438275 h 2981325"/>
              <a:gd name="connsiteX39" fmla="*/ 1485900 w 3133725"/>
              <a:gd name="connsiteY39" fmla="*/ 1495425 h 2981325"/>
              <a:gd name="connsiteX40" fmla="*/ 1504950 w 3133725"/>
              <a:gd name="connsiteY40" fmla="*/ 1552575 h 2981325"/>
              <a:gd name="connsiteX41" fmla="*/ 1533525 w 3133725"/>
              <a:gd name="connsiteY41" fmla="*/ 1619250 h 2981325"/>
              <a:gd name="connsiteX42" fmla="*/ 1562100 w 3133725"/>
              <a:gd name="connsiteY42" fmla="*/ 1647825 h 2981325"/>
              <a:gd name="connsiteX43" fmla="*/ 1600200 w 3133725"/>
              <a:gd name="connsiteY43" fmla="*/ 1704975 h 2981325"/>
              <a:gd name="connsiteX44" fmla="*/ 1619250 w 3133725"/>
              <a:gd name="connsiteY44" fmla="*/ 1733550 h 2981325"/>
              <a:gd name="connsiteX45" fmla="*/ 1647825 w 3133725"/>
              <a:gd name="connsiteY45" fmla="*/ 1790700 h 2981325"/>
              <a:gd name="connsiteX46" fmla="*/ 1676400 w 3133725"/>
              <a:gd name="connsiteY46" fmla="*/ 1809750 h 2981325"/>
              <a:gd name="connsiteX47" fmla="*/ 1724025 w 3133725"/>
              <a:gd name="connsiteY47" fmla="*/ 1866900 h 2981325"/>
              <a:gd name="connsiteX48" fmla="*/ 1743075 w 3133725"/>
              <a:gd name="connsiteY48" fmla="*/ 1895475 h 2981325"/>
              <a:gd name="connsiteX49" fmla="*/ 1800225 w 3133725"/>
              <a:gd name="connsiteY49" fmla="*/ 1962150 h 2981325"/>
              <a:gd name="connsiteX50" fmla="*/ 1828800 w 3133725"/>
              <a:gd name="connsiteY50" fmla="*/ 1971675 h 2981325"/>
              <a:gd name="connsiteX51" fmla="*/ 1866900 w 3133725"/>
              <a:gd name="connsiteY51" fmla="*/ 2028825 h 2981325"/>
              <a:gd name="connsiteX52" fmla="*/ 1885950 w 3133725"/>
              <a:gd name="connsiteY52" fmla="*/ 2057400 h 2981325"/>
              <a:gd name="connsiteX53" fmla="*/ 1943100 w 3133725"/>
              <a:gd name="connsiteY53" fmla="*/ 2124075 h 2981325"/>
              <a:gd name="connsiteX54" fmla="*/ 1971675 w 3133725"/>
              <a:gd name="connsiteY54" fmla="*/ 2152650 h 2981325"/>
              <a:gd name="connsiteX55" fmla="*/ 1990725 w 3133725"/>
              <a:gd name="connsiteY55" fmla="*/ 2181225 h 2981325"/>
              <a:gd name="connsiteX56" fmla="*/ 2019300 w 3133725"/>
              <a:gd name="connsiteY56" fmla="*/ 2209800 h 2981325"/>
              <a:gd name="connsiteX57" fmla="*/ 2038350 w 3133725"/>
              <a:gd name="connsiteY57" fmla="*/ 2238375 h 2981325"/>
              <a:gd name="connsiteX58" fmla="*/ 2066925 w 3133725"/>
              <a:gd name="connsiteY58" fmla="*/ 2257425 h 2981325"/>
              <a:gd name="connsiteX59" fmla="*/ 2114550 w 3133725"/>
              <a:gd name="connsiteY59" fmla="*/ 2305050 h 2981325"/>
              <a:gd name="connsiteX60" fmla="*/ 2143125 w 3133725"/>
              <a:gd name="connsiteY60" fmla="*/ 2333625 h 2981325"/>
              <a:gd name="connsiteX61" fmla="*/ 2200275 w 3133725"/>
              <a:gd name="connsiteY61" fmla="*/ 2371725 h 2981325"/>
              <a:gd name="connsiteX62" fmla="*/ 2228850 w 3133725"/>
              <a:gd name="connsiteY62" fmla="*/ 2400300 h 2981325"/>
              <a:gd name="connsiteX63" fmla="*/ 2286000 w 3133725"/>
              <a:gd name="connsiteY63" fmla="*/ 2438400 h 2981325"/>
              <a:gd name="connsiteX64" fmla="*/ 2333625 w 3133725"/>
              <a:gd name="connsiteY64" fmla="*/ 2505075 h 2981325"/>
              <a:gd name="connsiteX65" fmla="*/ 2362200 w 3133725"/>
              <a:gd name="connsiteY65" fmla="*/ 2514600 h 2981325"/>
              <a:gd name="connsiteX66" fmla="*/ 2447925 w 3133725"/>
              <a:gd name="connsiteY66" fmla="*/ 2552700 h 2981325"/>
              <a:gd name="connsiteX67" fmla="*/ 2476500 w 3133725"/>
              <a:gd name="connsiteY67" fmla="*/ 2571750 h 2981325"/>
              <a:gd name="connsiteX68" fmla="*/ 2514600 w 3133725"/>
              <a:gd name="connsiteY68" fmla="*/ 2581275 h 2981325"/>
              <a:gd name="connsiteX69" fmla="*/ 2600325 w 3133725"/>
              <a:gd name="connsiteY69" fmla="*/ 2609850 h 2981325"/>
              <a:gd name="connsiteX70" fmla="*/ 2628900 w 3133725"/>
              <a:gd name="connsiteY70" fmla="*/ 2628900 h 2981325"/>
              <a:gd name="connsiteX71" fmla="*/ 2647950 w 3133725"/>
              <a:gd name="connsiteY71" fmla="*/ 2657475 h 2981325"/>
              <a:gd name="connsiteX72" fmla="*/ 2733675 w 3133725"/>
              <a:gd name="connsiteY72" fmla="*/ 2695575 h 2981325"/>
              <a:gd name="connsiteX73" fmla="*/ 2762250 w 3133725"/>
              <a:gd name="connsiteY73" fmla="*/ 2714625 h 2981325"/>
              <a:gd name="connsiteX74" fmla="*/ 2809875 w 3133725"/>
              <a:gd name="connsiteY74" fmla="*/ 2781300 h 2981325"/>
              <a:gd name="connsiteX75" fmla="*/ 2838450 w 3133725"/>
              <a:gd name="connsiteY75" fmla="*/ 2800350 h 2981325"/>
              <a:gd name="connsiteX76" fmla="*/ 2895600 w 3133725"/>
              <a:gd name="connsiteY76" fmla="*/ 2809875 h 2981325"/>
              <a:gd name="connsiteX77" fmla="*/ 2924175 w 3133725"/>
              <a:gd name="connsiteY77" fmla="*/ 2828925 h 2981325"/>
              <a:gd name="connsiteX78" fmla="*/ 2952750 w 3133725"/>
              <a:gd name="connsiteY78" fmla="*/ 2857500 h 2981325"/>
              <a:gd name="connsiteX79" fmla="*/ 2981325 w 3133725"/>
              <a:gd name="connsiteY79" fmla="*/ 2867025 h 2981325"/>
              <a:gd name="connsiteX80" fmla="*/ 3019425 w 3133725"/>
              <a:gd name="connsiteY80" fmla="*/ 2886075 h 2981325"/>
              <a:gd name="connsiteX81" fmla="*/ 3076575 w 3133725"/>
              <a:gd name="connsiteY81" fmla="*/ 2924175 h 2981325"/>
              <a:gd name="connsiteX82" fmla="*/ 3095625 w 3133725"/>
              <a:gd name="connsiteY82" fmla="*/ 2952750 h 2981325"/>
              <a:gd name="connsiteX83" fmla="*/ 3124200 w 3133725"/>
              <a:gd name="connsiteY83" fmla="*/ 2971800 h 2981325"/>
              <a:gd name="connsiteX84" fmla="*/ 3133725 w 3133725"/>
              <a:gd name="connsiteY84" fmla="*/ 2981325 h 29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133725" h="2981325">
                <a:moveTo>
                  <a:pt x="0" y="0"/>
                </a:moveTo>
                <a:cubicBezTo>
                  <a:pt x="12079" y="36238"/>
                  <a:pt x="13949" y="58555"/>
                  <a:pt x="38100" y="85725"/>
                </a:cubicBezTo>
                <a:cubicBezTo>
                  <a:pt x="55998" y="105861"/>
                  <a:pt x="69692" y="134356"/>
                  <a:pt x="95250" y="142875"/>
                </a:cubicBezTo>
                <a:cubicBezTo>
                  <a:pt x="145545" y="159640"/>
                  <a:pt x="115471" y="146831"/>
                  <a:pt x="180975" y="190500"/>
                </a:cubicBezTo>
                <a:cubicBezTo>
                  <a:pt x="190500" y="196850"/>
                  <a:pt x="201455" y="201455"/>
                  <a:pt x="209550" y="209550"/>
                </a:cubicBezTo>
                <a:cubicBezTo>
                  <a:pt x="230616" y="230616"/>
                  <a:pt x="240178" y="243914"/>
                  <a:pt x="266700" y="257175"/>
                </a:cubicBezTo>
                <a:cubicBezTo>
                  <a:pt x="275680" y="261665"/>
                  <a:pt x="286295" y="262210"/>
                  <a:pt x="295275" y="266700"/>
                </a:cubicBezTo>
                <a:cubicBezTo>
                  <a:pt x="357601" y="297863"/>
                  <a:pt x="289228" y="272194"/>
                  <a:pt x="352425" y="314325"/>
                </a:cubicBezTo>
                <a:cubicBezTo>
                  <a:pt x="364977" y="322693"/>
                  <a:pt x="421755" y="332001"/>
                  <a:pt x="428625" y="333375"/>
                </a:cubicBezTo>
                <a:cubicBezTo>
                  <a:pt x="438150" y="339725"/>
                  <a:pt x="446961" y="347305"/>
                  <a:pt x="457200" y="352425"/>
                </a:cubicBezTo>
                <a:cubicBezTo>
                  <a:pt x="466180" y="356915"/>
                  <a:pt x="476998" y="357074"/>
                  <a:pt x="485775" y="361950"/>
                </a:cubicBezTo>
                <a:cubicBezTo>
                  <a:pt x="505789" y="373069"/>
                  <a:pt x="521205" y="392810"/>
                  <a:pt x="542925" y="400050"/>
                </a:cubicBezTo>
                <a:cubicBezTo>
                  <a:pt x="552450" y="403225"/>
                  <a:pt x="562723" y="404699"/>
                  <a:pt x="571500" y="409575"/>
                </a:cubicBezTo>
                <a:cubicBezTo>
                  <a:pt x="591514" y="420694"/>
                  <a:pt x="612461" y="431486"/>
                  <a:pt x="628650" y="447675"/>
                </a:cubicBezTo>
                <a:cubicBezTo>
                  <a:pt x="674845" y="493870"/>
                  <a:pt x="651806" y="475812"/>
                  <a:pt x="695325" y="504825"/>
                </a:cubicBezTo>
                <a:cubicBezTo>
                  <a:pt x="713868" y="560455"/>
                  <a:pt x="690341" y="509366"/>
                  <a:pt x="733425" y="552450"/>
                </a:cubicBezTo>
                <a:cubicBezTo>
                  <a:pt x="788458" y="607483"/>
                  <a:pt x="710831" y="554985"/>
                  <a:pt x="781050" y="609600"/>
                </a:cubicBezTo>
                <a:cubicBezTo>
                  <a:pt x="799122" y="623656"/>
                  <a:pt x="817722" y="637461"/>
                  <a:pt x="838200" y="647700"/>
                </a:cubicBezTo>
                <a:cubicBezTo>
                  <a:pt x="868265" y="662732"/>
                  <a:pt x="910462" y="681862"/>
                  <a:pt x="933450" y="704850"/>
                </a:cubicBezTo>
                <a:cubicBezTo>
                  <a:pt x="942975" y="714375"/>
                  <a:pt x="953755" y="722792"/>
                  <a:pt x="962025" y="733425"/>
                </a:cubicBezTo>
                <a:cubicBezTo>
                  <a:pt x="976081" y="751497"/>
                  <a:pt x="981075" y="777875"/>
                  <a:pt x="1000125" y="790575"/>
                </a:cubicBezTo>
                <a:cubicBezTo>
                  <a:pt x="1037054" y="815194"/>
                  <a:pt x="1017840" y="806005"/>
                  <a:pt x="1057275" y="819150"/>
                </a:cubicBezTo>
                <a:cubicBezTo>
                  <a:pt x="1066800" y="828675"/>
                  <a:pt x="1077226" y="837377"/>
                  <a:pt x="1085850" y="847725"/>
                </a:cubicBezTo>
                <a:cubicBezTo>
                  <a:pt x="1093179" y="856519"/>
                  <a:pt x="1096805" y="868205"/>
                  <a:pt x="1104900" y="876300"/>
                </a:cubicBezTo>
                <a:cubicBezTo>
                  <a:pt x="1112995" y="884395"/>
                  <a:pt x="1124681" y="888021"/>
                  <a:pt x="1133475" y="895350"/>
                </a:cubicBezTo>
                <a:cubicBezTo>
                  <a:pt x="1143823" y="903974"/>
                  <a:pt x="1152525" y="914400"/>
                  <a:pt x="1162050" y="923925"/>
                </a:cubicBezTo>
                <a:cubicBezTo>
                  <a:pt x="1171596" y="952564"/>
                  <a:pt x="1170109" y="956456"/>
                  <a:pt x="1190625" y="981075"/>
                </a:cubicBezTo>
                <a:cubicBezTo>
                  <a:pt x="1199249" y="991423"/>
                  <a:pt x="1210576" y="999302"/>
                  <a:pt x="1219200" y="1009650"/>
                </a:cubicBezTo>
                <a:cubicBezTo>
                  <a:pt x="1285505" y="1089216"/>
                  <a:pt x="1183343" y="983318"/>
                  <a:pt x="1266825" y="1066800"/>
                </a:cubicBezTo>
                <a:cubicBezTo>
                  <a:pt x="1270000" y="1076325"/>
                  <a:pt x="1271474" y="1086598"/>
                  <a:pt x="1276350" y="1095375"/>
                </a:cubicBezTo>
                <a:cubicBezTo>
                  <a:pt x="1287469" y="1115389"/>
                  <a:pt x="1301750" y="1133475"/>
                  <a:pt x="1314450" y="1152525"/>
                </a:cubicBezTo>
                <a:lnTo>
                  <a:pt x="1333500" y="1181100"/>
                </a:lnTo>
                <a:cubicBezTo>
                  <a:pt x="1339850" y="1190625"/>
                  <a:pt x="1348930" y="1198815"/>
                  <a:pt x="1352550" y="1209675"/>
                </a:cubicBezTo>
                <a:cubicBezTo>
                  <a:pt x="1355725" y="1219200"/>
                  <a:pt x="1357585" y="1229270"/>
                  <a:pt x="1362075" y="1238250"/>
                </a:cubicBezTo>
                <a:cubicBezTo>
                  <a:pt x="1367195" y="1248489"/>
                  <a:pt x="1376476" y="1256364"/>
                  <a:pt x="1381125" y="1266825"/>
                </a:cubicBezTo>
                <a:cubicBezTo>
                  <a:pt x="1389280" y="1285175"/>
                  <a:pt x="1393825" y="1304925"/>
                  <a:pt x="1400175" y="1323975"/>
                </a:cubicBezTo>
                <a:cubicBezTo>
                  <a:pt x="1403350" y="1333500"/>
                  <a:pt x="1404131" y="1344196"/>
                  <a:pt x="1409700" y="1352550"/>
                </a:cubicBezTo>
                <a:cubicBezTo>
                  <a:pt x="1416050" y="1362075"/>
                  <a:pt x="1424101" y="1370664"/>
                  <a:pt x="1428750" y="1381125"/>
                </a:cubicBezTo>
                <a:cubicBezTo>
                  <a:pt x="1436905" y="1399475"/>
                  <a:pt x="1436661" y="1421567"/>
                  <a:pt x="1447800" y="1438275"/>
                </a:cubicBezTo>
                <a:cubicBezTo>
                  <a:pt x="1460500" y="1457325"/>
                  <a:pt x="1478660" y="1473705"/>
                  <a:pt x="1485900" y="1495425"/>
                </a:cubicBezTo>
                <a:lnTo>
                  <a:pt x="1504950" y="1552575"/>
                </a:lnTo>
                <a:cubicBezTo>
                  <a:pt x="1512723" y="1575894"/>
                  <a:pt x="1518812" y="1598652"/>
                  <a:pt x="1533525" y="1619250"/>
                </a:cubicBezTo>
                <a:cubicBezTo>
                  <a:pt x="1541355" y="1630211"/>
                  <a:pt x="1553830" y="1637192"/>
                  <a:pt x="1562100" y="1647825"/>
                </a:cubicBezTo>
                <a:cubicBezTo>
                  <a:pt x="1576156" y="1665897"/>
                  <a:pt x="1587500" y="1685925"/>
                  <a:pt x="1600200" y="1704975"/>
                </a:cubicBezTo>
                <a:cubicBezTo>
                  <a:pt x="1606550" y="1714500"/>
                  <a:pt x="1615630" y="1722690"/>
                  <a:pt x="1619250" y="1733550"/>
                </a:cubicBezTo>
                <a:cubicBezTo>
                  <a:pt x="1626997" y="1756791"/>
                  <a:pt x="1629361" y="1772236"/>
                  <a:pt x="1647825" y="1790700"/>
                </a:cubicBezTo>
                <a:cubicBezTo>
                  <a:pt x="1655920" y="1798795"/>
                  <a:pt x="1666875" y="1803400"/>
                  <a:pt x="1676400" y="1809750"/>
                </a:cubicBezTo>
                <a:cubicBezTo>
                  <a:pt x="1723698" y="1880696"/>
                  <a:pt x="1662909" y="1793561"/>
                  <a:pt x="1724025" y="1866900"/>
                </a:cubicBezTo>
                <a:cubicBezTo>
                  <a:pt x="1731354" y="1875694"/>
                  <a:pt x="1736421" y="1886160"/>
                  <a:pt x="1743075" y="1895475"/>
                </a:cubicBezTo>
                <a:cubicBezTo>
                  <a:pt x="1755079" y="1912281"/>
                  <a:pt x="1781343" y="1949562"/>
                  <a:pt x="1800225" y="1962150"/>
                </a:cubicBezTo>
                <a:cubicBezTo>
                  <a:pt x="1808579" y="1967719"/>
                  <a:pt x="1819275" y="1968500"/>
                  <a:pt x="1828800" y="1971675"/>
                </a:cubicBezTo>
                <a:lnTo>
                  <a:pt x="1866900" y="2028825"/>
                </a:lnTo>
                <a:cubicBezTo>
                  <a:pt x="1873250" y="2038350"/>
                  <a:pt x="1877855" y="2049305"/>
                  <a:pt x="1885950" y="2057400"/>
                </a:cubicBezTo>
                <a:cubicBezTo>
                  <a:pt x="1956855" y="2128305"/>
                  <a:pt x="1869786" y="2038541"/>
                  <a:pt x="1943100" y="2124075"/>
                </a:cubicBezTo>
                <a:cubicBezTo>
                  <a:pt x="1951866" y="2134302"/>
                  <a:pt x="1963051" y="2142302"/>
                  <a:pt x="1971675" y="2152650"/>
                </a:cubicBezTo>
                <a:cubicBezTo>
                  <a:pt x="1979004" y="2161444"/>
                  <a:pt x="1983396" y="2172431"/>
                  <a:pt x="1990725" y="2181225"/>
                </a:cubicBezTo>
                <a:cubicBezTo>
                  <a:pt x="1999349" y="2191573"/>
                  <a:pt x="2010676" y="2199452"/>
                  <a:pt x="2019300" y="2209800"/>
                </a:cubicBezTo>
                <a:cubicBezTo>
                  <a:pt x="2026629" y="2218594"/>
                  <a:pt x="2030255" y="2230280"/>
                  <a:pt x="2038350" y="2238375"/>
                </a:cubicBezTo>
                <a:cubicBezTo>
                  <a:pt x="2046445" y="2246470"/>
                  <a:pt x="2057400" y="2251075"/>
                  <a:pt x="2066925" y="2257425"/>
                </a:cubicBezTo>
                <a:cubicBezTo>
                  <a:pt x="2101850" y="2309813"/>
                  <a:pt x="2066925" y="2265363"/>
                  <a:pt x="2114550" y="2305050"/>
                </a:cubicBezTo>
                <a:cubicBezTo>
                  <a:pt x="2124898" y="2313674"/>
                  <a:pt x="2132492" y="2325355"/>
                  <a:pt x="2143125" y="2333625"/>
                </a:cubicBezTo>
                <a:cubicBezTo>
                  <a:pt x="2161197" y="2347681"/>
                  <a:pt x="2184086" y="2355536"/>
                  <a:pt x="2200275" y="2371725"/>
                </a:cubicBezTo>
                <a:cubicBezTo>
                  <a:pt x="2209800" y="2381250"/>
                  <a:pt x="2218217" y="2392030"/>
                  <a:pt x="2228850" y="2400300"/>
                </a:cubicBezTo>
                <a:cubicBezTo>
                  <a:pt x="2246922" y="2414356"/>
                  <a:pt x="2286000" y="2438400"/>
                  <a:pt x="2286000" y="2438400"/>
                </a:cubicBezTo>
                <a:cubicBezTo>
                  <a:pt x="2300898" y="2468196"/>
                  <a:pt x="2304664" y="2485767"/>
                  <a:pt x="2333625" y="2505075"/>
                </a:cubicBezTo>
                <a:cubicBezTo>
                  <a:pt x="2341979" y="2510644"/>
                  <a:pt x="2352675" y="2511425"/>
                  <a:pt x="2362200" y="2514600"/>
                </a:cubicBezTo>
                <a:cubicBezTo>
                  <a:pt x="2416713" y="2569113"/>
                  <a:pt x="2359879" y="2523351"/>
                  <a:pt x="2447925" y="2552700"/>
                </a:cubicBezTo>
                <a:cubicBezTo>
                  <a:pt x="2458785" y="2556320"/>
                  <a:pt x="2465978" y="2567241"/>
                  <a:pt x="2476500" y="2571750"/>
                </a:cubicBezTo>
                <a:cubicBezTo>
                  <a:pt x="2488532" y="2576907"/>
                  <a:pt x="2501900" y="2578100"/>
                  <a:pt x="2514600" y="2581275"/>
                </a:cubicBezTo>
                <a:cubicBezTo>
                  <a:pt x="2579529" y="2624561"/>
                  <a:pt x="2497662" y="2575629"/>
                  <a:pt x="2600325" y="2609850"/>
                </a:cubicBezTo>
                <a:cubicBezTo>
                  <a:pt x="2611185" y="2613470"/>
                  <a:pt x="2619375" y="2622550"/>
                  <a:pt x="2628900" y="2628900"/>
                </a:cubicBezTo>
                <a:cubicBezTo>
                  <a:pt x="2635250" y="2638425"/>
                  <a:pt x="2639855" y="2649380"/>
                  <a:pt x="2647950" y="2657475"/>
                </a:cubicBezTo>
                <a:cubicBezTo>
                  <a:pt x="2686722" y="2696247"/>
                  <a:pt x="2677086" y="2657849"/>
                  <a:pt x="2733675" y="2695575"/>
                </a:cubicBezTo>
                <a:lnTo>
                  <a:pt x="2762250" y="2714625"/>
                </a:lnTo>
                <a:cubicBezTo>
                  <a:pt x="2773067" y="2730850"/>
                  <a:pt x="2798060" y="2769485"/>
                  <a:pt x="2809875" y="2781300"/>
                </a:cubicBezTo>
                <a:cubicBezTo>
                  <a:pt x="2817970" y="2789395"/>
                  <a:pt x="2827590" y="2796730"/>
                  <a:pt x="2838450" y="2800350"/>
                </a:cubicBezTo>
                <a:cubicBezTo>
                  <a:pt x="2856772" y="2806457"/>
                  <a:pt x="2876550" y="2806700"/>
                  <a:pt x="2895600" y="2809875"/>
                </a:cubicBezTo>
                <a:cubicBezTo>
                  <a:pt x="2905125" y="2816225"/>
                  <a:pt x="2915381" y="2821596"/>
                  <a:pt x="2924175" y="2828925"/>
                </a:cubicBezTo>
                <a:cubicBezTo>
                  <a:pt x="2934523" y="2837549"/>
                  <a:pt x="2941542" y="2850028"/>
                  <a:pt x="2952750" y="2857500"/>
                </a:cubicBezTo>
                <a:cubicBezTo>
                  <a:pt x="2961104" y="2863069"/>
                  <a:pt x="2972097" y="2863070"/>
                  <a:pt x="2981325" y="2867025"/>
                </a:cubicBezTo>
                <a:cubicBezTo>
                  <a:pt x="2994376" y="2872618"/>
                  <a:pt x="3007249" y="2878770"/>
                  <a:pt x="3019425" y="2886075"/>
                </a:cubicBezTo>
                <a:cubicBezTo>
                  <a:pt x="3039058" y="2897855"/>
                  <a:pt x="3076575" y="2924175"/>
                  <a:pt x="3076575" y="2924175"/>
                </a:cubicBezTo>
                <a:cubicBezTo>
                  <a:pt x="3082925" y="2933700"/>
                  <a:pt x="3087530" y="2944655"/>
                  <a:pt x="3095625" y="2952750"/>
                </a:cubicBezTo>
                <a:cubicBezTo>
                  <a:pt x="3103720" y="2960845"/>
                  <a:pt x="3115042" y="2964931"/>
                  <a:pt x="3124200" y="2971800"/>
                </a:cubicBezTo>
                <a:cubicBezTo>
                  <a:pt x="3127792" y="2974494"/>
                  <a:pt x="3130550" y="2978150"/>
                  <a:pt x="3133725" y="2981325"/>
                </a:cubicBezTo>
              </a:path>
            </a:pathLst>
          </a:custGeom>
          <a:ln w="57150">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a:solidFill>
                  <a:srgbClr val="00B0F0"/>
                </a:solidFill>
              </a:ln>
              <a:solidFill>
                <a:srgbClr val="00B0F0"/>
              </a:solidFill>
            </a:endParaRPr>
          </a:p>
        </p:txBody>
      </p:sp>
      <p:sp>
        <p:nvSpPr>
          <p:cNvPr id="14" name="CasellaDiTesto 28"/>
          <p:cNvSpPr txBox="1"/>
          <p:nvPr/>
        </p:nvSpPr>
        <p:spPr>
          <a:xfrm>
            <a:off x="2874758" y="6868603"/>
            <a:ext cx="5038250" cy="276999"/>
          </a:xfrm>
          <a:prstGeom prst="rect">
            <a:avLst/>
          </a:prstGeom>
          <a:noFill/>
        </p:spPr>
        <p:txBody>
          <a:bodyPr wrap="square" rtlCol="0">
            <a:spAutoFit/>
          </a:bodyPr>
          <a:lstStyle/>
          <a:p>
            <a:r>
              <a:rPr lang="en-US" sz="1200" b="1" dirty="0" smtClean="0">
                <a:solidFill>
                  <a:schemeClr val="accent2"/>
                </a:solidFill>
              </a:rPr>
              <a:t>Uttarakhand Landslide Projects - Glimpses of Drainage Measures</a:t>
            </a:r>
            <a:endParaRPr lang="it-IT" sz="1200" b="1" dirty="0">
              <a:solidFill>
                <a:schemeClr val="accent2"/>
              </a:solidFill>
            </a:endParaRPr>
          </a:p>
        </p:txBody>
      </p:sp>
    </p:spTree>
    <p:extLst>
      <p:ext uri="{BB962C8B-B14F-4D97-AF65-F5344CB8AC3E}">
        <p14:creationId xmlns:p14="http://schemas.microsoft.com/office/powerpoint/2010/main" val="418963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F978DE44-342D-4E2C-ADD3-36DB2C90AEA2}" type="slidenum">
              <a:rPr lang="it-IT" smtClean="0"/>
              <a:pPr/>
              <a:t>33</a:t>
            </a:fld>
            <a:endParaRPr lang="it-IT"/>
          </a:p>
        </p:txBody>
      </p:sp>
      <p:sp>
        <p:nvSpPr>
          <p:cNvPr id="19" name="Titolo 8"/>
          <p:cNvSpPr>
            <a:spLocks noGrp="1"/>
          </p:cNvSpPr>
          <p:nvPr>
            <p:ph type="title"/>
          </p:nvPr>
        </p:nvSpPr>
        <p:spPr>
          <a:xfrm>
            <a:off x="637408" y="474620"/>
            <a:ext cx="6906392" cy="496930"/>
          </a:xfrm>
        </p:spPr>
        <p:txBody>
          <a:bodyPr>
            <a:noAutofit/>
          </a:bodyPr>
          <a:lstStyle/>
          <a:p>
            <a:pPr>
              <a:buNone/>
            </a:pPr>
            <a:r>
              <a:rPr lang="it-IT" b="1" dirty="0" smtClean="0">
                <a:solidFill>
                  <a:schemeClr val="tx1"/>
                </a:solidFill>
              </a:rPr>
              <a:t>	</a:t>
            </a:r>
            <a:r>
              <a:rPr lang="en-US" dirty="0" smtClean="0">
                <a:solidFill>
                  <a:srgbClr val="002060"/>
                </a:solidFill>
              </a:rPr>
              <a:t> Drainage Design</a:t>
            </a:r>
            <a:endParaRPr lang="it-IT" b="1" dirty="0">
              <a:solidFill>
                <a:schemeClr val="tx1"/>
              </a:solidFill>
            </a:endParaRPr>
          </a:p>
        </p:txBody>
      </p:sp>
      <p:sp>
        <p:nvSpPr>
          <p:cNvPr id="30" name="Rectangle 29"/>
          <p:cNvSpPr/>
          <p:nvPr/>
        </p:nvSpPr>
        <p:spPr>
          <a:xfrm>
            <a:off x="635000" y="1151623"/>
            <a:ext cx="4679950" cy="507831"/>
          </a:xfrm>
          <a:prstGeom prst="rect">
            <a:avLst/>
          </a:prstGeom>
        </p:spPr>
        <p:txBody>
          <a:bodyPr wrap="square">
            <a:spAutoFit/>
          </a:bodyPr>
          <a:lstStyle/>
          <a:p>
            <a:pPr marL="342900" indent="-342900">
              <a:lnSpc>
                <a:spcPct val="150000"/>
              </a:lnSpc>
            </a:pPr>
            <a:r>
              <a:rPr lang="en-US" b="1" dirty="0" smtClean="0"/>
              <a:t>4.	Hydraulic Design (IRC-SP-042 ) </a:t>
            </a:r>
          </a:p>
        </p:txBody>
      </p:sp>
      <p:sp>
        <p:nvSpPr>
          <p:cNvPr id="6146" name="Rectangle 2"/>
          <p:cNvSpPr>
            <a:spLocks noChangeArrowheads="1"/>
          </p:cNvSpPr>
          <p:nvPr/>
        </p:nvSpPr>
        <p:spPr bwMode="auto">
          <a:xfrm>
            <a:off x="0" y="0"/>
            <a:ext cx="106918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148" name="Rectangle 4"/>
          <p:cNvSpPr>
            <a:spLocks noChangeArrowheads="1"/>
          </p:cNvSpPr>
          <p:nvPr/>
        </p:nvSpPr>
        <p:spPr bwMode="auto">
          <a:xfrm>
            <a:off x="0" y="0"/>
            <a:ext cx="106918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150" name="Rectangle 6"/>
          <p:cNvSpPr>
            <a:spLocks noChangeArrowheads="1"/>
          </p:cNvSpPr>
          <p:nvPr/>
        </p:nvSpPr>
        <p:spPr bwMode="auto">
          <a:xfrm>
            <a:off x="0" y="0"/>
            <a:ext cx="106918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152" name="Rectangle 8"/>
          <p:cNvSpPr>
            <a:spLocks noChangeArrowheads="1"/>
          </p:cNvSpPr>
          <p:nvPr/>
        </p:nvSpPr>
        <p:spPr bwMode="auto">
          <a:xfrm>
            <a:off x="0" y="0"/>
            <a:ext cx="10691813"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11"/>
          <p:cNvSpPr/>
          <p:nvPr/>
        </p:nvSpPr>
        <p:spPr>
          <a:xfrm>
            <a:off x="772161" y="1864138"/>
            <a:ext cx="5217159" cy="1338828"/>
          </a:xfrm>
          <a:prstGeom prst="rect">
            <a:avLst/>
          </a:prstGeom>
        </p:spPr>
        <p:txBody>
          <a:bodyPr wrap="square">
            <a:spAutoFit/>
          </a:bodyPr>
          <a:lstStyle/>
          <a:p>
            <a:pPr algn="just">
              <a:lnSpc>
                <a:spcPct val="150000"/>
              </a:lnSpc>
            </a:pPr>
            <a:r>
              <a:rPr lang="en-US" dirty="0" smtClean="0">
                <a:latin typeface="Arial" pitchFamily="34" charset="0"/>
                <a:cs typeface="Arial" pitchFamily="34" charset="0"/>
              </a:rPr>
              <a:t>Assume,</a:t>
            </a:r>
          </a:p>
          <a:p>
            <a:pPr algn="just">
              <a:lnSpc>
                <a:spcPct val="150000"/>
              </a:lnSpc>
            </a:pPr>
            <a:r>
              <a:rPr lang="en-US" dirty="0" smtClean="0">
                <a:latin typeface="Arial" pitchFamily="34" charset="0"/>
                <a:cs typeface="Arial" pitchFamily="34" charset="0"/>
              </a:rPr>
              <a:t>Base width of Trapezoidal section to be 1.2 m</a:t>
            </a:r>
          </a:p>
          <a:p>
            <a:pPr algn="just">
              <a:lnSpc>
                <a:spcPct val="150000"/>
              </a:lnSpc>
            </a:pPr>
            <a:r>
              <a:rPr lang="en-US" dirty="0" smtClean="0">
                <a:latin typeface="Arial" pitchFamily="34" charset="0"/>
                <a:cs typeface="Arial" pitchFamily="34" charset="0"/>
              </a:rPr>
              <a:t>Manning’s Roughness Co-efficient of 0.013</a:t>
            </a:r>
          </a:p>
        </p:txBody>
      </p:sp>
      <p:sp>
        <p:nvSpPr>
          <p:cNvPr id="13" name="Rectangle 12"/>
          <p:cNvSpPr/>
          <p:nvPr/>
        </p:nvSpPr>
        <p:spPr>
          <a:xfrm>
            <a:off x="745491" y="3723418"/>
            <a:ext cx="3479799" cy="2585323"/>
          </a:xfrm>
          <a:prstGeom prst="rect">
            <a:avLst/>
          </a:prstGeom>
        </p:spPr>
        <p:txBody>
          <a:bodyPr wrap="square">
            <a:spAutoFit/>
          </a:bodyPr>
          <a:lstStyle/>
          <a:p>
            <a:pPr algn="just">
              <a:lnSpc>
                <a:spcPct val="150000"/>
              </a:lnSpc>
            </a:pPr>
            <a:r>
              <a:rPr lang="en-US" dirty="0" smtClean="0">
                <a:latin typeface="Arial" pitchFamily="34" charset="0"/>
                <a:cs typeface="Arial" pitchFamily="34" charset="0"/>
              </a:rPr>
              <a:t>By Trial and Error Method,</a:t>
            </a:r>
          </a:p>
          <a:p>
            <a:pPr algn="just">
              <a:lnSpc>
                <a:spcPct val="150000"/>
              </a:lnSpc>
            </a:pPr>
            <a:endParaRPr lang="en-US" dirty="0" smtClean="0">
              <a:latin typeface="Arial" pitchFamily="34" charset="0"/>
              <a:cs typeface="Arial" pitchFamily="34" charset="0"/>
            </a:endParaRPr>
          </a:p>
          <a:p>
            <a:pPr algn="just">
              <a:lnSpc>
                <a:spcPct val="150000"/>
              </a:lnSpc>
            </a:pPr>
            <a:r>
              <a:rPr lang="en-US" dirty="0" smtClean="0">
                <a:latin typeface="Arial" pitchFamily="34" charset="0"/>
                <a:cs typeface="Arial" pitchFamily="34" charset="0"/>
              </a:rPr>
              <a:t>Depth of flow y</a:t>
            </a:r>
            <a:r>
              <a:rPr lang="en-US" baseline="-25000" dirty="0" smtClean="0">
                <a:latin typeface="Arial" pitchFamily="34" charset="0"/>
                <a:cs typeface="Arial" pitchFamily="34" charset="0"/>
              </a:rPr>
              <a:t>1</a:t>
            </a:r>
            <a:r>
              <a:rPr lang="en-US" dirty="0" smtClean="0">
                <a:latin typeface="Arial" pitchFamily="34" charset="0"/>
                <a:cs typeface="Arial" pitchFamily="34" charset="0"/>
              </a:rPr>
              <a:t>= 0.232m</a:t>
            </a:r>
          </a:p>
          <a:p>
            <a:pPr algn="just">
              <a:lnSpc>
                <a:spcPct val="150000"/>
              </a:lnSpc>
            </a:pPr>
            <a:r>
              <a:rPr lang="en-US" dirty="0" smtClean="0">
                <a:latin typeface="Arial" pitchFamily="34" charset="0"/>
                <a:cs typeface="Arial" pitchFamily="34" charset="0"/>
              </a:rPr>
              <a:t>Velocity</a:t>
            </a:r>
          </a:p>
          <a:p>
            <a:pPr algn="just">
              <a:lnSpc>
                <a:spcPct val="150000"/>
              </a:lnSpc>
            </a:pPr>
            <a:r>
              <a:rPr lang="en-US" dirty="0" smtClean="0">
                <a:latin typeface="Arial" pitchFamily="34" charset="0"/>
                <a:cs typeface="Arial" pitchFamily="34" charset="0"/>
              </a:rPr>
              <a:t>	   </a:t>
            </a:r>
          </a:p>
          <a:p>
            <a:pPr algn="just">
              <a:lnSpc>
                <a:spcPct val="150000"/>
              </a:lnSpc>
            </a:pPr>
            <a:r>
              <a:rPr lang="en-US" dirty="0" smtClean="0">
                <a:latin typeface="Arial" pitchFamily="34" charset="0"/>
                <a:cs typeface="Arial" pitchFamily="34" charset="0"/>
              </a:rPr>
              <a:t>	           = 15.4 m/s</a:t>
            </a:r>
          </a:p>
        </p:txBody>
      </p:sp>
      <p:sp>
        <p:nvSpPr>
          <p:cNvPr id="14" name="Rectangle 13"/>
          <p:cNvSpPr/>
          <p:nvPr/>
        </p:nvSpPr>
        <p:spPr>
          <a:xfrm>
            <a:off x="6574791" y="2007533"/>
            <a:ext cx="3361690" cy="923330"/>
          </a:xfrm>
          <a:prstGeom prst="rect">
            <a:avLst/>
          </a:prstGeom>
        </p:spPr>
        <p:txBody>
          <a:bodyPr wrap="square">
            <a:spAutoFit/>
          </a:bodyPr>
          <a:lstStyle/>
          <a:p>
            <a:pPr algn="just">
              <a:lnSpc>
                <a:spcPct val="150000"/>
              </a:lnSpc>
            </a:pPr>
            <a:r>
              <a:rPr lang="en-US" dirty="0" smtClean="0">
                <a:latin typeface="Arial" pitchFamily="34" charset="0"/>
                <a:cs typeface="Arial" pitchFamily="34" charset="0"/>
              </a:rPr>
              <a:t>Bed slope of S=1 (&lt;45</a:t>
            </a:r>
            <a:r>
              <a:rPr lang="en-US" baseline="30000" dirty="0" smtClean="0">
                <a:latin typeface="Arial" pitchFamily="34" charset="0"/>
                <a:cs typeface="Arial" pitchFamily="34" charset="0"/>
              </a:rPr>
              <a:t>0</a:t>
            </a:r>
            <a:r>
              <a:rPr lang="en-US" dirty="0" smtClean="0">
                <a:latin typeface="Arial" pitchFamily="34" charset="0"/>
                <a:cs typeface="Arial" pitchFamily="34" charset="0"/>
              </a:rPr>
              <a:t>)</a:t>
            </a:r>
          </a:p>
          <a:p>
            <a:pPr algn="just">
              <a:lnSpc>
                <a:spcPct val="150000"/>
              </a:lnSpc>
            </a:pPr>
            <a:r>
              <a:rPr lang="en-US" dirty="0" smtClean="0">
                <a:latin typeface="Arial" pitchFamily="34" charset="0"/>
                <a:cs typeface="Arial" pitchFamily="34" charset="0"/>
              </a:rPr>
              <a:t>Channel slope of 1:z = 1:0.36</a:t>
            </a:r>
          </a:p>
        </p:txBody>
      </p:sp>
      <p:sp>
        <p:nvSpPr>
          <p:cNvPr id="7170" name="Rectangle 2"/>
          <p:cNvSpPr>
            <a:spLocks noChangeArrowheads="1"/>
          </p:cNvSpPr>
          <p:nvPr/>
        </p:nvSpPr>
        <p:spPr bwMode="auto">
          <a:xfrm>
            <a:off x="0" y="0"/>
            <a:ext cx="106918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169"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057400" y="5151120"/>
            <a:ext cx="1214846" cy="472440"/>
          </a:xfrm>
          <a:prstGeom prst="rect">
            <a:avLst/>
          </a:prstGeom>
          <a:noFill/>
        </p:spPr>
      </p:pic>
      <p:sp>
        <p:nvSpPr>
          <p:cNvPr id="15" name="CasellaDiTesto 28"/>
          <p:cNvSpPr txBox="1"/>
          <p:nvPr/>
        </p:nvSpPr>
        <p:spPr>
          <a:xfrm>
            <a:off x="2874758" y="6868603"/>
            <a:ext cx="5038250" cy="276999"/>
          </a:xfrm>
          <a:prstGeom prst="rect">
            <a:avLst/>
          </a:prstGeom>
          <a:noFill/>
        </p:spPr>
        <p:txBody>
          <a:bodyPr wrap="square" rtlCol="0">
            <a:spAutoFit/>
          </a:bodyPr>
          <a:lstStyle/>
          <a:p>
            <a:r>
              <a:rPr lang="en-US" sz="1200" b="1" dirty="0" smtClean="0">
                <a:solidFill>
                  <a:schemeClr val="accent2"/>
                </a:solidFill>
              </a:rPr>
              <a:t>Uttarakhand Landslide Projects - Glimpses of Drainage Measures</a:t>
            </a:r>
            <a:endParaRPr lang="it-IT" sz="1200" b="1" dirty="0">
              <a:solidFill>
                <a:schemeClr val="accent2"/>
              </a:solidFill>
            </a:endParaRPr>
          </a:p>
        </p:txBody>
      </p:sp>
      <p:pic>
        <p:nvPicPr>
          <p:cNvPr id="5122" name="Picture 2"/>
          <p:cNvPicPr>
            <a:picLocks noChangeAspect="1" noChangeArrowheads="1"/>
          </p:cNvPicPr>
          <p:nvPr/>
        </p:nvPicPr>
        <p:blipFill>
          <a:blip r:embed="rId3" cstate="print"/>
          <a:srcRect/>
          <a:stretch>
            <a:fillRect/>
          </a:stretch>
        </p:blipFill>
        <p:spPr bwMode="auto">
          <a:xfrm>
            <a:off x="6369128" y="3363236"/>
            <a:ext cx="2628900" cy="2362200"/>
          </a:xfrm>
          <a:prstGeom prst="rect">
            <a:avLst/>
          </a:prstGeom>
          <a:noFill/>
          <a:ln w="9525">
            <a:noFill/>
            <a:miter lim="800000"/>
            <a:headEnd/>
            <a:tailEnd/>
          </a:ln>
        </p:spPr>
      </p:pic>
    </p:spTree>
    <p:extLst>
      <p:ext uri="{BB962C8B-B14F-4D97-AF65-F5344CB8AC3E}">
        <p14:creationId xmlns:p14="http://schemas.microsoft.com/office/powerpoint/2010/main" val="41896399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a:xfrm>
            <a:off x="619760" y="7135088"/>
            <a:ext cx="772622" cy="418552"/>
          </a:xfrm>
        </p:spPr>
        <p:txBody>
          <a:bodyPr/>
          <a:lstStyle/>
          <a:p>
            <a:fld id="{F978DE44-342D-4E2C-ADD3-36DB2C90AEA2}" type="slidenum">
              <a:rPr lang="it-IT" smtClean="0"/>
              <a:pPr/>
              <a:t>34</a:t>
            </a:fld>
            <a:endParaRPr lang="it-IT"/>
          </a:p>
        </p:txBody>
      </p:sp>
      <p:sp>
        <p:nvSpPr>
          <p:cNvPr id="30" name="Rectangle 29"/>
          <p:cNvSpPr/>
          <p:nvPr/>
        </p:nvSpPr>
        <p:spPr>
          <a:xfrm>
            <a:off x="1113961" y="454945"/>
            <a:ext cx="4679950" cy="507831"/>
          </a:xfrm>
          <a:prstGeom prst="rect">
            <a:avLst/>
          </a:prstGeom>
        </p:spPr>
        <p:txBody>
          <a:bodyPr wrap="square">
            <a:spAutoFit/>
          </a:bodyPr>
          <a:lstStyle/>
          <a:p>
            <a:pPr marL="342900" indent="-342900">
              <a:lnSpc>
                <a:spcPct val="150000"/>
              </a:lnSpc>
            </a:pPr>
            <a:r>
              <a:rPr lang="en-US" b="1" dirty="0" smtClean="0"/>
              <a:t>4.	Hydraulic Design (IRC-SP-042 ) </a:t>
            </a:r>
          </a:p>
        </p:txBody>
      </p:sp>
      <p:sp>
        <p:nvSpPr>
          <p:cNvPr id="6146" name="Rectangle 2"/>
          <p:cNvSpPr>
            <a:spLocks noChangeArrowheads="1"/>
          </p:cNvSpPr>
          <p:nvPr/>
        </p:nvSpPr>
        <p:spPr bwMode="auto">
          <a:xfrm>
            <a:off x="0" y="152397"/>
            <a:ext cx="106918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148" name="Rectangle 4"/>
          <p:cNvSpPr>
            <a:spLocks noChangeArrowheads="1"/>
          </p:cNvSpPr>
          <p:nvPr/>
        </p:nvSpPr>
        <p:spPr bwMode="auto">
          <a:xfrm>
            <a:off x="0" y="152397"/>
            <a:ext cx="106918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150" name="Rectangle 6"/>
          <p:cNvSpPr>
            <a:spLocks noChangeArrowheads="1"/>
          </p:cNvSpPr>
          <p:nvPr/>
        </p:nvSpPr>
        <p:spPr bwMode="auto">
          <a:xfrm>
            <a:off x="0" y="152397"/>
            <a:ext cx="106918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152" name="Rectangle 8"/>
          <p:cNvSpPr>
            <a:spLocks noChangeArrowheads="1"/>
          </p:cNvSpPr>
          <p:nvPr/>
        </p:nvSpPr>
        <p:spPr bwMode="auto">
          <a:xfrm>
            <a:off x="0" y="0"/>
            <a:ext cx="10691813"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11"/>
          <p:cNvSpPr/>
          <p:nvPr/>
        </p:nvSpPr>
        <p:spPr>
          <a:xfrm>
            <a:off x="576220" y="1036821"/>
            <a:ext cx="10028509" cy="923330"/>
          </a:xfrm>
          <a:prstGeom prst="rect">
            <a:avLst/>
          </a:prstGeom>
        </p:spPr>
        <p:txBody>
          <a:bodyPr wrap="square">
            <a:spAutoFit/>
          </a:bodyPr>
          <a:lstStyle/>
          <a:p>
            <a:pPr algn="just">
              <a:lnSpc>
                <a:spcPct val="150000"/>
              </a:lnSpc>
            </a:pPr>
            <a:r>
              <a:rPr lang="en-US" dirty="0" smtClean="0">
                <a:latin typeface="Arial" pitchFamily="34" charset="0"/>
                <a:cs typeface="Arial" pitchFamily="34" charset="0"/>
              </a:rPr>
              <a:t>To know the type of flow we need to calculate Froude’s number (Fr)</a:t>
            </a:r>
            <a:endParaRPr lang="en-US" dirty="0" smtClean="0"/>
          </a:p>
          <a:p>
            <a:pPr algn="just">
              <a:lnSpc>
                <a:spcPct val="150000"/>
              </a:lnSpc>
            </a:pPr>
            <a:r>
              <a:rPr lang="en-US" dirty="0" smtClean="0"/>
              <a:t>Fr is a dimensionless value that describes different flow regimes of open channel flow</a:t>
            </a:r>
          </a:p>
        </p:txBody>
      </p:sp>
      <p:sp>
        <p:nvSpPr>
          <p:cNvPr id="7170" name="Rectangle 2"/>
          <p:cNvSpPr>
            <a:spLocks noChangeArrowheads="1"/>
          </p:cNvSpPr>
          <p:nvPr/>
        </p:nvSpPr>
        <p:spPr bwMode="auto">
          <a:xfrm>
            <a:off x="0" y="0"/>
            <a:ext cx="106918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1986" name="Picture 2" descr="http://www.fsl.orst.edu/geowater/FX3/help/Graphics/Eqnz/Eq_-_Froude2.gif"/>
          <p:cNvPicPr>
            <a:picLocks noChangeAspect="1" noChangeArrowheads="1"/>
          </p:cNvPicPr>
          <p:nvPr/>
        </p:nvPicPr>
        <p:blipFill>
          <a:blip r:embed="rId2" cstate="print"/>
          <a:srcRect/>
          <a:stretch>
            <a:fillRect/>
          </a:stretch>
        </p:blipFill>
        <p:spPr bwMode="auto">
          <a:xfrm>
            <a:off x="696186" y="1852110"/>
            <a:ext cx="1510977" cy="899795"/>
          </a:xfrm>
          <a:prstGeom prst="rect">
            <a:avLst/>
          </a:prstGeom>
          <a:noFill/>
        </p:spPr>
      </p:pic>
      <p:sp>
        <p:nvSpPr>
          <p:cNvPr id="16" name="Rectangle 15"/>
          <p:cNvSpPr/>
          <p:nvPr/>
        </p:nvSpPr>
        <p:spPr>
          <a:xfrm>
            <a:off x="683441" y="2826974"/>
            <a:ext cx="2721609" cy="1338828"/>
          </a:xfrm>
          <a:prstGeom prst="rect">
            <a:avLst/>
          </a:prstGeom>
        </p:spPr>
        <p:txBody>
          <a:bodyPr wrap="square">
            <a:spAutoFit/>
          </a:bodyPr>
          <a:lstStyle/>
          <a:p>
            <a:pPr>
              <a:lnSpc>
                <a:spcPct val="150000"/>
              </a:lnSpc>
            </a:pPr>
            <a:r>
              <a:rPr lang="en-US" dirty="0" smtClean="0"/>
              <a:t>V =  Velocity of Flow</a:t>
            </a:r>
          </a:p>
          <a:p>
            <a:pPr>
              <a:lnSpc>
                <a:spcPct val="150000"/>
              </a:lnSpc>
            </a:pPr>
            <a:r>
              <a:rPr lang="en-US" dirty="0" smtClean="0"/>
              <a:t>D = Hydraulic depth</a:t>
            </a:r>
          </a:p>
          <a:p>
            <a:pPr>
              <a:lnSpc>
                <a:spcPct val="150000"/>
              </a:lnSpc>
            </a:pPr>
            <a:r>
              <a:rPr lang="en-US" dirty="0" smtClean="0"/>
              <a:t>g = Gravity= 9.81 m/s</a:t>
            </a:r>
            <a:r>
              <a:rPr lang="en-US" baseline="30000" dirty="0" smtClean="0"/>
              <a:t>2</a:t>
            </a:r>
            <a:r>
              <a:rPr lang="en-US" dirty="0" smtClean="0"/>
              <a:t>.</a:t>
            </a:r>
            <a:endParaRPr lang="en-US" dirty="0"/>
          </a:p>
        </p:txBody>
      </p:sp>
      <p:sp>
        <p:nvSpPr>
          <p:cNvPr id="17" name="Rectangle 16"/>
          <p:cNvSpPr/>
          <p:nvPr/>
        </p:nvSpPr>
        <p:spPr>
          <a:xfrm>
            <a:off x="4391117" y="1918266"/>
            <a:ext cx="4946649" cy="2169825"/>
          </a:xfrm>
          <a:prstGeom prst="rect">
            <a:avLst/>
          </a:prstGeom>
        </p:spPr>
        <p:txBody>
          <a:bodyPr wrap="square">
            <a:spAutoFit/>
          </a:bodyPr>
          <a:lstStyle/>
          <a:p>
            <a:pPr>
              <a:lnSpc>
                <a:spcPct val="150000"/>
              </a:lnSpc>
            </a:pPr>
            <a:r>
              <a:rPr lang="en-US" dirty="0" smtClean="0"/>
              <a:t>Fr = 1	Critical flow,</a:t>
            </a:r>
          </a:p>
          <a:p>
            <a:pPr>
              <a:lnSpc>
                <a:spcPct val="150000"/>
              </a:lnSpc>
            </a:pPr>
            <a:r>
              <a:rPr lang="en-US" dirty="0" smtClean="0"/>
              <a:t>Fr &gt; 1	Supercritical flow (fast rapid flow)</a:t>
            </a:r>
          </a:p>
          <a:p>
            <a:pPr>
              <a:lnSpc>
                <a:spcPct val="150000"/>
              </a:lnSpc>
            </a:pPr>
            <a:r>
              <a:rPr lang="en-US" dirty="0" smtClean="0"/>
              <a:t>Fr &lt; 1	Subcritical flow (slow / tranquil flow)</a:t>
            </a:r>
          </a:p>
          <a:p>
            <a:pPr>
              <a:lnSpc>
                <a:spcPct val="150000"/>
              </a:lnSpc>
            </a:pPr>
            <a:endParaRPr lang="en-US" dirty="0" smtClean="0"/>
          </a:p>
          <a:p>
            <a:pPr>
              <a:lnSpc>
                <a:spcPct val="150000"/>
              </a:lnSpc>
            </a:pPr>
            <a:r>
              <a:rPr lang="en-US" dirty="0" smtClean="0"/>
              <a:t>Fr = 8.4</a:t>
            </a:r>
            <a:endParaRPr lang="en-US" dirty="0"/>
          </a:p>
        </p:txBody>
      </p:sp>
      <p:pic>
        <p:nvPicPr>
          <p:cNvPr id="18"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31520" y="5225958"/>
            <a:ext cx="2730137" cy="711105"/>
          </a:xfrm>
          <a:prstGeom prst="rect">
            <a:avLst/>
          </a:prstGeom>
          <a:noFill/>
        </p:spPr>
      </p:pic>
      <p:sp>
        <p:nvSpPr>
          <p:cNvPr id="21" name="Rectangle 20"/>
          <p:cNvSpPr/>
          <p:nvPr/>
        </p:nvSpPr>
        <p:spPr>
          <a:xfrm>
            <a:off x="660192" y="4165580"/>
            <a:ext cx="10031621" cy="923330"/>
          </a:xfrm>
          <a:prstGeom prst="rect">
            <a:avLst/>
          </a:prstGeom>
        </p:spPr>
        <p:txBody>
          <a:bodyPr wrap="square">
            <a:spAutoFit/>
          </a:bodyPr>
          <a:lstStyle/>
          <a:p>
            <a:pPr>
              <a:lnSpc>
                <a:spcPct val="150000"/>
              </a:lnSpc>
            </a:pPr>
            <a:r>
              <a:rPr lang="en-US" dirty="0" smtClean="0"/>
              <a:t>After determining type of flow, Find height of Hydraulic Jump (Y</a:t>
            </a:r>
            <a:r>
              <a:rPr lang="en-US" baseline="-25000" dirty="0" smtClean="0"/>
              <a:t>2</a:t>
            </a:r>
            <a:r>
              <a:rPr lang="en-US" dirty="0" smtClean="0"/>
              <a:t>) </a:t>
            </a:r>
            <a:r>
              <a:rPr lang="en-US" b="1" dirty="0" smtClean="0"/>
              <a:t>(USBR, Page 7 &amp; IS:4997:1968, Page 6)</a:t>
            </a:r>
            <a:endParaRPr lang="en-US" b="1" dirty="0"/>
          </a:p>
        </p:txBody>
      </p:sp>
      <p:sp>
        <p:nvSpPr>
          <p:cNvPr id="22" name="Rectangle 21"/>
          <p:cNvSpPr/>
          <p:nvPr/>
        </p:nvSpPr>
        <p:spPr>
          <a:xfrm>
            <a:off x="4158343" y="4794775"/>
            <a:ext cx="5704114" cy="1338828"/>
          </a:xfrm>
          <a:prstGeom prst="rect">
            <a:avLst/>
          </a:prstGeom>
        </p:spPr>
        <p:txBody>
          <a:bodyPr wrap="square">
            <a:spAutoFit/>
          </a:bodyPr>
          <a:lstStyle/>
          <a:p>
            <a:pPr>
              <a:lnSpc>
                <a:spcPct val="150000"/>
              </a:lnSpc>
            </a:pPr>
            <a:r>
              <a:rPr lang="en-US" dirty="0" smtClean="0"/>
              <a:t>Y</a:t>
            </a:r>
            <a:r>
              <a:rPr lang="en-US" baseline="-25000" dirty="0" smtClean="0"/>
              <a:t>2</a:t>
            </a:r>
            <a:r>
              <a:rPr lang="en-US" dirty="0" smtClean="0"/>
              <a:t> = 2.6 m</a:t>
            </a:r>
          </a:p>
          <a:p>
            <a:pPr>
              <a:lnSpc>
                <a:spcPct val="150000"/>
              </a:lnSpc>
            </a:pPr>
            <a:r>
              <a:rPr lang="en-US" dirty="0" smtClean="0"/>
              <a:t>After height of Hydraulic Jump, we need to calculate Length of Hydraulic Jump</a:t>
            </a:r>
            <a:endParaRPr lang="en-US" b="1" dirty="0"/>
          </a:p>
        </p:txBody>
      </p:sp>
      <p:pic>
        <p:nvPicPr>
          <p:cNvPr id="23"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44583" y="6117768"/>
            <a:ext cx="1740877" cy="914400"/>
          </a:xfrm>
          <a:prstGeom prst="rect">
            <a:avLst/>
          </a:prstGeom>
          <a:noFill/>
        </p:spPr>
      </p:pic>
      <p:sp>
        <p:nvSpPr>
          <p:cNvPr id="24" name="Rectangle 23"/>
          <p:cNvSpPr/>
          <p:nvPr/>
        </p:nvSpPr>
        <p:spPr>
          <a:xfrm>
            <a:off x="4264877" y="6293068"/>
            <a:ext cx="1626471" cy="507831"/>
          </a:xfrm>
          <a:prstGeom prst="rect">
            <a:avLst/>
          </a:prstGeom>
        </p:spPr>
        <p:txBody>
          <a:bodyPr wrap="square">
            <a:spAutoFit/>
          </a:bodyPr>
          <a:lstStyle/>
          <a:p>
            <a:pPr>
              <a:lnSpc>
                <a:spcPct val="150000"/>
              </a:lnSpc>
            </a:pPr>
            <a:r>
              <a:rPr lang="en-US" dirty="0" smtClean="0"/>
              <a:t>L</a:t>
            </a:r>
            <a:r>
              <a:rPr lang="en-US" baseline="-25000" dirty="0" smtClean="0"/>
              <a:t>B</a:t>
            </a:r>
            <a:r>
              <a:rPr lang="en-US" dirty="0" smtClean="0"/>
              <a:t> = 2.5 m</a:t>
            </a:r>
          </a:p>
        </p:txBody>
      </p:sp>
    </p:spTree>
    <p:extLst>
      <p:ext uri="{BB962C8B-B14F-4D97-AF65-F5344CB8AC3E}">
        <p14:creationId xmlns:p14="http://schemas.microsoft.com/office/powerpoint/2010/main" val="41896399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3388"/>
          <a:stretch>
            <a:fillRect/>
          </a:stretch>
        </p:blipFill>
        <p:spPr bwMode="auto">
          <a:xfrm>
            <a:off x="7124700" y="3873500"/>
            <a:ext cx="3395663" cy="3629025"/>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fld id="{F978DE44-342D-4E2C-ADD3-36DB2C90AEA2}" type="slidenum">
              <a:rPr lang="it-IT" smtClean="0"/>
              <a:pPr/>
              <a:t>35</a:t>
            </a:fld>
            <a:endParaRPr lang="it-IT"/>
          </a:p>
        </p:txBody>
      </p:sp>
      <p:sp>
        <p:nvSpPr>
          <p:cNvPr id="30" name="Rectangle 29"/>
          <p:cNvSpPr/>
          <p:nvPr/>
        </p:nvSpPr>
        <p:spPr>
          <a:xfrm>
            <a:off x="735642" y="929349"/>
            <a:ext cx="9512540" cy="3970318"/>
          </a:xfrm>
          <a:prstGeom prst="rect">
            <a:avLst/>
          </a:prstGeom>
        </p:spPr>
        <p:txBody>
          <a:bodyPr wrap="square">
            <a:spAutoFit/>
          </a:bodyPr>
          <a:lstStyle/>
          <a:p>
            <a:pPr indent="228600" algn="just">
              <a:lnSpc>
                <a:spcPct val="200000"/>
              </a:lnSpc>
              <a:buFont typeface="Wingdings" pitchFamily="2" charset="2"/>
              <a:buChar char="v"/>
            </a:pPr>
            <a:r>
              <a:rPr lang="en-US" dirty="0" smtClean="0"/>
              <a:t>Due to large height of flow of water, stilling basin is required at every 15 m to dissipate energy</a:t>
            </a:r>
          </a:p>
          <a:p>
            <a:pPr indent="228600" algn="just">
              <a:lnSpc>
                <a:spcPct val="200000"/>
              </a:lnSpc>
              <a:buFont typeface="Wingdings" pitchFamily="2" charset="2"/>
              <a:buChar char="v"/>
            </a:pPr>
            <a:r>
              <a:rPr lang="en-US" dirty="0" smtClean="0"/>
              <a:t>Side of Chute drain is kept as 0.6 m based on depth of flow of water</a:t>
            </a:r>
          </a:p>
          <a:p>
            <a:pPr indent="228600" algn="just">
              <a:lnSpc>
                <a:spcPct val="200000"/>
              </a:lnSpc>
              <a:buFont typeface="Wingdings" pitchFamily="2" charset="2"/>
              <a:buChar char="v"/>
            </a:pPr>
            <a:r>
              <a:rPr lang="en-US" dirty="0" smtClean="0"/>
              <a:t>Side walls of Stilling Basin is kept as 2m to accommodate the hydraulic jump</a:t>
            </a:r>
          </a:p>
          <a:p>
            <a:pPr indent="228600" algn="just">
              <a:lnSpc>
                <a:spcPct val="200000"/>
              </a:lnSpc>
              <a:buFont typeface="Wingdings" pitchFamily="2" charset="2"/>
              <a:buChar char="v"/>
            </a:pPr>
            <a:r>
              <a:rPr lang="en-US" dirty="0" smtClean="0"/>
              <a:t>Depth of stilling basin 2.75 m to accommodate the hydraulic jump</a:t>
            </a:r>
          </a:p>
          <a:p>
            <a:pPr indent="228600" algn="just">
              <a:lnSpc>
                <a:spcPct val="200000"/>
              </a:lnSpc>
              <a:buFont typeface="Wingdings" pitchFamily="2" charset="2"/>
              <a:buChar char="v"/>
            </a:pPr>
            <a:r>
              <a:rPr lang="en-US" dirty="0" smtClean="0"/>
              <a:t>Length of Stilling Basin is kept at 2.5m to account for the safe flow of water after the Hydraulic Jump Depth</a:t>
            </a:r>
          </a:p>
        </p:txBody>
      </p:sp>
      <p:sp>
        <p:nvSpPr>
          <p:cNvPr id="6146" name="Rectangle 2"/>
          <p:cNvSpPr>
            <a:spLocks noChangeArrowheads="1"/>
          </p:cNvSpPr>
          <p:nvPr/>
        </p:nvSpPr>
        <p:spPr bwMode="auto">
          <a:xfrm>
            <a:off x="0" y="0"/>
            <a:ext cx="106918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148" name="Rectangle 4"/>
          <p:cNvSpPr>
            <a:spLocks noChangeArrowheads="1"/>
          </p:cNvSpPr>
          <p:nvPr/>
        </p:nvSpPr>
        <p:spPr bwMode="auto">
          <a:xfrm>
            <a:off x="0" y="0"/>
            <a:ext cx="106918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150" name="Rectangle 6"/>
          <p:cNvSpPr>
            <a:spLocks noChangeArrowheads="1"/>
          </p:cNvSpPr>
          <p:nvPr/>
        </p:nvSpPr>
        <p:spPr bwMode="auto">
          <a:xfrm>
            <a:off x="0" y="0"/>
            <a:ext cx="106918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0" name="Rectangle 2"/>
          <p:cNvSpPr>
            <a:spLocks noChangeArrowheads="1"/>
          </p:cNvSpPr>
          <p:nvPr/>
        </p:nvSpPr>
        <p:spPr bwMode="auto">
          <a:xfrm>
            <a:off x="0" y="0"/>
            <a:ext cx="106918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3010" name="Rectangle 2"/>
          <p:cNvSpPr>
            <a:spLocks noChangeArrowheads="1"/>
          </p:cNvSpPr>
          <p:nvPr/>
        </p:nvSpPr>
        <p:spPr bwMode="auto">
          <a:xfrm>
            <a:off x="0" y="0"/>
            <a:ext cx="106918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3012" name="Rectangle 4"/>
          <p:cNvSpPr>
            <a:spLocks noChangeArrowheads="1"/>
          </p:cNvSpPr>
          <p:nvPr/>
        </p:nvSpPr>
        <p:spPr bwMode="auto">
          <a:xfrm>
            <a:off x="0" y="0"/>
            <a:ext cx="106918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 name="CasellaDiTesto 28"/>
          <p:cNvSpPr txBox="1"/>
          <p:nvPr/>
        </p:nvSpPr>
        <p:spPr>
          <a:xfrm>
            <a:off x="2874758" y="6868603"/>
            <a:ext cx="5038250" cy="276999"/>
          </a:xfrm>
          <a:prstGeom prst="rect">
            <a:avLst/>
          </a:prstGeom>
          <a:noFill/>
        </p:spPr>
        <p:txBody>
          <a:bodyPr wrap="square" rtlCol="0">
            <a:spAutoFit/>
          </a:bodyPr>
          <a:lstStyle/>
          <a:p>
            <a:r>
              <a:rPr lang="en-US" sz="1200" b="1" dirty="0" smtClean="0">
                <a:solidFill>
                  <a:schemeClr val="accent2"/>
                </a:solidFill>
              </a:rPr>
              <a:t>Uttarakhand Landslide Projects - Glimpses of Drainage Measures</a:t>
            </a:r>
            <a:endParaRPr lang="it-IT" sz="1200" b="1" dirty="0">
              <a:solidFill>
                <a:schemeClr val="accent2"/>
              </a:solidFill>
            </a:endParaRPr>
          </a:p>
        </p:txBody>
      </p:sp>
      <p:pic>
        <p:nvPicPr>
          <p:cNvPr id="13" name="Picture 2" descr="F:\2017\Projects\Uttarakhand\Study\Chute.gif"/>
          <p:cNvPicPr>
            <a:picLocks noChangeAspect="1" noChangeArrowheads="1"/>
          </p:cNvPicPr>
          <p:nvPr/>
        </p:nvPicPr>
        <p:blipFill>
          <a:blip r:embed="rId3" cstate="print"/>
          <a:srcRect/>
          <a:stretch>
            <a:fillRect/>
          </a:stretch>
        </p:blipFill>
        <p:spPr bwMode="auto">
          <a:xfrm>
            <a:off x="723900" y="4916533"/>
            <a:ext cx="2819400" cy="1510897"/>
          </a:xfrm>
          <a:prstGeom prst="rect">
            <a:avLst/>
          </a:prstGeom>
          <a:noFill/>
        </p:spPr>
      </p:pic>
      <p:pic>
        <p:nvPicPr>
          <p:cNvPr id="14" name="Picture 2" descr="F:\2017\Others\Friday Presentation\Capture.PNG"/>
          <p:cNvPicPr>
            <a:picLocks noChangeAspect="1" noChangeArrowheads="1"/>
          </p:cNvPicPr>
          <p:nvPr/>
        </p:nvPicPr>
        <p:blipFill>
          <a:blip r:embed="rId4" cstate="print"/>
          <a:srcRect l="5197" t="10864" r="13790" b="8552"/>
          <a:stretch>
            <a:fillRect/>
          </a:stretch>
        </p:blipFill>
        <p:spPr bwMode="auto">
          <a:xfrm>
            <a:off x="3829050" y="4786408"/>
            <a:ext cx="3059430" cy="1759172"/>
          </a:xfrm>
          <a:prstGeom prst="rect">
            <a:avLst/>
          </a:prstGeom>
          <a:noFill/>
        </p:spPr>
      </p:pic>
    </p:spTree>
    <p:extLst>
      <p:ext uri="{BB962C8B-B14F-4D97-AF65-F5344CB8AC3E}">
        <p14:creationId xmlns:p14="http://schemas.microsoft.com/office/powerpoint/2010/main" val="41896399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F978DE44-342D-4E2C-ADD3-36DB2C90AEA2}" type="slidenum">
              <a:rPr lang="it-IT" smtClean="0"/>
              <a:pPr/>
              <a:t>36</a:t>
            </a:fld>
            <a:endParaRPr lang="it-IT"/>
          </a:p>
        </p:txBody>
      </p:sp>
      <p:sp>
        <p:nvSpPr>
          <p:cNvPr id="19" name="Titolo 8"/>
          <p:cNvSpPr>
            <a:spLocks noGrp="1"/>
          </p:cNvSpPr>
          <p:nvPr>
            <p:ph type="title"/>
          </p:nvPr>
        </p:nvSpPr>
        <p:spPr>
          <a:xfrm>
            <a:off x="637408" y="474620"/>
            <a:ext cx="6906392" cy="496930"/>
          </a:xfrm>
        </p:spPr>
        <p:txBody>
          <a:bodyPr>
            <a:noAutofit/>
          </a:bodyPr>
          <a:lstStyle/>
          <a:p>
            <a:pPr>
              <a:buNone/>
            </a:pPr>
            <a:r>
              <a:rPr lang="it-IT" b="1" dirty="0" smtClean="0">
                <a:solidFill>
                  <a:schemeClr val="tx1"/>
                </a:solidFill>
              </a:rPr>
              <a:t>	</a:t>
            </a:r>
            <a:endParaRPr lang="it-IT" b="1" dirty="0">
              <a:solidFill>
                <a:schemeClr val="tx1"/>
              </a:solidFill>
            </a:endParaRPr>
          </a:p>
        </p:txBody>
      </p:sp>
      <p:sp>
        <p:nvSpPr>
          <p:cNvPr id="30" name="Rectangle 29"/>
          <p:cNvSpPr/>
          <p:nvPr/>
        </p:nvSpPr>
        <p:spPr>
          <a:xfrm>
            <a:off x="730250" y="1384032"/>
            <a:ext cx="8794750" cy="1754326"/>
          </a:xfrm>
          <a:prstGeom prst="rect">
            <a:avLst/>
          </a:prstGeom>
        </p:spPr>
        <p:txBody>
          <a:bodyPr wrap="square">
            <a:spAutoFit/>
          </a:bodyPr>
          <a:lstStyle/>
          <a:p>
            <a:pPr indent="228600" algn="just">
              <a:lnSpc>
                <a:spcPct val="200000"/>
              </a:lnSpc>
              <a:buFont typeface="Wingdings" pitchFamily="2" charset="2"/>
              <a:buChar char="v"/>
            </a:pPr>
            <a:r>
              <a:rPr lang="en-US" b="1" dirty="0" smtClean="0"/>
              <a:t>What  if chute drain do not performs?</a:t>
            </a:r>
            <a:endParaRPr lang="en-US" dirty="0" smtClean="0"/>
          </a:p>
          <a:p>
            <a:pPr indent="228600" algn="just">
              <a:lnSpc>
                <a:spcPct val="200000"/>
              </a:lnSpc>
            </a:pPr>
            <a:r>
              <a:rPr lang="en-US" dirty="0" smtClean="0"/>
              <a:t>Water flow destroys everything on its way</a:t>
            </a:r>
          </a:p>
          <a:p>
            <a:pPr indent="228600" algn="just">
              <a:lnSpc>
                <a:spcPct val="200000"/>
              </a:lnSpc>
            </a:pPr>
            <a:r>
              <a:rPr lang="en-US" dirty="0" smtClean="0"/>
              <a:t>Scouring, Erosion, Landslide, etc</a:t>
            </a:r>
          </a:p>
        </p:txBody>
      </p:sp>
      <p:sp>
        <p:nvSpPr>
          <p:cNvPr id="6146" name="Rectangle 2"/>
          <p:cNvSpPr>
            <a:spLocks noChangeArrowheads="1"/>
          </p:cNvSpPr>
          <p:nvPr/>
        </p:nvSpPr>
        <p:spPr bwMode="auto">
          <a:xfrm>
            <a:off x="0" y="0"/>
            <a:ext cx="106918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148" name="Rectangle 4"/>
          <p:cNvSpPr>
            <a:spLocks noChangeArrowheads="1"/>
          </p:cNvSpPr>
          <p:nvPr/>
        </p:nvSpPr>
        <p:spPr bwMode="auto">
          <a:xfrm>
            <a:off x="0" y="0"/>
            <a:ext cx="106918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150" name="Rectangle 6"/>
          <p:cNvSpPr>
            <a:spLocks noChangeArrowheads="1"/>
          </p:cNvSpPr>
          <p:nvPr/>
        </p:nvSpPr>
        <p:spPr bwMode="auto">
          <a:xfrm>
            <a:off x="0" y="0"/>
            <a:ext cx="106918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0" name="Rectangle 2"/>
          <p:cNvSpPr>
            <a:spLocks noChangeArrowheads="1"/>
          </p:cNvSpPr>
          <p:nvPr/>
        </p:nvSpPr>
        <p:spPr bwMode="auto">
          <a:xfrm>
            <a:off x="0" y="0"/>
            <a:ext cx="106918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3010" name="Rectangle 2"/>
          <p:cNvSpPr>
            <a:spLocks noChangeArrowheads="1"/>
          </p:cNvSpPr>
          <p:nvPr/>
        </p:nvSpPr>
        <p:spPr bwMode="auto">
          <a:xfrm>
            <a:off x="0" y="0"/>
            <a:ext cx="106918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3012" name="Rectangle 4"/>
          <p:cNvSpPr>
            <a:spLocks noChangeArrowheads="1"/>
          </p:cNvSpPr>
          <p:nvPr/>
        </p:nvSpPr>
        <p:spPr bwMode="auto">
          <a:xfrm>
            <a:off x="0" y="0"/>
            <a:ext cx="106918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 name="CasellaDiTesto 28"/>
          <p:cNvSpPr txBox="1"/>
          <p:nvPr/>
        </p:nvSpPr>
        <p:spPr>
          <a:xfrm>
            <a:off x="2874758" y="6868603"/>
            <a:ext cx="5038250" cy="276999"/>
          </a:xfrm>
          <a:prstGeom prst="rect">
            <a:avLst/>
          </a:prstGeom>
          <a:noFill/>
        </p:spPr>
        <p:txBody>
          <a:bodyPr wrap="square" rtlCol="0">
            <a:spAutoFit/>
          </a:bodyPr>
          <a:lstStyle/>
          <a:p>
            <a:r>
              <a:rPr lang="en-US" sz="1200" b="1" dirty="0" smtClean="0">
                <a:solidFill>
                  <a:schemeClr val="accent2"/>
                </a:solidFill>
              </a:rPr>
              <a:t>Uttarakhand Landslide Projects - Glimpses of Drainage Measures</a:t>
            </a:r>
            <a:endParaRPr lang="it-IT" sz="1200" b="1" dirty="0">
              <a:solidFill>
                <a:schemeClr val="accent2"/>
              </a:solidFill>
            </a:endParaRPr>
          </a:p>
        </p:txBody>
      </p:sp>
      <p:sp>
        <p:nvSpPr>
          <p:cNvPr id="12" name="Rectangle 11"/>
          <p:cNvSpPr/>
          <p:nvPr/>
        </p:nvSpPr>
        <p:spPr>
          <a:xfrm>
            <a:off x="820057" y="3087647"/>
            <a:ext cx="9442450" cy="2308324"/>
          </a:xfrm>
          <a:prstGeom prst="rect">
            <a:avLst/>
          </a:prstGeom>
        </p:spPr>
        <p:txBody>
          <a:bodyPr wrap="square">
            <a:spAutoFit/>
          </a:bodyPr>
          <a:lstStyle/>
          <a:p>
            <a:pPr indent="228600" algn="just">
              <a:lnSpc>
                <a:spcPct val="200000"/>
              </a:lnSpc>
              <a:buFont typeface="Wingdings" pitchFamily="2" charset="2"/>
              <a:buChar char="v"/>
            </a:pPr>
            <a:r>
              <a:rPr lang="en-US" b="1" dirty="0" smtClean="0"/>
              <a:t>Construction Feasibility</a:t>
            </a:r>
          </a:p>
          <a:p>
            <a:pPr indent="228600" algn="just">
              <a:lnSpc>
                <a:spcPct val="200000"/>
              </a:lnSpc>
            </a:pPr>
            <a:r>
              <a:rPr lang="en-US" dirty="0" smtClean="0"/>
              <a:t>Site conditions has to be considered before finalizing the design parameters</a:t>
            </a:r>
          </a:p>
          <a:p>
            <a:pPr indent="228600" algn="just">
              <a:lnSpc>
                <a:spcPct val="200000"/>
              </a:lnSpc>
            </a:pPr>
            <a:r>
              <a:rPr lang="en-US" dirty="0" smtClean="0"/>
              <a:t>Base width of Channel, slope of channel, alignment of channel etc has to be considered</a:t>
            </a:r>
          </a:p>
          <a:p>
            <a:pPr indent="228600" algn="just">
              <a:lnSpc>
                <a:spcPct val="200000"/>
              </a:lnSpc>
            </a:pPr>
            <a:r>
              <a:rPr lang="en-US" dirty="0" smtClean="0"/>
              <a:t>Timing of construction-pre monsoon/post monsoon to be  dates to be checked</a:t>
            </a:r>
          </a:p>
        </p:txBody>
      </p:sp>
    </p:spTree>
    <p:extLst>
      <p:ext uri="{BB962C8B-B14F-4D97-AF65-F5344CB8AC3E}">
        <p14:creationId xmlns:p14="http://schemas.microsoft.com/office/powerpoint/2010/main" val="41896399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F:\Desktop\23-01-2017\To PD\Backup\Helang\Launching apron installation.jpg"/>
          <p:cNvPicPr>
            <a:picLocks noChangeAspect="1" noChangeArrowheads="1"/>
          </p:cNvPicPr>
          <p:nvPr/>
        </p:nvPicPr>
        <p:blipFill>
          <a:blip r:embed="rId2" cstate="print"/>
          <a:srcRect/>
          <a:stretch>
            <a:fillRect/>
          </a:stretch>
        </p:blipFill>
        <p:spPr bwMode="auto">
          <a:xfrm>
            <a:off x="0" y="4615307"/>
            <a:ext cx="3925824" cy="2944368"/>
          </a:xfrm>
          <a:prstGeom prst="rect">
            <a:avLst/>
          </a:prstGeom>
          <a:noFill/>
        </p:spPr>
      </p:pic>
      <p:pic>
        <p:nvPicPr>
          <p:cNvPr id="7170" name="Picture 2" descr="F:\Desktop\23-01-2017\To PD\Backup\Helang\Helang netting.jpg"/>
          <p:cNvPicPr>
            <a:picLocks noChangeAspect="1" noChangeArrowheads="1"/>
          </p:cNvPicPr>
          <p:nvPr/>
        </p:nvPicPr>
        <p:blipFill>
          <a:blip r:embed="rId3" cstate="print"/>
          <a:srcRect/>
          <a:stretch>
            <a:fillRect/>
          </a:stretch>
        </p:blipFill>
        <p:spPr bwMode="auto">
          <a:xfrm>
            <a:off x="0" y="935892"/>
            <a:ext cx="4588315" cy="3441236"/>
          </a:xfrm>
          <a:prstGeom prst="rect">
            <a:avLst/>
          </a:prstGeom>
          <a:noFill/>
        </p:spPr>
      </p:pic>
      <p:sp>
        <p:nvSpPr>
          <p:cNvPr id="4" name="Title 3"/>
          <p:cNvSpPr>
            <a:spLocks noGrp="1"/>
          </p:cNvSpPr>
          <p:nvPr>
            <p:ph type="title"/>
          </p:nvPr>
        </p:nvSpPr>
        <p:spPr/>
        <p:txBody>
          <a:bodyPr/>
          <a:lstStyle/>
          <a:p>
            <a:pPr>
              <a:buNone/>
            </a:pPr>
            <a:r>
              <a:rPr lang="en-US" dirty="0" smtClean="0">
                <a:solidFill>
                  <a:srgbClr val="002060"/>
                </a:solidFill>
              </a:rPr>
              <a:t>	CONSTRUCTION PHOTOGRAPHS- LOCATION: HELANG</a:t>
            </a:r>
            <a:endParaRPr lang="en-US" dirty="0">
              <a:solidFill>
                <a:srgbClr val="002060"/>
              </a:solidFill>
            </a:endParaRPr>
          </a:p>
        </p:txBody>
      </p:sp>
      <p:sp>
        <p:nvSpPr>
          <p:cNvPr id="5" name="Slide Number Placeholder 4"/>
          <p:cNvSpPr>
            <a:spLocks noGrp="1"/>
          </p:cNvSpPr>
          <p:nvPr>
            <p:ph type="sldNum" sz="quarter" idx="12"/>
          </p:nvPr>
        </p:nvSpPr>
        <p:spPr/>
        <p:txBody>
          <a:bodyPr/>
          <a:lstStyle/>
          <a:p>
            <a:fld id="{F978DE44-342D-4E2C-ADD3-36DB2C90AEA2}" type="slidenum">
              <a:rPr lang="it-IT" smtClean="0"/>
              <a:pPr/>
              <a:t>37</a:t>
            </a:fld>
            <a:endParaRPr lang="it-IT"/>
          </a:p>
        </p:txBody>
      </p:sp>
      <p:pic>
        <p:nvPicPr>
          <p:cNvPr id="238594" name="Picture 2" descr="D:\Maccaferri\Write up, ppt, literature\2017 IEI UKSC\Compiled-20170429T142939Z-001\site photos\Chimney drain installation helang.jpg"/>
          <p:cNvPicPr>
            <a:picLocks noChangeAspect="1" noChangeArrowheads="1"/>
          </p:cNvPicPr>
          <p:nvPr/>
        </p:nvPicPr>
        <p:blipFill>
          <a:blip r:embed="rId4" cstate="print"/>
          <a:srcRect/>
          <a:stretch>
            <a:fillRect/>
          </a:stretch>
        </p:blipFill>
        <p:spPr bwMode="auto">
          <a:xfrm>
            <a:off x="2971987" y="2582683"/>
            <a:ext cx="4354115" cy="3266026"/>
          </a:xfrm>
          <a:prstGeom prst="rect">
            <a:avLst/>
          </a:prstGeom>
          <a:noFill/>
        </p:spPr>
      </p:pic>
      <p:pic>
        <p:nvPicPr>
          <p:cNvPr id="238596" name="Picture 4" descr="D:\Maccaferri\Write up, ppt, literature\2017 IEI UKSC\Compiled-20170429T142939Z-001\site photos\rolling over the backfill- helang.jpg"/>
          <p:cNvPicPr>
            <a:picLocks noChangeAspect="1" noChangeArrowheads="1"/>
          </p:cNvPicPr>
          <p:nvPr/>
        </p:nvPicPr>
        <p:blipFill>
          <a:blip r:embed="rId5" cstate="print"/>
          <a:srcRect/>
          <a:stretch>
            <a:fillRect/>
          </a:stretch>
        </p:blipFill>
        <p:spPr bwMode="auto">
          <a:xfrm>
            <a:off x="6765926" y="926411"/>
            <a:ext cx="3925887" cy="2944812"/>
          </a:xfrm>
          <a:prstGeom prst="rect">
            <a:avLst/>
          </a:prstGeom>
          <a:noFill/>
        </p:spPr>
      </p:pic>
      <p:pic>
        <p:nvPicPr>
          <p:cNvPr id="238597" name="Picture 5" descr="D:\Maccaferri\Write up, ppt, literature\2017 IEI UKSC\Compiled-20170429T142939Z-001\site photos\TMS installation wall- helang (2).jpg"/>
          <p:cNvPicPr>
            <a:picLocks noChangeAspect="1" noChangeArrowheads="1"/>
          </p:cNvPicPr>
          <p:nvPr/>
        </p:nvPicPr>
        <p:blipFill>
          <a:blip r:embed="rId6" cstate="print"/>
          <a:srcRect/>
          <a:stretch>
            <a:fillRect/>
          </a:stretch>
        </p:blipFill>
        <p:spPr bwMode="auto">
          <a:xfrm>
            <a:off x="6765926" y="4614863"/>
            <a:ext cx="3925887" cy="2944812"/>
          </a:xfrm>
          <a:prstGeom prst="rect">
            <a:avLst/>
          </a:prstGeom>
          <a:noFill/>
        </p:spPr>
      </p:pic>
      <p:sp>
        <p:nvSpPr>
          <p:cNvPr id="11" name="Oval 10"/>
          <p:cNvSpPr/>
          <p:nvPr/>
        </p:nvSpPr>
        <p:spPr>
          <a:xfrm>
            <a:off x="2915728" y="4865298"/>
            <a:ext cx="3295291" cy="6383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19978020">
            <a:off x="7428749" y="2826589"/>
            <a:ext cx="3298167" cy="6383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209691" y="1846053"/>
            <a:ext cx="1828800" cy="369332"/>
          </a:xfrm>
          <a:prstGeom prst="rect">
            <a:avLst/>
          </a:prstGeom>
          <a:solidFill>
            <a:srgbClr val="00B0F0"/>
          </a:solidFill>
        </p:spPr>
        <p:txBody>
          <a:bodyPr wrap="square" rtlCol="0">
            <a:spAutoFit/>
          </a:bodyPr>
          <a:lstStyle/>
          <a:p>
            <a:r>
              <a:rPr lang="en-US" dirty="0" smtClean="0"/>
              <a:t>Chimney Drain </a:t>
            </a:r>
            <a:endParaRPr lang="en-US" dirty="0"/>
          </a:p>
        </p:txBody>
      </p:sp>
      <p:cxnSp>
        <p:nvCxnSpPr>
          <p:cNvPr id="15" name="Straight Arrow Connector 14"/>
          <p:cNvCxnSpPr/>
          <p:nvPr/>
        </p:nvCxnSpPr>
        <p:spPr>
          <a:xfrm rot="16200000" flipH="1">
            <a:off x="4209693" y="3554087"/>
            <a:ext cx="2432646" cy="5175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707815" y="2239996"/>
            <a:ext cx="2021453" cy="115881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581036" y="2175672"/>
            <a:ext cx="9869250" cy="4269491"/>
          </a:xfrm>
        </p:spPr>
        <p:style>
          <a:lnRef idx="2">
            <a:schemeClr val="accent2"/>
          </a:lnRef>
          <a:fillRef idx="1">
            <a:schemeClr val="lt1"/>
          </a:fillRef>
          <a:effectRef idx="0">
            <a:schemeClr val="accent2"/>
          </a:effectRef>
          <a:fontRef idx="minor">
            <a:schemeClr val="dk1"/>
          </a:fontRef>
        </p:style>
        <p:txBody>
          <a:bodyPr>
            <a:normAutofit lnSpcReduction="10000"/>
          </a:bodyPr>
          <a:lstStyle/>
          <a:p>
            <a:pPr lvl="0" fontAlgn="base">
              <a:lnSpc>
                <a:spcPct val="150000"/>
              </a:lnSpc>
              <a:spcBef>
                <a:spcPct val="0"/>
              </a:spcBef>
              <a:spcAft>
                <a:spcPct val="0"/>
              </a:spcAft>
            </a:pPr>
            <a:endParaRPr lang="en-GB" sz="2400" b="1" dirty="0" smtClean="0">
              <a:latin typeface="Times New Roman" pitchFamily="18" charset="0"/>
              <a:cs typeface="Times New Roman" pitchFamily="18" charset="0"/>
            </a:endParaRPr>
          </a:p>
          <a:p>
            <a:pPr marL="406400" lvl="0" indent="-406400" fontAlgn="base">
              <a:lnSpc>
                <a:spcPct val="150000"/>
              </a:lnSpc>
              <a:spcBef>
                <a:spcPct val="0"/>
              </a:spcBef>
              <a:spcAft>
                <a:spcPct val="0"/>
              </a:spcAft>
              <a:buFontTx/>
              <a:buChar char="•"/>
            </a:pPr>
            <a:r>
              <a:rPr lang="en-GB" sz="2400" b="1" dirty="0" smtClean="0">
                <a:latin typeface="Times New Roman" pitchFamily="18" charset="0"/>
                <a:cs typeface="Times New Roman" pitchFamily="18" charset="0"/>
              </a:rPr>
              <a:t>Drainage-an inevitable part of landslide mitigation</a:t>
            </a:r>
          </a:p>
          <a:p>
            <a:pPr marL="406400" lvl="0" indent="-406400" fontAlgn="base">
              <a:lnSpc>
                <a:spcPct val="150000"/>
              </a:lnSpc>
              <a:spcBef>
                <a:spcPct val="0"/>
              </a:spcBef>
              <a:spcAft>
                <a:spcPct val="0"/>
              </a:spcAft>
              <a:buFontTx/>
              <a:buChar char="•"/>
            </a:pPr>
            <a:r>
              <a:rPr lang="en-GB" sz="2400" b="1" dirty="0" smtClean="0">
                <a:latin typeface="Times New Roman" pitchFamily="18" charset="0"/>
                <a:cs typeface="Times New Roman" pitchFamily="18" charset="0"/>
              </a:rPr>
              <a:t>Main drainage measures which are suitable for </a:t>
            </a:r>
            <a:r>
              <a:rPr lang="en-GB" sz="2400" b="1" dirty="0" err="1" smtClean="0">
                <a:latin typeface="Times New Roman" pitchFamily="18" charset="0"/>
                <a:cs typeface="Times New Roman" pitchFamily="18" charset="0"/>
              </a:rPr>
              <a:t>Uttarkhand</a:t>
            </a:r>
            <a:r>
              <a:rPr lang="en-GB" sz="2400" b="1" dirty="0" smtClean="0">
                <a:latin typeface="Times New Roman" pitchFamily="18" charset="0"/>
                <a:cs typeface="Times New Roman" pitchFamily="18" charset="0"/>
              </a:rPr>
              <a:t> Landslide mitigation are </a:t>
            </a:r>
            <a:r>
              <a:rPr lang="en-GB" sz="2400" b="1" dirty="0" err="1" smtClean="0">
                <a:latin typeface="Times New Roman" pitchFamily="18" charset="0"/>
                <a:cs typeface="Times New Roman" pitchFamily="18" charset="0"/>
              </a:rPr>
              <a:t>Catchwater</a:t>
            </a:r>
            <a:r>
              <a:rPr lang="en-GB" sz="2400" b="1" dirty="0" smtClean="0">
                <a:latin typeface="Times New Roman" pitchFamily="18" charset="0"/>
                <a:cs typeface="Times New Roman" pitchFamily="18" charset="0"/>
              </a:rPr>
              <a:t> drains , Chute drains , longitudinal road drains , chimney drains and culverts.</a:t>
            </a:r>
          </a:p>
          <a:p>
            <a:pPr marL="406400" lvl="0" indent="-406400" fontAlgn="base">
              <a:lnSpc>
                <a:spcPct val="150000"/>
              </a:lnSpc>
              <a:spcBef>
                <a:spcPct val="0"/>
              </a:spcBef>
              <a:spcAft>
                <a:spcPct val="0"/>
              </a:spcAft>
              <a:buFontTx/>
              <a:buChar char="•"/>
            </a:pPr>
            <a:r>
              <a:rPr lang="en-GB" sz="2400" b="1" dirty="0" smtClean="0">
                <a:latin typeface="Times New Roman" pitchFamily="18" charset="0"/>
                <a:cs typeface="Times New Roman" pitchFamily="18" charset="0"/>
              </a:rPr>
              <a:t>Drains are to be designed as per types of drains and type of flow .</a:t>
            </a:r>
          </a:p>
          <a:p>
            <a:pPr marL="406400" lvl="0" indent="-406400" fontAlgn="base">
              <a:lnSpc>
                <a:spcPct val="150000"/>
              </a:lnSpc>
              <a:spcBef>
                <a:spcPct val="0"/>
              </a:spcBef>
              <a:spcAft>
                <a:spcPct val="0"/>
              </a:spcAft>
              <a:buFontTx/>
              <a:buChar char="•"/>
            </a:pPr>
            <a:r>
              <a:rPr lang="en-GB" sz="2400" b="1" dirty="0" smtClean="0">
                <a:latin typeface="Times New Roman" pitchFamily="18" charset="0"/>
                <a:cs typeface="Times New Roman" pitchFamily="18" charset="0"/>
              </a:rPr>
              <a:t>Construction feasibility should be a major consideration , while finalising the dimensions of drain .</a:t>
            </a:r>
          </a:p>
          <a:p>
            <a:pPr lvl="0" indent="457200" fontAlgn="base">
              <a:lnSpc>
                <a:spcPct val="150000"/>
              </a:lnSpc>
              <a:spcBef>
                <a:spcPct val="0"/>
              </a:spcBef>
              <a:spcAft>
                <a:spcPct val="0"/>
              </a:spcAft>
              <a:buFontTx/>
              <a:buChar char="•"/>
            </a:pPr>
            <a:endParaRPr lang="en-US" dirty="0"/>
          </a:p>
        </p:txBody>
      </p:sp>
      <p:sp>
        <p:nvSpPr>
          <p:cNvPr id="4" name="Title 3"/>
          <p:cNvSpPr>
            <a:spLocks noGrp="1"/>
          </p:cNvSpPr>
          <p:nvPr>
            <p:ph type="title"/>
          </p:nvPr>
        </p:nvSpPr>
        <p:spPr>
          <a:xfrm>
            <a:off x="4220134" y="1348434"/>
            <a:ext cx="2936041" cy="500243"/>
          </a:xfrm>
        </p:spPr>
        <p:txBody>
          <a:bodyPr>
            <a:normAutofit/>
          </a:bodyPr>
          <a:lstStyle/>
          <a:p>
            <a:pPr>
              <a:buNone/>
            </a:pPr>
            <a:r>
              <a:rPr lang="en-US" sz="2400" b="1" dirty="0" smtClean="0">
                <a:solidFill>
                  <a:srgbClr val="002060"/>
                </a:solidFill>
              </a:rPr>
              <a:t>	CONCLUSION</a:t>
            </a:r>
            <a:endParaRPr lang="en-US" sz="2400" b="1" dirty="0">
              <a:solidFill>
                <a:srgbClr val="002060"/>
              </a:solidFill>
            </a:endParaRPr>
          </a:p>
        </p:txBody>
      </p:sp>
      <p:sp>
        <p:nvSpPr>
          <p:cNvPr id="5" name="Slide Number Placeholder 4"/>
          <p:cNvSpPr>
            <a:spLocks noGrp="1"/>
          </p:cNvSpPr>
          <p:nvPr>
            <p:ph type="sldNum" sz="quarter" idx="12"/>
          </p:nvPr>
        </p:nvSpPr>
        <p:spPr/>
        <p:txBody>
          <a:bodyPr/>
          <a:lstStyle/>
          <a:p>
            <a:fld id="{F978DE44-342D-4E2C-ADD3-36DB2C90AEA2}" type="slidenum">
              <a:rPr lang="it-IT" smtClean="0"/>
              <a:pPr/>
              <a:t>38</a:t>
            </a:fld>
            <a:endParaRPr lang="it-IT"/>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39</a:t>
            </a:fld>
            <a:endParaRPr lang="it-IT"/>
          </a:p>
        </p:txBody>
      </p:sp>
      <p:pic>
        <p:nvPicPr>
          <p:cNvPr id="5" name="Picture Placeholder 5" descr="E:\MACCAFERRI\Technical CD-RF&amp; CSS\Technical CD 1\Photographs\project wise\Selected Photos and videos-Saptshrungi\new\IMG-20160121-WA0016.jpg"/>
          <p:cNvPicPr>
            <a:picLocks noChangeAspect="1" noChangeArrowheads="1"/>
          </p:cNvPicPr>
          <p:nvPr/>
        </p:nvPicPr>
        <p:blipFill>
          <a:blip r:embed="rId2" cstate="print"/>
          <a:srcRect t="2863" b="2863"/>
          <a:stretch>
            <a:fillRect/>
          </a:stretch>
        </p:blipFill>
        <p:spPr bwMode="auto">
          <a:xfrm>
            <a:off x="0" y="0"/>
            <a:ext cx="10691813" cy="7559675"/>
          </a:xfrm>
          <a:prstGeom prst="rect">
            <a:avLst/>
          </a:prstGeom>
          <a:noFill/>
          <a:ln w="9525">
            <a:noFill/>
            <a:miter lim="800000"/>
            <a:headEnd/>
            <a:tailEnd/>
          </a:ln>
        </p:spPr>
      </p:pic>
      <p:sp>
        <p:nvSpPr>
          <p:cNvPr id="6" name="Title 1"/>
          <p:cNvSpPr>
            <a:spLocks noGrp="1"/>
          </p:cNvSpPr>
          <p:nvPr>
            <p:ph type="title"/>
          </p:nvPr>
        </p:nvSpPr>
        <p:spPr>
          <a:xfrm>
            <a:off x="1554480" y="-200660"/>
            <a:ext cx="7772400" cy="2200275"/>
          </a:xfrm>
        </p:spPr>
        <p:txBody>
          <a:bodyPr>
            <a:normAutofit/>
          </a:bodyPr>
          <a:lstStyle/>
          <a:p>
            <a:pPr algn="ctr" eaLnBrk="1" fontAlgn="auto" hangingPunct="1">
              <a:spcAft>
                <a:spcPts val="0"/>
              </a:spcAft>
              <a:buNone/>
              <a:defRPr/>
            </a:pPr>
            <a:r>
              <a:rPr lang="en-US" sz="4400" b="1" dirty="0" smtClean="0">
                <a:solidFill>
                  <a:schemeClr val="bg1"/>
                </a:solidFill>
              </a:rPr>
              <a:t>THANKS FOR YOUR KIND ATTENTION</a:t>
            </a:r>
            <a:endParaRPr lang="en-US" sz="4400" b="1"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72817" y="477078"/>
            <a:ext cx="8984974" cy="400110"/>
          </a:xfrm>
          <a:prstGeom prst="rect">
            <a:avLst/>
          </a:prstGeom>
          <a:noFill/>
        </p:spPr>
        <p:txBody>
          <a:bodyPr wrap="square" rtlCol="0">
            <a:spAutoFit/>
          </a:bodyPr>
          <a:lstStyle/>
          <a:p>
            <a:r>
              <a:rPr lang="en-US" sz="2000" b="1" dirty="0" smtClean="0">
                <a:solidFill>
                  <a:srgbClr val="C00000"/>
                </a:solidFill>
              </a:rPr>
              <a:t>DIFFERENT DRAINAGE MEASURES</a:t>
            </a:r>
            <a:endParaRPr lang="en-US" sz="2000" b="1" dirty="0">
              <a:solidFill>
                <a:srgbClr val="C00000"/>
              </a:solidFill>
            </a:endParaRPr>
          </a:p>
        </p:txBody>
      </p:sp>
      <p:sp>
        <p:nvSpPr>
          <p:cNvPr id="4" name="TextBox 3"/>
          <p:cNvSpPr txBox="1"/>
          <p:nvPr/>
        </p:nvSpPr>
        <p:spPr>
          <a:xfrm>
            <a:off x="566056" y="1023257"/>
            <a:ext cx="10125757" cy="2400657"/>
          </a:xfrm>
          <a:prstGeom prst="rect">
            <a:avLst/>
          </a:prstGeom>
          <a:noFill/>
        </p:spPr>
        <p:txBody>
          <a:bodyPr wrap="square" rtlCol="0">
            <a:spAutoFit/>
          </a:bodyPr>
          <a:lstStyle/>
          <a:p>
            <a:r>
              <a:rPr lang="en-US" sz="2400" b="1" dirty="0" smtClean="0"/>
              <a:t>Surface drainage measures</a:t>
            </a:r>
          </a:p>
          <a:p>
            <a:pPr marL="347663" indent="-347663">
              <a:lnSpc>
                <a:spcPct val="150000"/>
              </a:lnSpc>
              <a:buFont typeface="Arial" pitchFamily="34" charset="0"/>
              <a:buChar char="•"/>
            </a:pPr>
            <a:r>
              <a:rPr lang="en-US" b="1" dirty="0" smtClean="0"/>
              <a:t>Catch water or interceptor drains-</a:t>
            </a:r>
            <a:r>
              <a:rPr lang="en-US" dirty="0" smtClean="0"/>
              <a:t>drains provided on hill slopes to intercept water flowing from upper reaches (more or less parallel to the road)</a:t>
            </a:r>
          </a:p>
          <a:p>
            <a:pPr marL="347663" indent="-347663">
              <a:lnSpc>
                <a:spcPct val="150000"/>
              </a:lnSpc>
              <a:buFont typeface="Arial" pitchFamily="34" charset="0"/>
              <a:buChar char="•"/>
            </a:pPr>
            <a:r>
              <a:rPr lang="en-US" b="1" dirty="0" smtClean="0"/>
              <a:t>Chute/cascade - </a:t>
            </a:r>
            <a:r>
              <a:rPr lang="en-US" dirty="0" smtClean="0"/>
              <a:t>The water entrapped in the catch water drains is so brought down</a:t>
            </a:r>
          </a:p>
          <a:p>
            <a:pPr marL="347663" indent="-347663">
              <a:lnSpc>
                <a:spcPct val="150000"/>
              </a:lnSpc>
              <a:buFont typeface="Arial" pitchFamily="34" charset="0"/>
              <a:buChar char="•"/>
            </a:pPr>
            <a:r>
              <a:rPr lang="en-US" b="1" dirty="0" smtClean="0"/>
              <a:t>Road Side drains</a:t>
            </a:r>
          </a:p>
          <a:p>
            <a:endParaRPr lang="en-US" dirty="0" smtClean="0"/>
          </a:p>
        </p:txBody>
      </p:sp>
      <p:pic>
        <p:nvPicPr>
          <p:cNvPr id="5" name="Picture 4" descr="D:\Desktop\landslides\drainage.PNG"/>
          <p:cNvPicPr>
            <a:picLocks noChangeAspect="1" noChangeArrowheads="1"/>
          </p:cNvPicPr>
          <p:nvPr/>
        </p:nvPicPr>
        <p:blipFill>
          <a:blip r:embed="rId2" cstate="print"/>
          <a:srcRect t="36201" b="29070"/>
          <a:stretch>
            <a:fillRect/>
          </a:stretch>
        </p:blipFill>
        <p:spPr bwMode="auto">
          <a:xfrm>
            <a:off x="0" y="3069780"/>
            <a:ext cx="10691813" cy="2508704"/>
          </a:xfrm>
          <a:prstGeom prst="rect">
            <a:avLst/>
          </a:prstGeom>
          <a:noFill/>
        </p:spPr>
      </p:pic>
      <p:pic>
        <p:nvPicPr>
          <p:cNvPr id="6" name="Picture 5" descr="D:\Desktop\landslides\drainage.PNG"/>
          <p:cNvPicPr>
            <a:picLocks noChangeAspect="1" noChangeArrowheads="1"/>
          </p:cNvPicPr>
          <p:nvPr/>
        </p:nvPicPr>
        <p:blipFill>
          <a:blip r:embed="rId2" cstate="print"/>
          <a:srcRect l="34006" t="5371" r="16513" b="63887"/>
          <a:stretch>
            <a:fillRect/>
          </a:stretch>
        </p:blipFill>
        <p:spPr bwMode="auto">
          <a:xfrm>
            <a:off x="2373086" y="5439513"/>
            <a:ext cx="5050971" cy="2120161"/>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72817" y="477078"/>
            <a:ext cx="8984974" cy="400110"/>
          </a:xfrm>
          <a:prstGeom prst="rect">
            <a:avLst/>
          </a:prstGeom>
          <a:noFill/>
        </p:spPr>
        <p:txBody>
          <a:bodyPr wrap="square" rtlCol="0">
            <a:spAutoFit/>
          </a:bodyPr>
          <a:lstStyle/>
          <a:p>
            <a:r>
              <a:rPr lang="en-US" sz="2000" b="1" dirty="0" smtClean="0">
                <a:solidFill>
                  <a:srgbClr val="C00000"/>
                </a:solidFill>
              </a:rPr>
              <a:t>DIFFERENT DRAINAGE MEASURES</a:t>
            </a:r>
            <a:endParaRPr lang="en-US" sz="2000" b="1" dirty="0">
              <a:solidFill>
                <a:srgbClr val="C00000"/>
              </a:solidFill>
            </a:endParaRPr>
          </a:p>
        </p:txBody>
      </p:sp>
      <p:sp>
        <p:nvSpPr>
          <p:cNvPr id="4" name="TextBox 3"/>
          <p:cNvSpPr txBox="1"/>
          <p:nvPr/>
        </p:nvSpPr>
        <p:spPr>
          <a:xfrm>
            <a:off x="587829" y="849094"/>
            <a:ext cx="9797143" cy="3554819"/>
          </a:xfrm>
          <a:prstGeom prst="rect">
            <a:avLst/>
          </a:prstGeom>
          <a:noFill/>
        </p:spPr>
        <p:txBody>
          <a:bodyPr wrap="square" rtlCol="0">
            <a:spAutoFit/>
          </a:bodyPr>
          <a:lstStyle/>
          <a:p>
            <a:pPr>
              <a:lnSpc>
                <a:spcPct val="150000"/>
              </a:lnSpc>
            </a:pPr>
            <a:r>
              <a:rPr lang="en-US" sz="2400" b="1" dirty="0" smtClean="0"/>
              <a:t>Subsurface Drainage measures</a:t>
            </a:r>
          </a:p>
          <a:p>
            <a:pPr>
              <a:lnSpc>
                <a:spcPct val="150000"/>
              </a:lnSpc>
            </a:pPr>
            <a:r>
              <a:rPr lang="en-US" dirty="0" smtClean="0"/>
              <a:t>Aims at improving slope stability by controlling pore water pressures within the slope</a:t>
            </a:r>
          </a:p>
          <a:p>
            <a:pPr marL="457200" indent="-457200">
              <a:lnSpc>
                <a:spcPct val="150000"/>
              </a:lnSpc>
              <a:buFont typeface="Arial" pitchFamily="34" charset="0"/>
              <a:buChar char="•"/>
            </a:pPr>
            <a:r>
              <a:rPr lang="en-US" dirty="0" smtClean="0"/>
              <a:t>Horizontal drains</a:t>
            </a:r>
          </a:p>
          <a:p>
            <a:pPr marL="457200" indent="-457200">
              <a:lnSpc>
                <a:spcPct val="150000"/>
              </a:lnSpc>
              <a:buFont typeface="Arial" pitchFamily="34" charset="0"/>
              <a:buChar char="•"/>
            </a:pPr>
            <a:r>
              <a:rPr lang="en-US" dirty="0" smtClean="0"/>
              <a:t>Cut-off drains</a:t>
            </a:r>
          </a:p>
          <a:p>
            <a:pPr marL="457200" indent="-457200">
              <a:lnSpc>
                <a:spcPct val="150000"/>
              </a:lnSpc>
              <a:buFont typeface="Arial" pitchFamily="34" charset="0"/>
              <a:buChar char="•"/>
            </a:pPr>
            <a:r>
              <a:rPr lang="en-US" dirty="0" smtClean="0"/>
              <a:t>Drainage trenches</a:t>
            </a:r>
          </a:p>
          <a:p>
            <a:pPr marL="457200" indent="-457200">
              <a:lnSpc>
                <a:spcPct val="150000"/>
              </a:lnSpc>
              <a:buFont typeface="Arial" pitchFamily="34" charset="0"/>
              <a:buChar char="•"/>
            </a:pPr>
            <a:r>
              <a:rPr lang="en-US" dirty="0" smtClean="0"/>
              <a:t>Drain blankets </a:t>
            </a:r>
          </a:p>
          <a:p>
            <a:pPr marL="457200" indent="-457200">
              <a:lnSpc>
                <a:spcPct val="150000"/>
              </a:lnSpc>
              <a:buFont typeface="Arial" pitchFamily="34" charset="0"/>
              <a:buChar char="•"/>
            </a:pPr>
            <a:r>
              <a:rPr lang="en-US" dirty="0" smtClean="0"/>
              <a:t>Relief wells</a:t>
            </a:r>
          </a:p>
          <a:p>
            <a:pPr marL="457200" indent="-457200">
              <a:lnSpc>
                <a:spcPct val="150000"/>
              </a:lnSpc>
              <a:buFont typeface="Arial" pitchFamily="34" charset="0"/>
              <a:buChar char="•"/>
            </a:pPr>
            <a:r>
              <a:rPr lang="en-US" dirty="0" smtClean="0"/>
              <a:t>Internal drains of retaining soil structures</a:t>
            </a:r>
            <a:endParaRPr lang="en-US" dirty="0"/>
          </a:p>
        </p:txBody>
      </p:sp>
      <p:pic>
        <p:nvPicPr>
          <p:cNvPr id="5" name="Picture 4" descr="D:\Desktop\landslides\drainage.PNG"/>
          <p:cNvPicPr>
            <a:picLocks noChangeAspect="1" noChangeArrowheads="1"/>
          </p:cNvPicPr>
          <p:nvPr/>
        </p:nvPicPr>
        <p:blipFill>
          <a:blip r:embed="rId2" cstate="print"/>
          <a:srcRect t="5371" r="66198" b="64189"/>
          <a:stretch>
            <a:fillRect/>
          </a:stretch>
        </p:blipFill>
        <p:spPr bwMode="auto">
          <a:xfrm>
            <a:off x="6198390" y="1915894"/>
            <a:ext cx="4186581" cy="2547256"/>
          </a:xfrm>
          <a:prstGeom prst="rect">
            <a:avLst/>
          </a:prstGeom>
          <a:noFill/>
        </p:spPr>
      </p:pic>
      <p:pic>
        <p:nvPicPr>
          <p:cNvPr id="237570" name="Picture 2" descr="D:\Maccaferri\Write up, ppt, literature\2017 IEI UKSC\Compiled-20170429T142939Z-001\site photos\installation of chimney drain- helang.jpg"/>
          <p:cNvPicPr>
            <a:picLocks noChangeAspect="1" noChangeArrowheads="1"/>
          </p:cNvPicPr>
          <p:nvPr/>
        </p:nvPicPr>
        <p:blipFill>
          <a:blip r:embed="rId3" cstate="print"/>
          <a:srcRect/>
          <a:stretch>
            <a:fillRect/>
          </a:stretch>
        </p:blipFill>
        <p:spPr bwMode="auto">
          <a:xfrm>
            <a:off x="432729" y="4390576"/>
            <a:ext cx="3925887" cy="2944812"/>
          </a:xfrm>
          <a:prstGeom prst="rect">
            <a:avLst/>
          </a:prstGeom>
          <a:noFill/>
        </p:spPr>
      </p:pic>
      <p:sp>
        <p:nvSpPr>
          <p:cNvPr id="6" name="TextBox 5"/>
          <p:cNvSpPr txBox="1"/>
          <p:nvPr/>
        </p:nvSpPr>
        <p:spPr>
          <a:xfrm>
            <a:off x="4502989" y="5055080"/>
            <a:ext cx="2484407" cy="1015663"/>
          </a:xfrm>
          <a:prstGeom prst="rect">
            <a:avLst/>
          </a:prstGeom>
          <a:noFill/>
        </p:spPr>
        <p:txBody>
          <a:bodyPr wrap="square" rtlCol="0">
            <a:spAutoFit/>
          </a:bodyPr>
          <a:lstStyle/>
          <a:p>
            <a:r>
              <a:rPr lang="en-US" sz="2000" b="1" dirty="0" smtClean="0">
                <a:solidFill>
                  <a:srgbClr val="002060"/>
                </a:solidFill>
              </a:rPr>
              <a:t>Chimney drain/Drainage geocomposite</a:t>
            </a:r>
            <a:endParaRPr lang="en-US" sz="2000" b="1" dirty="0">
              <a:solidFill>
                <a:srgbClr val="002060"/>
              </a:solidFill>
            </a:endParaRPr>
          </a:p>
        </p:txBody>
      </p:sp>
      <p:pic>
        <p:nvPicPr>
          <p:cNvPr id="7" name="Picture 2"/>
          <p:cNvPicPr>
            <a:picLocks noChangeAspect="1" noChangeArrowheads="1"/>
          </p:cNvPicPr>
          <p:nvPr/>
        </p:nvPicPr>
        <p:blipFill>
          <a:blip r:embed="rId4" cstate="print"/>
          <a:srcRect l="16676" t="10137" r="52746" b="45391"/>
          <a:stretch>
            <a:fillRect/>
          </a:stretch>
        </p:blipFill>
        <p:spPr bwMode="auto">
          <a:xfrm>
            <a:off x="6556075" y="4675517"/>
            <a:ext cx="3355449" cy="2884158"/>
          </a:xfrm>
          <a:prstGeom prst="rect">
            <a:avLst/>
          </a:prstGeom>
          <a:noFill/>
          <a:ln w="9525">
            <a:noFill/>
            <a:miter lim="800000"/>
            <a:headEnd/>
            <a:tailEnd/>
          </a:ln>
          <a:effectLst/>
        </p:spPr>
      </p:pic>
      <p:sp>
        <p:nvSpPr>
          <p:cNvPr id="8" name="Oval 7"/>
          <p:cNvSpPr/>
          <p:nvPr/>
        </p:nvSpPr>
        <p:spPr>
          <a:xfrm rot="1805902">
            <a:off x="8348756" y="4949362"/>
            <a:ext cx="577696" cy="230471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rot="10800000" flipV="1">
            <a:off x="3191774" y="6055742"/>
            <a:ext cx="2208362" cy="1000665"/>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2"/>
          </p:cNvCxnSpPr>
          <p:nvPr/>
        </p:nvCxnSpPr>
        <p:spPr>
          <a:xfrm rot="16200000" flipH="1">
            <a:off x="6813742" y="5002194"/>
            <a:ext cx="537091" cy="2674188"/>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thumbs.dreamstime.com/z/3d-man-holding-empty-board-red-frame-17627355.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91593" l="0" r="100000"/>
                    </a14:imgEffect>
                  </a14:imgLayer>
                </a14:imgProps>
              </a:ext>
              <a:ext uri="{28A0092B-C50C-407E-A947-70E740481C1C}">
                <a14:useLocalDpi xmlns:a14="http://schemas.microsoft.com/office/drawing/2010/main" val="0"/>
              </a:ext>
            </a:extLst>
          </a:blip>
          <a:srcRect/>
          <a:stretch/>
        </p:blipFill>
        <p:spPr bwMode="auto">
          <a:xfrm>
            <a:off x="2268032" y="1979072"/>
            <a:ext cx="6069977" cy="473791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9"/>
          <p:cNvGrpSpPr/>
          <p:nvPr/>
        </p:nvGrpSpPr>
        <p:grpSpPr>
          <a:xfrm>
            <a:off x="1414484" y="1008590"/>
            <a:ext cx="7001565" cy="1436888"/>
            <a:chOff x="175090" y="1074057"/>
            <a:chExt cx="7204291" cy="1320800"/>
          </a:xfrm>
        </p:grpSpPr>
        <p:grpSp>
          <p:nvGrpSpPr>
            <p:cNvPr id="4" name="Group 10"/>
            <p:cNvGrpSpPr/>
            <p:nvPr/>
          </p:nvGrpSpPr>
          <p:grpSpPr>
            <a:xfrm>
              <a:off x="175090" y="1074057"/>
              <a:ext cx="7204291" cy="1320800"/>
              <a:chOff x="246743" y="5733143"/>
              <a:chExt cx="6962449" cy="1320800"/>
            </a:xfrm>
          </p:grpSpPr>
          <p:sp>
            <p:nvSpPr>
              <p:cNvPr id="13" name="Rectangle 12"/>
              <p:cNvSpPr/>
              <p:nvPr/>
            </p:nvSpPr>
            <p:spPr>
              <a:xfrm>
                <a:off x="246743" y="5733143"/>
                <a:ext cx="6962449" cy="1320800"/>
              </a:xfrm>
              <a:prstGeom prst="rect">
                <a:avLst/>
              </a:prstGeom>
              <a:solidFill>
                <a:schemeClr val="accent2"/>
              </a:solid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2" descr="C:\Users\rudra\Documents\DAILY WORK\BUSINESS DEVELOPMENT\ROCKFALL PROTECTION\Jaypee Project\2012\JayPee Photographs\14-5-12\DSC01705.JPG"/>
              <p:cNvPicPr>
                <a:picLocks noChangeAspect="1" noChangeArrowheads="1"/>
              </p:cNvPicPr>
              <p:nvPr/>
            </p:nvPicPr>
            <p:blipFill>
              <a:blip r:embed="rId4" cstate="print">
                <a:lum contrast="20000"/>
                <a:extLst>
                  <a:ext uri="{28A0092B-C50C-407E-A947-70E740481C1C}">
                    <a14:useLocalDpi xmlns:a14="http://schemas.microsoft.com/office/drawing/2010/main" val="0"/>
                  </a:ext>
                </a:extLst>
              </a:blip>
              <a:srcRect/>
              <a:stretch>
                <a:fillRect/>
              </a:stretch>
            </p:blipFill>
            <p:spPr bwMode="auto">
              <a:xfrm>
                <a:off x="442663" y="5937487"/>
                <a:ext cx="1305719" cy="923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Ricadi Calabria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93220" y="5915814"/>
                <a:ext cx="1424775" cy="967030"/>
              </a:xfrm>
              <a:prstGeom prst="rect">
                <a:avLst/>
              </a:prstGeom>
              <a:ln>
                <a:noFill/>
              </a:ln>
              <a:effectLst>
                <a:outerShdw blurRad="292100" dist="139700" dir="2700000" algn="tl" rotWithShape="0">
                  <a:srgbClr val="333333">
                    <a:alpha val="65000"/>
                  </a:srgbClr>
                </a:outerShdw>
              </a:effectLst>
            </p:spPr>
          </p:pic>
          <p:pic>
            <p:nvPicPr>
              <p:cNvPr id="16" name="Picture 5" descr="DSCN5914"/>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304689" y="5937486"/>
                <a:ext cx="1694349" cy="923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12" name="Picture 5"/>
            <p:cNvPicPr>
              <a:picLocks noChangeAspect="1" noChangeArrowheads="1"/>
            </p:cNvPicPr>
            <p:nvPr/>
          </p:nvPicPr>
          <p:blipFill>
            <a:blip r:embed="rId7" cstate="print">
              <a:lum contrast="20000"/>
              <a:extLst>
                <a:ext uri="{28A0092B-C50C-407E-A947-70E740481C1C}">
                  <a14:useLocalDpi xmlns:a14="http://schemas.microsoft.com/office/drawing/2010/main" val="0"/>
                </a:ext>
              </a:extLst>
            </a:blip>
            <a:srcRect/>
            <a:stretch>
              <a:fillRect/>
            </a:stretch>
          </p:blipFill>
          <p:spPr bwMode="auto">
            <a:xfrm>
              <a:off x="2070204" y="1270543"/>
              <a:ext cx="1281078" cy="960809"/>
            </a:xfrm>
            <a:prstGeom prst="rect">
              <a:avLst/>
            </a:prstGeom>
            <a:ln>
              <a:noFill/>
            </a:ln>
            <a:effectLst>
              <a:outerShdw blurRad="292100" dist="139700" dir="2700000" algn="tl" rotWithShape="0">
                <a:srgbClr val="333333">
                  <a:alpha val="65000"/>
                </a:srgbClr>
              </a:outerShdw>
            </a:effectLst>
          </p:spPr>
        </p:pic>
      </p:grpSp>
      <p:sp>
        <p:nvSpPr>
          <p:cNvPr id="17" name="Text Box 13"/>
          <p:cNvSpPr txBox="1">
            <a:spLocks noChangeArrowheads="1"/>
          </p:cNvSpPr>
          <p:nvPr/>
        </p:nvSpPr>
        <p:spPr bwMode="auto">
          <a:xfrm>
            <a:off x="3549602" y="3874556"/>
            <a:ext cx="4039737" cy="1824335"/>
          </a:xfrm>
          <a:prstGeom prst="rect">
            <a:avLst/>
          </a:prstGeom>
          <a:noFill/>
          <a:ln w="9525">
            <a:noFill/>
            <a:miter lim="800000"/>
            <a:headEnd/>
            <a:tailEnd/>
          </a:ln>
        </p:spPr>
        <p:txBody>
          <a:bodyPr wrap="square" lIns="91428" tIns="45715" rIns="91428" bIns="45715">
            <a:spAutoFit/>
          </a:bodyPr>
          <a:lstStyle/>
          <a:p>
            <a:pPr marL="342857" indent="-342857" algn="ctr" eaLnBrk="0" hangingPunct="0">
              <a:lnSpc>
                <a:spcPct val="120000"/>
              </a:lnSpc>
              <a:spcBef>
                <a:spcPts val="600"/>
              </a:spcBef>
            </a:pPr>
            <a:r>
              <a:rPr lang="en-US" sz="2400" b="1" cap="all" dirty="0" smtClean="0"/>
              <a:t>landslide case studies highlighting drainage</a:t>
            </a:r>
          </a:p>
        </p:txBody>
      </p:sp>
      <p:sp>
        <p:nvSpPr>
          <p:cNvPr id="2" name="Slide Number Placeholder 1"/>
          <p:cNvSpPr>
            <a:spLocks noGrp="1"/>
          </p:cNvSpPr>
          <p:nvPr>
            <p:ph type="sldNum" sz="quarter" idx="12"/>
          </p:nvPr>
        </p:nvSpPr>
        <p:spPr/>
        <p:txBody>
          <a:bodyPr/>
          <a:lstStyle/>
          <a:p>
            <a:fld id="{F978DE44-342D-4E2C-ADD3-36DB2C90AEA2}" type="slidenum">
              <a:rPr lang="it-IT" smtClean="0"/>
              <a:pPr/>
              <a:t>6</a:t>
            </a:fld>
            <a:endParaRPr lang="it-IT"/>
          </a:p>
        </p:txBody>
      </p:sp>
    </p:spTree>
    <p:extLst>
      <p:ext uri="{BB962C8B-B14F-4D97-AF65-F5344CB8AC3E}">
        <p14:creationId xmlns:p14="http://schemas.microsoft.com/office/powerpoint/2010/main" val="15411111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7</a:t>
            </a:fld>
            <a:endParaRPr lang="it-IT"/>
          </a:p>
        </p:txBody>
      </p:sp>
      <p:sp>
        <p:nvSpPr>
          <p:cNvPr id="5" name="Segnaposto testo 10"/>
          <p:cNvSpPr txBox="1">
            <a:spLocks/>
          </p:cNvSpPr>
          <p:nvPr/>
        </p:nvSpPr>
        <p:spPr>
          <a:xfrm>
            <a:off x="438868" y="1424340"/>
            <a:ext cx="4613910" cy="5271770"/>
          </a:xfrm>
          <a:prstGeom prst="rect">
            <a:avLst/>
          </a:prstGeom>
        </p:spPr>
        <p:txBody>
          <a:bodyPr>
            <a:normAutofit fontScale="92500" lnSpcReduction="20000"/>
          </a:bodyPr>
          <a:lstStyle/>
          <a:p>
            <a:pPr marL="0" marR="0" lvl="0" indent="0" algn="just"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b="0" i="0" u="none" strike="noStrike" kern="1200" cap="none" spc="0" normalizeH="0" baseline="0" noProof="0" dirty="0" smtClean="0">
                <a:ln>
                  <a:noFill/>
                </a:ln>
                <a:solidFill>
                  <a:schemeClr val="tx1"/>
                </a:solidFill>
                <a:effectLst/>
                <a:uLnTx/>
                <a:uFillTx/>
                <a:latin typeface="Arial"/>
                <a:ea typeface="+mn-ea"/>
                <a:cs typeface="+mn-cs"/>
              </a:rPr>
              <a:t>The Ministry of Road Transport &amp; Highways</a:t>
            </a:r>
          </a:p>
          <a:p>
            <a:pPr marL="0" marR="0" lvl="0" indent="0" algn="just"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kumimoji="0" lang="en-US" b="0" i="0" u="none" strike="noStrike" kern="1200" cap="none" spc="0" normalizeH="0" baseline="0" noProof="0" dirty="0" smtClean="0">
              <a:ln>
                <a:noFill/>
              </a:ln>
              <a:solidFill>
                <a:schemeClr val="tx1"/>
              </a:solidFill>
              <a:effectLst/>
              <a:uLnTx/>
              <a:uFillTx/>
              <a:latin typeface="Arial"/>
              <a:ea typeface="+mn-ea"/>
              <a:cs typeface="+mn-cs"/>
            </a:endParaRPr>
          </a:p>
          <a:p>
            <a:pPr marL="0" marR="0" lvl="0" indent="0" algn="just" defTabSz="914400" rtl="0" eaLnBrk="1" fontAlgn="auto" latinLnBrk="0" hangingPunct="1">
              <a:lnSpc>
                <a:spcPct val="160000"/>
              </a:lnSpc>
              <a:spcBef>
                <a:spcPts val="1000"/>
              </a:spcBef>
              <a:spcAft>
                <a:spcPts val="0"/>
              </a:spcAft>
              <a:buClrTx/>
              <a:buSzTx/>
              <a:buFont typeface="Wingdings" panose="05000000000000000000" pitchFamily="2" charset="2"/>
              <a:buNone/>
              <a:tabLst/>
              <a:defRPr/>
            </a:pPr>
            <a:r>
              <a:rPr kumimoji="0" lang="en-US" b="0" i="0" u="none" strike="noStrike" kern="1200" cap="none" spc="0" normalizeH="0" baseline="0" noProof="0" dirty="0" smtClean="0">
                <a:ln>
                  <a:noFill/>
                </a:ln>
                <a:solidFill>
                  <a:schemeClr val="tx1"/>
                </a:solidFill>
                <a:effectLst/>
                <a:uLnTx/>
                <a:uFillTx/>
                <a:latin typeface="Arial"/>
                <a:ea typeface="+mn-ea"/>
                <a:cs typeface="+mn-cs"/>
              </a:rPr>
              <a:t>Rehabilitation/Treatment of landslide locations with slope protection and drainage improvement</a:t>
            </a:r>
            <a:endParaRPr kumimoji="0" lang="it-IT" b="0" i="0" u="none" strike="noStrike" kern="1200" cap="none" spc="0" normalizeH="0" baseline="0" noProof="0" dirty="0" smtClean="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kumimoji="0" lang="it-IT" b="0" i="0" u="none" strike="noStrike" kern="1200" cap="none" spc="0" normalizeH="0" baseline="0" noProof="0" dirty="0" smtClean="0">
              <a:ln>
                <a:noFill/>
              </a:ln>
              <a:solidFill>
                <a:srgbClr val="E7333A"/>
              </a:solidFill>
              <a:effectLst/>
              <a:uLnTx/>
              <a:uFillTx/>
              <a:latin typeface="Arial"/>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b="0" i="0" u="none" strike="noStrike" kern="1200" cap="none" spc="0" normalizeH="0" baseline="0" noProof="0" dirty="0" smtClean="0">
                <a:ln>
                  <a:noFill/>
                </a:ln>
                <a:solidFill>
                  <a:schemeClr val="tx1"/>
                </a:solidFill>
                <a:effectLst/>
                <a:uLnTx/>
                <a:uFillTx/>
                <a:latin typeface="Arial"/>
                <a:ea typeface="+mn-ea"/>
                <a:cs typeface="+mn-cs"/>
              </a:rPr>
              <a:t>Package-I include following locations:- </a:t>
            </a:r>
          </a:p>
          <a:p>
            <a:pPr marL="0" marR="0" lvl="0" indent="0" algn="just"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b="0" i="0" u="none" strike="noStrike" kern="1200" cap="none" spc="0" normalizeH="0" baseline="0" noProof="0" dirty="0" smtClean="0">
                <a:ln>
                  <a:noFill/>
                </a:ln>
                <a:solidFill>
                  <a:schemeClr val="tx1"/>
                </a:solidFill>
                <a:effectLst/>
                <a:uLnTx/>
                <a:uFillTx/>
                <a:latin typeface="Arial"/>
                <a:ea typeface="+mn-ea"/>
                <a:cs typeface="+mn-cs"/>
              </a:rPr>
              <a:t>1.Nandprayag (200m) </a:t>
            </a:r>
          </a:p>
          <a:p>
            <a:pPr marL="0" marR="0" lvl="0" indent="0" algn="just"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b="0" i="0" u="none" strike="noStrike" kern="1200" cap="none" spc="0" normalizeH="0" baseline="0" noProof="0" dirty="0" smtClean="0">
                <a:ln>
                  <a:noFill/>
                </a:ln>
                <a:solidFill>
                  <a:schemeClr val="tx1"/>
                </a:solidFill>
                <a:effectLst/>
                <a:uLnTx/>
                <a:uFillTx/>
                <a:latin typeface="Arial"/>
                <a:ea typeface="+mn-ea"/>
                <a:cs typeface="+mn-cs"/>
              </a:rPr>
              <a:t>2.Maithana (350m) </a:t>
            </a:r>
          </a:p>
          <a:p>
            <a:pPr marL="0" marR="0" lvl="0" indent="0" algn="just"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b="0" i="0" u="none" strike="noStrike" kern="1200" cap="none" spc="0" normalizeH="0" baseline="0" noProof="0" dirty="0" smtClean="0">
                <a:ln>
                  <a:noFill/>
                </a:ln>
                <a:solidFill>
                  <a:schemeClr val="tx1"/>
                </a:solidFill>
                <a:effectLst/>
                <a:uLnTx/>
                <a:uFillTx/>
                <a:latin typeface="Arial"/>
                <a:ea typeface="+mn-ea"/>
                <a:cs typeface="+mn-cs"/>
              </a:rPr>
              <a:t>3.Birahi (100m) </a:t>
            </a:r>
          </a:p>
          <a:p>
            <a:pPr marL="0" marR="0" lvl="0" indent="0" algn="just"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b="0" i="0" u="none" strike="noStrike" kern="1200" cap="none" spc="0" normalizeH="0" baseline="0" noProof="0" dirty="0" smtClean="0">
                <a:ln>
                  <a:noFill/>
                </a:ln>
                <a:solidFill>
                  <a:schemeClr val="tx1"/>
                </a:solidFill>
                <a:effectLst/>
                <a:uLnTx/>
                <a:uFillTx/>
                <a:latin typeface="Arial"/>
                <a:ea typeface="+mn-ea"/>
                <a:cs typeface="+mn-cs"/>
              </a:rPr>
              <a:t>4.Gulabkothi (125m)</a:t>
            </a:r>
          </a:p>
          <a:p>
            <a:pPr marL="0" marR="0" lvl="0" indent="0" algn="just"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kumimoji="0" lang="en-US" b="0" i="0" u="none" strike="noStrike" kern="1200" cap="none" spc="0" normalizeH="0" baseline="0" noProof="0" dirty="0" smtClean="0">
              <a:ln>
                <a:noFill/>
              </a:ln>
              <a:solidFill>
                <a:schemeClr val="tx1"/>
              </a:solidFill>
              <a:effectLst/>
              <a:uLnTx/>
              <a:uFillTx/>
              <a:latin typeface="Arial"/>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b="0" i="0" u="none" strike="noStrike" kern="1200" cap="none" spc="0" normalizeH="0" baseline="0" noProof="0" dirty="0" smtClean="0">
                <a:ln>
                  <a:noFill/>
                </a:ln>
                <a:solidFill>
                  <a:schemeClr val="tx1"/>
                </a:solidFill>
                <a:effectLst/>
                <a:uLnTx/>
                <a:uFillTx/>
                <a:latin typeface="Arial"/>
                <a:ea typeface="+mn-ea"/>
                <a:cs typeface="+mn-cs"/>
              </a:rPr>
              <a:t>Package-II include following locations:- </a:t>
            </a:r>
          </a:p>
          <a:p>
            <a:pPr marL="0" marR="0" lvl="0" indent="0" algn="just"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b="0" i="0" u="none" strike="noStrike" kern="1200" cap="none" spc="0" normalizeH="0" baseline="0" noProof="0" dirty="0" smtClean="0">
                <a:ln>
                  <a:noFill/>
                </a:ln>
                <a:solidFill>
                  <a:schemeClr val="tx1"/>
                </a:solidFill>
                <a:effectLst/>
                <a:uLnTx/>
                <a:uFillTx/>
                <a:latin typeface="Arial"/>
                <a:ea typeface="+mn-ea"/>
                <a:cs typeface="+mn-cs"/>
              </a:rPr>
              <a:t>1.Helang (275m) </a:t>
            </a:r>
          </a:p>
          <a:p>
            <a:pPr marL="0" marR="0" lvl="0" indent="0" algn="just"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b="0" i="0" u="none" strike="noStrike" kern="1200" cap="none" spc="0" normalizeH="0" baseline="0" noProof="0" dirty="0" smtClean="0">
                <a:ln>
                  <a:noFill/>
                </a:ln>
                <a:solidFill>
                  <a:schemeClr val="tx1"/>
                </a:solidFill>
                <a:effectLst/>
                <a:uLnTx/>
                <a:uFillTx/>
                <a:latin typeface="Arial"/>
                <a:ea typeface="+mn-ea"/>
                <a:cs typeface="+mn-cs"/>
              </a:rPr>
              <a:t>2.Govindghat-II (150m) </a:t>
            </a:r>
          </a:p>
          <a:p>
            <a:pPr marL="0" marR="0" lvl="0" indent="0" algn="just"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b="0" i="0" u="none" strike="noStrike" kern="1200" cap="none" spc="0" normalizeH="0" baseline="0" noProof="0" dirty="0" smtClean="0">
                <a:ln>
                  <a:noFill/>
                </a:ln>
                <a:solidFill>
                  <a:schemeClr val="tx1"/>
                </a:solidFill>
                <a:effectLst/>
                <a:uLnTx/>
                <a:uFillTx/>
                <a:latin typeface="Arial"/>
                <a:ea typeface="+mn-ea"/>
                <a:cs typeface="+mn-cs"/>
              </a:rPr>
              <a:t>3.Govindghat-III (150m) </a:t>
            </a:r>
          </a:p>
          <a:p>
            <a:pPr marL="0" marR="0" lvl="0" indent="0" algn="just"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kumimoji="0" lang="it-IT" sz="1500" b="0" i="0" u="none" strike="noStrike" kern="1200" cap="none" spc="0" normalizeH="0" baseline="0" noProof="0" dirty="0" smtClean="0">
              <a:ln>
                <a:noFill/>
              </a:ln>
              <a:solidFill>
                <a:schemeClr val="tx1"/>
              </a:solidFill>
              <a:effectLst/>
              <a:uLnTx/>
              <a:uFillTx/>
              <a:latin typeface="Arial"/>
              <a:ea typeface="+mn-ea"/>
              <a:cs typeface="+mn-cs"/>
            </a:endParaRPr>
          </a:p>
        </p:txBody>
      </p:sp>
      <p:pic>
        <p:nvPicPr>
          <p:cNvPr id="6" name="Picture 2"/>
          <p:cNvPicPr>
            <a:picLocks noChangeAspect="1" noChangeArrowheads="1"/>
          </p:cNvPicPr>
          <p:nvPr/>
        </p:nvPicPr>
        <p:blipFill>
          <a:blip r:embed="rId2" cstate="print"/>
          <a:srcRect/>
          <a:stretch>
            <a:fillRect/>
          </a:stretch>
        </p:blipFill>
        <p:spPr bwMode="auto">
          <a:xfrm>
            <a:off x="5054558" y="1895510"/>
            <a:ext cx="5404461" cy="45110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978DE44-342D-4E2C-ADD3-36DB2C90AEA2}" type="slidenum">
              <a:rPr lang="it-IT" smtClean="0"/>
              <a:pPr/>
              <a:t>8</a:t>
            </a:fld>
            <a:endParaRPr lang="it-IT"/>
          </a:p>
        </p:txBody>
      </p:sp>
      <p:sp>
        <p:nvSpPr>
          <p:cNvPr id="4" name="Title 3"/>
          <p:cNvSpPr>
            <a:spLocks noGrp="1"/>
          </p:cNvSpPr>
          <p:nvPr>
            <p:ph type="title"/>
          </p:nvPr>
        </p:nvSpPr>
        <p:spPr/>
        <p:txBody>
          <a:bodyPr>
            <a:normAutofit/>
          </a:bodyPr>
          <a:lstStyle/>
          <a:p>
            <a:pPr>
              <a:buNone/>
            </a:pPr>
            <a:r>
              <a:rPr lang="en-US" sz="2200" b="1" dirty="0" smtClean="0">
                <a:solidFill>
                  <a:srgbClr val="C00000"/>
                </a:solidFill>
              </a:rPr>
              <a:t>	</a:t>
            </a:r>
            <a:r>
              <a:rPr lang="en-US" sz="2200" b="1" dirty="0" smtClean="0">
                <a:solidFill>
                  <a:srgbClr val="C00000"/>
                </a:solidFill>
                <a:latin typeface="+mn-lt"/>
                <a:ea typeface="+mn-ea"/>
                <a:cs typeface="+mn-cs"/>
              </a:rPr>
              <a:t>STAKEHOLDERS INVOLVED</a:t>
            </a:r>
            <a:endParaRPr lang="en-US" sz="2200" b="1" dirty="0">
              <a:solidFill>
                <a:srgbClr val="C00000"/>
              </a:solidFill>
              <a:latin typeface="+mn-lt"/>
              <a:ea typeface="+mn-ea"/>
              <a:cs typeface="+mn-cs"/>
            </a:endParaRPr>
          </a:p>
        </p:txBody>
      </p:sp>
      <p:sp>
        <p:nvSpPr>
          <p:cNvPr id="8" name="TextBox 14"/>
          <p:cNvSpPr txBox="1">
            <a:spLocks noChangeArrowheads="1"/>
          </p:cNvSpPr>
          <p:nvPr/>
        </p:nvSpPr>
        <p:spPr bwMode="auto">
          <a:xfrm>
            <a:off x="612024" y="1285128"/>
            <a:ext cx="3214688" cy="523220"/>
          </a:xfrm>
          <a:prstGeom prst="rect">
            <a:avLst/>
          </a:prstGeom>
          <a:noFill/>
          <a:ln w="9525">
            <a:noFill/>
            <a:miter lim="800000"/>
            <a:headEnd/>
            <a:tailEnd/>
          </a:ln>
        </p:spPr>
        <p:txBody>
          <a:bodyPr>
            <a:spAutoFit/>
          </a:bodyPr>
          <a:lstStyle/>
          <a:p>
            <a:r>
              <a:rPr lang="en-US" sz="2800" b="1" dirty="0" smtClean="0">
                <a:solidFill>
                  <a:srgbClr val="002060"/>
                </a:solidFill>
              </a:rPr>
              <a:t>CLIENT</a:t>
            </a:r>
            <a:endParaRPr lang="en-US" sz="2800" b="1" dirty="0">
              <a:solidFill>
                <a:srgbClr val="002060"/>
              </a:solidFill>
            </a:endParaRPr>
          </a:p>
        </p:txBody>
      </p:sp>
      <p:pic>
        <p:nvPicPr>
          <p:cNvPr id="10" name="Picture 2" descr="http://thehomesitter.com/wp-content/uploads/2015/06/Home-Contractors-hYXy.jpg"/>
          <p:cNvPicPr>
            <a:picLocks noChangeAspect="1" noChangeArrowheads="1"/>
          </p:cNvPicPr>
          <p:nvPr/>
        </p:nvPicPr>
        <p:blipFill>
          <a:blip r:embed="rId2" cstate="print"/>
          <a:srcRect/>
          <a:stretch>
            <a:fillRect/>
          </a:stretch>
        </p:blipFill>
        <p:spPr bwMode="auto">
          <a:xfrm>
            <a:off x="0" y="6212358"/>
            <a:ext cx="1737360" cy="1347317"/>
          </a:xfrm>
          <a:prstGeom prst="rect">
            <a:avLst/>
          </a:prstGeom>
          <a:noFill/>
          <a:ln w="9525">
            <a:noFill/>
            <a:miter lim="800000"/>
            <a:headEnd/>
            <a:tailEnd/>
          </a:ln>
        </p:spPr>
      </p:pic>
      <p:pic>
        <p:nvPicPr>
          <p:cNvPr id="11" name="Picture 3"/>
          <p:cNvPicPr>
            <a:picLocks noChangeAspect="1" noChangeArrowheads="1"/>
          </p:cNvPicPr>
          <p:nvPr/>
        </p:nvPicPr>
        <p:blipFill>
          <a:blip r:embed="rId3" cstate="print"/>
          <a:srcRect/>
          <a:stretch>
            <a:fillRect/>
          </a:stretch>
        </p:blipFill>
        <p:spPr bwMode="auto">
          <a:xfrm>
            <a:off x="2087880" y="6949440"/>
            <a:ext cx="2377438" cy="314363"/>
          </a:xfrm>
          <a:prstGeom prst="rect">
            <a:avLst/>
          </a:prstGeom>
          <a:noFill/>
          <a:ln w="9525" algn="ctr">
            <a:noFill/>
            <a:miter lim="800000"/>
            <a:headEnd/>
            <a:tailEnd/>
          </a:ln>
          <a:effectLst>
            <a:outerShdw algn="ctr" rotWithShape="0">
              <a:schemeClr val="bg2">
                <a:alpha val="50000"/>
              </a:schemeClr>
            </a:outerShdw>
          </a:effectLst>
        </p:spPr>
      </p:pic>
      <p:pic>
        <p:nvPicPr>
          <p:cNvPr id="13" name="Picture 41" descr="http://indaba2014.wetlands.za.net/logos_sponsors/logo_maccaferri.jpg"/>
          <p:cNvPicPr>
            <a:picLocks noChangeAspect="1" noChangeArrowheads="1"/>
          </p:cNvPicPr>
          <p:nvPr/>
        </p:nvPicPr>
        <p:blipFill>
          <a:blip r:embed="rId4" cstate="print"/>
          <a:srcRect/>
          <a:stretch>
            <a:fillRect/>
          </a:stretch>
        </p:blipFill>
        <p:spPr bwMode="auto">
          <a:xfrm>
            <a:off x="5448561" y="5312968"/>
            <a:ext cx="3638550" cy="928688"/>
          </a:xfrm>
          <a:prstGeom prst="rect">
            <a:avLst/>
          </a:prstGeom>
          <a:noFill/>
          <a:ln w="9525">
            <a:noFill/>
            <a:miter lim="800000"/>
            <a:headEnd/>
            <a:tailEnd/>
          </a:ln>
        </p:spPr>
      </p:pic>
      <p:sp>
        <p:nvSpPr>
          <p:cNvPr id="18" name="TextBox 14"/>
          <p:cNvSpPr txBox="1">
            <a:spLocks noChangeArrowheads="1"/>
          </p:cNvSpPr>
          <p:nvPr/>
        </p:nvSpPr>
        <p:spPr bwMode="auto">
          <a:xfrm>
            <a:off x="627264" y="3822718"/>
            <a:ext cx="6809856" cy="461665"/>
          </a:xfrm>
          <a:prstGeom prst="rect">
            <a:avLst/>
          </a:prstGeom>
          <a:noFill/>
          <a:ln w="9525">
            <a:noFill/>
            <a:miter lim="800000"/>
            <a:headEnd/>
            <a:tailEnd/>
          </a:ln>
        </p:spPr>
        <p:txBody>
          <a:bodyPr wrap="square">
            <a:spAutoFit/>
          </a:bodyPr>
          <a:lstStyle/>
          <a:p>
            <a:r>
              <a:rPr lang="en-US" sz="2400" b="1" dirty="0" smtClean="0">
                <a:solidFill>
                  <a:srgbClr val="00B0F0"/>
                </a:solidFill>
              </a:rPr>
              <a:t>PROOF CHECKING CONSULTANT</a:t>
            </a:r>
            <a:endParaRPr lang="en-US" sz="2400" b="1" dirty="0">
              <a:solidFill>
                <a:srgbClr val="00B0F0"/>
              </a:solidFill>
            </a:endParaRPr>
          </a:p>
        </p:txBody>
      </p:sp>
      <p:sp>
        <p:nvSpPr>
          <p:cNvPr id="19" name="TextBox 18"/>
          <p:cNvSpPr txBox="1"/>
          <p:nvPr/>
        </p:nvSpPr>
        <p:spPr>
          <a:xfrm>
            <a:off x="4857404" y="6870450"/>
            <a:ext cx="4819996" cy="461665"/>
          </a:xfrm>
          <a:prstGeom prst="rect">
            <a:avLst/>
          </a:prstGeom>
          <a:noFill/>
        </p:spPr>
        <p:txBody>
          <a:bodyPr wrap="square" rtlCol="0">
            <a:spAutoFit/>
          </a:bodyPr>
          <a:lstStyle/>
          <a:p>
            <a:r>
              <a:rPr lang="en-US" sz="2400" dirty="0" smtClean="0"/>
              <a:t>RG </a:t>
            </a:r>
            <a:r>
              <a:rPr lang="en-US" sz="2400" dirty="0" err="1" smtClean="0"/>
              <a:t>Buildwell</a:t>
            </a:r>
            <a:r>
              <a:rPr lang="en-US" sz="2400" dirty="0" smtClean="0"/>
              <a:t> Engineers Ltd</a:t>
            </a:r>
            <a:endParaRPr lang="en-US" sz="2400" b="1" dirty="0">
              <a:solidFill>
                <a:srgbClr val="EE7A19"/>
              </a:solidFill>
            </a:endParaRPr>
          </a:p>
        </p:txBody>
      </p:sp>
      <p:sp>
        <p:nvSpPr>
          <p:cNvPr id="15" name="TextBox 14"/>
          <p:cNvSpPr txBox="1"/>
          <p:nvPr/>
        </p:nvSpPr>
        <p:spPr>
          <a:xfrm>
            <a:off x="1146126" y="5268228"/>
            <a:ext cx="3980509" cy="954107"/>
          </a:xfrm>
          <a:prstGeom prst="rect">
            <a:avLst/>
          </a:prstGeom>
          <a:noFill/>
        </p:spPr>
        <p:txBody>
          <a:bodyPr wrap="square" rtlCol="0">
            <a:spAutoFit/>
          </a:bodyPr>
          <a:lstStyle/>
          <a:p>
            <a:pPr algn="ctr"/>
            <a:r>
              <a:rPr lang="en-US"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charset="0"/>
              </a:rPr>
              <a:t>TECHNOLOGY PARTNER</a:t>
            </a:r>
          </a:p>
        </p:txBody>
      </p:sp>
      <p:pic>
        <p:nvPicPr>
          <p:cNvPr id="9219" name="Picture 3"/>
          <p:cNvPicPr>
            <a:picLocks noChangeAspect="1" noChangeArrowheads="1"/>
          </p:cNvPicPr>
          <p:nvPr/>
        </p:nvPicPr>
        <p:blipFill>
          <a:blip r:embed="rId5" cstate="print"/>
          <a:srcRect/>
          <a:stretch>
            <a:fillRect/>
          </a:stretch>
        </p:blipFill>
        <p:spPr bwMode="auto">
          <a:xfrm>
            <a:off x="6126480" y="2908825"/>
            <a:ext cx="2388553" cy="608622"/>
          </a:xfrm>
          <a:prstGeom prst="rect">
            <a:avLst/>
          </a:prstGeom>
          <a:noFill/>
          <a:ln w="9525">
            <a:noFill/>
            <a:miter lim="800000"/>
            <a:headEnd/>
            <a:tailEnd/>
          </a:ln>
          <a:effectLst/>
        </p:spPr>
      </p:pic>
      <p:pic>
        <p:nvPicPr>
          <p:cNvPr id="9220" name="Picture 4"/>
          <p:cNvPicPr>
            <a:picLocks noChangeAspect="1" noChangeArrowheads="1"/>
          </p:cNvPicPr>
          <p:nvPr/>
        </p:nvPicPr>
        <p:blipFill>
          <a:blip r:embed="rId6" cstate="print"/>
          <a:srcRect/>
          <a:stretch>
            <a:fillRect/>
          </a:stretch>
        </p:blipFill>
        <p:spPr bwMode="auto">
          <a:xfrm>
            <a:off x="6784340" y="3686720"/>
            <a:ext cx="1724025" cy="561975"/>
          </a:xfrm>
          <a:prstGeom prst="rect">
            <a:avLst/>
          </a:prstGeom>
          <a:noFill/>
          <a:ln w="9525">
            <a:noFill/>
            <a:miter lim="800000"/>
            <a:headEnd/>
            <a:tailEnd/>
          </a:ln>
          <a:effectLst/>
        </p:spPr>
      </p:pic>
      <p:sp>
        <p:nvSpPr>
          <p:cNvPr id="21" name="Rectangle 20"/>
          <p:cNvSpPr/>
          <p:nvPr/>
        </p:nvSpPr>
        <p:spPr>
          <a:xfrm>
            <a:off x="570230" y="4578683"/>
            <a:ext cx="6028690" cy="461665"/>
          </a:xfrm>
          <a:prstGeom prst="rect">
            <a:avLst/>
          </a:prstGeom>
        </p:spPr>
        <p:txBody>
          <a:bodyPr wrap="square">
            <a:spAutoFit/>
          </a:bodyPr>
          <a:lstStyle/>
          <a:p>
            <a:r>
              <a:rPr lang="en-US" sz="2400" b="1" dirty="0" smtClean="0">
                <a:solidFill>
                  <a:srgbClr val="00B050"/>
                </a:solidFill>
              </a:rPr>
              <a:t>SAFETY CONSULTANT</a:t>
            </a:r>
            <a:endParaRPr lang="en-US" sz="2400" b="1" dirty="0">
              <a:solidFill>
                <a:srgbClr val="00B050"/>
              </a:solidFill>
            </a:endParaRPr>
          </a:p>
        </p:txBody>
      </p:sp>
      <p:pic>
        <p:nvPicPr>
          <p:cNvPr id="9221" name="Picture 5"/>
          <p:cNvPicPr>
            <a:picLocks noChangeAspect="1" noChangeArrowheads="1"/>
          </p:cNvPicPr>
          <p:nvPr/>
        </p:nvPicPr>
        <p:blipFill>
          <a:blip r:embed="rId7" cstate="print"/>
          <a:srcRect/>
          <a:stretch>
            <a:fillRect/>
          </a:stretch>
        </p:blipFill>
        <p:spPr bwMode="auto">
          <a:xfrm>
            <a:off x="8683943" y="6663055"/>
            <a:ext cx="1657350" cy="695325"/>
          </a:xfrm>
          <a:prstGeom prst="rect">
            <a:avLst/>
          </a:prstGeom>
          <a:noFill/>
          <a:ln w="9525">
            <a:noFill/>
            <a:miter lim="800000"/>
            <a:headEnd/>
            <a:tailEnd/>
          </a:ln>
          <a:effectLst/>
        </p:spPr>
      </p:pic>
      <p:pic>
        <p:nvPicPr>
          <p:cNvPr id="9222" name="Picture 6"/>
          <p:cNvPicPr>
            <a:picLocks noChangeAspect="1" noChangeArrowheads="1"/>
          </p:cNvPicPr>
          <p:nvPr/>
        </p:nvPicPr>
        <p:blipFill>
          <a:blip r:embed="rId8" cstate="print"/>
          <a:srcRect/>
          <a:stretch>
            <a:fillRect/>
          </a:stretch>
        </p:blipFill>
        <p:spPr bwMode="auto">
          <a:xfrm>
            <a:off x="9090343" y="4300820"/>
            <a:ext cx="1104900" cy="866775"/>
          </a:xfrm>
          <a:prstGeom prst="rect">
            <a:avLst/>
          </a:prstGeom>
          <a:noFill/>
          <a:ln w="9525">
            <a:noFill/>
            <a:miter lim="800000"/>
            <a:headEnd/>
            <a:tailEnd/>
          </a:ln>
          <a:effectLst/>
        </p:spPr>
      </p:pic>
      <p:sp>
        <p:nvSpPr>
          <p:cNvPr id="23" name="Rectangle 22"/>
          <p:cNvSpPr/>
          <p:nvPr/>
        </p:nvSpPr>
        <p:spPr>
          <a:xfrm>
            <a:off x="4483889" y="4549542"/>
            <a:ext cx="4424609" cy="461665"/>
          </a:xfrm>
          <a:prstGeom prst="rect">
            <a:avLst/>
          </a:prstGeom>
        </p:spPr>
        <p:txBody>
          <a:bodyPr wrap="none">
            <a:spAutoFit/>
          </a:bodyPr>
          <a:lstStyle/>
          <a:p>
            <a:r>
              <a:rPr lang="en-US" sz="2400" b="1" dirty="0" smtClean="0">
                <a:solidFill>
                  <a:schemeClr val="accent5">
                    <a:lumMod val="75000"/>
                  </a:schemeClr>
                </a:solidFill>
              </a:rPr>
              <a:t>M/s Khanna Goyal Designers</a:t>
            </a:r>
            <a:endParaRPr lang="en-US" sz="2400" b="1" dirty="0">
              <a:solidFill>
                <a:schemeClr val="accent5">
                  <a:lumMod val="75000"/>
                </a:schemeClr>
              </a:solidFill>
            </a:endParaRPr>
          </a:p>
        </p:txBody>
      </p:sp>
      <p:pic>
        <p:nvPicPr>
          <p:cNvPr id="9223" name="Picture 7"/>
          <p:cNvPicPr>
            <a:picLocks noChangeAspect="1" noChangeArrowheads="1"/>
          </p:cNvPicPr>
          <p:nvPr/>
        </p:nvPicPr>
        <p:blipFill>
          <a:blip r:embed="rId9" cstate="print"/>
          <a:srcRect/>
          <a:stretch>
            <a:fillRect/>
          </a:stretch>
        </p:blipFill>
        <p:spPr bwMode="auto">
          <a:xfrm>
            <a:off x="4510723" y="1051560"/>
            <a:ext cx="5130754" cy="810895"/>
          </a:xfrm>
          <a:prstGeom prst="rect">
            <a:avLst/>
          </a:prstGeom>
          <a:noFill/>
          <a:ln w="9525">
            <a:noFill/>
            <a:miter lim="800000"/>
            <a:headEnd/>
            <a:tailEnd/>
          </a:ln>
          <a:effectLst/>
        </p:spPr>
      </p:pic>
      <p:sp>
        <p:nvSpPr>
          <p:cNvPr id="25" name="Rectangle 24"/>
          <p:cNvSpPr/>
          <p:nvPr/>
        </p:nvSpPr>
        <p:spPr>
          <a:xfrm>
            <a:off x="615950" y="2975233"/>
            <a:ext cx="6089650" cy="461665"/>
          </a:xfrm>
          <a:prstGeom prst="rect">
            <a:avLst/>
          </a:prstGeom>
        </p:spPr>
        <p:txBody>
          <a:bodyPr wrap="square">
            <a:spAutoFit/>
          </a:bodyPr>
          <a:lstStyle/>
          <a:p>
            <a:r>
              <a:rPr lang="en-US" sz="2400" b="1" dirty="0" smtClean="0">
                <a:solidFill>
                  <a:srgbClr val="EE7A19"/>
                </a:solidFill>
              </a:rPr>
              <a:t>AUTHORITY ENGINEER</a:t>
            </a:r>
            <a:endParaRPr lang="en-US" sz="2400" b="1" dirty="0">
              <a:solidFill>
                <a:srgbClr val="EE7A19"/>
              </a:solidFill>
            </a:endParaRPr>
          </a:p>
        </p:txBody>
      </p:sp>
      <p:sp>
        <p:nvSpPr>
          <p:cNvPr id="17" name="Rectangle 16"/>
          <p:cNvSpPr/>
          <p:nvPr/>
        </p:nvSpPr>
        <p:spPr>
          <a:xfrm>
            <a:off x="5858511" y="1580812"/>
            <a:ext cx="1822450" cy="369332"/>
          </a:xfrm>
          <a:prstGeom prst="rect">
            <a:avLst/>
          </a:prstGeom>
        </p:spPr>
        <p:txBody>
          <a:bodyPr wrap="square">
            <a:spAutoFit/>
          </a:bodyPr>
          <a:lstStyle/>
          <a:p>
            <a:r>
              <a:rPr lang="en-US" dirty="0" smtClean="0"/>
              <a:t>PIU, </a:t>
            </a:r>
            <a:r>
              <a:rPr lang="en-US" dirty="0" err="1" smtClean="0"/>
              <a:t>Dehradun</a:t>
            </a:r>
            <a:endParaRPr lang="en-US" dirty="0"/>
          </a:p>
        </p:txBody>
      </p:sp>
      <p:pic>
        <p:nvPicPr>
          <p:cNvPr id="20" name="Picture 2"/>
          <p:cNvPicPr>
            <a:picLocks noChangeAspect="1" noChangeArrowheads="1"/>
          </p:cNvPicPr>
          <p:nvPr/>
        </p:nvPicPr>
        <p:blipFill>
          <a:blip r:embed="rId10" cstate="print"/>
          <a:srcRect b="56868"/>
          <a:stretch>
            <a:fillRect/>
          </a:stretch>
        </p:blipFill>
        <p:spPr bwMode="auto">
          <a:xfrm>
            <a:off x="4759600" y="2262750"/>
            <a:ext cx="4648200" cy="435480"/>
          </a:xfrm>
          <a:prstGeom prst="rect">
            <a:avLst/>
          </a:prstGeom>
          <a:noFill/>
          <a:ln w="9525">
            <a:noFill/>
            <a:miter lim="800000"/>
            <a:headEnd/>
            <a:tailEnd/>
          </a:ln>
          <a:effectLst/>
        </p:spPr>
      </p:pic>
      <p:sp>
        <p:nvSpPr>
          <p:cNvPr id="22" name="Rectangle 21"/>
          <p:cNvSpPr/>
          <p:nvPr/>
        </p:nvSpPr>
        <p:spPr>
          <a:xfrm>
            <a:off x="662669" y="2257709"/>
            <a:ext cx="6028690" cy="461665"/>
          </a:xfrm>
          <a:prstGeom prst="rect">
            <a:avLst/>
          </a:prstGeom>
        </p:spPr>
        <p:txBody>
          <a:bodyPr wrap="square">
            <a:spAutoFit/>
          </a:bodyPr>
          <a:lstStyle/>
          <a:p>
            <a:r>
              <a:rPr lang="en-US" sz="2400" b="1" dirty="0" smtClean="0">
                <a:solidFill>
                  <a:srgbClr val="7030A0"/>
                </a:solidFill>
              </a:rPr>
              <a:t>DPR CONSULTANT</a:t>
            </a:r>
            <a:endParaRPr lang="en-US" sz="2400" b="1" dirty="0">
              <a:solidFill>
                <a:srgbClr val="7030A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78DE44-342D-4E2C-ADD3-36DB2C90AEA2}" type="slidenum">
              <a:rPr lang="it-IT" smtClean="0"/>
              <a:pPr/>
              <a:t>9</a:t>
            </a:fld>
            <a:endParaRPr lang="it-IT"/>
          </a:p>
        </p:txBody>
      </p:sp>
      <p:sp>
        <p:nvSpPr>
          <p:cNvPr id="4" name="TextBox 3"/>
          <p:cNvSpPr txBox="1"/>
          <p:nvPr/>
        </p:nvSpPr>
        <p:spPr>
          <a:xfrm>
            <a:off x="631065" y="1171978"/>
            <a:ext cx="2691684" cy="3785652"/>
          </a:xfrm>
          <a:prstGeom prst="rect">
            <a:avLst/>
          </a:prstGeom>
          <a:noFill/>
        </p:spPr>
        <p:txBody>
          <a:bodyPr wrap="square" rtlCol="0">
            <a:spAutoFit/>
          </a:bodyPr>
          <a:lstStyle/>
          <a:p>
            <a:endParaRPr lang="en-US" sz="2400" dirty="0" smtClean="0"/>
          </a:p>
          <a:p>
            <a:endParaRPr lang="en-US" sz="2400" dirty="0" smtClean="0"/>
          </a:p>
          <a:p>
            <a:endParaRPr lang="en-US" sz="2400" dirty="0" smtClean="0"/>
          </a:p>
          <a:p>
            <a:pPr>
              <a:buFont typeface="Wingdings" pitchFamily="2" charset="2"/>
              <a:buChar char="Ø"/>
            </a:pPr>
            <a:r>
              <a:rPr lang="en-US" sz="2400" dirty="0" smtClean="0"/>
              <a:t> Debris material from old slide</a:t>
            </a:r>
          </a:p>
          <a:p>
            <a:pPr>
              <a:buFont typeface="Wingdings" pitchFamily="2" charset="2"/>
              <a:buChar char="Ø"/>
            </a:pPr>
            <a:endParaRPr lang="en-US" sz="2400" dirty="0" smtClean="0"/>
          </a:p>
          <a:p>
            <a:pPr>
              <a:buFont typeface="Wingdings" pitchFamily="2" charset="2"/>
              <a:buChar char="Ø"/>
            </a:pPr>
            <a:endParaRPr lang="en-US" sz="2400" dirty="0" smtClean="0"/>
          </a:p>
          <a:p>
            <a:pPr>
              <a:buFont typeface="Wingdings" pitchFamily="2" charset="2"/>
              <a:buChar char="Ø"/>
            </a:pPr>
            <a:r>
              <a:rPr lang="en-US" sz="2400" dirty="0" smtClean="0"/>
              <a:t>Surface Erosion</a:t>
            </a:r>
          </a:p>
          <a:p>
            <a:pPr>
              <a:buFont typeface="Wingdings" pitchFamily="2" charset="2"/>
              <a:buChar char="Ø"/>
            </a:pPr>
            <a:endParaRPr lang="en-US" sz="2400" dirty="0" smtClean="0"/>
          </a:p>
          <a:p>
            <a:pPr>
              <a:buFont typeface="Wingdings" pitchFamily="2" charset="2"/>
              <a:buChar char="Ø"/>
            </a:pPr>
            <a:endParaRPr lang="en-US" sz="2400" dirty="0"/>
          </a:p>
        </p:txBody>
      </p:sp>
      <p:pic>
        <p:nvPicPr>
          <p:cNvPr id="59394" name="Picture 2" descr="D:\Desktop\Projects\UK-I&amp;II\Input\Input\Uttarakhand Site Visit_22-25.11.16\6 Birahi\PB242037.JPG"/>
          <p:cNvPicPr>
            <a:picLocks noChangeAspect="1" noChangeArrowheads="1"/>
          </p:cNvPicPr>
          <p:nvPr/>
        </p:nvPicPr>
        <p:blipFill>
          <a:blip r:embed="rId2" cstate="print"/>
          <a:srcRect/>
          <a:stretch>
            <a:fillRect/>
          </a:stretch>
        </p:blipFill>
        <p:spPr bwMode="auto">
          <a:xfrm>
            <a:off x="3462474" y="965916"/>
            <a:ext cx="7229340" cy="5422005"/>
          </a:xfrm>
          <a:prstGeom prst="rect">
            <a:avLst/>
          </a:prstGeom>
          <a:noFill/>
        </p:spPr>
      </p:pic>
      <p:sp>
        <p:nvSpPr>
          <p:cNvPr id="6" name="Freeform 5"/>
          <p:cNvSpPr/>
          <p:nvPr/>
        </p:nvSpPr>
        <p:spPr>
          <a:xfrm>
            <a:off x="4185634" y="4056845"/>
            <a:ext cx="4638705" cy="1291788"/>
          </a:xfrm>
          <a:custGeom>
            <a:avLst/>
            <a:gdLst>
              <a:gd name="connsiteX0" fmla="*/ 180304 w 4638705"/>
              <a:gd name="connsiteY0" fmla="*/ 128788 h 1356182"/>
              <a:gd name="connsiteX1" fmla="*/ 115910 w 4638705"/>
              <a:gd name="connsiteY1" fmla="*/ 141667 h 1356182"/>
              <a:gd name="connsiteX2" fmla="*/ 77273 w 4638705"/>
              <a:gd name="connsiteY2" fmla="*/ 180304 h 1356182"/>
              <a:gd name="connsiteX3" fmla="*/ 38636 w 4638705"/>
              <a:gd name="connsiteY3" fmla="*/ 206062 h 1356182"/>
              <a:gd name="connsiteX4" fmla="*/ 12879 w 4638705"/>
              <a:gd name="connsiteY4" fmla="*/ 283335 h 1356182"/>
              <a:gd name="connsiteX5" fmla="*/ 0 w 4638705"/>
              <a:gd name="connsiteY5" fmla="*/ 321972 h 1356182"/>
              <a:gd name="connsiteX6" fmla="*/ 25758 w 4638705"/>
              <a:gd name="connsiteY6" fmla="*/ 682580 h 1356182"/>
              <a:gd name="connsiteX7" fmla="*/ 77273 w 4638705"/>
              <a:gd name="connsiteY7" fmla="*/ 798490 h 1356182"/>
              <a:gd name="connsiteX8" fmla="*/ 128789 w 4638705"/>
              <a:gd name="connsiteY8" fmla="*/ 914400 h 1356182"/>
              <a:gd name="connsiteX9" fmla="*/ 154546 w 4638705"/>
              <a:gd name="connsiteY9" fmla="*/ 991673 h 1356182"/>
              <a:gd name="connsiteX10" fmla="*/ 167425 w 4638705"/>
              <a:gd name="connsiteY10" fmla="*/ 1094704 h 1356182"/>
              <a:gd name="connsiteX11" fmla="*/ 206062 w 4638705"/>
              <a:gd name="connsiteY11" fmla="*/ 1133341 h 1356182"/>
              <a:gd name="connsiteX12" fmla="*/ 373487 w 4638705"/>
              <a:gd name="connsiteY12" fmla="*/ 1197735 h 1356182"/>
              <a:gd name="connsiteX13" fmla="*/ 412124 w 4638705"/>
              <a:gd name="connsiteY13" fmla="*/ 1223493 h 1356182"/>
              <a:gd name="connsiteX14" fmla="*/ 540912 w 4638705"/>
              <a:gd name="connsiteY14" fmla="*/ 1249250 h 1356182"/>
              <a:gd name="connsiteX15" fmla="*/ 1004552 w 4638705"/>
              <a:gd name="connsiteY15" fmla="*/ 1262129 h 1356182"/>
              <a:gd name="connsiteX16" fmla="*/ 1043189 w 4638705"/>
              <a:gd name="connsiteY16" fmla="*/ 1275008 h 1356182"/>
              <a:gd name="connsiteX17" fmla="*/ 1081825 w 4638705"/>
              <a:gd name="connsiteY17" fmla="*/ 1300766 h 1356182"/>
              <a:gd name="connsiteX18" fmla="*/ 1287887 w 4638705"/>
              <a:gd name="connsiteY18" fmla="*/ 1326524 h 1356182"/>
              <a:gd name="connsiteX19" fmla="*/ 1532586 w 4638705"/>
              <a:gd name="connsiteY19" fmla="*/ 1326524 h 1356182"/>
              <a:gd name="connsiteX20" fmla="*/ 1571222 w 4638705"/>
              <a:gd name="connsiteY20" fmla="*/ 1287887 h 1356182"/>
              <a:gd name="connsiteX21" fmla="*/ 1700011 w 4638705"/>
              <a:gd name="connsiteY21" fmla="*/ 1197735 h 1356182"/>
              <a:gd name="connsiteX22" fmla="*/ 1738648 w 4638705"/>
              <a:gd name="connsiteY22" fmla="*/ 1184856 h 1356182"/>
              <a:gd name="connsiteX23" fmla="*/ 1867436 w 4638705"/>
              <a:gd name="connsiteY23" fmla="*/ 1197735 h 1356182"/>
              <a:gd name="connsiteX24" fmla="*/ 1906073 w 4638705"/>
              <a:gd name="connsiteY24" fmla="*/ 1210614 h 1356182"/>
              <a:gd name="connsiteX25" fmla="*/ 1957589 w 4638705"/>
              <a:gd name="connsiteY25" fmla="*/ 1223493 h 1356182"/>
              <a:gd name="connsiteX26" fmla="*/ 2112135 w 4638705"/>
              <a:gd name="connsiteY26" fmla="*/ 1249250 h 1356182"/>
              <a:gd name="connsiteX27" fmla="*/ 2305318 w 4638705"/>
              <a:gd name="connsiteY27" fmla="*/ 1236372 h 1356182"/>
              <a:gd name="connsiteX28" fmla="*/ 2356834 w 4638705"/>
              <a:gd name="connsiteY28" fmla="*/ 1210614 h 1356182"/>
              <a:gd name="connsiteX29" fmla="*/ 2459865 w 4638705"/>
              <a:gd name="connsiteY29" fmla="*/ 1184856 h 1356182"/>
              <a:gd name="connsiteX30" fmla="*/ 2691684 w 4638705"/>
              <a:gd name="connsiteY30" fmla="*/ 1146219 h 1356182"/>
              <a:gd name="connsiteX31" fmla="*/ 2781836 w 4638705"/>
              <a:gd name="connsiteY31" fmla="*/ 1133341 h 1356182"/>
              <a:gd name="connsiteX32" fmla="*/ 2833352 w 4638705"/>
              <a:gd name="connsiteY32" fmla="*/ 1120462 h 1356182"/>
              <a:gd name="connsiteX33" fmla="*/ 3309870 w 4638705"/>
              <a:gd name="connsiteY33" fmla="*/ 1107583 h 1356182"/>
              <a:gd name="connsiteX34" fmla="*/ 3425780 w 4638705"/>
              <a:gd name="connsiteY34" fmla="*/ 1081825 h 1356182"/>
              <a:gd name="connsiteX35" fmla="*/ 3631842 w 4638705"/>
              <a:gd name="connsiteY35" fmla="*/ 1068946 h 1356182"/>
              <a:gd name="connsiteX36" fmla="*/ 3696236 w 4638705"/>
              <a:gd name="connsiteY36" fmla="*/ 1043188 h 1356182"/>
              <a:gd name="connsiteX37" fmla="*/ 3760631 w 4638705"/>
              <a:gd name="connsiteY37" fmla="*/ 1030310 h 1356182"/>
              <a:gd name="connsiteX38" fmla="*/ 3837904 w 4638705"/>
              <a:gd name="connsiteY38" fmla="*/ 1004552 h 1356182"/>
              <a:gd name="connsiteX39" fmla="*/ 3876541 w 4638705"/>
              <a:gd name="connsiteY39" fmla="*/ 991673 h 1356182"/>
              <a:gd name="connsiteX40" fmla="*/ 3915177 w 4638705"/>
              <a:gd name="connsiteY40" fmla="*/ 965915 h 1356182"/>
              <a:gd name="connsiteX41" fmla="*/ 3966693 w 4638705"/>
              <a:gd name="connsiteY41" fmla="*/ 953036 h 1356182"/>
              <a:gd name="connsiteX42" fmla="*/ 4288665 w 4638705"/>
              <a:gd name="connsiteY42" fmla="*/ 940157 h 1356182"/>
              <a:gd name="connsiteX43" fmla="*/ 4365938 w 4638705"/>
              <a:gd name="connsiteY43" fmla="*/ 927279 h 1356182"/>
              <a:gd name="connsiteX44" fmla="*/ 4443211 w 4638705"/>
              <a:gd name="connsiteY44" fmla="*/ 875763 h 1356182"/>
              <a:gd name="connsiteX45" fmla="*/ 4481848 w 4638705"/>
              <a:gd name="connsiteY45" fmla="*/ 850005 h 1356182"/>
              <a:gd name="connsiteX46" fmla="*/ 4520484 w 4638705"/>
              <a:gd name="connsiteY46" fmla="*/ 824248 h 1356182"/>
              <a:gd name="connsiteX47" fmla="*/ 4559121 w 4638705"/>
              <a:gd name="connsiteY47" fmla="*/ 798490 h 1356182"/>
              <a:gd name="connsiteX48" fmla="*/ 4584879 w 4638705"/>
              <a:gd name="connsiteY48" fmla="*/ 759853 h 1356182"/>
              <a:gd name="connsiteX49" fmla="*/ 4623515 w 4638705"/>
              <a:gd name="connsiteY49" fmla="*/ 734095 h 1356182"/>
              <a:gd name="connsiteX50" fmla="*/ 4636394 w 4638705"/>
              <a:gd name="connsiteY50" fmla="*/ 695459 h 1356182"/>
              <a:gd name="connsiteX51" fmla="*/ 4623515 w 4638705"/>
              <a:gd name="connsiteY51" fmla="*/ 373487 h 1356182"/>
              <a:gd name="connsiteX52" fmla="*/ 4584879 w 4638705"/>
              <a:gd name="connsiteY52" fmla="*/ 334850 h 1356182"/>
              <a:gd name="connsiteX53" fmla="*/ 4546242 w 4638705"/>
              <a:gd name="connsiteY53" fmla="*/ 321972 h 1356182"/>
              <a:gd name="connsiteX54" fmla="*/ 4404574 w 4638705"/>
              <a:gd name="connsiteY54" fmla="*/ 309093 h 1356182"/>
              <a:gd name="connsiteX55" fmla="*/ 4340180 w 4638705"/>
              <a:gd name="connsiteY55" fmla="*/ 283335 h 1356182"/>
              <a:gd name="connsiteX56" fmla="*/ 4198512 w 4638705"/>
              <a:gd name="connsiteY56" fmla="*/ 257577 h 1356182"/>
              <a:gd name="connsiteX57" fmla="*/ 3928056 w 4638705"/>
              <a:gd name="connsiteY57" fmla="*/ 218941 h 1356182"/>
              <a:gd name="connsiteX58" fmla="*/ 3721994 w 4638705"/>
              <a:gd name="connsiteY58" fmla="*/ 180304 h 1356182"/>
              <a:gd name="connsiteX59" fmla="*/ 2395470 w 4638705"/>
              <a:gd name="connsiteY59" fmla="*/ 193183 h 1356182"/>
              <a:gd name="connsiteX60" fmla="*/ 2318197 w 4638705"/>
              <a:gd name="connsiteY60" fmla="*/ 231819 h 1356182"/>
              <a:gd name="connsiteX61" fmla="*/ 1468191 w 4638705"/>
              <a:gd name="connsiteY61" fmla="*/ 218941 h 1356182"/>
              <a:gd name="connsiteX62" fmla="*/ 1390918 w 4638705"/>
              <a:gd name="connsiteY62" fmla="*/ 206062 h 1356182"/>
              <a:gd name="connsiteX63" fmla="*/ 1326524 w 4638705"/>
              <a:gd name="connsiteY63" fmla="*/ 180304 h 1356182"/>
              <a:gd name="connsiteX64" fmla="*/ 1107583 w 4638705"/>
              <a:gd name="connsiteY64" fmla="*/ 103031 h 1356182"/>
              <a:gd name="connsiteX65" fmla="*/ 1056067 w 4638705"/>
              <a:gd name="connsiteY65" fmla="*/ 77273 h 1356182"/>
              <a:gd name="connsiteX66" fmla="*/ 1017431 w 4638705"/>
              <a:gd name="connsiteY66" fmla="*/ 64394 h 1356182"/>
              <a:gd name="connsiteX67" fmla="*/ 978794 w 4638705"/>
              <a:gd name="connsiteY67" fmla="*/ 38636 h 1356182"/>
              <a:gd name="connsiteX68" fmla="*/ 695459 w 4638705"/>
              <a:gd name="connsiteY68" fmla="*/ 0 h 1356182"/>
              <a:gd name="connsiteX69" fmla="*/ 540912 w 4638705"/>
              <a:gd name="connsiteY69" fmla="*/ 12879 h 1356182"/>
              <a:gd name="connsiteX70" fmla="*/ 450760 w 4638705"/>
              <a:gd name="connsiteY70" fmla="*/ 38636 h 1356182"/>
              <a:gd name="connsiteX71" fmla="*/ 244698 w 4638705"/>
              <a:gd name="connsiteY71" fmla="*/ 77273 h 1356182"/>
              <a:gd name="connsiteX72" fmla="*/ 193183 w 4638705"/>
              <a:gd name="connsiteY72" fmla="*/ 115910 h 1356182"/>
              <a:gd name="connsiteX73" fmla="*/ 154546 w 4638705"/>
              <a:gd name="connsiteY73" fmla="*/ 141667 h 1356182"/>
              <a:gd name="connsiteX74" fmla="*/ 51515 w 4638705"/>
              <a:gd name="connsiteY74" fmla="*/ 141667 h 135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638705" h="1356182">
                <a:moveTo>
                  <a:pt x="180304" y="128788"/>
                </a:moveTo>
                <a:cubicBezTo>
                  <a:pt x="158839" y="133081"/>
                  <a:pt x="135489" y="131878"/>
                  <a:pt x="115910" y="141667"/>
                </a:cubicBezTo>
                <a:cubicBezTo>
                  <a:pt x="99619" y="149812"/>
                  <a:pt x="91265" y="168644"/>
                  <a:pt x="77273" y="180304"/>
                </a:cubicBezTo>
                <a:cubicBezTo>
                  <a:pt x="65382" y="190213"/>
                  <a:pt x="51515" y="197476"/>
                  <a:pt x="38636" y="206062"/>
                </a:cubicBezTo>
                <a:lnTo>
                  <a:pt x="12879" y="283335"/>
                </a:lnTo>
                <a:lnTo>
                  <a:pt x="0" y="321972"/>
                </a:lnTo>
                <a:cubicBezTo>
                  <a:pt x="2125" y="366587"/>
                  <a:pt x="4218" y="589238"/>
                  <a:pt x="25758" y="682580"/>
                </a:cubicBezTo>
                <a:cubicBezTo>
                  <a:pt x="62568" y="842091"/>
                  <a:pt x="32944" y="698750"/>
                  <a:pt x="77273" y="798490"/>
                </a:cubicBezTo>
                <a:cubicBezTo>
                  <a:pt x="138579" y="936427"/>
                  <a:pt x="70495" y="826959"/>
                  <a:pt x="128789" y="914400"/>
                </a:cubicBezTo>
                <a:cubicBezTo>
                  <a:pt x="137375" y="940158"/>
                  <a:pt x="151178" y="964732"/>
                  <a:pt x="154546" y="991673"/>
                </a:cubicBezTo>
                <a:cubicBezTo>
                  <a:pt x="158839" y="1026017"/>
                  <a:pt x="155597" y="1062177"/>
                  <a:pt x="167425" y="1094704"/>
                </a:cubicBezTo>
                <a:cubicBezTo>
                  <a:pt x="173649" y="1111821"/>
                  <a:pt x="190696" y="1123563"/>
                  <a:pt x="206062" y="1133341"/>
                </a:cubicBezTo>
                <a:cubicBezTo>
                  <a:pt x="290355" y="1186982"/>
                  <a:pt x="293285" y="1181694"/>
                  <a:pt x="373487" y="1197735"/>
                </a:cubicBezTo>
                <a:cubicBezTo>
                  <a:pt x="386366" y="1206321"/>
                  <a:pt x="398280" y="1216571"/>
                  <a:pt x="412124" y="1223493"/>
                </a:cubicBezTo>
                <a:cubicBezTo>
                  <a:pt x="444934" y="1239898"/>
                  <a:pt x="514743" y="1248033"/>
                  <a:pt x="540912" y="1249250"/>
                </a:cubicBezTo>
                <a:cubicBezTo>
                  <a:pt x="695351" y="1256433"/>
                  <a:pt x="850005" y="1257836"/>
                  <a:pt x="1004552" y="1262129"/>
                </a:cubicBezTo>
                <a:cubicBezTo>
                  <a:pt x="1017431" y="1266422"/>
                  <a:pt x="1031047" y="1268937"/>
                  <a:pt x="1043189" y="1275008"/>
                </a:cubicBezTo>
                <a:cubicBezTo>
                  <a:pt x="1057033" y="1281930"/>
                  <a:pt x="1067141" y="1295871"/>
                  <a:pt x="1081825" y="1300766"/>
                </a:cubicBezTo>
                <a:cubicBezTo>
                  <a:pt x="1116062" y="1312179"/>
                  <a:pt x="1274531" y="1325188"/>
                  <a:pt x="1287887" y="1326524"/>
                </a:cubicBezTo>
                <a:cubicBezTo>
                  <a:pt x="1383721" y="1345691"/>
                  <a:pt x="1406542" y="1356182"/>
                  <a:pt x="1532586" y="1326524"/>
                </a:cubicBezTo>
                <a:cubicBezTo>
                  <a:pt x="1550315" y="1322352"/>
                  <a:pt x="1557393" y="1299740"/>
                  <a:pt x="1571222" y="1287887"/>
                </a:cubicBezTo>
                <a:cubicBezTo>
                  <a:pt x="1589924" y="1271857"/>
                  <a:pt x="1687920" y="1201765"/>
                  <a:pt x="1700011" y="1197735"/>
                </a:cubicBezTo>
                <a:lnTo>
                  <a:pt x="1738648" y="1184856"/>
                </a:lnTo>
                <a:cubicBezTo>
                  <a:pt x="1781577" y="1189149"/>
                  <a:pt x="1824794" y="1191175"/>
                  <a:pt x="1867436" y="1197735"/>
                </a:cubicBezTo>
                <a:cubicBezTo>
                  <a:pt x="1880854" y="1199799"/>
                  <a:pt x="1893020" y="1206884"/>
                  <a:pt x="1906073" y="1210614"/>
                </a:cubicBezTo>
                <a:cubicBezTo>
                  <a:pt x="1923092" y="1215477"/>
                  <a:pt x="1940192" y="1220231"/>
                  <a:pt x="1957589" y="1223493"/>
                </a:cubicBezTo>
                <a:cubicBezTo>
                  <a:pt x="2008920" y="1233117"/>
                  <a:pt x="2112135" y="1249250"/>
                  <a:pt x="2112135" y="1249250"/>
                </a:cubicBezTo>
                <a:cubicBezTo>
                  <a:pt x="2176529" y="1244957"/>
                  <a:pt x="2241570" y="1246437"/>
                  <a:pt x="2305318" y="1236372"/>
                </a:cubicBezTo>
                <a:cubicBezTo>
                  <a:pt x="2324282" y="1233378"/>
                  <a:pt x="2338620" y="1216685"/>
                  <a:pt x="2356834" y="1210614"/>
                </a:cubicBezTo>
                <a:cubicBezTo>
                  <a:pt x="2390418" y="1199419"/>
                  <a:pt x="2425521" y="1193442"/>
                  <a:pt x="2459865" y="1184856"/>
                </a:cubicBezTo>
                <a:cubicBezTo>
                  <a:pt x="2570278" y="1157252"/>
                  <a:pt x="2493859" y="1174479"/>
                  <a:pt x="2691684" y="1146219"/>
                </a:cubicBezTo>
                <a:cubicBezTo>
                  <a:pt x="2721735" y="1141926"/>
                  <a:pt x="2752387" y="1140703"/>
                  <a:pt x="2781836" y="1133341"/>
                </a:cubicBezTo>
                <a:cubicBezTo>
                  <a:pt x="2799008" y="1129048"/>
                  <a:pt x="2815673" y="1121324"/>
                  <a:pt x="2833352" y="1120462"/>
                </a:cubicBezTo>
                <a:cubicBezTo>
                  <a:pt x="2992061" y="1112720"/>
                  <a:pt x="3151031" y="1111876"/>
                  <a:pt x="3309870" y="1107583"/>
                </a:cubicBezTo>
                <a:cubicBezTo>
                  <a:pt x="3348507" y="1098997"/>
                  <a:pt x="3386483" y="1086541"/>
                  <a:pt x="3425780" y="1081825"/>
                </a:cubicBezTo>
                <a:cubicBezTo>
                  <a:pt x="3494111" y="1073625"/>
                  <a:pt x="3563712" y="1078679"/>
                  <a:pt x="3631842" y="1068946"/>
                </a:cubicBezTo>
                <a:cubicBezTo>
                  <a:pt x="3654728" y="1065677"/>
                  <a:pt x="3674093" y="1049831"/>
                  <a:pt x="3696236" y="1043188"/>
                </a:cubicBezTo>
                <a:cubicBezTo>
                  <a:pt x="3717203" y="1036898"/>
                  <a:pt x="3739512" y="1036070"/>
                  <a:pt x="3760631" y="1030310"/>
                </a:cubicBezTo>
                <a:cubicBezTo>
                  <a:pt x="3786825" y="1023166"/>
                  <a:pt x="3812146" y="1013138"/>
                  <a:pt x="3837904" y="1004552"/>
                </a:cubicBezTo>
                <a:lnTo>
                  <a:pt x="3876541" y="991673"/>
                </a:lnTo>
                <a:cubicBezTo>
                  <a:pt x="3889420" y="983087"/>
                  <a:pt x="3900950" y="972012"/>
                  <a:pt x="3915177" y="965915"/>
                </a:cubicBezTo>
                <a:cubicBezTo>
                  <a:pt x="3931446" y="958942"/>
                  <a:pt x="3949034" y="954254"/>
                  <a:pt x="3966693" y="953036"/>
                </a:cubicBezTo>
                <a:cubicBezTo>
                  <a:pt x="4073848" y="945646"/>
                  <a:pt x="4181341" y="944450"/>
                  <a:pt x="4288665" y="940157"/>
                </a:cubicBezTo>
                <a:cubicBezTo>
                  <a:pt x="4314423" y="935864"/>
                  <a:pt x="4341834" y="937322"/>
                  <a:pt x="4365938" y="927279"/>
                </a:cubicBezTo>
                <a:cubicBezTo>
                  <a:pt x="4394514" y="915372"/>
                  <a:pt x="4417453" y="892935"/>
                  <a:pt x="4443211" y="875763"/>
                </a:cubicBezTo>
                <a:lnTo>
                  <a:pt x="4481848" y="850005"/>
                </a:lnTo>
                <a:lnTo>
                  <a:pt x="4520484" y="824248"/>
                </a:lnTo>
                <a:lnTo>
                  <a:pt x="4559121" y="798490"/>
                </a:lnTo>
                <a:cubicBezTo>
                  <a:pt x="4567707" y="785611"/>
                  <a:pt x="4573934" y="770798"/>
                  <a:pt x="4584879" y="759853"/>
                </a:cubicBezTo>
                <a:cubicBezTo>
                  <a:pt x="4595824" y="748908"/>
                  <a:pt x="4613846" y="746182"/>
                  <a:pt x="4623515" y="734095"/>
                </a:cubicBezTo>
                <a:cubicBezTo>
                  <a:pt x="4631995" y="723494"/>
                  <a:pt x="4632101" y="708338"/>
                  <a:pt x="4636394" y="695459"/>
                </a:cubicBezTo>
                <a:cubicBezTo>
                  <a:pt x="4632101" y="588135"/>
                  <a:pt x="4638705" y="479817"/>
                  <a:pt x="4623515" y="373487"/>
                </a:cubicBezTo>
                <a:cubicBezTo>
                  <a:pt x="4620939" y="355457"/>
                  <a:pt x="4600034" y="344953"/>
                  <a:pt x="4584879" y="334850"/>
                </a:cubicBezTo>
                <a:cubicBezTo>
                  <a:pt x="4573583" y="327320"/>
                  <a:pt x="4559681" y="323892"/>
                  <a:pt x="4546242" y="321972"/>
                </a:cubicBezTo>
                <a:cubicBezTo>
                  <a:pt x="4499301" y="315266"/>
                  <a:pt x="4451797" y="313386"/>
                  <a:pt x="4404574" y="309093"/>
                </a:cubicBezTo>
                <a:cubicBezTo>
                  <a:pt x="4383109" y="300507"/>
                  <a:pt x="4362323" y="289978"/>
                  <a:pt x="4340180" y="283335"/>
                </a:cubicBezTo>
                <a:cubicBezTo>
                  <a:pt x="4317679" y="276584"/>
                  <a:pt x="4216855" y="260634"/>
                  <a:pt x="4198512" y="257577"/>
                </a:cubicBezTo>
                <a:cubicBezTo>
                  <a:pt x="4060014" y="211410"/>
                  <a:pt x="4148330" y="233625"/>
                  <a:pt x="3928056" y="218941"/>
                </a:cubicBezTo>
                <a:cubicBezTo>
                  <a:pt x="3773661" y="188062"/>
                  <a:pt x="3842451" y="200380"/>
                  <a:pt x="3721994" y="180304"/>
                </a:cubicBezTo>
                <a:lnTo>
                  <a:pt x="2395470" y="193183"/>
                </a:lnTo>
                <a:cubicBezTo>
                  <a:pt x="2368035" y="193701"/>
                  <a:pt x="2338615" y="218207"/>
                  <a:pt x="2318197" y="231819"/>
                </a:cubicBezTo>
                <a:lnTo>
                  <a:pt x="1468191" y="218941"/>
                </a:lnTo>
                <a:cubicBezTo>
                  <a:pt x="1442088" y="218216"/>
                  <a:pt x="1416111" y="212933"/>
                  <a:pt x="1390918" y="206062"/>
                </a:cubicBezTo>
                <a:cubicBezTo>
                  <a:pt x="1368614" y="199979"/>
                  <a:pt x="1348250" y="188205"/>
                  <a:pt x="1326524" y="180304"/>
                </a:cubicBezTo>
                <a:cubicBezTo>
                  <a:pt x="1253665" y="153809"/>
                  <a:pt x="1178581" y="134585"/>
                  <a:pt x="1107583" y="103031"/>
                </a:cubicBezTo>
                <a:cubicBezTo>
                  <a:pt x="1090039" y="95234"/>
                  <a:pt x="1073714" y="84836"/>
                  <a:pt x="1056067" y="77273"/>
                </a:cubicBezTo>
                <a:cubicBezTo>
                  <a:pt x="1043589" y="71925"/>
                  <a:pt x="1029573" y="70465"/>
                  <a:pt x="1017431" y="64394"/>
                </a:cubicBezTo>
                <a:cubicBezTo>
                  <a:pt x="1003587" y="57472"/>
                  <a:pt x="993478" y="43531"/>
                  <a:pt x="978794" y="38636"/>
                </a:cubicBezTo>
                <a:cubicBezTo>
                  <a:pt x="882152" y="6422"/>
                  <a:pt x="797825" y="7874"/>
                  <a:pt x="695459" y="0"/>
                </a:cubicBezTo>
                <a:cubicBezTo>
                  <a:pt x="643943" y="4293"/>
                  <a:pt x="592207" y="6467"/>
                  <a:pt x="540912" y="12879"/>
                </a:cubicBezTo>
                <a:cubicBezTo>
                  <a:pt x="501307" y="17829"/>
                  <a:pt x="486953" y="28765"/>
                  <a:pt x="450760" y="38636"/>
                </a:cubicBezTo>
                <a:cubicBezTo>
                  <a:pt x="335168" y="70161"/>
                  <a:pt x="362309" y="62571"/>
                  <a:pt x="244698" y="77273"/>
                </a:cubicBezTo>
                <a:cubicBezTo>
                  <a:pt x="227526" y="90152"/>
                  <a:pt x="210650" y="103434"/>
                  <a:pt x="193183" y="115910"/>
                </a:cubicBezTo>
                <a:cubicBezTo>
                  <a:pt x="180588" y="124907"/>
                  <a:pt x="169775" y="138898"/>
                  <a:pt x="154546" y="141667"/>
                </a:cubicBezTo>
                <a:cubicBezTo>
                  <a:pt x="120756" y="147810"/>
                  <a:pt x="85859" y="141667"/>
                  <a:pt x="51515" y="141667"/>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Freeform 6"/>
          <p:cNvSpPr/>
          <p:nvPr/>
        </p:nvSpPr>
        <p:spPr>
          <a:xfrm>
            <a:off x="7636750" y="3037724"/>
            <a:ext cx="1274216" cy="788263"/>
          </a:xfrm>
          <a:custGeom>
            <a:avLst/>
            <a:gdLst>
              <a:gd name="connsiteX0" fmla="*/ 1210614 w 1274216"/>
              <a:gd name="connsiteY0" fmla="*/ 437882 h 788263"/>
              <a:gd name="connsiteX1" fmla="*/ 1197735 w 1274216"/>
              <a:gd name="connsiteY1" fmla="*/ 360609 h 788263"/>
              <a:gd name="connsiteX2" fmla="*/ 1184856 w 1274216"/>
              <a:gd name="connsiteY2" fmla="*/ 321972 h 788263"/>
              <a:gd name="connsiteX3" fmla="*/ 1056067 w 1274216"/>
              <a:gd name="connsiteY3" fmla="*/ 206062 h 788263"/>
              <a:gd name="connsiteX4" fmla="*/ 1017431 w 1274216"/>
              <a:gd name="connsiteY4" fmla="*/ 167426 h 788263"/>
              <a:gd name="connsiteX5" fmla="*/ 940157 w 1274216"/>
              <a:gd name="connsiteY5" fmla="*/ 128789 h 788263"/>
              <a:gd name="connsiteX6" fmla="*/ 837126 w 1274216"/>
              <a:gd name="connsiteY6" fmla="*/ 64395 h 788263"/>
              <a:gd name="connsiteX7" fmla="*/ 759853 w 1274216"/>
              <a:gd name="connsiteY7" fmla="*/ 12879 h 788263"/>
              <a:gd name="connsiteX8" fmla="*/ 669701 w 1274216"/>
              <a:gd name="connsiteY8" fmla="*/ 0 h 788263"/>
              <a:gd name="connsiteX9" fmla="*/ 450760 w 1274216"/>
              <a:gd name="connsiteY9" fmla="*/ 12879 h 788263"/>
              <a:gd name="connsiteX10" fmla="*/ 399245 w 1274216"/>
              <a:gd name="connsiteY10" fmla="*/ 38637 h 788263"/>
              <a:gd name="connsiteX11" fmla="*/ 321971 w 1274216"/>
              <a:gd name="connsiteY11" fmla="*/ 90152 h 788263"/>
              <a:gd name="connsiteX12" fmla="*/ 296214 w 1274216"/>
              <a:gd name="connsiteY12" fmla="*/ 128789 h 788263"/>
              <a:gd name="connsiteX13" fmla="*/ 257577 w 1274216"/>
              <a:gd name="connsiteY13" fmla="*/ 154547 h 788263"/>
              <a:gd name="connsiteX14" fmla="*/ 218940 w 1274216"/>
              <a:gd name="connsiteY14" fmla="*/ 309093 h 788263"/>
              <a:gd name="connsiteX15" fmla="*/ 206062 w 1274216"/>
              <a:gd name="connsiteY15" fmla="*/ 347730 h 788263"/>
              <a:gd name="connsiteX16" fmla="*/ 90152 w 1274216"/>
              <a:gd name="connsiteY16" fmla="*/ 399245 h 788263"/>
              <a:gd name="connsiteX17" fmla="*/ 12878 w 1274216"/>
              <a:gd name="connsiteY17" fmla="*/ 437882 h 788263"/>
              <a:gd name="connsiteX18" fmla="*/ 0 w 1274216"/>
              <a:gd name="connsiteY18" fmla="*/ 489397 h 788263"/>
              <a:gd name="connsiteX19" fmla="*/ 12878 w 1274216"/>
              <a:gd name="connsiteY19" fmla="*/ 528034 h 788263"/>
              <a:gd name="connsiteX20" fmla="*/ 90152 w 1274216"/>
              <a:gd name="connsiteY20" fmla="*/ 605307 h 788263"/>
              <a:gd name="connsiteX21" fmla="*/ 128788 w 1274216"/>
              <a:gd name="connsiteY21" fmla="*/ 631065 h 788263"/>
              <a:gd name="connsiteX22" fmla="*/ 231819 w 1274216"/>
              <a:gd name="connsiteY22" fmla="*/ 656823 h 788263"/>
              <a:gd name="connsiteX23" fmla="*/ 283335 w 1274216"/>
              <a:gd name="connsiteY23" fmla="*/ 669702 h 788263"/>
              <a:gd name="connsiteX24" fmla="*/ 321971 w 1274216"/>
              <a:gd name="connsiteY24" fmla="*/ 695459 h 788263"/>
              <a:gd name="connsiteX25" fmla="*/ 399245 w 1274216"/>
              <a:gd name="connsiteY25" fmla="*/ 721217 h 788263"/>
              <a:gd name="connsiteX26" fmla="*/ 437881 w 1274216"/>
              <a:gd name="connsiteY26" fmla="*/ 734096 h 788263"/>
              <a:gd name="connsiteX27" fmla="*/ 553791 w 1274216"/>
              <a:gd name="connsiteY27" fmla="*/ 772733 h 788263"/>
              <a:gd name="connsiteX28" fmla="*/ 592428 w 1274216"/>
              <a:gd name="connsiteY28" fmla="*/ 785611 h 788263"/>
              <a:gd name="connsiteX29" fmla="*/ 811369 w 1274216"/>
              <a:gd name="connsiteY29" fmla="*/ 772733 h 788263"/>
              <a:gd name="connsiteX30" fmla="*/ 888642 w 1274216"/>
              <a:gd name="connsiteY30" fmla="*/ 721217 h 788263"/>
              <a:gd name="connsiteX31" fmla="*/ 1081825 w 1274216"/>
              <a:gd name="connsiteY31" fmla="*/ 682580 h 788263"/>
              <a:gd name="connsiteX32" fmla="*/ 1197735 w 1274216"/>
              <a:gd name="connsiteY32" fmla="*/ 605307 h 788263"/>
              <a:gd name="connsiteX33" fmla="*/ 1236371 w 1274216"/>
              <a:gd name="connsiteY33" fmla="*/ 579549 h 788263"/>
              <a:gd name="connsiteX34" fmla="*/ 1249250 w 1274216"/>
              <a:gd name="connsiteY34" fmla="*/ 463640 h 788263"/>
              <a:gd name="connsiteX35" fmla="*/ 1210614 w 1274216"/>
              <a:gd name="connsiteY35" fmla="*/ 437882 h 78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74216" h="788263">
                <a:moveTo>
                  <a:pt x="1210614" y="437882"/>
                </a:moveTo>
                <a:cubicBezTo>
                  <a:pt x="1202028" y="420710"/>
                  <a:pt x="1227695" y="420527"/>
                  <a:pt x="1197735" y="360609"/>
                </a:cubicBezTo>
                <a:cubicBezTo>
                  <a:pt x="1191664" y="348467"/>
                  <a:pt x="1193191" y="332688"/>
                  <a:pt x="1184856" y="321972"/>
                </a:cubicBezTo>
                <a:cubicBezTo>
                  <a:pt x="1119820" y="238354"/>
                  <a:pt x="1120570" y="261350"/>
                  <a:pt x="1056067" y="206062"/>
                </a:cubicBezTo>
                <a:cubicBezTo>
                  <a:pt x="1042239" y="194209"/>
                  <a:pt x="1031423" y="179086"/>
                  <a:pt x="1017431" y="167426"/>
                </a:cubicBezTo>
                <a:cubicBezTo>
                  <a:pt x="984142" y="139686"/>
                  <a:pt x="978881" y="141697"/>
                  <a:pt x="940157" y="128789"/>
                </a:cubicBezTo>
                <a:cubicBezTo>
                  <a:pt x="820573" y="39099"/>
                  <a:pt x="954986" y="135111"/>
                  <a:pt x="837126" y="64395"/>
                </a:cubicBezTo>
                <a:cubicBezTo>
                  <a:pt x="810581" y="48468"/>
                  <a:pt x="790499" y="17257"/>
                  <a:pt x="759853" y="12879"/>
                </a:cubicBezTo>
                <a:lnTo>
                  <a:pt x="669701" y="0"/>
                </a:lnTo>
                <a:cubicBezTo>
                  <a:pt x="596721" y="4293"/>
                  <a:pt x="523132" y="2540"/>
                  <a:pt x="450760" y="12879"/>
                </a:cubicBezTo>
                <a:cubicBezTo>
                  <a:pt x="431754" y="15594"/>
                  <a:pt x="415708" y="28759"/>
                  <a:pt x="399245" y="38637"/>
                </a:cubicBezTo>
                <a:cubicBezTo>
                  <a:pt x="372699" y="54564"/>
                  <a:pt x="321971" y="90152"/>
                  <a:pt x="321971" y="90152"/>
                </a:cubicBezTo>
                <a:cubicBezTo>
                  <a:pt x="313385" y="103031"/>
                  <a:pt x="307159" y="117844"/>
                  <a:pt x="296214" y="128789"/>
                </a:cubicBezTo>
                <a:cubicBezTo>
                  <a:pt x="285269" y="139734"/>
                  <a:pt x="262867" y="140000"/>
                  <a:pt x="257577" y="154547"/>
                </a:cubicBezTo>
                <a:cubicBezTo>
                  <a:pt x="170049" y="395247"/>
                  <a:pt x="295304" y="194550"/>
                  <a:pt x="218940" y="309093"/>
                </a:cubicBezTo>
                <a:cubicBezTo>
                  <a:pt x="214647" y="321972"/>
                  <a:pt x="214542" y="337129"/>
                  <a:pt x="206062" y="347730"/>
                </a:cubicBezTo>
                <a:cubicBezTo>
                  <a:pt x="176106" y="385176"/>
                  <a:pt x="127256" y="374509"/>
                  <a:pt x="90152" y="399245"/>
                </a:cubicBezTo>
                <a:cubicBezTo>
                  <a:pt x="40219" y="432533"/>
                  <a:pt x="66199" y="420108"/>
                  <a:pt x="12878" y="437882"/>
                </a:cubicBezTo>
                <a:cubicBezTo>
                  <a:pt x="8585" y="455054"/>
                  <a:pt x="0" y="471697"/>
                  <a:pt x="0" y="489397"/>
                </a:cubicBezTo>
                <a:cubicBezTo>
                  <a:pt x="0" y="502973"/>
                  <a:pt x="6807" y="515892"/>
                  <a:pt x="12878" y="528034"/>
                </a:cubicBezTo>
                <a:cubicBezTo>
                  <a:pt x="34615" y="571509"/>
                  <a:pt x="48340" y="575442"/>
                  <a:pt x="90152" y="605307"/>
                </a:cubicBezTo>
                <a:cubicBezTo>
                  <a:pt x="102747" y="614304"/>
                  <a:pt x="114242" y="625775"/>
                  <a:pt x="128788" y="631065"/>
                </a:cubicBezTo>
                <a:cubicBezTo>
                  <a:pt x="162057" y="643163"/>
                  <a:pt x="197475" y="648237"/>
                  <a:pt x="231819" y="656823"/>
                </a:cubicBezTo>
                <a:lnTo>
                  <a:pt x="283335" y="669702"/>
                </a:lnTo>
                <a:cubicBezTo>
                  <a:pt x="296214" y="678288"/>
                  <a:pt x="307827" y="689173"/>
                  <a:pt x="321971" y="695459"/>
                </a:cubicBezTo>
                <a:cubicBezTo>
                  <a:pt x="346782" y="706486"/>
                  <a:pt x="373487" y="712631"/>
                  <a:pt x="399245" y="721217"/>
                </a:cubicBezTo>
                <a:lnTo>
                  <a:pt x="437881" y="734096"/>
                </a:lnTo>
                <a:lnTo>
                  <a:pt x="553791" y="772733"/>
                </a:lnTo>
                <a:lnTo>
                  <a:pt x="592428" y="785611"/>
                </a:lnTo>
                <a:cubicBezTo>
                  <a:pt x="665408" y="781318"/>
                  <a:pt x="739931" y="788263"/>
                  <a:pt x="811369" y="772733"/>
                </a:cubicBezTo>
                <a:cubicBezTo>
                  <a:pt x="841619" y="766157"/>
                  <a:pt x="859899" y="732714"/>
                  <a:pt x="888642" y="721217"/>
                </a:cubicBezTo>
                <a:cubicBezTo>
                  <a:pt x="993094" y="679436"/>
                  <a:pt x="930033" y="697759"/>
                  <a:pt x="1081825" y="682580"/>
                </a:cubicBezTo>
                <a:lnTo>
                  <a:pt x="1197735" y="605307"/>
                </a:lnTo>
                <a:lnTo>
                  <a:pt x="1236371" y="579549"/>
                </a:lnTo>
                <a:cubicBezTo>
                  <a:pt x="1264620" y="523052"/>
                  <a:pt x="1274216" y="530217"/>
                  <a:pt x="1249250" y="463640"/>
                </a:cubicBezTo>
                <a:cubicBezTo>
                  <a:pt x="1243815" y="449147"/>
                  <a:pt x="1219200" y="455054"/>
                  <a:pt x="1210614" y="437882"/>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585193" y="1118707"/>
            <a:ext cx="2546082" cy="400110"/>
          </a:xfrm>
          <a:prstGeom prst="rect">
            <a:avLst/>
          </a:prstGeom>
        </p:spPr>
        <p:txBody>
          <a:bodyPr wrap="none">
            <a:spAutoFit/>
          </a:bodyPr>
          <a:lstStyle/>
          <a:p>
            <a:r>
              <a:rPr lang="en-US" sz="2000" b="1" dirty="0" smtClean="0"/>
              <a:t>LOCATION: BIRAHI</a:t>
            </a:r>
            <a:endParaRPr lang="en-US" sz="2000" b="1" dirty="0"/>
          </a:p>
        </p:txBody>
      </p:sp>
      <p:sp>
        <p:nvSpPr>
          <p:cNvPr id="11" name="Titolo 5"/>
          <p:cNvSpPr>
            <a:spLocks noGrp="1"/>
          </p:cNvSpPr>
          <p:nvPr>
            <p:ph type="title"/>
          </p:nvPr>
        </p:nvSpPr>
        <p:spPr>
          <a:xfrm>
            <a:off x="622168" y="493670"/>
            <a:ext cx="8245787" cy="464040"/>
          </a:xfrm>
        </p:spPr>
        <p:txBody>
          <a:bodyPr>
            <a:normAutofit fontScale="90000"/>
          </a:bodyPr>
          <a:lstStyle/>
          <a:p>
            <a:pPr marL="0" indent="0">
              <a:buNone/>
            </a:pPr>
            <a:r>
              <a:rPr lang="it-IT" sz="2400" b="1" dirty="0" smtClean="0">
                <a:solidFill>
                  <a:srgbClr val="0070C0"/>
                </a:solidFill>
                <a:ea typeface="ヒラギノ角ゴ Pro W3" pitchFamily="-48" charset="-128"/>
              </a:rPr>
              <a:t>	PROBLEM DESCRIPTION &amp; CAUSATIVE FORCES</a:t>
            </a:r>
            <a:endParaRPr lang="it-IT" sz="2400" b="1" dirty="0">
              <a:solidFill>
                <a:srgbClr val="0070C0"/>
              </a:solidFill>
            </a:endParaRPr>
          </a:p>
        </p:txBody>
      </p:sp>
    </p:spTree>
    <p:extLst>
      <p:ext uri="{BB962C8B-B14F-4D97-AF65-F5344CB8AC3E}">
        <p14:creationId xmlns:p14="http://schemas.microsoft.com/office/powerpoint/2010/main" val="1686220163"/>
      </p:ext>
    </p:extLst>
  </p:cSld>
  <p:clrMapOvr>
    <a:masterClrMapping/>
  </p:clrMapOvr>
  <p:timing>
    <p:tnLst>
      <p:par>
        <p:cTn id="1" dur="indefinite" restart="never" nodeType="tmRoot"/>
      </p:par>
    </p:tnLst>
  </p:timing>
</p:sld>
</file>

<file path=ppt/theme/theme1.xml><?xml version="1.0" encoding="utf-8"?>
<a:theme xmlns:a="http://schemas.openxmlformats.org/drawingml/2006/main" name="Cover / Title Slide">
  <a:themeElements>
    <a:clrScheme name="Custom 3">
      <a:dk1>
        <a:sysClr val="windowText" lastClr="000000"/>
      </a:dk1>
      <a:lt1>
        <a:sysClr val="window" lastClr="FFFFFF"/>
      </a:lt1>
      <a:dk2>
        <a:srgbClr val="757070"/>
      </a:dk2>
      <a:lt2>
        <a:srgbClr val="F2F2F2"/>
      </a:lt2>
      <a:accent1>
        <a:srgbClr val="00414E"/>
      </a:accent1>
      <a:accent2>
        <a:srgbClr val="449DAC"/>
      </a:accent2>
      <a:accent3>
        <a:srgbClr val="A5C8CA"/>
      </a:accent3>
      <a:accent4>
        <a:srgbClr val="F9B92C"/>
      </a:accent4>
      <a:accent5>
        <a:srgbClr val="EE7A19"/>
      </a:accent5>
      <a:accent6>
        <a:srgbClr val="E34F0D"/>
      </a:accent6>
      <a:hlink>
        <a:srgbClr val="B91023"/>
      </a:hlink>
      <a:folHlink>
        <a:srgbClr val="D8D8D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rnal Page with chapter">
  <a:themeElements>
    <a:clrScheme name="Custom 3">
      <a:dk1>
        <a:sysClr val="windowText" lastClr="000000"/>
      </a:dk1>
      <a:lt1>
        <a:sysClr val="window" lastClr="FFFFFF"/>
      </a:lt1>
      <a:dk2>
        <a:srgbClr val="757070"/>
      </a:dk2>
      <a:lt2>
        <a:srgbClr val="F2F2F2"/>
      </a:lt2>
      <a:accent1>
        <a:srgbClr val="00414E"/>
      </a:accent1>
      <a:accent2>
        <a:srgbClr val="449DAC"/>
      </a:accent2>
      <a:accent3>
        <a:srgbClr val="A5C8CA"/>
      </a:accent3>
      <a:accent4>
        <a:srgbClr val="F9B92C"/>
      </a:accent4>
      <a:accent5>
        <a:srgbClr val="EE7A19"/>
      </a:accent5>
      <a:accent6>
        <a:srgbClr val="E34F0D"/>
      </a:accent6>
      <a:hlink>
        <a:srgbClr val="B91023"/>
      </a:hlink>
      <a:folHlink>
        <a:srgbClr val="D8D8D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ternal page - no chapter">
  <a:themeElements>
    <a:clrScheme name="Custom 3">
      <a:dk1>
        <a:sysClr val="windowText" lastClr="000000"/>
      </a:dk1>
      <a:lt1>
        <a:sysClr val="window" lastClr="FFFFFF"/>
      </a:lt1>
      <a:dk2>
        <a:srgbClr val="757070"/>
      </a:dk2>
      <a:lt2>
        <a:srgbClr val="F2F2F2"/>
      </a:lt2>
      <a:accent1>
        <a:srgbClr val="00414E"/>
      </a:accent1>
      <a:accent2>
        <a:srgbClr val="449DAC"/>
      </a:accent2>
      <a:accent3>
        <a:srgbClr val="A5C8CA"/>
      </a:accent3>
      <a:accent4>
        <a:srgbClr val="F9B92C"/>
      </a:accent4>
      <a:accent5>
        <a:srgbClr val="EE7A19"/>
      </a:accent5>
      <a:accent6>
        <a:srgbClr val="E34F0D"/>
      </a:accent6>
      <a:hlink>
        <a:srgbClr val="B91023"/>
      </a:hlink>
      <a:folHlink>
        <a:srgbClr val="D8D8D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3705</TotalTime>
  <Words>1375</Words>
  <Application>Microsoft Office PowerPoint</Application>
  <PresentationFormat>Custom</PresentationFormat>
  <Paragraphs>338</Paragraphs>
  <Slides>39</Slides>
  <Notes>3</Notes>
  <HiddenSlides>0</HiddenSlides>
  <MMClips>0</MMClips>
  <ScaleCrop>false</ScaleCrop>
  <HeadingPairs>
    <vt:vector size="4" baseType="variant">
      <vt:variant>
        <vt:lpstr>Theme</vt:lpstr>
      </vt:variant>
      <vt:variant>
        <vt:i4>3</vt:i4>
      </vt:variant>
      <vt:variant>
        <vt:lpstr>Slide Titles</vt:lpstr>
      </vt:variant>
      <vt:variant>
        <vt:i4>39</vt:i4>
      </vt:variant>
    </vt:vector>
  </HeadingPairs>
  <TitlesOfParts>
    <vt:vector size="42" baseType="lpstr">
      <vt:lpstr>Cover / Title Slide</vt:lpstr>
      <vt:lpstr>Internal Page with chapter</vt:lpstr>
      <vt:lpstr>Internal page - no chapter</vt:lpstr>
      <vt:lpstr>PowerPoint Presentation</vt:lpstr>
      <vt:lpstr> MAJOR CASUES OF LANDLSIDE</vt:lpstr>
      <vt:lpstr>PowerPoint Presentation</vt:lpstr>
      <vt:lpstr>PowerPoint Presentation</vt:lpstr>
      <vt:lpstr>PowerPoint Presentation</vt:lpstr>
      <vt:lpstr>PowerPoint Presentation</vt:lpstr>
      <vt:lpstr>PowerPoint Presentation</vt:lpstr>
      <vt:lpstr> STAKEHOLDERS INVOLVED</vt:lpstr>
      <vt:lpstr> PROBLEM DESCRIPTION &amp; CAUSATIVE FORCES</vt:lpstr>
      <vt:lpstr>PowerPoint Presentation</vt:lpstr>
      <vt:lpstr>PowerPoint Presentation</vt:lpstr>
      <vt:lpstr>PowerPoint Presentation</vt:lpstr>
      <vt:lpstr> PROBLEM DESCRIPTION &amp; CAUSATIVE FORCES</vt:lpstr>
      <vt:lpstr>PowerPoint Presentation</vt:lpstr>
      <vt:lpstr>PowerPoint Presentation</vt:lpstr>
      <vt:lpstr>PowerPoint Presentation</vt:lpstr>
      <vt:lpstr>PowerPoint Presentation</vt:lpstr>
      <vt:lpstr> PROBLEM DESCRIPTION &amp; CAUSATIVE FORCES</vt:lpstr>
      <vt:lpstr>PowerPoint Presentation</vt:lpstr>
      <vt:lpstr>PowerPoint Presentation</vt:lpstr>
      <vt:lpstr>PowerPoint Presentation</vt:lpstr>
      <vt:lpstr>PowerPoint Presentation</vt:lpstr>
      <vt:lpstr> PROBLEM DESCRIPTION &amp; CAUSATIVE FORCES</vt:lpstr>
      <vt:lpstr>PowerPoint Presentation</vt:lpstr>
      <vt:lpstr>PowerPoint Presentation</vt:lpstr>
      <vt:lpstr>PowerPoint Presentation</vt:lpstr>
      <vt:lpstr>` DRAINAGE DESIGN</vt:lpstr>
      <vt:lpstr> Parameters required for drainage design</vt:lpstr>
      <vt:lpstr>  Drainage Design</vt:lpstr>
      <vt:lpstr>  Drainage Design</vt:lpstr>
      <vt:lpstr>  Drainage Design</vt:lpstr>
      <vt:lpstr>  Drainage Design</vt:lpstr>
      <vt:lpstr>  Drainage Design</vt:lpstr>
      <vt:lpstr>PowerPoint Presentation</vt:lpstr>
      <vt:lpstr>PowerPoint Presentation</vt:lpstr>
      <vt:lpstr> </vt:lpstr>
      <vt:lpstr> CONSTRUCTION PHOTOGRAPHS- LOCATION: HELANG</vt:lpstr>
      <vt:lpstr> CONCLUSION</vt:lpstr>
      <vt:lpstr>THANKS FOR YOUR KIND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Mauro Antonio Rizzo</dc:creator>
  <cp:keywords>GUIDA</cp:keywords>
  <cp:lastModifiedBy>Ratnakar</cp:lastModifiedBy>
  <cp:revision>325</cp:revision>
  <cp:lastPrinted>2015-06-07T16:28:19Z</cp:lastPrinted>
  <dcterms:created xsi:type="dcterms:W3CDTF">2014-07-02T11:41:35Z</dcterms:created>
  <dcterms:modified xsi:type="dcterms:W3CDTF">2017-08-18T10:26:51Z</dcterms:modified>
</cp:coreProperties>
</file>