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92738" r:id="rId2"/>
    <p:sldMasterId id="2147492762" r:id="rId3"/>
    <p:sldMasterId id="2147492774" r:id="rId4"/>
    <p:sldMasterId id="2147492823" r:id="rId5"/>
    <p:sldMasterId id="2147492827" r:id="rId6"/>
    <p:sldMasterId id="2147492843" r:id="rId7"/>
    <p:sldMasterId id="2147492855" r:id="rId8"/>
    <p:sldMasterId id="2147492867" r:id="rId9"/>
  </p:sldMasterIdLst>
  <p:notesMasterIdLst>
    <p:notesMasterId r:id="rId43"/>
  </p:notesMasterIdLst>
  <p:handoutMasterIdLst>
    <p:handoutMasterId r:id="rId44"/>
  </p:handoutMasterIdLst>
  <p:sldIdLst>
    <p:sldId id="781" r:id="rId10"/>
    <p:sldId id="797" r:id="rId11"/>
    <p:sldId id="761" r:id="rId12"/>
    <p:sldId id="782" r:id="rId13"/>
    <p:sldId id="783" r:id="rId14"/>
    <p:sldId id="784" r:id="rId15"/>
    <p:sldId id="785" r:id="rId16"/>
    <p:sldId id="786" r:id="rId17"/>
    <p:sldId id="823" r:id="rId18"/>
    <p:sldId id="780" r:id="rId19"/>
    <p:sldId id="812" r:id="rId20"/>
    <p:sldId id="806" r:id="rId21"/>
    <p:sldId id="827" r:id="rId22"/>
    <p:sldId id="820" r:id="rId23"/>
    <p:sldId id="821" r:id="rId24"/>
    <p:sldId id="822" r:id="rId25"/>
    <p:sldId id="834" r:id="rId26"/>
    <p:sldId id="829" r:id="rId27"/>
    <p:sldId id="831" r:id="rId28"/>
    <p:sldId id="838" r:id="rId29"/>
    <p:sldId id="802" r:id="rId30"/>
    <p:sldId id="835" r:id="rId31"/>
    <p:sldId id="833" r:id="rId32"/>
    <p:sldId id="830" r:id="rId33"/>
    <p:sldId id="839" r:id="rId34"/>
    <p:sldId id="813" r:id="rId35"/>
    <p:sldId id="814" r:id="rId36"/>
    <p:sldId id="815" r:id="rId37"/>
    <p:sldId id="817" r:id="rId38"/>
    <p:sldId id="818" r:id="rId39"/>
    <p:sldId id="819" r:id="rId40"/>
    <p:sldId id="837" r:id="rId41"/>
    <p:sldId id="816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12">
          <p15:clr>
            <a:srgbClr val="A4A3A4"/>
          </p15:clr>
        </p15:guide>
        <p15:guide id="2" pos="5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imanshu Agarwal" initials="HA" lastIdx="6" clrIdx="0"/>
  <p:cmAuthor id="1" name="Ashit Pathak" initials="A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A50021"/>
    <a:srgbClr val="FF3300"/>
    <a:srgbClr val="0033CC"/>
    <a:srgbClr val="84C225"/>
    <a:srgbClr val="66FF33"/>
    <a:srgbClr val="6E8590"/>
    <a:srgbClr val="FFFFFF"/>
    <a:srgbClr val="996633"/>
    <a:srgbClr val="727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7336" autoAdjust="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3312"/>
        <p:guide pos="5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6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Himanshu%20Data\User%20Files\Desktop\File%20Z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Himanshu%20Data\User%20Files\Desktop\File%20Z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10"/>
      <c:rAngAx val="1"/>
    </c:view3D>
    <c:floor>
      <c:thickness val="0"/>
      <c:spPr>
        <a:solidFill>
          <a:schemeClr val="bg2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'[File ZT.xlsx]Sheet1'!$E$25</c:f>
              <c:strCache>
                <c:ptCount val="1"/>
                <c:pt idx="0">
                  <c:v>10 Min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'[File ZT.xlsx]Sheet1'!$D$26:$D$27</c:f>
              <c:strCache>
                <c:ptCount val="2"/>
                <c:pt idx="0">
                  <c:v>PMB Control 165 C</c:v>
                </c:pt>
                <c:pt idx="1">
                  <c:v>PMB + 0.1% ZycoTherm 135 C</c:v>
                </c:pt>
              </c:strCache>
            </c:strRef>
          </c:cat>
          <c:val>
            <c:numRef>
              <c:f>'[File ZT.xlsx]Sheet1'!$E$26:$E$27</c:f>
              <c:numCache>
                <c:formatCode>General</c:formatCode>
                <c:ptCount val="2"/>
                <c:pt idx="0">
                  <c:v>98</c:v>
                </c:pt>
                <c:pt idx="1">
                  <c:v>98</c:v>
                </c:pt>
              </c:numCache>
            </c:numRef>
          </c:val>
        </c:ser>
        <c:ser>
          <c:idx val="1"/>
          <c:order val="1"/>
          <c:tx>
            <c:strRef>
              <c:f>'[File ZT.xlsx]Sheet1'!$F$25</c:f>
              <c:strCache>
                <c:ptCount val="1"/>
                <c:pt idx="0">
                  <c:v>1 Hr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'[File ZT.xlsx]Sheet1'!$D$26:$D$27</c:f>
              <c:strCache>
                <c:ptCount val="2"/>
                <c:pt idx="0">
                  <c:v>PMB Control 165 C</c:v>
                </c:pt>
                <c:pt idx="1">
                  <c:v>PMB + 0.1% ZycoTherm 135 C</c:v>
                </c:pt>
              </c:strCache>
            </c:strRef>
          </c:cat>
          <c:val>
            <c:numRef>
              <c:f>'[File ZT.xlsx]Sheet1'!$F$26:$F$27</c:f>
              <c:numCache>
                <c:formatCode>General</c:formatCode>
                <c:ptCount val="2"/>
                <c:pt idx="0">
                  <c:v>65</c:v>
                </c:pt>
                <c:pt idx="1">
                  <c:v>98</c:v>
                </c:pt>
              </c:numCache>
            </c:numRef>
          </c:val>
        </c:ser>
        <c:ser>
          <c:idx val="2"/>
          <c:order val="2"/>
          <c:tx>
            <c:strRef>
              <c:f>'[File ZT.xlsx]Sheet1'!$G$25</c:f>
              <c:strCache>
                <c:ptCount val="1"/>
                <c:pt idx="0">
                  <c:v>6 Hr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'[File ZT.xlsx]Sheet1'!$D$26:$D$27</c:f>
              <c:strCache>
                <c:ptCount val="2"/>
                <c:pt idx="0">
                  <c:v>PMB Control 165 C</c:v>
                </c:pt>
                <c:pt idx="1">
                  <c:v>PMB + 0.1% ZycoTherm 135 C</c:v>
                </c:pt>
              </c:strCache>
            </c:strRef>
          </c:cat>
          <c:val>
            <c:numRef>
              <c:f>'[File ZT.xlsx]Sheet1'!$G$26:$G$27</c:f>
              <c:numCache>
                <c:formatCode>General</c:formatCode>
                <c:ptCount val="2"/>
                <c:pt idx="0">
                  <c:v>10</c:v>
                </c:pt>
                <c:pt idx="1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49"/>
        <c:shape val="box"/>
        <c:axId val="152122896"/>
        <c:axId val="152123456"/>
        <c:axId val="0"/>
      </c:bar3DChart>
      <c:catAx>
        <c:axId val="15212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152123456"/>
        <c:crosses val="autoZero"/>
        <c:auto val="1"/>
        <c:lblAlgn val="ctr"/>
        <c:lblOffset val="100"/>
        <c:noMultiLvlLbl val="0"/>
      </c:catAx>
      <c:valAx>
        <c:axId val="152123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1521228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IN"/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2">
            <a:lumMod val="9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'[File ZT.xlsx]Sheet1'!$E$7</c:f>
              <c:strCache>
                <c:ptCount val="1"/>
                <c:pt idx="0">
                  <c:v>10 Min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'[File ZT.xlsx]Sheet1'!$D$8:$D$12</c:f>
              <c:strCache>
                <c:ptCount val="5"/>
                <c:pt idx="0">
                  <c:v>Control 135 C</c:v>
                </c:pt>
                <c:pt idx="1">
                  <c:v>Control 120 C</c:v>
                </c:pt>
                <c:pt idx="2">
                  <c:v>1% Hydrated Lime 135 C</c:v>
                </c:pt>
                <c:pt idx="3">
                  <c:v>0.5% Amine 135 C</c:v>
                </c:pt>
                <c:pt idx="4">
                  <c:v>0.1% ZycoTherm 120 C</c:v>
                </c:pt>
              </c:strCache>
            </c:strRef>
          </c:cat>
          <c:val>
            <c:numRef>
              <c:f>'[File ZT.xlsx]Sheet1'!$E$8:$E$12</c:f>
              <c:numCache>
                <c:formatCode>General</c:formatCode>
                <c:ptCount val="5"/>
                <c:pt idx="0">
                  <c:v>59</c:v>
                </c:pt>
                <c:pt idx="1">
                  <c:v>15</c:v>
                </c:pt>
                <c:pt idx="2">
                  <c:v>65</c:v>
                </c:pt>
                <c:pt idx="3">
                  <c:v>60</c:v>
                </c:pt>
                <c:pt idx="4">
                  <c:v>95</c:v>
                </c:pt>
              </c:numCache>
            </c:numRef>
          </c:val>
        </c:ser>
        <c:ser>
          <c:idx val="1"/>
          <c:order val="1"/>
          <c:tx>
            <c:strRef>
              <c:f>'[File ZT.xlsx]Sheet1'!$F$7</c:f>
              <c:strCache>
                <c:ptCount val="1"/>
                <c:pt idx="0">
                  <c:v>1 Hr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'[File ZT.xlsx]Sheet1'!$D$8:$D$12</c:f>
              <c:strCache>
                <c:ptCount val="5"/>
                <c:pt idx="0">
                  <c:v>Control 135 C</c:v>
                </c:pt>
                <c:pt idx="1">
                  <c:v>Control 120 C</c:v>
                </c:pt>
                <c:pt idx="2">
                  <c:v>1% Hydrated Lime 135 C</c:v>
                </c:pt>
                <c:pt idx="3">
                  <c:v>0.5% Amine 135 C</c:v>
                </c:pt>
                <c:pt idx="4">
                  <c:v>0.1% ZycoTherm 120 C</c:v>
                </c:pt>
              </c:strCache>
            </c:strRef>
          </c:cat>
          <c:val>
            <c:numRef>
              <c:f>'[File ZT.xlsx]Sheet1'!$F$8:$F$12</c:f>
              <c:numCache>
                <c:formatCode>General</c:formatCode>
                <c:ptCount val="5"/>
                <c:pt idx="0">
                  <c:v>10</c:v>
                </c:pt>
                <c:pt idx="1">
                  <c:v>5</c:v>
                </c:pt>
                <c:pt idx="2">
                  <c:v>25</c:v>
                </c:pt>
                <c:pt idx="3">
                  <c:v>15</c:v>
                </c:pt>
                <c:pt idx="4">
                  <c:v>95</c:v>
                </c:pt>
              </c:numCache>
            </c:numRef>
          </c:val>
        </c:ser>
        <c:ser>
          <c:idx val="2"/>
          <c:order val="2"/>
          <c:tx>
            <c:strRef>
              <c:f>'[File ZT.xlsx]Sheet1'!$G$7</c:f>
              <c:strCache>
                <c:ptCount val="1"/>
                <c:pt idx="0">
                  <c:v>6 Hr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'[File ZT.xlsx]Sheet1'!$D$8:$D$12</c:f>
              <c:strCache>
                <c:ptCount val="5"/>
                <c:pt idx="0">
                  <c:v>Control 135 C</c:v>
                </c:pt>
                <c:pt idx="1">
                  <c:v>Control 120 C</c:v>
                </c:pt>
                <c:pt idx="2">
                  <c:v>1% Hydrated Lime 135 C</c:v>
                </c:pt>
                <c:pt idx="3">
                  <c:v>0.5% Amine 135 C</c:v>
                </c:pt>
                <c:pt idx="4">
                  <c:v>0.1% ZycoTherm 120 C</c:v>
                </c:pt>
              </c:strCache>
            </c:strRef>
          </c:cat>
          <c:val>
            <c:numRef>
              <c:f>'[File ZT.xlsx]Sheet1'!$G$8:$G$12</c:f>
              <c:numCache>
                <c:formatCode>General</c:formatCode>
                <c:ptCount val="5"/>
                <c:pt idx="0">
                  <c:v>5</c:v>
                </c:pt>
                <c:pt idx="1">
                  <c:v>2</c:v>
                </c:pt>
                <c:pt idx="2">
                  <c:v>10</c:v>
                </c:pt>
                <c:pt idx="3">
                  <c:v>5</c:v>
                </c:pt>
                <c:pt idx="4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2126816"/>
        <c:axId val="152127376"/>
        <c:axId val="0"/>
      </c:bar3DChart>
      <c:catAx>
        <c:axId val="152126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152127376"/>
        <c:crosses val="autoZero"/>
        <c:auto val="1"/>
        <c:lblAlgn val="ctr"/>
        <c:lblOffset val="100"/>
        <c:noMultiLvlLbl val="0"/>
      </c:catAx>
      <c:valAx>
        <c:axId val="152127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IN" sz="1040" baseline="0"/>
            </a:pPr>
            <a:endParaRPr lang="en-US"/>
          </a:p>
        </c:txPr>
        <c:crossAx val="1521268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en-IN"/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CF5C8E6-1C49-4BD0-ACFC-0B19C27E8D0F}" type="datetimeFigureOut">
              <a:rPr lang="en-US">
                <a:latin typeface="Calibri" pitchFamily="34" charset="0"/>
                <a:cs typeface="Calibri" pitchFamily="34" charset="0"/>
              </a:rPr>
              <a:pPr>
                <a:defRPr/>
              </a:pPr>
              <a:t>1/7/2017</a:t>
            </a:fld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12531F1-0FFD-4B96-B948-7BE5DB2DAB2C}" type="slidenum">
              <a:rPr lang="en-US">
                <a:latin typeface="Calibri" pitchFamily="34" charset="0"/>
                <a:cs typeface="Calibri" pitchFamily="34" charset="0"/>
              </a:rPr>
              <a:pPr>
                <a:defRPr/>
              </a:pPr>
              <a:t>‹#›</a:t>
            </a:fld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28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AE3AB1A6-0B03-4862-AA36-5491E8E85099}" type="datetimeFigureOut">
              <a:rPr lang="en-US" smtClean="0"/>
              <a:pPr>
                <a:defRPr/>
              </a:pPr>
              <a:t>1/7/2017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9969F72B-DBA5-4A3C-A416-FFF79BD438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3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Nano level modification &amp;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80823E-B76F-47EC-8AD5-021C642A6FA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69F72B-DBA5-4A3C-A416-FFF79BD4380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2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B24AC-4D1C-42FC-833C-FFAA54E34E52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B6EA-9C4C-41CC-BFB7-511E71D13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5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3FB2-26B2-43EE-AF4F-C607476EAFA2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1E6C8-E56D-49BC-8C3E-8B99AB51E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4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D7B2F-171A-485C-BB53-DB89FCB210FE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862F-8309-4BBC-8486-3913CCE4F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66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B24AC-4D1C-42FC-833C-FFAA54E34E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B6EA-9C4C-41CC-BFB7-511E71D138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58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62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88282-9848-4523-8BB4-CFB3F8E9E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FACC6-67B1-450E-B3C0-139F527C64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03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037DE-5FD4-4299-B929-A340F7FACA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D90D-3A41-4E22-90CC-CFC0EB44F7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18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235D-1502-476E-8BC7-7B8A3F5A84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B7CD9-9442-4124-A1EC-67A2D5449C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26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FA6D8-62BB-4871-A05A-F55B66129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A0DD2-1EAF-4B55-A69A-ECD342DAEC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70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E8D62-A085-4020-86E0-125E841D81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C1DA8-A351-4743-9947-77AA62DD2FE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0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21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0B7C-605F-45F0-8CA3-F1E8449894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656E-48CA-4F3B-B59F-31343DAC3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35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9CA87-A1BA-467C-805E-BE7F220C3C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1462E-3E24-47F2-8509-AFEB22C8BB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88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3FB2-26B2-43EE-AF4F-C607476EAF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1E6C8-E56D-49BC-8C3E-8B99AB51EA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81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D7B2F-171A-485C-BB53-DB89FCB210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862F-8309-4BBC-8486-3913CCE4FE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84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B24AC-4D1C-42FC-833C-FFAA54E34E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B6EA-9C4C-41CC-BFB7-511E71D138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95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04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88282-9848-4523-8BB4-CFB3F8E9E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FACC6-67B1-450E-B3C0-139F527C64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36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037DE-5FD4-4299-B929-A340F7FACA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D90D-3A41-4E22-90CC-CFC0EB44F7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65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235D-1502-476E-8BC7-7B8A3F5A84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B7CD9-9442-4124-A1EC-67A2D5449C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84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FA6D8-62BB-4871-A05A-F55B66129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A0DD2-1EAF-4B55-A69A-ECD342DAEC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9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88282-9848-4523-8BB4-CFB3F8E9E244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FACC6-67B1-450E-B3C0-139F527C6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80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E8D62-A085-4020-86E0-125E841D81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C1DA8-A351-4743-9947-77AA62DD2FE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04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0B7C-605F-45F0-8CA3-F1E8449894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656E-48CA-4F3B-B59F-31343DAC3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9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9CA87-A1BA-467C-805E-BE7F220C3C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1462E-3E24-47F2-8509-AFEB22C8BB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72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3FB2-26B2-43EE-AF4F-C607476EAF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1E6C8-E56D-49BC-8C3E-8B99AB51EA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40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D7B2F-171A-485C-BB53-DB89FCB210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862F-8309-4BBC-8486-3913CCE4FE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00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037DE-5FD4-4299-B929-A340F7FACA4D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D90D-3A41-4E22-90CC-CFC0EB44F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64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8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DEF3A-CB97-41CD-9269-B503D59DFF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5BF6-DB2D-4786-8678-5EE315D886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CEB4-6414-480D-A918-FDA10A596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0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235D-1502-476E-8BC7-7B8A3F5A84C2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B7CD9-9442-4124-A1EC-67A2D5449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473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9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FA6D8-62BB-4871-A05A-F55B66129855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A0DD2-1EAF-4B55-A69A-ECD342DAE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49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104D2-9A72-4A11-872C-F8F1AAC9BC1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2E2A-485A-4DB3-B3F6-3E759465DF9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B24AC-4D1C-42FC-833C-FFAA54E34E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B6EA-9C4C-41CC-BFB7-511E71D138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040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154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88282-9848-4523-8BB4-CFB3F8E9E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FACC6-67B1-450E-B3C0-139F527C64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63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037DE-5FD4-4299-B929-A340F7FACA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D90D-3A41-4E22-90CC-CFC0EB44F7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76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235D-1502-476E-8BC7-7B8A3F5A84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B7CD9-9442-4124-A1EC-67A2D5449C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425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FA6D8-62BB-4871-A05A-F55B661298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A0DD2-1EAF-4B55-A69A-ECD342DAEC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990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E8D62-A085-4020-86E0-125E841D81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C1DA8-A351-4743-9947-77AA62DD2FE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28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0B7C-605F-45F0-8CA3-F1E8449894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656E-48CA-4F3B-B59F-31343DAC3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590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9CA87-A1BA-467C-805E-BE7F220C3C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1462E-3E24-47F2-8509-AFEB22C8BB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8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E8D62-A085-4020-86E0-125E841D81F7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C1DA8-A351-4743-9947-77AA62DD2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265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3FB2-26B2-43EE-AF4F-C607476EAF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1E6C8-E56D-49BC-8C3E-8B99AB51EA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633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D7B2F-171A-485C-BB53-DB89FCB210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862F-8309-4BBC-8486-3913CCE4FE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43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CCDF-DE75-49F7-B066-54588635C61C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95CEF-43CA-4AC3-A84D-B7464C876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399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3215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D5459-BC0E-4281-96B3-010F505D684C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391F1-EA5B-4245-9337-3485450FF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39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2B89-FFE5-4AD6-A54C-4506237E509E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5C5D-B565-4CF0-9270-0BF3E3E2C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50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FBF3-63F2-4458-9137-53354FDB6663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EE3AB-5756-483C-A142-3C56BDBA0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611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7B958-2031-44C1-85C4-40D8C44B8C86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4ABBA-0834-4175-9B3F-06A00ADCA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509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3B701-643E-47C2-8D8C-B34968298436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43730-2F9F-45BE-B680-937CF2EA5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01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FF2FB-1936-4596-8B43-9E3FDEA5D374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7132C-5691-4507-803A-5AF065C0F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4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0B7C-605F-45F0-8CA3-F1E844989476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656E-48CA-4F3B-B59F-31343DAC3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803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1709E-0EC4-40E2-8C4A-7FADBA49FF2B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9D3C9-D027-440F-807B-E8AB4A119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09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239A1-3D89-4401-9179-8FF6C7CB1F23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E61F-6B30-46F6-A8E5-C5D385CB3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567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A2B41-709F-4253-A06C-B374E7968E29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DF1DD-E1D5-4ECC-BC91-E9AB4EAC4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86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E775-5A7D-4349-AC7B-6F10C12AE9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AFAC5-42F8-4C7B-9F15-5DE8B2D69D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579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E4E0F-BC19-4366-B1FD-6C7A835A99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E6081-DAB9-419D-B3C3-7A83AE294F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233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B4205-87AE-47CD-887B-B104B4EB47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D17DE-D2B0-4D4C-87EA-BDB2126C5E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404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2D0AE-EC75-4C80-B529-F485984D7C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FFAB8-7BBD-490C-B8C0-120E59EAB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142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9351D-FBEA-4695-A4D1-10691628E7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4D941-8FA9-4CA7-8011-C8C02B2C0D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361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944AB-0B82-4065-86F3-57D4ADA43D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8665D-CAD5-4822-BA39-E51551E485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286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D086E-3C1D-4186-8520-C915DD66F5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04C6-7059-4650-8819-3EDA4A55B3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4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9CA87-A1BA-467C-805E-BE7F220C3CD7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1462E-3E24-47F2-8509-AFEB22C8B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462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BD937-59B8-4F5D-8CD3-C852AB46B6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298AA-AABB-4AA1-8DBE-0D1F0F8D8C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14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155DA-F9D2-46E1-A8E7-CC2400BBA1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6BF9-A988-4993-8516-547A2A8299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501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7E58-7D69-4CF9-91B0-6A513BB11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2678D-4273-4BAD-89FB-7D753055E3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462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8D27A-23E6-4CF5-871A-2915089FD6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2E2C2-EEF5-40F9-9129-51475A77DF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210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34FEC-D617-43F5-990B-888AC05A6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F7ED5-320D-4CA9-9B25-865A85B9F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973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8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52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6BDD8E-7265-44DE-8559-AF49BD95C64F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AFBD20-4238-4EBB-8DA6-9D788B35D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73" r:id="rId1"/>
    <p:sldLayoutId id="2147492565" r:id="rId2"/>
    <p:sldLayoutId id="2147492474" r:id="rId3"/>
    <p:sldLayoutId id="2147492475" r:id="rId4"/>
    <p:sldLayoutId id="2147492476" r:id="rId5"/>
    <p:sldLayoutId id="2147492477" r:id="rId6"/>
    <p:sldLayoutId id="2147492478" r:id="rId7"/>
    <p:sldLayoutId id="2147492479" r:id="rId8"/>
    <p:sldLayoutId id="2147492480" r:id="rId9"/>
    <p:sldLayoutId id="2147492481" r:id="rId10"/>
    <p:sldLayoutId id="2147492482" r:id="rId11"/>
    <p:sldLayoutId id="214749284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6BDD8E-7265-44DE-8559-AF49BD95C6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AFBD20-4238-4EBB-8DA6-9D788B35D3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7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739" r:id="rId1"/>
    <p:sldLayoutId id="2147492740" r:id="rId2"/>
    <p:sldLayoutId id="2147492741" r:id="rId3"/>
    <p:sldLayoutId id="2147492742" r:id="rId4"/>
    <p:sldLayoutId id="2147492743" r:id="rId5"/>
    <p:sldLayoutId id="2147492744" r:id="rId6"/>
    <p:sldLayoutId id="2147492745" r:id="rId7"/>
    <p:sldLayoutId id="2147492746" r:id="rId8"/>
    <p:sldLayoutId id="2147492747" r:id="rId9"/>
    <p:sldLayoutId id="2147492748" r:id="rId10"/>
    <p:sldLayoutId id="214749274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  <a:cs typeface="+mn-cs"/>
              </a:defRPr>
            </a:lvl1pPr>
          </a:lstStyle>
          <a:p>
            <a:pPr>
              <a:defRPr/>
            </a:pPr>
            <a:fld id="{AD6BDD8E-7265-44DE-8559-AF49BD95C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  <a:cs typeface="+mn-cs"/>
              </a:defRPr>
            </a:lvl1pPr>
          </a:lstStyle>
          <a:p>
            <a:pPr>
              <a:defRPr/>
            </a:pPr>
            <a:fld id="{EBAFBD20-4238-4EBB-8DA6-9D788B35D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4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763" r:id="rId1"/>
    <p:sldLayoutId id="2147492764" r:id="rId2"/>
    <p:sldLayoutId id="2147492765" r:id="rId3"/>
    <p:sldLayoutId id="2147492766" r:id="rId4"/>
    <p:sldLayoutId id="2147492767" r:id="rId5"/>
    <p:sldLayoutId id="2147492768" r:id="rId6"/>
    <p:sldLayoutId id="2147492769" r:id="rId7"/>
    <p:sldLayoutId id="2147492770" r:id="rId8"/>
    <p:sldLayoutId id="2147492771" r:id="rId9"/>
    <p:sldLayoutId id="2147492772" r:id="rId10"/>
    <p:sldLayoutId id="214749277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Franklin Gothic Medium Cond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665FFAF-0E8C-4FB9-916B-387F032A60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FC6E1F4-70DA-4144-8599-022D12B5F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0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775" r:id="rId1"/>
    <p:sldLayoutId id="2147492776" r:id="rId2"/>
    <p:sldLayoutId id="2147492777" r:id="rId3"/>
    <p:sldLayoutId id="2147492778" r:id="rId4"/>
    <p:sldLayoutId id="2147492779" r:id="rId5"/>
    <p:sldLayoutId id="2147492780" r:id="rId6"/>
    <p:sldLayoutId id="2147492781" r:id="rId7"/>
    <p:sldLayoutId id="2147492782" r:id="rId8"/>
    <p:sldLayoutId id="2147492783" r:id="rId9"/>
    <p:sldLayoutId id="2147492784" r:id="rId10"/>
    <p:sldLayoutId id="2147492785" r:id="rId11"/>
    <p:sldLayoutId id="2147492786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anklin Gothic Medium Con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3A68909-23DB-403B-B087-6AE689170FF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4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24" r:id="rId1"/>
    <p:sldLayoutId id="2147492826" r:id="rId2"/>
    <p:sldLayoutId id="2147492841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00104D2-9A72-4A11-872C-F8F1AAC9BC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07/01/2017</a:t>
            </a:fld>
            <a:endParaRPr lang="en-GB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BA62E2A-485A-4DB3-B3F6-3E759465DF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28" r:id="rId1"/>
    <p:sldLayoutId id="2147492829" r:id="rId2"/>
    <p:sldLayoutId id="2147492830" r:id="rId3"/>
    <p:sldLayoutId id="2147492831" r:id="rId4"/>
    <p:sldLayoutId id="2147492832" r:id="rId5"/>
    <p:sldLayoutId id="2147492833" r:id="rId6"/>
    <p:sldLayoutId id="2147492834" r:id="rId7"/>
    <p:sldLayoutId id="2147492835" r:id="rId8"/>
    <p:sldLayoutId id="2147492836" r:id="rId9"/>
    <p:sldLayoutId id="2147492837" r:id="rId10"/>
    <p:sldLayoutId id="214749283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anklin Gothic Medium Con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  <a:cs typeface="+mn-cs"/>
              </a:defRPr>
            </a:lvl1pPr>
          </a:lstStyle>
          <a:p>
            <a:pPr>
              <a:defRPr/>
            </a:pPr>
            <a:fld id="{AD6BDD8E-7265-44DE-8559-AF49BD95C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Franklin Gothic Medium Cond" pitchFamily="34" charset="0"/>
                <a:cs typeface="+mn-cs"/>
              </a:defRPr>
            </a:lvl1pPr>
          </a:lstStyle>
          <a:p>
            <a:pPr>
              <a:defRPr/>
            </a:pPr>
            <a:fld id="{EBAFBD20-4238-4EBB-8DA6-9D788B35D3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2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44" r:id="rId1"/>
    <p:sldLayoutId id="2147492845" r:id="rId2"/>
    <p:sldLayoutId id="2147492846" r:id="rId3"/>
    <p:sldLayoutId id="2147492847" r:id="rId4"/>
    <p:sldLayoutId id="2147492848" r:id="rId5"/>
    <p:sldLayoutId id="2147492849" r:id="rId6"/>
    <p:sldLayoutId id="2147492850" r:id="rId7"/>
    <p:sldLayoutId id="2147492851" r:id="rId8"/>
    <p:sldLayoutId id="2147492852" r:id="rId9"/>
    <p:sldLayoutId id="2147492853" r:id="rId10"/>
    <p:sldLayoutId id="214749285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Franklin Gothic Medium Cond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987CAC-1447-4115-B8CE-67F208AA085D}" type="datetimeFigureOut">
              <a:rPr lang="en-US"/>
              <a:pPr>
                <a:defRPr/>
              </a:pPr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E9E2FB-FF27-4703-B27D-1C5413883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6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56" r:id="rId1"/>
    <p:sldLayoutId id="2147492857" r:id="rId2"/>
    <p:sldLayoutId id="2147492858" r:id="rId3"/>
    <p:sldLayoutId id="2147492859" r:id="rId4"/>
    <p:sldLayoutId id="2147492860" r:id="rId5"/>
    <p:sldLayoutId id="2147492861" r:id="rId6"/>
    <p:sldLayoutId id="2147492862" r:id="rId7"/>
    <p:sldLayoutId id="2147492863" r:id="rId8"/>
    <p:sldLayoutId id="2147492864" r:id="rId9"/>
    <p:sldLayoutId id="2147492865" r:id="rId10"/>
    <p:sldLayoutId id="21474928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0ACE8E-C336-443C-841F-DE4EA8BD72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D97F83-72B4-446A-AD56-B031C3EFD1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3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68" r:id="rId1"/>
    <p:sldLayoutId id="2147492869" r:id="rId2"/>
    <p:sldLayoutId id="2147492870" r:id="rId3"/>
    <p:sldLayoutId id="2147492871" r:id="rId4"/>
    <p:sldLayoutId id="2147492872" r:id="rId5"/>
    <p:sldLayoutId id="2147492873" r:id="rId6"/>
    <p:sldLayoutId id="2147492874" r:id="rId7"/>
    <p:sldLayoutId id="2147492875" r:id="rId8"/>
    <p:sldLayoutId id="2147492876" r:id="rId9"/>
    <p:sldLayoutId id="2147492877" r:id="rId10"/>
    <p:sldLayoutId id="2147492878" r:id="rId11"/>
    <p:sldLayoutId id="2147492879" r:id="rId12"/>
    <p:sldLayoutId id="2147492880" r:id="rId13"/>
    <p:sldLayoutId id="214749288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12" Type="http://schemas.microsoft.com/office/2007/relationships/hdphoto" Target="../media/hdphoto10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jpeg"/><Relationship Id="rId5" Type="http://schemas.microsoft.com/office/2007/relationships/hdphoto" Target="../media/hdphoto5.wdp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8945" y="2564904"/>
            <a:ext cx="7117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CLIMATE RESISTANT SAFER HILL ROADS</a:t>
            </a:r>
            <a:endParaRPr lang="en-GB" sz="4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D:\Ashit Data\User Files\Downloads\SUN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00" y="67186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Ashit Data\User Files\Desktop\Picture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268281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clipartbest.com/cliparts/RTA/Ajx/RTAAjxqEc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12" y="671869"/>
            <a:ext cx="228110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359716" y="5584840"/>
            <a:ext cx="5764524" cy="118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400" b="1" i="1" dirty="0" smtClean="0">
                <a:latin typeface="+mn-lt"/>
                <a:cs typeface="Calibri" pitchFamily="34" charset="0"/>
              </a:rPr>
              <a:t> “MY COUNTRY WAS NEVER SO RICH THAT IT COULD AFFORD POOR ROADS”</a:t>
            </a:r>
          </a:p>
        </p:txBody>
      </p:sp>
    </p:spTree>
    <p:extLst>
      <p:ext uri="{BB962C8B-B14F-4D97-AF65-F5344CB8AC3E}">
        <p14:creationId xmlns:p14="http://schemas.microsoft.com/office/powerpoint/2010/main" val="363888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9746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cap="all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Hill Roads – BETTER ROADS </a:t>
            </a:r>
            <a:endParaRPr lang="en-IN" sz="2800" cap="all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560943"/>
              </p:ext>
            </p:extLst>
          </p:nvPr>
        </p:nvGraphicFramePr>
        <p:xfrm>
          <a:off x="808856" y="1556792"/>
          <a:ext cx="7939608" cy="3254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61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2147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ASPHALT LAYERS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bg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bg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214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FACTOR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NANOTECHNOLOGY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BENEFITS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97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8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Compaction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80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Bitumen Bonding to Aggregates</a:t>
                      </a:r>
                      <a:endParaRPr lang="en-GB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</a:t>
                      </a: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modification of aggregates and ability to improve workability at very low temperature is the key </a:t>
                      </a:r>
                      <a:endParaRPr lang="en-GB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8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Consistent higher density at lower temperature</a:t>
                      </a: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8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Resistance</a:t>
                      </a:r>
                      <a:r>
                        <a:rPr lang="en-GB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salt water </a:t>
                      </a:r>
                      <a:endParaRPr lang="en-GB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4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N" sz="2800" b="1" cap="all" dirty="0" smtClean="0">
                <a:solidFill>
                  <a:prstClr val="white"/>
                </a:solidFill>
                <a:latin typeface="Arial Black" pitchFamily="34" charset="0"/>
                <a:cs typeface="Arial" charset="0"/>
              </a:rPr>
              <a:t>PHYSICAL TO Chemical Bonding</a:t>
            </a:r>
            <a:endParaRPr lang="en-IN" sz="2800" b="1" cap="all" dirty="0">
              <a:solidFill>
                <a:prstClr val="white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302" name="Picture 5" descr="D:\Ashit Data\User Files\Documents\ROADS\Road_Pictures\Lime stone U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29329" r="17644" b="23907"/>
          <a:stretch/>
        </p:blipFill>
        <p:spPr bwMode="auto">
          <a:xfrm>
            <a:off x="6747119" y="4078432"/>
            <a:ext cx="1981199" cy="20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2" t="29900" r="23807" b="33683"/>
          <a:stretch/>
        </p:blipFill>
        <p:spPr bwMode="auto">
          <a:xfrm rot="16200000">
            <a:off x="2916446" y="4171465"/>
            <a:ext cx="2014863" cy="182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19956" r="32379" b="43502"/>
          <a:stretch/>
        </p:blipFill>
        <p:spPr bwMode="auto">
          <a:xfrm>
            <a:off x="4870576" y="4078432"/>
            <a:ext cx="1828800" cy="20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02" y="4112096"/>
            <a:ext cx="124247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7" y="1902296"/>
            <a:ext cx="166900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" name="Picture 30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4" t="32909" r="35294" b="24667"/>
          <a:stretch/>
        </p:blipFill>
        <p:spPr>
          <a:xfrm>
            <a:off x="2998711" y="1674855"/>
            <a:ext cx="1850333" cy="2056241"/>
          </a:xfrm>
          <a:prstGeom prst="rect">
            <a:avLst/>
          </a:prstGeom>
        </p:spPr>
      </p:pic>
      <p:pic>
        <p:nvPicPr>
          <p:cNvPr id="308" name="Picture 4" descr="D:\Ashit Data\User Files\Documents\ROADS\Road_Pictures\Lime stone 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95" r="7626" b="26230"/>
          <a:stretch/>
        </p:blipFill>
        <p:spPr bwMode="auto">
          <a:xfrm>
            <a:off x="6747119" y="1673696"/>
            <a:ext cx="19811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02" t="40616" r="34835" b="43737"/>
          <a:stretch/>
        </p:blipFill>
        <p:spPr bwMode="auto">
          <a:xfrm rot="16200000">
            <a:off x="4756856" y="1788575"/>
            <a:ext cx="205624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0" name="Rectangle 309"/>
          <p:cNvSpPr/>
          <p:nvPr/>
        </p:nvSpPr>
        <p:spPr>
          <a:xfrm>
            <a:off x="2965578" y="3731096"/>
            <a:ext cx="5693466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300" b="1" dirty="0" smtClean="0">
                <a:solidFill>
                  <a:prstClr val="black"/>
                </a:solidFill>
              </a:rPr>
              <a:t>            Basalt                           Granite                              Limestone</a:t>
            </a:r>
            <a:endParaRPr lang="en-US" sz="1300" b="1" dirty="0">
              <a:solidFill>
                <a:prstClr val="black"/>
              </a:solidFill>
            </a:endParaRPr>
          </a:p>
        </p:txBody>
      </p:sp>
      <p:sp>
        <p:nvSpPr>
          <p:cNvPr id="311" name="Rectangle 30"/>
          <p:cNvSpPr>
            <a:spLocks noChangeArrowheads="1"/>
          </p:cNvSpPr>
          <p:nvPr/>
        </p:nvSpPr>
        <p:spPr bwMode="auto">
          <a:xfrm>
            <a:off x="2998711" y="1368896"/>
            <a:ext cx="5729607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u="sng" dirty="0" smtClean="0">
                <a:solidFill>
                  <a:prstClr val="black"/>
                </a:solidFill>
              </a:rPr>
              <a:t>Aggregate Surface with ZycoTherm Nano Layer</a:t>
            </a:r>
            <a:endParaRPr lang="en-US" sz="1500" b="1" u="sng" dirty="0">
              <a:solidFill>
                <a:prstClr val="black"/>
              </a:solidFill>
            </a:endParaRPr>
          </a:p>
        </p:txBody>
      </p:sp>
      <p:sp>
        <p:nvSpPr>
          <p:cNvPr id="312" name="Rectangle 30"/>
          <p:cNvSpPr>
            <a:spLocks noChangeArrowheads="1"/>
          </p:cNvSpPr>
          <p:nvPr/>
        </p:nvSpPr>
        <p:spPr bwMode="auto">
          <a:xfrm>
            <a:off x="467544" y="5816297"/>
            <a:ext cx="19431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Weak </a:t>
            </a:r>
            <a:r>
              <a:rPr lang="en-US" sz="1200" b="1" dirty="0">
                <a:solidFill>
                  <a:prstClr val="black"/>
                </a:solidFill>
              </a:rPr>
              <a:t>Physical </a:t>
            </a:r>
            <a:r>
              <a:rPr lang="en-US" sz="1200" b="1" dirty="0" smtClean="0">
                <a:solidFill>
                  <a:prstClr val="black"/>
                </a:solidFill>
              </a:rPr>
              <a:t>Bonding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313" name="Rectangle 30"/>
          <p:cNvSpPr>
            <a:spLocks noChangeArrowheads="1"/>
          </p:cNvSpPr>
          <p:nvPr/>
        </p:nvSpPr>
        <p:spPr bwMode="auto">
          <a:xfrm>
            <a:off x="581844" y="3502496"/>
            <a:ext cx="2133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Strong Chemical  Bonding</a:t>
            </a:r>
            <a:endParaRPr lang="en-US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52" y="44624"/>
            <a:ext cx="90364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500" dirty="0" smtClean="0">
                <a:solidFill>
                  <a:prstClr val="white"/>
                </a:solidFill>
                <a:latin typeface="Arial Black" pitchFamily="34" charset="0"/>
                <a:cs typeface="Arial" pitchFamily="34" charset="0"/>
              </a:rPr>
              <a:t>BOIL SALT TEST  </a:t>
            </a:r>
            <a:r>
              <a:rPr lang="en-US" altLang="ja-JP" sz="2500" dirty="0">
                <a:solidFill>
                  <a:prstClr val="white"/>
                </a:solidFill>
                <a:latin typeface="Arial Black" pitchFamily="34" charset="0"/>
                <a:cs typeface="Arial" pitchFamily="34" charset="0"/>
              </a:rPr>
              <a:t>ASTM D3625 : EXTEND TO 6 HOURS </a:t>
            </a:r>
            <a:endParaRPr lang="en-GB" sz="2500" dirty="0">
              <a:solidFill>
                <a:prstClr val="white"/>
              </a:solidFill>
              <a:latin typeface="Arial Black" pitchFamily="34" charset="0"/>
              <a:ea typeface="MS PGothic" pitchFamily="34" charset="-128"/>
              <a:cs typeface="Arial" pitchFamily="34" charset="0"/>
            </a:endParaRPr>
          </a:p>
          <a:p>
            <a:pPr algn="ctr"/>
            <a:endParaRPr lang="en-IN" sz="3200" dirty="0">
              <a:solidFill>
                <a:prstClr val="white"/>
              </a:solidFill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1518" y="5013176"/>
            <a:ext cx="5544615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cs typeface="Times New Roman" pitchFamily="18" charset="0"/>
              </a:rPr>
              <a:t>PG 64-22 / VG 30 / 60-70 </a:t>
            </a:r>
            <a:r>
              <a:rPr lang="en-US" sz="1600" b="1" dirty="0" smtClean="0">
                <a:solidFill>
                  <a:prstClr val="white"/>
                </a:solidFill>
                <a:cs typeface="Times New Roman" pitchFamily="18" charset="0"/>
              </a:rPr>
              <a:t>Pen</a:t>
            </a:r>
          </a:p>
          <a:p>
            <a:pPr algn="ctr"/>
            <a:endParaRPr lang="en-US" sz="1600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96134" y="5020279"/>
            <a:ext cx="3294113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prstClr val="white"/>
                </a:solidFill>
                <a:cs typeface="Times New Roman" pitchFamily="18" charset="0"/>
              </a:rPr>
              <a:t>PG </a:t>
            </a:r>
            <a:r>
              <a:rPr lang="en-US" sz="1600" b="1" dirty="0" smtClean="0">
                <a:solidFill>
                  <a:prstClr val="white"/>
                </a:solidFill>
                <a:cs typeface="Times New Roman" pitchFamily="18" charset="0"/>
              </a:rPr>
              <a:t>76-22</a:t>
            </a:r>
          </a:p>
          <a:p>
            <a:pPr algn="ctr" eaLnBrk="0" hangingPunct="0"/>
            <a:endParaRPr lang="en-US" sz="1600" b="1" dirty="0">
              <a:solidFill>
                <a:prstClr val="white"/>
              </a:solidFill>
              <a:cs typeface="+mn-cs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7737534"/>
              </p:ext>
            </p:extLst>
          </p:nvPr>
        </p:nvGraphicFramePr>
        <p:xfrm>
          <a:off x="5796136" y="1700808"/>
          <a:ext cx="3294112" cy="336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776845"/>
              </p:ext>
            </p:extLst>
          </p:nvPr>
        </p:nvGraphicFramePr>
        <p:xfrm>
          <a:off x="271735" y="1700808"/>
          <a:ext cx="5524400" cy="336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19" y="5569421"/>
            <a:ext cx="8838728" cy="73866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ja-JP" sz="1400" b="1" dirty="0">
                <a:solidFill>
                  <a:prstClr val="white"/>
                </a:solidFill>
                <a:cs typeface="+mn-cs"/>
              </a:rPr>
              <a:t>Basalt Aggregate (DBM) : 45% 20 mm, 10% 10 mm, 45% less than 6 mm with stone dust </a:t>
            </a:r>
          </a:p>
          <a:p>
            <a:pPr algn="ctr">
              <a:defRPr/>
            </a:pPr>
            <a:r>
              <a:rPr lang="en-US" altLang="ja-JP" sz="1400" b="1" dirty="0">
                <a:solidFill>
                  <a:prstClr val="white"/>
                </a:solidFill>
                <a:cs typeface="+mn-cs"/>
              </a:rPr>
              <a:t>Asphalt Grade: AC-20 (VG-30, 60-70 penetration grade</a:t>
            </a:r>
            <a:r>
              <a:rPr lang="en-US" altLang="ja-JP" sz="1400" b="1" dirty="0" smtClean="0">
                <a:solidFill>
                  <a:prstClr val="white"/>
                </a:solidFill>
                <a:cs typeface="+mn-cs"/>
              </a:rPr>
              <a:t>)</a:t>
            </a:r>
          </a:p>
          <a:p>
            <a:pPr algn="ctr">
              <a:defRPr/>
            </a:pPr>
            <a:endParaRPr lang="en-US" sz="1400" b="1" dirty="0">
              <a:solidFill>
                <a:prstClr val="white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2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0" y="3974"/>
            <a:ext cx="9144000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Ins="252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WATER PENETRATION DEPTH UNDER PRESSURE : ASTM D 6927 : 2005</a:t>
            </a:r>
            <a:r>
              <a:rPr lang="en-US" sz="24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</a:t>
            </a:r>
            <a:endParaRPr lang="en-US" sz="24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33" y="5949280"/>
            <a:ext cx="2405063" cy="67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618128"/>
              </p:ext>
            </p:extLst>
          </p:nvPr>
        </p:nvGraphicFramePr>
        <p:xfrm>
          <a:off x="513080" y="1530804"/>
          <a:ext cx="8019360" cy="3619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49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8072"/>
                <a:gridCol w="720080"/>
                <a:gridCol w="799832"/>
                <a:gridCol w="864096"/>
                <a:gridCol w="720080"/>
                <a:gridCol w="712336"/>
                <a:gridCol w="864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58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80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ZycoTherm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35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No.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80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ZycoTherm %</a:t>
                      </a:r>
                      <a:endParaRPr lang="en-IN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0.025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0.025</a:t>
                      </a:r>
                      <a:endParaRPr lang="en-IN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99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Penetration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7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19622"/>
              </p:ext>
            </p:extLst>
          </p:nvPr>
        </p:nvGraphicFramePr>
        <p:xfrm>
          <a:off x="304800" y="1124744"/>
          <a:ext cx="8610602" cy="501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20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9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16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8783">
                <a:tc>
                  <a:txBody>
                    <a:bodyPr/>
                    <a:lstStyle/>
                    <a:p>
                      <a:pPr algn="ctr"/>
                      <a:r>
                        <a:rPr lang="en-IN" sz="2000" b="0" baseline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Mix Type</a:t>
                      </a: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Binder Type</a:t>
                      </a: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C / ZT</a:t>
                      </a: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Compaction Temp </a:t>
                      </a:r>
                      <a:r>
                        <a:rPr lang="en-US" sz="2000" b="0" baseline="3000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O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C</a:t>
                      </a: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50 % Coating Sec</a:t>
                      </a: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Compaction Resistance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 21Nm</a:t>
                      </a: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Void Content </a:t>
                      </a:r>
                      <a:r>
                        <a:rPr lang="en-IN" sz="2000" b="0" dirty="0" err="1" smtClean="0">
                          <a:solidFill>
                            <a:schemeClr val="tx1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Vol</a:t>
                      </a:r>
                      <a:r>
                        <a:rPr lang="en-IN" sz="20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 %</a:t>
                      </a: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 rowSpan="4"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AC 16 BS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50/70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C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135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25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41.6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7.0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pPr algn="ctr"/>
                      <a:endParaRPr lang="en-IN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ZT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135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15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43.5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7.1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en-IN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42.8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en-IN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6.9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3400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Franklin Gothic Medium Cond" pitchFamily="34" charset="0"/>
                          <a:cs typeface="Arial" pitchFamily="34" charset="0"/>
                        </a:rPr>
                        <a:t>AC 11 DS</a:t>
                      </a:r>
                      <a:endParaRPr lang="en-IN" sz="1800" b="0" dirty="0"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25/55-55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37.3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pPr algn="ctr"/>
                      <a:endParaRPr lang="en-IN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ZT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34.2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pPr algn="ctr"/>
                      <a:endParaRPr lang="en-IN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36.5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pPr algn="ctr"/>
                      <a:endParaRPr lang="en-IN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36.5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Franklin Gothic Medium Cond" pitchFamily="34" charset="0"/>
                          <a:cs typeface="Arial" pitchFamily="34" charset="0"/>
                        </a:rPr>
                        <a:t>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4" name="Obraz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2360" y="6309321"/>
            <a:ext cx="1152128" cy="432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624"/>
            <a:ext cx="9144000" cy="892552"/>
          </a:xfrm>
          <a:prstGeom prst="rect">
            <a:avLst/>
          </a:prstGeom>
          <a:noFill/>
        </p:spPr>
        <p:txBody>
          <a:bodyPr wrap="square" rIns="25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cap="all" dirty="0" smtClean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COMPACTION RESISTANCE at lower </a:t>
            </a:r>
            <a:endParaRPr lang="en-US" sz="2600" cap="all" dirty="0">
              <a:solidFill>
                <a:prstClr val="white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cap="all" dirty="0" smtClean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TEMPERATURE</a:t>
            </a:r>
            <a:endParaRPr lang="en-US" sz="2600" cap="all" dirty="0">
              <a:solidFill>
                <a:prstClr val="white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7" name="pole tekstowe 22"/>
          <p:cNvSpPr txBox="1"/>
          <p:nvPr/>
        </p:nvSpPr>
        <p:spPr>
          <a:xfrm>
            <a:off x="1303772" y="6309320"/>
            <a:ext cx="578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dirty="0" smtClean="0">
                <a:solidFill>
                  <a:prstClr val="black"/>
                </a:solidFill>
                <a:latin typeface="Franklin Gothic Medium Cond" pitchFamily="34" charset="0"/>
              </a:rPr>
              <a:t>Innovationsgesellschaft Technische Universität Braunschweig mbH</a:t>
            </a:r>
            <a:endParaRPr lang="pl-PL" dirty="0">
              <a:solidFill>
                <a:prstClr val="black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50000"/>
              </a:spcBef>
            </a:pPr>
            <a:r>
              <a:rPr lang="en-US" sz="2800" b="1" dirty="0">
                <a:solidFill>
                  <a:prstClr val="white"/>
                </a:solidFill>
                <a:latin typeface="Arial Black" pitchFamily="34" charset="0"/>
                <a:cs typeface="Arial" charset="0"/>
              </a:rPr>
              <a:t>UPSHI SARCHU MOUNTAIN ROAD, LEH 2011 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6200" y="1490464"/>
            <a:ext cx="8991600" cy="3886200"/>
            <a:chOff x="0" y="1828800"/>
            <a:chExt cx="8991600" cy="3886200"/>
          </a:xfrm>
        </p:grpSpPr>
        <p:pic>
          <p:nvPicPr>
            <p:cNvPr id="5" name="Picture 2" descr="D:\Rajesh Data\Desktop\Leh\Upshi Road Zycosoil mixed in March 2011 - Cop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1828800"/>
              <a:ext cx="31242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D:\Rajesh Data\Desktop\Leh\Untreated Stretch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828800"/>
              <a:ext cx="32766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D:\D\Rajesh\Zycosoil\photo\Leh Zycosoil\leh 089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28800"/>
              <a:ext cx="28956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1484784"/>
            <a:ext cx="3164904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0392" y="5376664"/>
            <a:ext cx="2979440" cy="36933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Laying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Nano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mix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2011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987824" y="5376664"/>
            <a:ext cx="2955776" cy="36933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Control 2012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943600" y="5376664"/>
            <a:ext cx="3164904" cy="70788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Nano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Bonded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layer 2015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7539"/>
            <a:ext cx="6696000" cy="14401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72000" y="547539"/>
            <a:ext cx="972000" cy="14401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6789738" y="419100"/>
            <a:ext cx="1439862" cy="377825"/>
            <a:chOff x="4277" y="264"/>
            <a:chExt cx="907" cy="238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77" y="264"/>
              <a:ext cx="907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277" y="264"/>
              <a:ext cx="907" cy="238"/>
            </a:xfrm>
            <a:custGeom>
              <a:avLst/>
              <a:gdLst>
                <a:gd name="T0" fmla="*/ 3592 w 16326"/>
                <a:gd name="T1" fmla="*/ 860 h 4284"/>
                <a:gd name="T2" fmla="*/ 3031 w 16326"/>
                <a:gd name="T3" fmla="*/ 3402 h 4284"/>
                <a:gd name="T4" fmla="*/ 3585 w 16326"/>
                <a:gd name="T5" fmla="*/ 3478 h 4284"/>
                <a:gd name="T6" fmla="*/ 3959 w 16326"/>
                <a:gd name="T7" fmla="*/ 3197 h 4284"/>
                <a:gd name="T8" fmla="*/ 3829 w 16326"/>
                <a:gd name="T9" fmla="*/ 1485 h 4284"/>
                <a:gd name="T10" fmla="*/ 4917 w 16326"/>
                <a:gd name="T11" fmla="*/ 2068 h 4284"/>
                <a:gd name="T12" fmla="*/ 5073 w 16326"/>
                <a:gd name="T13" fmla="*/ 3274 h 4284"/>
                <a:gd name="T14" fmla="*/ 4353 w 16326"/>
                <a:gd name="T15" fmla="*/ 4086 h 4284"/>
                <a:gd name="T16" fmla="*/ 3737 w 16326"/>
                <a:gd name="T17" fmla="*/ 4276 h 4284"/>
                <a:gd name="T18" fmla="*/ 8187 w 16326"/>
                <a:gd name="T19" fmla="*/ 1512 h 4284"/>
                <a:gd name="T20" fmla="*/ 7668 w 16326"/>
                <a:gd name="T21" fmla="*/ 1626 h 4284"/>
                <a:gd name="T22" fmla="*/ 7430 w 16326"/>
                <a:gd name="T23" fmla="*/ 2121 h 4284"/>
                <a:gd name="T24" fmla="*/ 7618 w 16326"/>
                <a:gd name="T25" fmla="*/ 2335 h 4284"/>
                <a:gd name="T26" fmla="*/ 7972 w 16326"/>
                <a:gd name="T27" fmla="*/ 2162 h 4284"/>
                <a:gd name="T28" fmla="*/ 7378 w 16326"/>
                <a:gd name="T29" fmla="*/ 3232 h 4284"/>
                <a:gd name="T30" fmla="*/ 6611 w 16326"/>
                <a:gd name="T31" fmla="*/ 3192 h 4284"/>
                <a:gd name="T32" fmla="*/ 6272 w 16326"/>
                <a:gd name="T33" fmla="*/ 2809 h 4284"/>
                <a:gd name="T34" fmla="*/ 6261 w 16326"/>
                <a:gd name="T35" fmla="*/ 2184 h 4284"/>
                <a:gd name="T36" fmla="*/ 6628 w 16326"/>
                <a:gd name="T37" fmla="*/ 1360 h 4284"/>
                <a:gd name="T38" fmla="*/ 7291 w 16326"/>
                <a:gd name="T39" fmla="*/ 823 h 4284"/>
                <a:gd name="T40" fmla="*/ 8092 w 16326"/>
                <a:gd name="T41" fmla="*/ 673 h 4284"/>
                <a:gd name="T42" fmla="*/ 8607 w 16326"/>
                <a:gd name="T43" fmla="*/ 268 h 4284"/>
                <a:gd name="T44" fmla="*/ 9267 w 16326"/>
                <a:gd name="T45" fmla="*/ 1788 h 4284"/>
                <a:gd name="T46" fmla="*/ 11253 w 16326"/>
                <a:gd name="T47" fmla="*/ 1577 h 4284"/>
                <a:gd name="T48" fmla="*/ 11127 w 16326"/>
                <a:gd name="T49" fmla="*/ 1288 h 4284"/>
                <a:gd name="T50" fmla="*/ 10738 w 16326"/>
                <a:gd name="T51" fmla="*/ 1398 h 4284"/>
                <a:gd name="T52" fmla="*/ 10995 w 16326"/>
                <a:gd name="T53" fmla="*/ 3228 h 4284"/>
                <a:gd name="T54" fmla="*/ 9928 w 16326"/>
                <a:gd name="T55" fmla="*/ 3207 h 4284"/>
                <a:gd name="T56" fmla="*/ 9403 w 16326"/>
                <a:gd name="T57" fmla="*/ 2862 h 4284"/>
                <a:gd name="T58" fmla="*/ 9318 w 16326"/>
                <a:gd name="T59" fmla="*/ 2216 h 4284"/>
                <a:gd name="T60" fmla="*/ 9663 w 16326"/>
                <a:gd name="T61" fmla="*/ 1380 h 4284"/>
                <a:gd name="T62" fmla="*/ 10327 w 16326"/>
                <a:gd name="T63" fmla="*/ 843 h 4284"/>
                <a:gd name="T64" fmla="*/ 11280 w 16326"/>
                <a:gd name="T65" fmla="*/ 673 h 4284"/>
                <a:gd name="T66" fmla="*/ 11941 w 16326"/>
                <a:gd name="T67" fmla="*/ 840 h 4284"/>
                <a:gd name="T68" fmla="*/ 12185 w 16326"/>
                <a:gd name="T69" fmla="*/ 1269 h 4284"/>
                <a:gd name="T70" fmla="*/ 12053 w 16326"/>
                <a:gd name="T71" fmla="*/ 1961 h 4284"/>
                <a:gd name="T72" fmla="*/ 10537 w 16326"/>
                <a:gd name="T73" fmla="*/ 2405 h 4284"/>
                <a:gd name="T74" fmla="*/ 11266 w 16326"/>
                <a:gd name="T75" fmla="*/ 2435 h 4284"/>
                <a:gd name="T76" fmla="*/ 14128 w 16326"/>
                <a:gd name="T77" fmla="*/ 813 h 4284"/>
                <a:gd name="T78" fmla="*/ 14520 w 16326"/>
                <a:gd name="T79" fmla="*/ 2505 h 4284"/>
                <a:gd name="T80" fmla="*/ 13391 w 16326"/>
                <a:gd name="T81" fmla="*/ 2977 h 4284"/>
                <a:gd name="T82" fmla="*/ 12823 w 16326"/>
                <a:gd name="T83" fmla="*/ 3197 h 4284"/>
                <a:gd name="T84" fmla="*/ 12473 w 16326"/>
                <a:gd name="T85" fmla="*/ 1158 h 4284"/>
                <a:gd name="T86" fmla="*/ 13689 w 16326"/>
                <a:gd name="T87" fmla="*/ 990 h 4284"/>
                <a:gd name="T88" fmla="*/ 16078 w 16326"/>
                <a:gd name="T89" fmla="*/ 430 h 4284"/>
                <a:gd name="T90" fmla="*/ 16035 w 16326"/>
                <a:gd name="T91" fmla="*/ 609 h 4284"/>
                <a:gd name="T92" fmla="*/ 15908 w 16326"/>
                <a:gd name="T93" fmla="*/ 629 h 4284"/>
                <a:gd name="T94" fmla="*/ 16015 w 16326"/>
                <a:gd name="T95" fmla="*/ 485 h 4284"/>
                <a:gd name="T96" fmla="*/ 16106 w 16326"/>
                <a:gd name="T97" fmla="*/ 243 h 4284"/>
                <a:gd name="T98" fmla="*/ 16326 w 16326"/>
                <a:gd name="T99" fmla="*/ 593 h 4284"/>
                <a:gd name="T100" fmla="*/ 16184 w 16326"/>
                <a:gd name="T101" fmla="*/ 895 h 4284"/>
                <a:gd name="T102" fmla="*/ 15839 w 16326"/>
                <a:gd name="T103" fmla="*/ 971 h 4284"/>
                <a:gd name="T104" fmla="*/ 15560 w 16326"/>
                <a:gd name="T105" fmla="*/ 692 h 4284"/>
                <a:gd name="T106" fmla="*/ 15636 w 16326"/>
                <a:gd name="T107" fmla="*/ 346 h 4284"/>
                <a:gd name="T108" fmla="*/ 15937 w 16326"/>
                <a:gd name="T109" fmla="*/ 272 h 4284"/>
                <a:gd name="T110" fmla="*/ 15679 w 16326"/>
                <a:gd name="T111" fmla="*/ 401 h 4284"/>
                <a:gd name="T112" fmla="*/ 15629 w 16326"/>
                <a:gd name="T113" fmla="*/ 689 h 4284"/>
                <a:gd name="T114" fmla="*/ 15872 w 16326"/>
                <a:gd name="T115" fmla="*/ 910 h 4284"/>
                <a:gd name="T116" fmla="*/ 16154 w 16326"/>
                <a:gd name="T117" fmla="*/ 832 h 4284"/>
                <a:gd name="T118" fmla="*/ 16259 w 16326"/>
                <a:gd name="T119" fmla="*/ 577 h 4284"/>
                <a:gd name="T120" fmla="*/ 16063 w 16326"/>
                <a:gd name="T121" fmla="*/ 297 h 4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26" h="4284">
                  <a:moveTo>
                    <a:pt x="0" y="3197"/>
                  </a:moveTo>
                  <a:lnTo>
                    <a:pt x="289" y="2275"/>
                  </a:lnTo>
                  <a:lnTo>
                    <a:pt x="2054" y="860"/>
                  </a:lnTo>
                  <a:lnTo>
                    <a:pt x="1276" y="860"/>
                  </a:lnTo>
                  <a:lnTo>
                    <a:pt x="1256" y="860"/>
                  </a:lnTo>
                  <a:lnTo>
                    <a:pt x="1235" y="860"/>
                  </a:lnTo>
                  <a:lnTo>
                    <a:pt x="1212" y="861"/>
                  </a:lnTo>
                  <a:lnTo>
                    <a:pt x="1189" y="861"/>
                  </a:lnTo>
                  <a:lnTo>
                    <a:pt x="1164" y="862"/>
                  </a:lnTo>
                  <a:lnTo>
                    <a:pt x="1139" y="863"/>
                  </a:lnTo>
                  <a:lnTo>
                    <a:pt x="1111" y="864"/>
                  </a:lnTo>
                  <a:lnTo>
                    <a:pt x="1083" y="865"/>
                  </a:lnTo>
                  <a:lnTo>
                    <a:pt x="1054" y="866"/>
                  </a:lnTo>
                  <a:lnTo>
                    <a:pt x="1023" y="867"/>
                  </a:lnTo>
                  <a:lnTo>
                    <a:pt x="993" y="869"/>
                  </a:lnTo>
                  <a:lnTo>
                    <a:pt x="961" y="871"/>
                  </a:lnTo>
                  <a:lnTo>
                    <a:pt x="930" y="872"/>
                  </a:lnTo>
                  <a:lnTo>
                    <a:pt x="897" y="874"/>
                  </a:lnTo>
                  <a:lnTo>
                    <a:pt x="863" y="876"/>
                  </a:lnTo>
                  <a:lnTo>
                    <a:pt x="829" y="878"/>
                  </a:lnTo>
                  <a:lnTo>
                    <a:pt x="1091" y="0"/>
                  </a:lnTo>
                  <a:lnTo>
                    <a:pt x="3834" y="0"/>
                  </a:lnTo>
                  <a:lnTo>
                    <a:pt x="3592" y="860"/>
                  </a:lnTo>
                  <a:lnTo>
                    <a:pt x="1791" y="2307"/>
                  </a:lnTo>
                  <a:lnTo>
                    <a:pt x="2533" y="2307"/>
                  </a:lnTo>
                  <a:lnTo>
                    <a:pt x="2546" y="2307"/>
                  </a:lnTo>
                  <a:lnTo>
                    <a:pt x="2562" y="2307"/>
                  </a:lnTo>
                  <a:lnTo>
                    <a:pt x="2582" y="2306"/>
                  </a:lnTo>
                  <a:lnTo>
                    <a:pt x="2604" y="2305"/>
                  </a:lnTo>
                  <a:lnTo>
                    <a:pt x="2630" y="2304"/>
                  </a:lnTo>
                  <a:lnTo>
                    <a:pt x="2659" y="2303"/>
                  </a:lnTo>
                  <a:lnTo>
                    <a:pt x="2692" y="2302"/>
                  </a:lnTo>
                  <a:lnTo>
                    <a:pt x="2727" y="2300"/>
                  </a:lnTo>
                  <a:lnTo>
                    <a:pt x="2766" y="2298"/>
                  </a:lnTo>
                  <a:lnTo>
                    <a:pt x="2809" y="2296"/>
                  </a:lnTo>
                  <a:lnTo>
                    <a:pt x="2855" y="2294"/>
                  </a:lnTo>
                  <a:lnTo>
                    <a:pt x="2904" y="2292"/>
                  </a:lnTo>
                  <a:lnTo>
                    <a:pt x="2956" y="2289"/>
                  </a:lnTo>
                  <a:lnTo>
                    <a:pt x="3012" y="2286"/>
                  </a:lnTo>
                  <a:lnTo>
                    <a:pt x="3071" y="2283"/>
                  </a:lnTo>
                  <a:lnTo>
                    <a:pt x="3134" y="2280"/>
                  </a:lnTo>
                  <a:lnTo>
                    <a:pt x="2839" y="3197"/>
                  </a:lnTo>
                  <a:lnTo>
                    <a:pt x="0" y="3197"/>
                  </a:lnTo>
                  <a:close/>
                  <a:moveTo>
                    <a:pt x="2963" y="3372"/>
                  </a:moveTo>
                  <a:lnTo>
                    <a:pt x="2997" y="3387"/>
                  </a:lnTo>
                  <a:lnTo>
                    <a:pt x="3031" y="3402"/>
                  </a:lnTo>
                  <a:lnTo>
                    <a:pt x="3062" y="3417"/>
                  </a:lnTo>
                  <a:lnTo>
                    <a:pt x="3094" y="3429"/>
                  </a:lnTo>
                  <a:lnTo>
                    <a:pt x="3123" y="3440"/>
                  </a:lnTo>
                  <a:lnTo>
                    <a:pt x="3153" y="3452"/>
                  </a:lnTo>
                  <a:lnTo>
                    <a:pt x="3181" y="3461"/>
                  </a:lnTo>
                  <a:lnTo>
                    <a:pt x="3208" y="3469"/>
                  </a:lnTo>
                  <a:lnTo>
                    <a:pt x="3234" y="3477"/>
                  </a:lnTo>
                  <a:lnTo>
                    <a:pt x="3259" y="3483"/>
                  </a:lnTo>
                  <a:lnTo>
                    <a:pt x="3284" y="3488"/>
                  </a:lnTo>
                  <a:lnTo>
                    <a:pt x="3307" y="3493"/>
                  </a:lnTo>
                  <a:lnTo>
                    <a:pt x="3331" y="3496"/>
                  </a:lnTo>
                  <a:lnTo>
                    <a:pt x="3352" y="3500"/>
                  </a:lnTo>
                  <a:lnTo>
                    <a:pt x="3373" y="3501"/>
                  </a:lnTo>
                  <a:lnTo>
                    <a:pt x="3394" y="3502"/>
                  </a:lnTo>
                  <a:lnTo>
                    <a:pt x="3416" y="3501"/>
                  </a:lnTo>
                  <a:lnTo>
                    <a:pt x="3439" y="3500"/>
                  </a:lnTo>
                  <a:lnTo>
                    <a:pt x="3461" y="3498"/>
                  </a:lnTo>
                  <a:lnTo>
                    <a:pt x="3483" y="3496"/>
                  </a:lnTo>
                  <a:lnTo>
                    <a:pt x="3504" y="3494"/>
                  </a:lnTo>
                  <a:lnTo>
                    <a:pt x="3524" y="3491"/>
                  </a:lnTo>
                  <a:lnTo>
                    <a:pt x="3545" y="3487"/>
                  </a:lnTo>
                  <a:lnTo>
                    <a:pt x="3565" y="3483"/>
                  </a:lnTo>
                  <a:lnTo>
                    <a:pt x="3585" y="3478"/>
                  </a:lnTo>
                  <a:lnTo>
                    <a:pt x="3603" y="3473"/>
                  </a:lnTo>
                  <a:lnTo>
                    <a:pt x="3622" y="3467"/>
                  </a:lnTo>
                  <a:lnTo>
                    <a:pt x="3641" y="3461"/>
                  </a:lnTo>
                  <a:lnTo>
                    <a:pt x="3658" y="3454"/>
                  </a:lnTo>
                  <a:lnTo>
                    <a:pt x="3675" y="3446"/>
                  </a:lnTo>
                  <a:lnTo>
                    <a:pt x="3693" y="3438"/>
                  </a:lnTo>
                  <a:lnTo>
                    <a:pt x="3710" y="3429"/>
                  </a:lnTo>
                  <a:lnTo>
                    <a:pt x="3726" y="3420"/>
                  </a:lnTo>
                  <a:lnTo>
                    <a:pt x="3743" y="3410"/>
                  </a:lnTo>
                  <a:lnTo>
                    <a:pt x="3759" y="3399"/>
                  </a:lnTo>
                  <a:lnTo>
                    <a:pt x="3775" y="3388"/>
                  </a:lnTo>
                  <a:lnTo>
                    <a:pt x="3791" y="3376"/>
                  </a:lnTo>
                  <a:lnTo>
                    <a:pt x="3807" y="3363"/>
                  </a:lnTo>
                  <a:lnTo>
                    <a:pt x="3822" y="3349"/>
                  </a:lnTo>
                  <a:lnTo>
                    <a:pt x="3839" y="3335"/>
                  </a:lnTo>
                  <a:lnTo>
                    <a:pt x="3854" y="3321"/>
                  </a:lnTo>
                  <a:lnTo>
                    <a:pt x="3869" y="3304"/>
                  </a:lnTo>
                  <a:lnTo>
                    <a:pt x="3885" y="3289"/>
                  </a:lnTo>
                  <a:lnTo>
                    <a:pt x="3900" y="3272"/>
                  </a:lnTo>
                  <a:lnTo>
                    <a:pt x="3914" y="3254"/>
                  </a:lnTo>
                  <a:lnTo>
                    <a:pt x="3929" y="3236"/>
                  </a:lnTo>
                  <a:lnTo>
                    <a:pt x="3944" y="3217"/>
                  </a:lnTo>
                  <a:lnTo>
                    <a:pt x="3959" y="3197"/>
                  </a:lnTo>
                  <a:lnTo>
                    <a:pt x="3955" y="3129"/>
                  </a:lnTo>
                  <a:lnTo>
                    <a:pt x="3951" y="3061"/>
                  </a:lnTo>
                  <a:lnTo>
                    <a:pt x="3948" y="2992"/>
                  </a:lnTo>
                  <a:lnTo>
                    <a:pt x="3944" y="2922"/>
                  </a:lnTo>
                  <a:lnTo>
                    <a:pt x="3939" y="2852"/>
                  </a:lnTo>
                  <a:lnTo>
                    <a:pt x="3935" y="2781"/>
                  </a:lnTo>
                  <a:lnTo>
                    <a:pt x="3929" y="2710"/>
                  </a:lnTo>
                  <a:lnTo>
                    <a:pt x="3925" y="2637"/>
                  </a:lnTo>
                  <a:lnTo>
                    <a:pt x="3920" y="2565"/>
                  </a:lnTo>
                  <a:lnTo>
                    <a:pt x="3915" y="2491"/>
                  </a:lnTo>
                  <a:lnTo>
                    <a:pt x="3909" y="2418"/>
                  </a:lnTo>
                  <a:lnTo>
                    <a:pt x="3904" y="2343"/>
                  </a:lnTo>
                  <a:lnTo>
                    <a:pt x="3898" y="2268"/>
                  </a:lnTo>
                  <a:lnTo>
                    <a:pt x="3892" y="2192"/>
                  </a:lnTo>
                  <a:lnTo>
                    <a:pt x="3886" y="2115"/>
                  </a:lnTo>
                  <a:lnTo>
                    <a:pt x="3879" y="2038"/>
                  </a:lnTo>
                  <a:lnTo>
                    <a:pt x="3872" y="1960"/>
                  </a:lnTo>
                  <a:lnTo>
                    <a:pt x="3866" y="1883"/>
                  </a:lnTo>
                  <a:lnTo>
                    <a:pt x="3859" y="1804"/>
                  </a:lnTo>
                  <a:lnTo>
                    <a:pt x="3852" y="1725"/>
                  </a:lnTo>
                  <a:lnTo>
                    <a:pt x="3845" y="1646"/>
                  </a:lnTo>
                  <a:lnTo>
                    <a:pt x="3837" y="1566"/>
                  </a:lnTo>
                  <a:lnTo>
                    <a:pt x="3829" y="1485"/>
                  </a:lnTo>
                  <a:lnTo>
                    <a:pt x="3821" y="1405"/>
                  </a:lnTo>
                  <a:lnTo>
                    <a:pt x="3813" y="1323"/>
                  </a:lnTo>
                  <a:lnTo>
                    <a:pt x="3805" y="1241"/>
                  </a:lnTo>
                  <a:lnTo>
                    <a:pt x="3797" y="1159"/>
                  </a:lnTo>
                  <a:lnTo>
                    <a:pt x="3788" y="1077"/>
                  </a:lnTo>
                  <a:lnTo>
                    <a:pt x="3778" y="993"/>
                  </a:lnTo>
                  <a:lnTo>
                    <a:pt x="3770" y="909"/>
                  </a:lnTo>
                  <a:lnTo>
                    <a:pt x="3761" y="825"/>
                  </a:lnTo>
                  <a:lnTo>
                    <a:pt x="3751" y="741"/>
                  </a:lnTo>
                  <a:lnTo>
                    <a:pt x="4962" y="741"/>
                  </a:lnTo>
                  <a:lnTo>
                    <a:pt x="4960" y="757"/>
                  </a:lnTo>
                  <a:lnTo>
                    <a:pt x="4959" y="777"/>
                  </a:lnTo>
                  <a:lnTo>
                    <a:pt x="4957" y="801"/>
                  </a:lnTo>
                  <a:lnTo>
                    <a:pt x="4955" y="829"/>
                  </a:lnTo>
                  <a:lnTo>
                    <a:pt x="4949" y="920"/>
                  </a:lnTo>
                  <a:lnTo>
                    <a:pt x="4945" y="1004"/>
                  </a:lnTo>
                  <a:lnTo>
                    <a:pt x="4940" y="1082"/>
                  </a:lnTo>
                  <a:lnTo>
                    <a:pt x="4937" y="1153"/>
                  </a:lnTo>
                  <a:lnTo>
                    <a:pt x="4934" y="1218"/>
                  </a:lnTo>
                  <a:lnTo>
                    <a:pt x="4931" y="1276"/>
                  </a:lnTo>
                  <a:lnTo>
                    <a:pt x="4930" y="1327"/>
                  </a:lnTo>
                  <a:lnTo>
                    <a:pt x="4930" y="1372"/>
                  </a:lnTo>
                  <a:lnTo>
                    <a:pt x="4917" y="2068"/>
                  </a:lnTo>
                  <a:lnTo>
                    <a:pt x="5319" y="1396"/>
                  </a:lnTo>
                  <a:lnTo>
                    <a:pt x="5338" y="1367"/>
                  </a:lnTo>
                  <a:lnTo>
                    <a:pt x="5355" y="1336"/>
                  </a:lnTo>
                  <a:lnTo>
                    <a:pt x="5373" y="1305"/>
                  </a:lnTo>
                  <a:lnTo>
                    <a:pt x="5392" y="1274"/>
                  </a:lnTo>
                  <a:lnTo>
                    <a:pt x="5411" y="1242"/>
                  </a:lnTo>
                  <a:lnTo>
                    <a:pt x="5430" y="1209"/>
                  </a:lnTo>
                  <a:lnTo>
                    <a:pt x="5450" y="1177"/>
                  </a:lnTo>
                  <a:lnTo>
                    <a:pt x="5469" y="1143"/>
                  </a:lnTo>
                  <a:lnTo>
                    <a:pt x="5490" y="1108"/>
                  </a:lnTo>
                  <a:lnTo>
                    <a:pt x="5513" y="1068"/>
                  </a:lnTo>
                  <a:lnTo>
                    <a:pt x="5539" y="1024"/>
                  </a:lnTo>
                  <a:lnTo>
                    <a:pt x="5566" y="975"/>
                  </a:lnTo>
                  <a:lnTo>
                    <a:pt x="5596" y="923"/>
                  </a:lnTo>
                  <a:lnTo>
                    <a:pt x="5628" y="866"/>
                  </a:lnTo>
                  <a:lnTo>
                    <a:pt x="5662" y="806"/>
                  </a:lnTo>
                  <a:lnTo>
                    <a:pt x="5699" y="741"/>
                  </a:lnTo>
                  <a:lnTo>
                    <a:pt x="6867" y="741"/>
                  </a:lnTo>
                  <a:lnTo>
                    <a:pt x="5126" y="3197"/>
                  </a:lnTo>
                  <a:lnTo>
                    <a:pt x="5115" y="3214"/>
                  </a:lnTo>
                  <a:lnTo>
                    <a:pt x="5102" y="3232"/>
                  </a:lnTo>
                  <a:lnTo>
                    <a:pt x="5089" y="3252"/>
                  </a:lnTo>
                  <a:lnTo>
                    <a:pt x="5073" y="3274"/>
                  </a:lnTo>
                  <a:lnTo>
                    <a:pt x="5057" y="3298"/>
                  </a:lnTo>
                  <a:lnTo>
                    <a:pt x="5039" y="3325"/>
                  </a:lnTo>
                  <a:lnTo>
                    <a:pt x="5020" y="3352"/>
                  </a:lnTo>
                  <a:lnTo>
                    <a:pt x="5000" y="3383"/>
                  </a:lnTo>
                  <a:lnTo>
                    <a:pt x="4960" y="3441"/>
                  </a:lnTo>
                  <a:lnTo>
                    <a:pt x="4921" y="3496"/>
                  </a:lnTo>
                  <a:lnTo>
                    <a:pt x="4882" y="3551"/>
                  </a:lnTo>
                  <a:lnTo>
                    <a:pt x="4845" y="3602"/>
                  </a:lnTo>
                  <a:lnTo>
                    <a:pt x="4807" y="3651"/>
                  </a:lnTo>
                  <a:lnTo>
                    <a:pt x="4770" y="3698"/>
                  </a:lnTo>
                  <a:lnTo>
                    <a:pt x="4732" y="3742"/>
                  </a:lnTo>
                  <a:lnTo>
                    <a:pt x="4697" y="3785"/>
                  </a:lnTo>
                  <a:lnTo>
                    <a:pt x="4660" y="3824"/>
                  </a:lnTo>
                  <a:lnTo>
                    <a:pt x="4624" y="3862"/>
                  </a:lnTo>
                  <a:lnTo>
                    <a:pt x="4590" y="3898"/>
                  </a:lnTo>
                  <a:lnTo>
                    <a:pt x="4555" y="3931"/>
                  </a:lnTo>
                  <a:lnTo>
                    <a:pt x="4520" y="3962"/>
                  </a:lnTo>
                  <a:lnTo>
                    <a:pt x="4487" y="3991"/>
                  </a:lnTo>
                  <a:lnTo>
                    <a:pt x="4453" y="4017"/>
                  </a:lnTo>
                  <a:lnTo>
                    <a:pt x="4419" y="4042"/>
                  </a:lnTo>
                  <a:lnTo>
                    <a:pt x="4398" y="4057"/>
                  </a:lnTo>
                  <a:lnTo>
                    <a:pt x="4375" y="4072"/>
                  </a:lnTo>
                  <a:lnTo>
                    <a:pt x="4353" y="4086"/>
                  </a:lnTo>
                  <a:lnTo>
                    <a:pt x="4330" y="4100"/>
                  </a:lnTo>
                  <a:lnTo>
                    <a:pt x="4307" y="4113"/>
                  </a:lnTo>
                  <a:lnTo>
                    <a:pt x="4284" y="4126"/>
                  </a:lnTo>
                  <a:lnTo>
                    <a:pt x="4260" y="4138"/>
                  </a:lnTo>
                  <a:lnTo>
                    <a:pt x="4236" y="4150"/>
                  </a:lnTo>
                  <a:lnTo>
                    <a:pt x="4211" y="4161"/>
                  </a:lnTo>
                  <a:lnTo>
                    <a:pt x="4187" y="4172"/>
                  </a:lnTo>
                  <a:lnTo>
                    <a:pt x="4161" y="4182"/>
                  </a:lnTo>
                  <a:lnTo>
                    <a:pt x="4136" y="4192"/>
                  </a:lnTo>
                  <a:lnTo>
                    <a:pt x="4110" y="4201"/>
                  </a:lnTo>
                  <a:lnTo>
                    <a:pt x="4084" y="4209"/>
                  </a:lnTo>
                  <a:lnTo>
                    <a:pt x="4058" y="4218"/>
                  </a:lnTo>
                  <a:lnTo>
                    <a:pt x="4030" y="4225"/>
                  </a:lnTo>
                  <a:lnTo>
                    <a:pt x="4004" y="4233"/>
                  </a:lnTo>
                  <a:lnTo>
                    <a:pt x="3976" y="4239"/>
                  </a:lnTo>
                  <a:lnTo>
                    <a:pt x="3948" y="4245"/>
                  </a:lnTo>
                  <a:lnTo>
                    <a:pt x="3919" y="4251"/>
                  </a:lnTo>
                  <a:lnTo>
                    <a:pt x="3890" y="4256"/>
                  </a:lnTo>
                  <a:lnTo>
                    <a:pt x="3860" y="4262"/>
                  </a:lnTo>
                  <a:lnTo>
                    <a:pt x="3830" y="4266"/>
                  </a:lnTo>
                  <a:lnTo>
                    <a:pt x="3800" y="4270"/>
                  </a:lnTo>
                  <a:lnTo>
                    <a:pt x="3768" y="4273"/>
                  </a:lnTo>
                  <a:lnTo>
                    <a:pt x="3737" y="4276"/>
                  </a:lnTo>
                  <a:lnTo>
                    <a:pt x="3704" y="4278"/>
                  </a:lnTo>
                  <a:lnTo>
                    <a:pt x="3671" y="4280"/>
                  </a:lnTo>
                  <a:lnTo>
                    <a:pt x="3604" y="4283"/>
                  </a:lnTo>
                  <a:lnTo>
                    <a:pt x="3536" y="4284"/>
                  </a:lnTo>
                  <a:lnTo>
                    <a:pt x="3487" y="4284"/>
                  </a:lnTo>
                  <a:lnTo>
                    <a:pt x="3440" y="4283"/>
                  </a:lnTo>
                  <a:lnTo>
                    <a:pt x="3394" y="4281"/>
                  </a:lnTo>
                  <a:lnTo>
                    <a:pt x="3349" y="4278"/>
                  </a:lnTo>
                  <a:lnTo>
                    <a:pt x="3306" y="4275"/>
                  </a:lnTo>
                  <a:lnTo>
                    <a:pt x="3264" y="4270"/>
                  </a:lnTo>
                  <a:lnTo>
                    <a:pt x="3222" y="4265"/>
                  </a:lnTo>
                  <a:lnTo>
                    <a:pt x="3183" y="4259"/>
                  </a:lnTo>
                  <a:lnTo>
                    <a:pt x="3144" y="4252"/>
                  </a:lnTo>
                  <a:lnTo>
                    <a:pt x="3105" y="4245"/>
                  </a:lnTo>
                  <a:lnTo>
                    <a:pt x="3065" y="4237"/>
                  </a:lnTo>
                  <a:lnTo>
                    <a:pt x="3026" y="4228"/>
                  </a:lnTo>
                  <a:lnTo>
                    <a:pt x="2989" y="4218"/>
                  </a:lnTo>
                  <a:lnTo>
                    <a:pt x="2950" y="4207"/>
                  </a:lnTo>
                  <a:lnTo>
                    <a:pt x="2912" y="4195"/>
                  </a:lnTo>
                  <a:lnTo>
                    <a:pt x="2873" y="4183"/>
                  </a:lnTo>
                  <a:lnTo>
                    <a:pt x="2963" y="3372"/>
                  </a:lnTo>
                  <a:close/>
                  <a:moveTo>
                    <a:pt x="8210" y="1518"/>
                  </a:moveTo>
                  <a:lnTo>
                    <a:pt x="8187" y="1512"/>
                  </a:lnTo>
                  <a:lnTo>
                    <a:pt x="8165" y="1507"/>
                  </a:lnTo>
                  <a:lnTo>
                    <a:pt x="8145" y="1502"/>
                  </a:lnTo>
                  <a:lnTo>
                    <a:pt x="8124" y="1498"/>
                  </a:lnTo>
                  <a:lnTo>
                    <a:pt x="8105" y="1495"/>
                  </a:lnTo>
                  <a:lnTo>
                    <a:pt x="8085" y="1494"/>
                  </a:lnTo>
                  <a:lnTo>
                    <a:pt x="8066" y="1493"/>
                  </a:lnTo>
                  <a:lnTo>
                    <a:pt x="8047" y="1492"/>
                  </a:lnTo>
                  <a:lnTo>
                    <a:pt x="8019" y="1493"/>
                  </a:lnTo>
                  <a:lnTo>
                    <a:pt x="7993" y="1494"/>
                  </a:lnTo>
                  <a:lnTo>
                    <a:pt x="7966" y="1497"/>
                  </a:lnTo>
                  <a:lnTo>
                    <a:pt x="7941" y="1501"/>
                  </a:lnTo>
                  <a:lnTo>
                    <a:pt x="7915" y="1506"/>
                  </a:lnTo>
                  <a:lnTo>
                    <a:pt x="7891" y="1512"/>
                  </a:lnTo>
                  <a:lnTo>
                    <a:pt x="7866" y="1518"/>
                  </a:lnTo>
                  <a:lnTo>
                    <a:pt x="7843" y="1526"/>
                  </a:lnTo>
                  <a:lnTo>
                    <a:pt x="7819" y="1535"/>
                  </a:lnTo>
                  <a:lnTo>
                    <a:pt x="7796" y="1544"/>
                  </a:lnTo>
                  <a:lnTo>
                    <a:pt x="7773" y="1556"/>
                  </a:lnTo>
                  <a:lnTo>
                    <a:pt x="7752" y="1568"/>
                  </a:lnTo>
                  <a:lnTo>
                    <a:pt x="7729" y="1581"/>
                  </a:lnTo>
                  <a:lnTo>
                    <a:pt x="7709" y="1594"/>
                  </a:lnTo>
                  <a:lnTo>
                    <a:pt x="7689" y="1610"/>
                  </a:lnTo>
                  <a:lnTo>
                    <a:pt x="7668" y="1626"/>
                  </a:lnTo>
                  <a:lnTo>
                    <a:pt x="7649" y="1644"/>
                  </a:lnTo>
                  <a:lnTo>
                    <a:pt x="7629" y="1661"/>
                  </a:lnTo>
                  <a:lnTo>
                    <a:pt x="7611" y="1679"/>
                  </a:lnTo>
                  <a:lnTo>
                    <a:pt x="7594" y="1699"/>
                  </a:lnTo>
                  <a:lnTo>
                    <a:pt x="7577" y="1719"/>
                  </a:lnTo>
                  <a:lnTo>
                    <a:pt x="7562" y="1741"/>
                  </a:lnTo>
                  <a:lnTo>
                    <a:pt x="7547" y="1762"/>
                  </a:lnTo>
                  <a:lnTo>
                    <a:pt x="7532" y="1784"/>
                  </a:lnTo>
                  <a:lnTo>
                    <a:pt x="7519" y="1808"/>
                  </a:lnTo>
                  <a:lnTo>
                    <a:pt x="7507" y="1832"/>
                  </a:lnTo>
                  <a:lnTo>
                    <a:pt x="7495" y="1858"/>
                  </a:lnTo>
                  <a:lnTo>
                    <a:pt x="7484" y="1884"/>
                  </a:lnTo>
                  <a:lnTo>
                    <a:pt x="7474" y="1910"/>
                  </a:lnTo>
                  <a:lnTo>
                    <a:pt x="7464" y="1938"/>
                  </a:lnTo>
                  <a:lnTo>
                    <a:pt x="7456" y="1965"/>
                  </a:lnTo>
                  <a:lnTo>
                    <a:pt x="7448" y="1995"/>
                  </a:lnTo>
                  <a:lnTo>
                    <a:pt x="7443" y="2014"/>
                  </a:lnTo>
                  <a:lnTo>
                    <a:pt x="7440" y="2034"/>
                  </a:lnTo>
                  <a:lnTo>
                    <a:pt x="7435" y="2052"/>
                  </a:lnTo>
                  <a:lnTo>
                    <a:pt x="7433" y="2069"/>
                  </a:lnTo>
                  <a:lnTo>
                    <a:pt x="7431" y="2087"/>
                  </a:lnTo>
                  <a:lnTo>
                    <a:pt x="7430" y="2104"/>
                  </a:lnTo>
                  <a:lnTo>
                    <a:pt x="7430" y="2121"/>
                  </a:lnTo>
                  <a:lnTo>
                    <a:pt x="7431" y="2137"/>
                  </a:lnTo>
                  <a:lnTo>
                    <a:pt x="7432" y="2152"/>
                  </a:lnTo>
                  <a:lnTo>
                    <a:pt x="7434" y="2167"/>
                  </a:lnTo>
                  <a:lnTo>
                    <a:pt x="7436" y="2181"/>
                  </a:lnTo>
                  <a:lnTo>
                    <a:pt x="7441" y="2195"/>
                  </a:lnTo>
                  <a:lnTo>
                    <a:pt x="7445" y="2208"/>
                  </a:lnTo>
                  <a:lnTo>
                    <a:pt x="7450" y="2221"/>
                  </a:lnTo>
                  <a:lnTo>
                    <a:pt x="7456" y="2233"/>
                  </a:lnTo>
                  <a:lnTo>
                    <a:pt x="7462" y="2245"/>
                  </a:lnTo>
                  <a:lnTo>
                    <a:pt x="7469" y="2256"/>
                  </a:lnTo>
                  <a:lnTo>
                    <a:pt x="7476" y="2267"/>
                  </a:lnTo>
                  <a:lnTo>
                    <a:pt x="7484" y="2276"/>
                  </a:lnTo>
                  <a:lnTo>
                    <a:pt x="7494" y="2285"/>
                  </a:lnTo>
                  <a:lnTo>
                    <a:pt x="7504" y="2293"/>
                  </a:lnTo>
                  <a:lnTo>
                    <a:pt x="7514" y="2301"/>
                  </a:lnTo>
                  <a:lnTo>
                    <a:pt x="7524" y="2307"/>
                  </a:lnTo>
                  <a:lnTo>
                    <a:pt x="7536" y="2314"/>
                  </a:lnTo>
                  <a:lnTo>
                    <a:pt x="7548" y="2320"/>
                  </a:lnTo>
                  <a:lnTo>
                    <a:pt x="7561" y="2324"/>
                  </a:lnTo>
                  <a:lnTo>
                    <a:pt x="7574" y="2328"/>
                  </a:lnTo>
                  <a:lnTo>
                    <a:pt x="7589" y="2331"/>
                  </a:lnTo>
                  <a:lnTo>
                    <a:pt x="7603" y="2334"/>
                  </a:lnTo>
                  <a:lnTo>
                    <a:pt x="7618" y="2335"/>
                  </a:lnTo>
                  <a:lnTo>
                    <a:pt x="7633" y="2336"/>
                  </a:lnTo>
                  <a:lnTo>
                    <a:pt x="7650" y="2337"/>
                  </a:lnTo>
                  <a:lnTo>
                    <a:pt x="7668" y="2336"/>
                  </a:lnTo>
                  <a:lnTo>
                    <a:pt x="7686" y="2335"/>
                  </a:lnTo>
                  <a:lnTo>
                    <a:pt x="7704" y="2333"/>
                  </a:lnTo>
                  <a:lnTo>
                    <a:pt x="7722" y="2330"/>
                  </a:lnTo>
                  <a:lnTo>
                    <a:pt x="7739" y="2327"/>
                  </a:lnTo>
                  <a:lnTo>
                    <a:pt x="7756" y="2323"/>
                  </a:lnTo>
                  <a:lnTo>
                    <a:pt x="7772" y="2318"/>
                  </a:lnTo>
                  <a:lnTo>
                    <a:pt x="7789" y="2312"/>
                  </a:lnTo>
                  <a:lnTo>
                    <a:pt x="7805" y="2304"/>
                  </a:lnTo>
                  <a:lnTo>
                    <a:pt x="7820" y="2297"/>
                  </a:lnTo>
                  <a:lnTo>
                    <a:pt x="7835" y="2289"/>
                  </a:lnTo>
                  <a:lnTo>
                    <a:pt x="7851" y="2280"/>
                  </a:lnTo>
                  <a:lnTo>
                    <a:pt x="7866" y="2270"/>
                  </a:lnTo>
                  <a:lnTo>
                    <a:pt x="7880" y="2259"/>
                  </a:lnTo>
                  <a:lnTo>
                    <a:pt x="7895" y="2247"/>
                  </a:lnTo>
                  <a:lnTo>
                    <a:pt x="7908" y="2235"/>
                  </a:lnTo>
                  <a:lnTo>
                    <a:pt x="7921" y="2223"/>
                  </a:lnTo>
                  <a:lnTo>
                    <a:pt x="7934" y="2208"/>
                  </a:lnTo>
                  <a:lnTo>
                    <a:pt x="7948" y="2194"/>
                  </a:lnTo>
                  <a:lnTo>
                    <a:pt x="7960" y="2179"/>
                  </a:lnTo>
                  <a:lnTo>
                    <a:pt x="7972" y="2162"/>
                  </a:lnTo>
                  <a:lnTo>
                    <a:pt x="7983" y="2146"/>
                  </a:lnTo>
                  <a:lnTo>
                    <a:pt x="7995" y="2129"/>
                  </a:lnTo>
                  <a:lnTo>
                    <a:pt x="8006" y="2110"/>
                  </a:lnTo>
                  <a:lnTo>
                    <a:pt x="8016" y="2091"/>
                  </a:lnTo>
                  <a:lnTo>
                    <a:pt x="8026" y="2070"/>
                  </a:lnTo>
                  <a:lnTo>
                    <a:pt x="8036" y="2050"/>
                  </a:lnTo>
                  <a:lnTo>
                    <a:pt x="8046" y="2029"/>
                  </a:lnTo>
                  <a:lnTo>
                    <a:pt x="8055" y="2007"/>
                  </a:lnTo>
                  <a:lnTo>
                    <a:pt x="8064" y="1984"/>
                  </a:lnTo>
                  <a:lnTo>
                    <a:pt x="8072" y="1960"/>
                  </a:lnTo>
                  <a:lnTo>
                    <a:pt x="8080" y="1936"/>
                  </a:lnTo>
                  <a:lnTo>
                    <a:pt x="8210" y="1518"/>
                  </a:lnTo>
                  <a:close/>
                  <a:moveTo>
                    <a:pt x="7759" y="3197"/>
                  </a:moveTo>
                  <a:lnTo>
                    <a:pt x="7778" y="3062"/>
                  </a:lnTo>
                  <a:lnTo>
                    <a:pt x="7735" y="3089"/>
                  </a:lnTo>
                  <a:lnTo>
                    <a:pt x="7692" y="3113"/>
                  </a:lnTo>
                  <a:lnTo>
                    <a:pt x="7648" y="3136"/>
                  </a:lnTo>
                  <a:lnTo>
                    <a:pt x="7603" y="3156"/>
                  </a:lnTo>
                  <a:lnTo>
                    <a:pt x="7559" y="3175"/>
                  </a:lnTo>
                  <a:lnTo>
                    <a:pt x="7514" y="3192"/>
                  </a:lnTo>
                  <a:lnTo>
                    <a:pt x="7469" y="3207"/>
                  </a:lnTo>
                  <a:lnTo>
                    <a:pt x="7424" y="3221"/>
                  </a:lnTo>
                  <a:lnTo>
                    <a:pt x="7378" y="3232"/>
                  </a:lnTo>
                  <a:lnTo>
                    <a:pt x="7330" y="3242"/>
                  </a:lnTo>
                  <a:lnTo>
                    <a:pt x="7280" y="3250"/>
                  </a:lnTo>
                  <a:lnTo>
                    <a:pt x="7229" y="3257"/>
                  </a:lnTo>
                  <a:lnTo>
                    <a:pt x="7176" y="3264"/>
                  </a:lnTo>
                  <a:lnTo>
                    <a:pt x="7122" y="3267"/>
                  </a:lnTo>
                  <a:lnTo>
                    <a:pt x="7066" y="3270"/>
                  </a:lnTo>
                  <a:lnTo>
                    <a:pt x="7008" y="3270"/>
                  </a:lnTo>
                  <a:lnTo>
                    <a:pt x="6979" y="3270"/>
                  </a:lnTo>
                  <a:lnTo>
                    <a:pt x="6951" y="3269"/>
                  </a:lnTo>
                  <a:lnTo>
                    <a:pt x="6923" y="3268"/>
                  </a:lnTo>
                  <a:lnTo>
                    <a:pt x="6897" y="3266"/>
                  </a:lnTo>
                  <a:lnTo>
                    <a:pt x="6870" y="3263"/>
                  </a:lnTo>
                  <a:lnTo>
                    <a:pt x="6844" y="3259"/>
                  </a:lnTo>
                  <a:lnTo>
                    <a:pt x="6818" y="3255"/>
                  </a:lnTo>
                  <a:lnTo>
                    <a:pt x="6794" y="3250"/>
                  </a:lnTo>
                  <a:lnTo>
                    <a:pt x="6768" y="3245"/>
                  </a:lnTo>
                  <a:lnTo>
                    <a:pt x="6745" y="3239"/>
                  </a:lnTo>
                  <a:lnTo>
                    <a:pt x="6721" y="3233"/>
                  </a:lnTo>
                  <a:lnTo>
                    <a:pt x="6698" y="3226"/>
                  </a:lnTo>
                  <a:lnTo>
                    <a:pt x="6675" y="3219"/>
                  </a:lnTo>
                  <a:lnTo>
                    <a:pt x="6654" y="3210"/>
                  </a:lnTo>
                  <a:lnTo>
                    <a:pt x="6632" y="3201"/>
                  </a:lnTo>
                  <a:lnTo>
                    <a:pt x="6611" y="3192"/>
                  </a:lnTo>
                  <a:lnTo>
                    <a:pt x="6591" y="3182"/>
                  </a:lnTo>
                  <a:lnTo>
                    <a:pt x="6570" y="3171"/>
                  </a:lnTo>
                  <a:lnTo>
                    <a:pt x="6551" y="3159"/>
                  </a:lnTo>
                  <a:lnTo>
                    <a:pt x="6532" y="3147"/>
                  </a:lnTo>
                  <a:lnTo>
                    <a:pt x="6514" y="3135"/>
                  </a:lnTo>
                  <a:lnTo>
                    <a:pt x="6496" y="3122"/>
                  </a:lnTo>
                  <a:lnTo>
                    <a:pt x="6478" y="3108"/>
                  </a:lnTo>
                  <a:lnTo>
                    <a:pt x="6461" y="3094"/>
                  </a:lnTo>
                  <a:lnTo>
                    <a:pt x="6445" y="3079"/>
                  </a:lnTo>
                  <a:lnTo>
                    <a:pt x="6429" y="3063"/>
                  </a:lnTo>
                  <a:lnTo>
                    <a:pt x="6414" y="3047"/>
                  </a:lnTo>
                  <a:lnTo>
                    <a:pt x="6399" y="3030"/>
                  </a:lnTo>
                  <a:lnTo>
                    <a:pt x="6384" y="3012"/>
                  </a:lnTo>
                  <a:lnTo>
                    <a:pt x="6370" y="2994"/>
                  </a:lnTo>
                  <a:lnTo>
                    <a:pt x="6357" y="2976"/>
                  </a:lnTo>
                  <a:lnTo>
                    <a:pt x="6345" y="2956"/>
                  </a:lnTo>
                  <a:lnTo>
                    <a:pt x="6332" y="2937"/>
                  </a:lnTo>
                  <a:lnTo>
                    <a:pt x="6320" y="2916"/>
                  </a:lnTo>
                  <a:lnTo>
                    <a:pt x="6309" y="2896"/>
                  </a:lnTo>
                  <a:lnTo>
                    <a:pt x="6299" y="2874"/>
                  </a:lnTo>
                  <a:lnTo>
                    <a:pt x="6290" y="2853"/>
                  </a:lnTo>
                  <a:lnTo>
                    <a:pt x="6280" y="2831"/>
                  </a:lnTo>
                  <a:lnTo>
                    <a:pt x="6272" y="2809"/>
                  </a:lnTo>
                  <a:lnTo>
                    <a:pt x="6264" y="2787"/>
                  </a:lnTo>
                  <a:lnTo>
                    <a:pt x="6257" y="2763"/>
                  </a:lnTo>
                  <a:lnTo>
                    <a:pt x="6251" y="2740"/>
                  </a:lnTo>
                  <a:lnTo>
                    <a:pt x="6246" y="2716"/>
                  </a:lnTo>
                  <a:lnTo>
                    <a:pt x="6241" y="2692"/>
                  </a:lnTo>
                  <a:lnTo>
                    <a:pt x="6236" y="2667"/>
                  </a:lnTo>
                  <a:lnTo>
                    <a:pt x="6232" y="2641"/>
                  </a:lnTo>
                  <a:lnTo>
                    <a:pt x="6229" y="2616"/>
                  </a:lnTo>
                  <a:lnTo>
                    <a:pt x="6226" y="2590"/>
                  </a:lnTo>
                  <a:lnTo>
                    <a:pt x="6224" y="2564"/>
                  </a:lnTo>
                  <a:lnTo>
                    <a:pt x="6223" y="2537"/>
                  </a:lnTo>
                  <a:lnTo>
                    <a:pt x="6223" y="2510"/>
                  </a:lnTo>
                  <a:lnTo>
                    <a:pt x="6223" y="2482"/>
                  </a:lnTo>
                  <a:lnTo>
                    <a:pt x="6224" y="2455"/>
                  </a:lnTo>
                  <a:lnTo>
                    <a:pt x="6225" y="2426"/>
                  </a:lnTo>
                  <a:lnTo>
                    <a:pt x="6227" y="2397"/>
                  </a:lnTo>
                  <a:lnTo>
                    <a:pt x="6230" y="2368"/>
                  </a:lnTo>
                  <a:lnTo>
                    <a:pt x="6233" y="2338"/>
                  </a:lnTo>
                  <a:lnTo>
                    <a:pt x="6238" y="2308"/>
                  </a:lnTo>
                  <a:lnTo>
                    <a:pt x="6243" y="2278"/>
                  </a:lnTo>
                  <a:lnTo>
                    <a:pt x="6248" y="2247"/>
                  </a:lnTo>
                  <a:lnTo>
                    <a:pt x="6254" y="2216"/>
                  </a:lnTo>
                  <a:lnTo>
                    <a:pt x="6261" y="2184"/>
                  </a:lnTo>
                  <a:lnTo>
                    <a:pt x="6268" y="2152"/>
                  </a:lnTo>
                  <a:lnTo>
                    <a:pt x="6276" y="2120"/>
                  </a:lnTo>
                  <a:lnTo>
                    <a:pt x="6288" y="2078"/>
                  </a:lnTo>
                  <a:lnTo>
                    <a:pt x="6299" y="2037"/>
                  </a:lnTo>
                  <a:lnTo>
                    <a:pt x="6311" y="1996"/>
                  </a:lnTo>
                  <a:lnTo>
                    <a:pt x="6323" y="1956"/>
                  </a:lnTo>
                  <a:lnTo>
                    <a:pt x="6337" y="1916"/>
                  </a:lnTo>
                  <a:lnTo>
                    <a:pt x="6351" y="1877"/>
                  </a:lnTo>
                  <a:lnTo>
                    <a:pt x="6365" y="1839"/>
                  </a:lnTo>
                  <a:lnTo>
                    <a:pt x="6380" y="1801"/>
                  </a:lnTo>
                  <a:lnTo>
                    <a:pt x="6396" y="1764"/>
                  </a:lnTo>
                  <a:lnTo>
                    <a:pt x="6412" y="1727"/>
                  </a:lnTo>
                  <a:lnTo>
                    <a:pt x="6429" y="1691"/>
                  </a:lnTo>
                  <a:lnTo>
                    <a:pt x="6447" y="1656"/>
                  </a:lnTo>
                  <a:lnTo>
                    <a:pt x="6464" y="1620"/>
                  </a:lnTo>
                  <a:lnTo>
                    <a:pt x="6482" y="1585"/>
                  </a:lnTo>
                  <a:lnTo>
                    <a:pt x="6502" y="1552"/>
                  </a:lnTo>
                  <a:lnTo>
                    <a:pt x="6521" y="1518"/>
                  </a:lnTo>
                  <a:lnTo>
                    <a:pt x="6542" y="1485"/>
                  </a:lnTo>
                  <a:lnTo>
                    <a:pt x="6563" y="1454"/>
                  </a:lnTo>
                  <a:lnTo>
                    <a:pt x="6584" y="1422"/>
                  </a:lnTo>
                  <a:lnTo>
                    <a:pt x="6606" y="1390"/>
                  </a:lnTo>
                  <a:lnTo>
                    <a:pt x="6628" y="1360"/>
                  </a:lnTo>
                  <a:lnTo>
                    <a:pt x="6652" y="1330"/>
                  </a:lnTo>
                  <a:lnTo>
                    <a:pt x="6675" y="1300"/>
                  </a:lnTo>
                  <a:lnTo>
                    <a:pt x="6700" y="1272"/>
                  </a:lnTo>
                  <a:lnTo>
                    <a:pt x="6724" y="1243"/>
                  </a:lnTo>
                  <a:lnTo>
                    <a:pt x="6750" y="1216"/>
                  </a:lnTo>
                  <a:lnTo>
                    <a:pt x="6776" y="1188"/>
                  </a:lnTo>
                  <a:lnTo>
                    <a:pt x="6803" y="1161"/>
                  </a:lnTo>
                  <a:lnTo>
                    <a:pt x="6830" y="1135"/>
                  </a:lnTo>
                  <a:lnTo>
                    <a:pt x="6858" y="1109"/>
                  </a:lnTo>
                  <a:lnTo>
                    <a:pt x="6887" y="1084"/>
                  </a:lnTo>
                  <a:lnTo>
                    <a:pt x="6915" y="1059"/>
                  </a:lnTo>
                  <a:lnTo>
                    <a:pt x="6945" y="1036"/>
                  </a:lnTo>
                  <a:lnTo>
                    <a:pt x="6974" y="1013"/>
                  </a:lnTo>
                  <a:lnTo>
                    <a:pt x="7004" y="991"/>
                  </a:lnTo>
                  <a:lnTo>
                    <a:pt x="7034" y="969"/>
                  </a:lnTo>
                  <a:lnTo>
                    <a:pt x="7065" y="948"/>
                  </a:lnTo>
                  <a:lnTo>
                    <a:pt x="7097" y="929"/>
                  </a:lnTo>
                  <a:lnTo>
                    <a:pt x="7127" y="909"/>
                  </a:lnTo>
                  <a:lnTo>
                    <a:pt x="7160" y="891"/>
                  </a:lnTo>
                  <a:lnTo>
                    <a:pt x="7192" y="872"/>
                  </a:lnTo>
                  <a:lnTo>
                    <a:pt x="7224" y="855"/>
                  </a:lnTo>
                  <a:lnTo>
                    <a:pt x="7257" y="840"/>
                  </a:lnTo>
                  <a:lnTo>
                    <a:pt x="7291" y="823"/>
                  </a:lnTo>
                  <a:lnTo>
                    <a:pt x="7323" y="809"/>
                  </a:lnTo>
                  <a:lnTo>
                    <a:pt x="7358" y="795"/>
                  </a:lnTo>
                  <a:lnTo>
                    <a:pt x="7392" y="781"/>
                  </a:lnTo>
                  <a:lnTo>
                    <a:pt x="7426" y="769"/>
                  </a:lnTo>
                  <a:lnTo>
                    <a:pt x="7461" y="757"/>
                  </a:lnTo>
                  <a:lnTo>
                    <a:pt x="7497" y="747"/>
                  </a:lnTo>
                  <a:lnTo>
                    <a:pt x="7531" y="736"/>
                  </a:lnTo>
                  <a:lnTo>
                    <a:pt x="7568" y="726"/>
                  </a:lnTo>
                  <a:lnTo>
                    <a:pt x="7604" y="718"/>
                  </a:lnTo>
                  <a:lnTo>
                    <a:pt x="7641" y="710"/>
                  </a:lnTo>
                  <a:lnTo>
                    <a:pt x="7677" y="703"/>
                  </a:lnTo>
                  <a:lnTo>
                    <a:pt x="7715" y="697"/>
                  </a:lnTo>
                  <a:lnTo>
                    <a:pt x="7753" y="691"/>
                  </a:lnTo>
                  <a:lnTo>
                    <a:pt x="7791" y="685"/>
                  </a:lnTo>
                  <a:lnTo>
                    <a:pt x="7828" y="681"/>
                  </a:lnTo>
                  <a:lnTo>
                    <a:pt x="7867" y="678"/>
                  </a:lnTo>
                  <a:lnTo>
                    <a:pt x="7906" y="675"/>
                  </a:lnTo>
                  <a:lnTo>
                    <a:pt x="7946" y="673"/>
                  </a:lnTo>
                  <a:lnTo>
                    <a:pt x="7985" y="672"/>
                  </a:lnTo>
                  <a:lnTo>
                    <a:pt x="8025" y="672"/>
                  </a:lnTo>
                  <a:lnTo>
                    <a:pt x="8047" y="672"/>
                  </a:lnTo>
                  <a:lnTo>
                    <a:pt x="8069" y="672"/>
                  </a:lnTo>
                  <a:lnTo>
                    <a:pt x="8092" y="673"/>
                  </a:lnTo>
                  <a:lnTo>
                    <a:pt x="8115" y="674"/>
                  </a:lnTo>
                  <a:lnTo>
                    <a:pt x="8140" y="676"/>
                  </a:lnTo>
                  <a:lnTo>
                    <a:pt x="8164" y="677"/>
                  </a:lnTo>
                  <a:lnTo>
                    <a:pt x="8190" y="679"/>
                  </a:lnTo>
                  <a:lnTo>
                    <a:pt x="8216" y="681"/>
                  </a:lnTo>
                  <a:lnTo>
                    <a:pt x="8243" y="684"/>
                  </a:lnTo>
                  <a:lnTo>
                    <a:pt x="8271" y="686"/>
                  </a:lnTo>
                  <a:lnTo>
                    <a:pt x="8301" y="689"/>
                  </a:lnTo>
                  <a:lnTo>
                    <a:pt x="8331" y="694"/>
                  </a:lnTo>
                  <a:lnTo>
                    <a:pt x="8362" y="697"/>
                  </a:lnTo>
                  <a:lnTo>
                    <a:pt x="8395" y="701"/>
                  </a:lnTo>
                  <a:lnTo>
                    <a:pt x="8428" y="705"/>
                  </a:lnTo>
                  <a:lnTo>
                    <a:pt x="8463" y="710"/>
                  </a:lnTo>
                  <a:lnTo>
                    <a:pt x="8479" y="665"/>
                  </a:lnTo>
                  <a:lnTo>
                    <a:pt x="8495" y="621"/>
                  </a:lnTo>
                  <a:lnTo>
                    <a:pt x="8510" y="577"/>
                  </a:lnTo>
                  <a:lnTo>
                    <a:pt x="8524" y="533"/>
                  </a:lnTo>
                  <a:lnTo>
                    <a:pt x="8538" y="488"/>
                  </a:lnTo>
                  <a:lnTo>
                    <a:pt x="8553" y="444"/>
                  </a:lnTo>
                  <a:lnTo>
                    <a:pt x="8567" y="400"/>
                  </a:lnTo>
                  <a:lnTo>
                    <a:pt x="8580" y="355"/>
                  </a:lnTo>
                  <a:lnTo>
                    <a:pt x="8594" y="312"/>
                  </a:lnTo>
                  <a:lnTo>
                    <a:pt x="8607" y="268"/>
                  </a:lnTo>
                  <a:lnTo>
                    <a:pt x="8619" y="223"/>
                  </a:lnTo>
                  <a:lnTo>
                    <a:pt x="8632" y="179"/>
                  </a:lnTo>
                  <a:lnTo>
                    <a:pt x="8645" y="134"/>
                  </a:lnTo>
                  <a:lnTo>
                    <a:pt x="8656" y="89"/>
                  </a:lnTo>
                  <a:lnTo>
                    <a:pt x="8668" y="45"/>
                  </a:lnTo>
                  <a:lnTo>
                    <a:pt x="8679" y="0"/>
                  </a:lnTo>
                  <a:lnTo>
                    <a:pt x="9848" y="0"/>
                  </a:lnTo>
                  <a:lnTo>
                    <a:pt x="9807" y="120"/>
                  </a:lnTo>
                  <a:lnTo>
                    <a:pt x="9767" y="238"/>
                  </a:lnTo>
                  <a:lnTo>
                    <a:pt x="9728" y="356"/>
                  </a:lnTo>
                  <a:lnTo>
                    <a:pt x="9689" y="473"/>
                  </a:lnTo>
                  <a:lnTo>
                    <a:pt x="9652" y="588"/>
                  </a:lnTo>
                  <a:lnTo>
                    <a:pt x="9614" y="703"/>
                  </a:lnTo>
                  <a:lnTo>
                    <a:pt x="9576" y="816"/>
                  </a:lnTo>
                  <a:lnTo>
                    <a:pt x="9541" y="929"/>
                  </a:lnTo>
                  <a:lnTo>
                    <a:pt x="9504" y="1040"/>
                  </a:lnTo>
                  <a:lnTo>
                    <a:pt x="9468" y="1149"/>
                  </a:lnTo>
                  <a:lnTo>
                    <a:pt x="9433" y="1258"/>
                  </a:lnTo>
                  <a:lnTo>
                    <a:pt x="9400" y="1367"/>
                  </a:lnTo>
                  <a:lnTo>
                    <a:pt x="9365" y="1474"/>
                  </a:lnTo>
                  <a:lnTo>
                    <a:pt x="9332" y="1579"/>
                  </a:lnTo>
                  <a:lnTo>
                    <a:pt x="9300" y="1684"/>
                  </a:lnTo>
                  <a:lnTo>
                    <a:pt x="9267" y="1788"/>
                  </a:lnTo>
                  <a:lnTo>
                    <a:pt x="9235" y="1891"/>
                  </a:lnTo>
                  <a:lnTo>
                    <a:pt x="9205" y="1991"/>
                  </a:lnTo>
                  <a:lnTo>
                    <a:pt x="9175" y="2090"/>
                  </a:lnTo>
                  <a:lnTo>
                    <a:pt x="9146" y="2186"/>
                  </a:lnTo>
                  <a:lnTo>
                    <a:pt x="9118" y="2281"/>
                  </a:lnTo>
                  <a:lnTo>
                    <a:pt x="9091" y="2374"/>
                  </a:lnTo>
                  <a:lnTo>
                    <a:pt x="9063" y="2465"/>
                  </a:lnTo>
                  <a:lnTo>
                    <a:pt x="9037" y="2554"/>
                  </a:lnTo>
                  <a:lnTo>
                    <a:pt x="9012" y="2640"/>
                  </a:lnTo>
                  <a:lnTo>
                    <a:pt x="8987" y="2726"/>
                  </a:lnTo>
                  <a:lnTo>
                    <a:pt x="8964" y="2809"/>
                  </a:lnTo>
                  <a:lnTo>
                    <a:pt x="8942" y="2891"/>
                  </a:lnTo>
                  <a:lnTo>
                    <a:pt x="8919" y="2970"/>
                  </a:lnTo>
                  <a:lnTo>
                    <a:pt x="8899" y="3048"/>
                  </a:lnTo>
                  <a:lnTo>
                    <a:pt x="8878" y="3124"/>
                  </a:lnTo>
                  <a:lnTo>
                    <a:pt x="8859" y="3197"/>
                  </a:lnTo>
                  <a:lnTo>
                    <a:pt x="7759" y="3197"/>
                  </a:lnTo>
                  <a:close/>
                  <a:moveTo>
                    <a:pt x="10557" y="1676"/>
                  </a:moveTo>
                  <a:lnTo>
                    <a:pt x="11230" y="1676"/>
                  </a:lnTo>
                  <a:lnTo>
                    <a:pt x="11238" y="1644"/>
                  </a:lnTo>
                  <a:lnTo>
                    <a:pt x="11244" y="1621"/>
                  </a:lnTo>
                  <a:lnTo>
                    <a:pt x="11249" y="1599"/>
                  </a:lnTo>
                  <a:lnTo>
                    <a:pt x="11253" y="1577"/>
                  </a:lnTo>
                  <a:lnTo>
                    <a:pt x="11256" y="1557"/>
                  </a:lnTo>
                  <a:lnTo>
                    <a:pt x="11258" y="1537"/>
                  </a:lnTo>
                  <a:lnTo>
                    <a:pt x="11260" y="1518"/>
                  </a:lnTo>
                  <a:lnTo>
                    <a:pt x="11260" y="1500"/>
                  </a:lnTo>
                  <a:lnTo>
                    <a:pt x="11260" y="1482"/>
                  </a:lnTo>
                  <a:lnTo>
                    <a:pt x="11260" y="1466"/>
                  </a:lnTo>
                  <a:lnTo>
                    <a:pt x="11258" y="1449"/>
                  </a:lnTo>
                  <a:lnTo>
                    <a:pt x="11256" y="1434"/>
                  </a:lnTo>
                  <a:lnTo>
                    <a:pt x="11253" y="1419"/>
                  </a:lnTo>
                  <a:lnTo>
                    <a:pt x="11249" y="1405"/>
                  </a:lnTo>
                  <a:lnTo>
                    <a:pt x="11245" y="1391"/>
                  </a:lnTo>
                  <a:lnTo>
                    <a:pt x="11238" y="1379"/>
                  </a:lnTo>
                  <a:lnTo>
                    <a:pt x="11232" y="1367"/>
                  </a:lnTo>
                  <a:lnTo>
                    <a:pt x="11225" y="1356"/>
                  </a:lnTo>
                  <a:lnTo>
                    <a:pt x="11218" y="1345"/>
                  </a:lnTo>
                  <a:lnTo>
                    <a:pt x="11209" y="1336"/>
                  </a:lnTo>
                  <a:lnTo>
                    <a:pt x="11200" y="1327"/>
                  </a:lnTo>
                  <a:lnTo>
                    <a:pt x="11189" y="1319"/>
                  </a:lnTo>
                  <a:lnTo>
                    <a:pt x="11178" y="1312"/>
                  </a:lnTo>
                  <a:lnTo>
                    <a:pt x="11167" y="1304"/>
                  </a:lnTo>
                  <a:lnTo>
                    <a:pt x="11155" y="1298"/>
                  </a:lnTo>
                  <a:lnTo>
                    <a:pt x="11141" y="1293"/>
                  </a:lnTo>
                  <a:lnTo>
                    <a:pt x="11127" y="1288"/>
                  </a:lnTo>
                  <a:lnTo>
                    <a:pt x="11113" y="1284"/>
                  </a:lnTo>
                  <a:lnTo>
                    <a:pt x="11098" y="1281"/>
                  </a:lnTo>
                  <a:lnTo>
                    <a:pt x="11081" y="1279"/>
                  </a:lnTo>
                  <a:lnTo>
                    <a:pt x="11065" y="1277"/>
                  </a:lnTo>
                  <a:lnTo>
                    <a:pt x="11047" y="1276"/>
                  </a:lnTo>
                  <a:lnTo>
                    <a:pt x="11028" y="1276"/>
                  </a:lnTo>
                  <a:lnTo>
                    <a:pt x="11010" y="1276"/>
                  </a:lnTo>
                  <a:lnTo>
                    <a:pt x="10992" y="1277"/>
                  </a:lnTo>
                  <a:lnTo>
                    <a:pt x="10974" y="1279"/>
                  </a:lnTo>
                  <a:lnTo>
                    <a:pt x="10957" y="1282"/>
                  </a:lnTo>
                  <a:lnTo>
                    <a:pt x="10939" y="1286"/>
                  </a:lnTo>
                  <a:lnTo>
                    <a:pt x="10922" y="1291"/>
                  </a:lnTo>
                  <a:lnTo>
                    <a:pt x="10905" y="1296"/>
                  </a:lnTo>
                  <a:lnTo>
                    <a:pt x="10887" y="1302"/>
                  </a:lnTo>
                  <a:lnTo>
                    <a:pt x="10870" y="1310"/>
                  </a:lnTo>
                  <a:lnTo>
                    <a:pt x="10853" y="1318"/>
                  </a:lnTo>
                  <a:lnTo>
                    <a:pt x="10836" y="1327"/>
                  </a:lnTo>
                  <a:lnTo>
                    <a:pt x="10819" y="1337"/>
                  </a:lnTo>
                  <a:lnTo>
                    <a:pt x="10803" y="1347"/>
                  </a:lnTo>
                  <a:lnTo>
                    <a:pt x="10786" y="1359"/>
                  </a:lnTo>
                  <a:lnTo>
                    <a:pt x="10770" y="1371"/>
                  </a:lnTo>
                  <a:lnTo>
                    <a:pt x="10754" y="1384"/>
                  </a:lnTo>
                  <a:lnTo>
                    <a:pt x="10738" y="1398"/>
                  </a:lnTo>
                  <a:lnTo>
                    <a:pt x="10722" y="1413"/>
                  </a:lnTo>
                  <a:lnTo>
                    <a:pt x="10708" y="1428"/>
                  </a:lnTo>
                  <a:lnTo>
                    <a:pt x="10694" y="1443"/>
                  </a:lnTo>
                  <a:lnTo>
                    <a:pt x="10679" y="1460"/>
                  </a:lnTo>
                  <a:lnTo>
                    <a:pt x="10666" y="1476"/>
                  </a:lnTo>
                  <a:lnTo>
                    <a:pt x="10653" y="1493"/>
                  </a:lnTo>
                  <a:lnTo>
                    <a:pt x="10640" y="1512"/>
                  </a:lnTo>
                  <a:lnTo>
                    <a:pt x="10628" y="1530"/>
                  </a:lnTo>
                  <a:lnTo>
                    <a:pt x="10617" y="1550"/>
                  </a:lnTo>
                  <a:lnTo>
                    <a:pt x="10606" y="1569"/>
                  </a:lnTo>
                  <a:lnTo>
                    <a:pt x="10596" y="1589"/>
                  </a:lnTo>
                  <a:lnTo>
                    <a:pt x="10585" y="1610"/>
                  </a:lnTo>
                  <a:lnTo>
                    <a:pt x="10575" y="1631"/>
                  </a:lnTo>
                  <a:lnTo>
                    <a:pt x="10566" y="1654"/>
                  </a:lnTo>
                  <a:lnTo>
                    <a:pt x="10557" y="1676"/>
                  </a:lnTo>
                  <a:close/>
                  <a:moveTo>
                    <a:pt x="11434" y="3149"/>
                  </a:moveTo>
                  <a:lnTo>
                    <a:pt x="11370" y="3163"/>
                  </a:lnTo>
                  <a:lnTo>
                    <a:pt x="11307" y="3176"/>
                  </a:lnTo>
                  <a:lnTo>
                    <a:pt x="11244" y="3188"/>
                  </a:lnTo>
                  <a:lnTo>
                    <a:pt x="11180" y="3199"/>
                  </a:lnTo>
                  <a:lnTo>
                    <a:pt x="11118" y="3209"/>
                  </a:lnTo>
                  <a:lnTo>
                    <a:pt x="11056" y="3220"/>
                  </a:lnTo>
                  <a:lnTo>
                    <a:pt x="10995" y="3228"/>
                  </a:lnTo>
                  <a:lnTo>
                    <a:pt x="10933" y="3236"/>
                  </a:lnTo>
                  <a:lnTo>
                    <a:pt x="10872" y="3242"/>
                  </a:lnTo>
                  <a:lnTo>
                    <a:pt x="10812" y="3248"/>
                  </a:lnTo>
                  <a:lnTo>
                    <a:pt x="10753" y="3253"/>
                  </a:lnTo>
                  <a:lnTo>
                    <a:pt x="10693" y="3258"/>
                  </a:lnTo>
                  <a:lnTo>
                    <a:pt x="10634" y="3262"/>
                  </a:lnTo>
                  <a:lnTo>
                    <a:pt x="10575" y="3264"/>
                  </a:lnTo>
                  <a:lnTo>
                    <a:pt x="10518" y="3265"/>
                  </a:lnTo>
                  <a:lnTo>
                    <a:pt x="10460" y="3266"/>
                  </a:lnTo>
                  <a:lnTo>
                    <a:pt x="10417" y="3265"/>
                  </a:lnTo>
                  <a:lnTo>
                    <a:pt x="10374" y="3265"/>
                  </a:lnTo>
                  <a:lnTo>
                    <a:pt x="10332" y="3263"/>
                  </a:lnTo>
                  <a:lnTo>
                    <a:pt x="10292" y="3260"/>
                  </a:lnTo>
                  <a:lnTo>
                    <a:pt x="10252" y="3257"/>
                  </a:lnTo>
                  <a:lnTo>
                    <a:pt x="10213" y="3254"/>
                  </a:lnTo>
                  <a:lnTo>
                    <a:pt x="10174" y="3251"/>
                  </a:lnTo>
                  <a:lnTo>
                    <a:pt x="10136" y="3246"/>
                  </a:lnTo>
                  <a:lnTo>
                    <a:pt x="10100" y="3241"/>
                  </a:lnTo>
                  <a:lnTo>
                    <a:pt x="10064" y="3236"/>
                  </a:lnTo>
                  <a:lnTo>
                    <a:pt x="10029" y="3230"/>
                  </a:lnTo>
                  <a:lnTo>
                    <a:pt x="9995" y="3223"/>
                  </a:lnTo>
                  <a:lnTo>
                    <a:pt x="9961" y="3216"/>
                  </a:lnTo>
                  <a:lnTo>
                    <a:pt x="9928" y="3207"/>
                  </a:lnTo>
                  <a:lnTo>
                    <a:pt x="9897" y="3199"/>
                  </a:lnTo>
                  <a:lnTo>
                    <a:pt x="9865" y="3190"/>
                  </a:lnTo>
                  <a:lnTo>
                    <a:pt x="9835" y="3180"/>
                  </a:lnTo>
                  <a:lnTo>
                    <a:pt x="9806" y="3170"/>
                  </a:lnTo>
                  <a:lnTo>
                    <a:pt x="9777" y="3159"/>
                  </a:lnTo>
                  <a:lnTo>
                    <a:pt x="9750" y="3147"/>
                  </a:lnTo>
                  <a:lnTo>
                    <a:pt x="9722" y="3136"/>
                  </a:lnTo>
                  <a:lnTo>
                    <a:pt x="9697" y="3123"/>
                  </a:lnTo>
                  <a:lnTo>
                    <a:pt x="9671" y="3109"/>
                  </a:lnTo>
                  <a:lnTo>
                    <a:pt x="9647" y="3096"/>
                  </a:lnTo>
                  <a:lnTo>
                    <a:pt x="9623" y="3081"/>
                  </a:lnTo>
                  <a:lnTo>
                    <a:pt x="9600" y="3066"/>
                  </a:lnTo>
                  <a:lnTo>
                    <a:pt x="9578" y="3051"/>
                  </a:lnTo>
                  <a:lnTo>
                    <a:pt x="9557" y="3035"/>
                  </a:lnTo>
                  <a:lnTo>
                    <a:pt x="9536" y="3017"/>
                  </a:lnTo>
                  <a:lnTo>
                    <a:pt x="9517" y="3000"/>
                  </a:lnTo>
                  <a:lnTo>
                    <a:pt x="9498" y="2983"/>
                  </a:lnTo>
                  <a:lnTo>
                    <a:pt x="9480" y="2963"/>
                  </a:lnTo>
                  <a:lnTo>
                    <a:pt x="9463" y="2945"/>
                  </a:lnTo>
                  <a:lnTo>
                    <a:pt x="9447" y="2924"/>
                  </a:lnTo>
                  <a:lnTo>
                    <a:pt x="9431" y="2905"/>
                  </a:lnTo>
                  <a:lnTo>
                    <a:pt x="9416" y="2884"/>
                  </a:lnTo>
                  <a:lnTo>
                    <a:pt x="9403" y="2862"/>
                  </a:lnTo>
                  <a:lnTo>
                    <a:pt x="9389" y="2841"/>
                  </a:lnTo>
                  <a:lnTo>
                    <a:pt x="9377" y="2818"/>
                  </a:lnTo>
                  <a:lnTo>
                    <a:pt x="9366" y="2795"/>
                  </a:lnTo>
                  <a:lnTo>
                    <a:pt x="9356" y="2771"/>
                  </a:lnTo>
                  <a:lnTo>
                    <a:pt x="9347" y="2747"/>
                  </a:lnTo>
                  <a:lnTo>
                    <a:pt x="9337" y="2722"/>
                  </a:lnTo>
                  <a:lnTo>
                    <a:pt x="9329" y="2697"/>
                  </a:lnTo>
                  <a:lnTo>
                    <a:pt x="9323" y="2671"/>
                  </a:lnTo>
                  <a:lnTo>
                    <a:pt x="9317" y="2645"/>
                  </a:lnTo>
                  <a:lnTo>
                    <a:pt x="9311" y="2618"/>
                  </a:lnTo>
                  <a:lnTo>
                    <a:pt x="9307" y="2590"/>
                  </a:lnTo>
                  <a:lnTo>
                    <a:pt x="9303" y="2562"/>
                  </a:lnTo>
                  <a:lnTo>
                    <a:pt x="9301" y="2533"/>
                  </a:lnTo>
                  <a:lnTo>
                    <a:pt x="9299" y="2504"/>
                  </a:lnTo>
                  <a:lnTo>
                    <a:pt x="9298" y="2474"/>
                  </a:lnTo>
                  <a:lnTo>
                    <a:pt x="9297" y="2443"/>
                  </a:lnTo>
                  <a:lnTo>
                    <a:pt x="9298" y="2413"/>
                  </a:lnTo>
                  <a:lnTo>
                    <a:pt x="9299" y="2381"/>
                  </a:lnTo>
                  <a:lnTo>
                    <a:pt x="9301" y="2349"/>
                  </a:lnTo>
                  <a:lnTo>
                    <a:pt x="9304" y="2317"/>
                  </a:lnTo>
                  <a:lnTo>
                    <a:pt x="9308" y="2283"/>
                  </a:lnTo>
                  <a:lnTo>
                    <a:pt x="9313" y="2249"/>
                  </a:lnTo>
                  <a:lnTo>
                    <a:pt x="9318" y="2216"/>
                  </a:lnTo>
                  <a:lnTo>
                    <a:pt x="9325" y="2180"/>
                  </a:lnTo>
                  <a:lnTo>
                    <a:pt x="9332" y="2145"/>
                  </a:lnTo>
                  <a:lnTo>
                    <a:pt x="9341" y="2108"/>
                  </a:lnTo>
                  <a:lnTo>
                    <a:pt x="9350" y="2072"/>
                  </a:lnTo>
                  <a:lnTo>
                    <a:pt x="9361" y="2031"/>
                  </a:lnTo>
                  <a:lnTo>
                    <a:pt x="9372" y="1989"/>
                  </a:lnTo>
                  <a:lnTo>
                    <a:pt x="9384" y="1948"/>
                  </a:lnTo>
                  <a:lnTo>
                    <a:pt x="9398" y="1908"/>
                  </a:lnTo>
                  <a:lnTo>
                    <a:pt x="9411" y="1868"/>
                  </a:lnTo>
                  <a:lnTo>
                    <a:pt x="9425" y="1829"/>
                  </a:lnTo>
                  <a:lnTo>
                    <a:pt x="9439" y="1792"/>
                  </a:lnTo>
                  <a:lnTo>
                    <a:pt x="9455" y="1754"/>
                  </a:lnTo>
                  <a:lnTo>
                    <a:pt x="9471" y="1717"/>
                  </a:lnTo>
                  <a:lnTo>
                    <a:pt x="9487" y="1680"/>
                  </a:lnTo>
                  <a:lnTo>
                    <a:pt x="9504" y="1645"/>
                  </a:lnTo>
                  <a:lnTo>
                    <a:pt x="9522" y="1609"/>
                  </a:lnTo>
                  <a:lnTo>
                    <a:pt x="9541" y="1575"/>
                  </a:lnTo>
                  <a:lnTo>
                    <a:pt x="9559" y="1540"/>
                  </a:lnTo>
                  <a:lnTo>
                    <a:pt x="9578" y="1508"/>
                  </a:lnTo>
                  <a:lnTo>
                    <a:pt x="9599" y="1475"/>
                  </a:lnTo>
                  <a:lnTo>
                    <a:pt x="9619" y="1442"/>
                  </a:lnTo>
                  <a:lnTo>
                    <a:pt x="9641" y="1411"/>
                  </a:lnTo>
                  <a:lnTo>
                    <a:pt x="9663" y="1380"/>
                  </a:lnTo>
                  <a:lnTo>
                    <a:pt x="9685" y="1349"/>
                  </a:lnTo>
                  <a:lnTo>
                    <a:pt x="9708" y="1320"/>
                  </a:lnTo>
                  <a:lnTo>
                    <a:pt x="9732" y="1291"/>
                  </a:lnTo>
                  <a:lnTo>
                    <a:pt x="9756" y="1263"/>
                  </a:lnTo>
                  <a:lnTo>
                    <a:pt x="9781" y="1235"/>
                  </a:lnTo>
                  <a:lnTo>
                    <a:pt x="9807" y="1207"/>
                  </a:lnTo>
                  <a:lnTo>
                    <a:pt x="9833" y="1181"/>
                  </a:lnTo>
                  <a:lnTo>
                    <a:pt x="9860" y="1155"/>
                  </a:lnTo>
                  <a:lnTo>
                    <a:pt x="9887" y="1130"/>
                  </a:lnTo>
                  <a:lnTo>
                    <a:pt x="9915" y="1105"/>
                  </a:lnTo>
                  <a:lnTo>
                    <a:pt x="9944" y="1081"/>
                  </a:lnTo>
                  <a:lnTo>
                    <a:pt x="9972" y="1057"/>
                  </a:lnTo>
                  <a:lnTo>
                    <a:pt x="10003" y="1034"/>
                  </a:lnTo>
                  <a:lnTo>
                    <a:pt x="10032" y="1011"/>
                  </a:lnTo>
                  <a:lnTo>
                    <a:pt x="10063" y="990"/>
                  </a:lnTo>
                  <a:lnTo>
                    <a:pt x="10095" y="969"/>
                  </a:lnTo>
                  <a:lnTo>
                    <a:pt x="10126" y="949"/>
                  </a:lnTo>
                  <a:lnTo>
                    <a:pt x="10159" y="930"/>
                  </a:lnTo>
                  <a:lnTo>
                    <a:pt x="10192" y="911"/>
                  </a:lnTo>
                  <a:lnTo>
                    <a:pt x="10224" y="893"/>
                  </a:lnTo>
                  <a:lnTo>
                    <a:pt x="10258" y="875"/>
                  </a:lnTo>
                  <a:lnTo>
                    <a:pt x="10293" y="859"/>
                  </a:lnTo>
                  <a:lnTo>
                    <a:pt x="10327" y="843"/>
                  </a:lnTo>
                  <a:lnTo>
                    <a:pt x="10362" y="828"/>
                  </a:lnTo>
                  <a:lnTo>
                    <a:pt x="10398" y="813"/>
                  </a:lnTo>
                  <a:lnTo>
                    <a:pt x="10433" y="800"/>
                  </a:lnTo>
                  <a:lnTo>
                    <a:pt x="10470" y="787"/>
                  </a:lnTo>
                  <a:lnTo>
                    <a:pt x="10507" y="774"/>
                  </a:lnTo>
                  <a:lnTo>
                    <a:pt x="10544" y="762"/>
                  </a:lnTo>
                  <a:lnTo>
                    <a:pt x="10581" y="752"/>
                  </a:lnTo>
                  <a:lnTo>
                    <a:pt x="10620" y="742"/>
                  </a:lnTo>
                  <a:lnTo>
                    <a:pt x="10659" y="731"/>
                  </a:lnTo>
                  <a:lnTo>
                    <a:pt x="10698" y="723"/>
                  </a:lnTo>
                  <a:lnTo>
                    <a:pt x="10737" y="715"/>
                  </a:lnTo>
                  <a:lnTo>
                    <a:pt x="10778" y="707"/>
                  </a:lnTo>
                  <a:lnTo>
                    <a:pt x="10819" y="701"/>
                  </a:lnTo>
                  <a:lnTo>
                    <a:pt x="10860" y="695"/>
                  </a:lnTo>
                  <a:lnTo>
                    <a:pt x="10902" y="689"/>
                  </a:lnTo>
                  <a:lnTo>
                    <a:pt x="10944" y="684"/>
                  </a:lnTo>
                  <a:lnTo>
                    <a:pt x="10986" y="680"/>
                  </a:lnTo>
                  <a:lnTo>
                    <a:pt x="11029" y="677"/>
                  </a:lnTo>
                  <a:lnTo>
                    <a:pt x="11073" y="675"/>
                  </a:lnTo>
                  <a:lnTo>
                    <a:pt x="11117" y="673"/>
                  </a:lnTo>
                  <a:lnTo>
                    <a:pt x="11161" y="672"/>
                  </a:lnTo>
                  <a:lnTo>
                    <a:pt x="11207" y="672"/>
                  </a:lnTo>
                  <a:lnTo>
                    <a:pt x="11280" y="673"/>
                  </a:lnTo>
                  <a:lnTo>
                    <a:pt x="11352" y="676"/>
                  </a:lnTo>
                  <a:lnTo>
                    <a:pt x="11385" y="678"/>
                  </a:lnTo>
                  <a:lnTo>
                    <a:pt x="11419" y="681"/>
                  </a:lnTo>
                  <a:lnTo>
                    <a:pt x="11453" y="684"/>
                  </a:lnTo>
                  <a:lnTo>
                    <a:pt x="11484" y="687"/>
                  </a:lnTo>
                  <a:lnTo>
                    <a:pt x="11516" y="692"/>
                  </a:lnTo>
                  <a:lnTo>
                    <a:pt x="11547" y="697"/>
                  </a:lnTo>
                  <a:lnTo>
                    <a:pt x="11577" y="702"/>
                  </a:lnTo>
                  <a:lnTo>
                    <a:pt x="11606" y="708"/>
                  </a:lnTo>
                  <a:lnTo>
                    <a:pt x="11635" y="714"/>
                  </a:lnTo>
                  <a:lnTo>
                    <a:pt x="11663" y="720"/>
                  </a:lnTo>
                  <a:lnTo>
                    <a:pt x="11690" y="727"/>
                  </a:lnTo>
                  <a:lnTo>
                    <a:pt x="11716" y="735"/>
                  </a:lnTo>
                  <a:lnTo>
                    <a:pt x="11742" y="744"/>
                  </a:lnTo>
                  <a:lnTo>
                    <a:pt x="11767" y="752"/>
                  </a:lnTo>
                  <a:lnTo>
                    <a:pt x="11791" y="761"/>
                  </a:lnTo>
                  <a:lnTo>
                    <a:pt x="11815" y="771"/>
                  </a:lnTo>
                  <a:lnTo>
                    <a:pt x="11837" y="781"/>
                  </a:lnTo>
                  <a:lnTo>
                    <a:pt x="11860" y="792"/>
                  </a:lnTo>
                  <a:lnTo>
                    <a:pt x="11881" y="803"/>
                  </a:lnTo>
                  <a:lnTo>
                    <a:pt x="11902" y="814"/>
                  </a:lnTo>
                  <a:lnTo>
                    <a:pt x="11922" y="826"/>
                  </a:lnTo>
                  <a:lnTo>
                    <a:pt x="11941" y="840"/>
                  </a:lnTo>
                  <a:lnTo>
                    <a:pt x="11960" y="853"/>
                  </a:lnTo>
                  <a:lnTo>
                    <a:pt x="11977" y="866"/>
                  </a:lnTo>
                  <a:lnTo>
                    <a:pt x="11995" y="880"/>
                  </a:lnTo>
                  <a:lnTo>
                    <a:pt x="12011" y="895"/>
                  </a:lnTo>
                  <a:lnTo>
                    <a:pt x="12026" y="910"/>
                  </a:lnTo>
                  <a:lnTo>
                    <a:pt x="12041" y="925"/>
                  </a:lnTo>
                  <a:lnTo>
                    <a:pt x="12056" y="942"/>
                  </a:lnTo>
                  <a:lnTo>
                    <a:pt x="12069" y="958"/>
                  </a:lnTo>
                  <a:lnTo>
                    <a:pt x="12081" y="975"/>
                  </a:lnTo>
                  <a:lnTo>
                    <a:pt x="12093" y="993"/>
                  </a:lnTo>
                  <a:lnTo>
                    <a:pt x="12105" y="1011"/>
                  </a:lnTo>
                  <a:lnTo>
                    <a:pt x="12115" y="1030"/>
                  </a:lnTo>
                  <a:lnTo>
                    <a:pt x="12125" y="1049"/>
                  </a:lnTo>
                  <a:lnTo>
                    <a:pt x="12134" y="1068"/>
                  </a:lnTo>
                  <a:lnTo>
                    <a:pt x="12142" y="1089"/>
                  </a:lnTo>
                  <a:lnTo>
                    <a:pt x="12151" y="1109"/>
                  </a:lnTo>
                  <a:lnTo>
                    <a:pt x="12158" y="1131"/>
                  </a:lnTo>
                  <a:lnTo>
                    <a:pt x="12164" y="1152"/>
                  </a:lnTo>
                  <a:lnTo>
                    <a:pt x="12170" y="1175"/>
                  </a:lnTo>
                  <a:lnTo>
                    <a:pt x="12174" y="1197"/>
                  </a:lnTo>
                  <a:lnTo>
                    <a:pt x="12179" y="1221"/>
                  </a:lnTo>
                  <a:lnTo>
                    <a:pt x="12182" y="1244"/>
                  </a:lnTo>
                  <a:lnTo>
                    <a:pt x="12185" y="1269"/>
                  </a:lnTo>
                  <a:lnTo>
                    <a:pt x="12187" y="1294"/>
                  </a:lnTo>
                  <a:lnTo>
                    <a:pt x="12188" y="1319"/>
                  </a:lnTo>
                  <a:lnTo>
                    <a:pt x="12189" y="1345"/>
                  </a:lnTo>
                  <a:lnTo>
                    <a:pt x="12189" y="1371"/>
                  </a:lnTo>
                  <a:lnTo>
                    <a:pt x="12188" y="1398"/>
                  </a:lnTo>
                  <a:lnTo>
                    <a:pt x="12187" y="1425"/>
                  </a:lnTo>
                  <a:lnTo>
                    <a:pt x="12184" y="1454"/>
                  </a:lnTo>
                  <a:lnTo>
                    <a:pt x="12182" y="1482"/>
                  </a:lnTo>
                  <a:lnTo>
                    <a:pt x="12178" y="1511"/>
                  </a:lnTo>
                  <a:lnTo>
                    <a:pt x="12174" y="1540"/>
                  </a:lnTo>
                  <a:lnTo>
                    <a:pt x="12169" y="1570"/>
                  </a:lnTo>
                  <a:lnTo>
                    <a:pt x="12163" y="1601"/>
                  </a:lnTo>
                  <a:lnTo>
                    <a:pt x="12157" y="1631"/>
                  </a:lnTo>
                  <a:lnTo>
                    <a:pt x="12150" y="1663"/>
                  </a:lnTo>
                  <a:lnTo>
                    <a:pt x="12141" y="1695"/>
                  </a:lnTo>
                  <a:lnTo>
                    <a:pt x="12132" y="1728"/>
                  </a:lnTo>
                  <a:lnTo>
                    <a:pt x="12122" y="1764"/>
                  </a:lnTo>
                  <a:lnTo>
                    <a:pt x="12110" y="1804"/>
                  </a:lnTo>
                  <a:lnTo>
                    <a:pt x="12096" y="1846"/>
                  </a:lnTo>
                  <a:lnTo>
                    <a:pt x="12086" y="1869"/>
                  </a:lnTo>
                  <a:lnTo>
                    <a:pt x="12077" y="1897"/>
                  </a:lnTo>
                  <a:lnTo>
                    <a:pt x="12066" y="1927"/>
                  </a:lnTo>
                  <a:lnTo>
                    <a:pt x="12053" y="1961"/>
                  </a:lnTo>
                  <a:lnTo>
                    <a:pt x="12038" y="1999"/>
                  </a:lnTo>
                  <a:lnTo>
                    <a:pt x="12023" y="2040"/>
                  </a:lnTo>
                  <a:lnTo>
                    <a:pt x="12006" y="2085"/>
                  </a:lnTo>
                  <a:lnTo>
                    <a:pt x="11987" y="2133"/>
                  </a:lnTo>
                  <a:lnTo>
                    <a:pt x="10488" y="2133"/>
                  </a:lnTo>
                  <a:lnTo>
                    <a:pt x="10483" y="2154"/>
                  </a:lnTo>
                  <a:lnTo>
                    <a:pt x="10478" y="2174"/>
                  </a:lnTo>
                  <a:lnTo>
                    <a:pt x="10475" y="2192"/>
                  </a:lnTo>
                  <a:lnTo>
                    <a:pt x="10472" y="2210"/>
                  </a:lnTo>
                  <a:lnTo>
                    <a:pt x="10470" y="2229"/>
                  </a:lnTo>
                  <a:lnTo>
                    <a:pt x="10470" y="2245"/>
                  </a:lnTo>
                  <a:lnTo>
                    <a:pt x="10470" y="2263"/>
                  </a:lnTo>
                  <a:lnTo>
                    <a:pt x="10471" y="2278"/>
                  </a:lnTo>
                  <a:lnTo>
                    <a:pt x="10473" y="2293"/>
                  </a:lnTo>
                  <a:lnTo>
                    <a:pt x="10476" y="2308"/>
                  </a:lnTo>
                  <a:lnTo>
                    <a:pt x="10480" y="2323"/>
                  </a:lnTo>
                  <a:lnTo>
                    <a:pt x="10485" y="2336"/>
                  </a:lnTo>
                  <a:lnTo>
                    <a:pt x="10491" y="2349"/>
                  </a:lnTo>
                  <a:lnTo>
                    <a:pt x="10499" y="2362"/>
                  </a:lnTo>
                  <a:lnTo>
                    <a:pt x="10507" y="2373"/>
                  </a:lnTo>
                  <a:lnTo>
                    <a:pt x="10516" y="2384"/>
                  </a:lnTo>
                  <a:lnTo>
                    <a:pt x="10526" y="2394"/>
                  </a:lnTo>
                  <a:lnTo>
                    <a:pt x="10537" y="2405"/>
                  </a:lnTo>
                  <a:lnTo>
                    <a:pt x="10549" y="2414"/>
                  </a:lnTo>
                  <a:lnTo>
                    <a:pt x="10562" y="2423"/>
                  </a:lnTo>
                  <a:lnTo>
                    <a:pt x="10575" y="2431"/>
                  </a:lnTo>
                  <a:lnTo>
                    <a:pt x="10589" y="2438"/>
                  </a:lnTo>
                  <a:lnTo>
                    <a:pt x="10605" y="2445"/>
                  </a:lnTo>
                  <a:lnTo>
                    <a:pt x="10621" y="2452"/>
                  </a:lnTo>
                  <a:lnTo>
                    <a:pt x="10638" y="2457"/>
                  </a:lnTo>
                  <a:lnTo>
                    <a:pt x="10657" y="2462"/>
                  </a:lnTo>
                  <a:lnTo>
                    <a:pt x="10676" y="2466"/>
                  </a:lnTo>
                  <a:lnTo>
                    <a:pt x="10696" y="2470"/>
                  </a:lnTo>
                  <a:lnTo>
                    <a:pt x="10717" y="2473"/>
                  </a:lnTo>
                  <a:lnTo>
                    <a:pt x="10738" y="2475"/>
                  </a:lnTo>
                  <a:lnTo>
                    <a:pt x="10761" y="2476"/>
                  </a:lnTo>
                  <a:lnTo>
                    <a:pt x="10785" y="2477"/>
                  </a:lnTo>
                  <a:lnTo>
                    <a:pt x="10810" y="2478"/>
                  </a:lnTo>
                  <a:lnTo>
                    <a:pt x="10863" y="2477"/>
                  </a:lnTo>
                  <a:lnTo>
                    <a:pt x="10918" y="2475"/>
                  </a:lnTo>
                  <a:lnTo>
                    <a:pt x="10973" y="2472"/>
                  </a:lnTo>
                  <a:lnTo>
                    <a:pt x="11029" y="2467"/>
                  </a:lnTo>
                  <a:lnTo>
                    <a:pt x="11087" y="2461"/>
                  </a:lnTo>
                  <a:lnTo>
                    <a:pt x="11146" y="2454"/>
                  </a:lnTo>
                  <a:lnTo>
                    <a:pt x="11205" y="2445"/>
                  </a:lnTo>
                  <a:lnTo>
                    <a:pt x="11266" y="2435"/>
                  </a:lnTo>
                  <a:lnTo>
                    <a:pt x="11327" y="2424"/>
                  </a:lnTo>
                  <a:lnTo>
                    <a:pt x="11389" y="2411"/>
                  </a:lnTo>
                  <a:lnTo>
                    <a:pt x="11453" y="2397"/>
                  </a:lnTo>
                  <a:lnTo>
                    <a:pt x="11517" y="2382"/>
                  </a:lnTo>
                  <a:lnTo>
                    <a:pt x="11582" y="2366"/>
                  </a:lnTo>
                  <a:lnTo>
                    <a:pt x="11648" y="2347"/>
                  </a:lnTo>
                  <a:lnTo>
                    <a:pt x="11715" y="2328"/>
                  </a:lnTo>
                  <a:lnTo>
                    <a:pt x="11783" y="2307"/>
                  </a:lnTo>
                  <a:lnTo>
                    <a:pt x="11434" y="3149"/>
                  </a:lnTo>
                  <a:close/>
                  <a:moveTo>
                    <a:pt x="13914" y="1105"/>
                  </a:moveTo>
                  <a:lnTo>
                    <a:pt x="13930" y="1085"/>
                  </a:lnTo>
                  <a:lnTo>
                    <a:pt x="13946" y="1064"/>
                  </a:lnTo>
                  <a:lnTo>
                    <a:pt x="13964" y="1043"/>
                  </a:lnTo>
                  <a:lnTo>
                    <a:pt x="13980" y="1021"/>
                  </a:lnTo>
                  <a:lnTo>
                    <a:pt x="13996" y="999"/>
                  </a:lnTo>
                  <a:lnTo>
                    <a:pt x="14013" y="977"/>
                  </a:lnTo>
                  <a:lnTo>
                    <a:pt x="14030" y="954"/>
                  </a:lnTo>
                  <a:lnTo>
                    <a:pt x="14046" y="931"/>
                  </a:lnTo>
                  <a:lnTo>
                    <a:pt x="14063" y="908"/>
                  </a:lnTo>
                  <a:lnTo>
                    <a:pt x="14079" y="885"/>
                  </a:lnTo>
                  <a:lnTo>
                    <a:pt x="14095" y="861"/>
                  </a:lnTo>
                  <a:lnTo>
                    <a:pt x="14112" y="838"/>
                  </a:lnTo>
                  <a:lnTo>
                    <a:pt x="14128" y="813"/>
                  </a:lnTo>
                  <a:lnTo>
                    <a:pt x="14144" y="790"/>
                  </a:lnTo>
                  <a:lnTo>
                    <a:pt x="14161" y="765"/>
                  </a:lnTo>
                  <a:lnTo>
                    <a:pt x="14177" y="741"/>
                  </a:lnTo>
                  <a:lnTo>
                    <a:pt x="15448" y="741"/>
                  </a:lnTo>
                  <a:lnTo>
                    <a:pt x="15401" y="789"/>
                  </a:lnTo>
                  <a:lnTo>
                    <a:pt x="15354" y="837"/>
                  </a:lnTo>
                  <a:lnTo>
                    <a:pt x="15307" y="884"/>
                  </a:lnTo>
                  <a:lnTo>
                    <a:pt x="15262" y="930"/>
                  </a:lnTo>
                  <a:lnTo>
                    <a:pt x="15217" y="975"/>
                  </a:lnTo>
                  <a:lnTo>
                    <a:pt x="15172" y="1020"/>
                  </a:lnTo>
                  <a:lnTo>
                    <a:pt x="15129" y="1064"/>
                  </a:lnTo>
                  <a:lnTo>
                    <a:pt x="15086" y="1108"/>
                  </a:lnTo>
                  <a:lnTo>
                    <a:pt x="15045" y="1150"/>
                  </a:lnTo>
                  <a:lnTo>
                    <a:pt x="15006" y="1191"/>
                  </a:lnTo>
                  <a:lnTo>
                    <a:pt x="14967" y="1231"/>
                  </a:lnTo>
                  <a:lnTo>
                    <a:pt x="14930" y="1269"/>
                  </a:lnTo>
                  <a:lnTo>
                    <a:pt x="14895" y="1305"/>
                  </a:lnTo>
                  <a:lnTo>
                    <a:pt x="14862" y="1340"/>
                  </a:lnTo>
                  <a:lnTo>
                    <a:pt x="14829" y="1373"/>
                  </a:lnTo>
                  <a:lnTo>
                    <a:pt x="14800" y="1405"/>
                  </a:lnTo>
                  <a:lnTo>
                    <a:pt x="14326" y="1894"/>
                  </a:lnTo>
                  <a:lnTo>
                    <a:pt x="14503" y="2449"/>
                  </a:lnTo>
                  <a:lnTo>
                    <a:pt x="14520" y="2505"/>
                  </a:lnTo>
                  <a:lnTo>
                    <a:pt x="14538" y="2558"/>
                  </a:lnTo>
                  <a:lnTo>
                    <a:pt x="14556" y="2610"/>
                  </a:lnTo>
                  <a:lnTo>
                    <a:pt x="14573" y="2662"/>
                  </a:lnTo>
                  <a:lnTo>
                    <a:pt x="14590" y="2711"/>
                  </a:lnTo>
                  <a:lnTo>
                    <a:pt x="14607" y="2760"/>
                  </a:lnTo>
                  <a:lnTo>
                    <a:pt x="14623" y="2808"/>
                  </a:lnTo>
                  <a:lnTo>
                    <a:pt x="14639" y="2854"/>
                  </a:lnTo>
                  <a:lnTo>
                    <a:pt x="14655" y="2899"/>
                  </a:lnTo>
                  <a:lnTo>
                    <a:pt x="14671" y="2944"/>
                  </a:lnTo>
                  <a:lnTo>
                    <a:pt x="14687" y="2988"/>
                  </a:lnTo>
                  <a:lnTo>
                    <a:pt x="14703" y="3031"/>
                  </a:lnTo>
                  <a:lnTo>
                    <a:pt x="14719" y="3074"/>
                  </a:lnTo>
                  <a:lnTo>
                    <a:pt x="14734" y="3115"/>
                  </a:lnTo>
                  <a:lnTo>
                    <a:pt x="14751" y="3156"/>
                  </a:lnTo>
                  <a:lnTo>
                    <a:pt x="14766" y="3197"/>
                  </a:lnTo>
                  <a:lnTo>
                    <a:pt x="13406" y="3197"/>
                  </a:lnTo>
                  <a:lnTo>
                    <a:pt x="13404" y="3162"/>
                  </a:lnTo>
                  <a:lnTo>
                    <a:pt x="13402" y="3129"/>
                  </a:lnTo>
                  <a:lnTo>
                    <a:pt x="13400" y="3096"/>
                  </a:lnTo>
                  <a:lnTo>
                    <a:pt x="13398" y="3064"/>
                  </a:lnTo>
                  <a:lnTo>
                    <a:pt x="13395" y="3034"/>
                  </a:lnTo>
                  <a:lnTo>
                    <a:pt x="13393" y="3004"/>
                  </a:lnTo>
                  <a:lnTo>
                    <a:pt x="13391" y="2977"/>
                  </a:lnTo>
                  <a:lnTo>
                    <a:pt x="13388" y="2949"/>
                  </a:lnTo>
                  <a:lnTo>
                    <a:pt x="13384" y="2900"/>
                  </a:lnTo>
                  <a:lnTo>
                    <a:pt x="13379" y="2860"/>
                  </a:lnTo>
                  <a:lnTo>
                    <a:pt x="13375" y="2828"/>
                  </a:lnTo>
                  <a:lnTo>
                    <a:pt x="13371" y="2806"/>
                  </a:lnTo>
                  <a:lnTo>
                    <a:pt x="13329" y="2570"/>
                  </a:lnTo>
                  <a:lnTo>
                    <a:pt x="13130" y="2806"/>
                  </a:lnTo>
                  <a:lnTo>
                    <a:pt x="13115" y="2823"/>
                  </a:lnTo>
                  <a:lnTo>
                    <a:pt x="13100" y="2842"/>
                  </a:lnTo>
                  <a:lnTo>
                    <a:pt x="13083" y="2860"/>
                  </a:lnTo>
                  <a:lnTo>
                    <a:pt x="13067" y="2881"/>
                  </a:lnTo>
                  <a:lnTo>
                    <a:pt x="13050" y="2901"/>
                  </a:lnTo>
                  <a:lnTo>
                    <a:pt x="13032" y="2922"/>
                  </a:lnTo>
                  <a:lnTo>
                    <a:pt x="13014" y="2945"/>
                  </a:lnTo>
                  <a:lnTo>
                    <a:pt x="12995" y="2968"/>
                  </a:lnTo>
                  <a:lnTo>
                    <a:pt x="12976" y="2993"/>
                  </a:lnTo>
                  <a:lnTo>
                    <a:pt x="12957" y="3018"/>
                  </a:lnTo>
                  <a:lnTo>
                    <a:pt x="12936" y="3045"/>
                  </a:lnTo>
                  <a:lnTo>
                    <a:pt x="12915" y="3073"/>
                  </a:lnTo>
                  <a:lnTo>
                    <a:pt x="12893" y="3102"/>
                  </a:lnTo>
                  <a:lnTo>
                    <a:pt x="12871" y="3133"/>
                  </a:lnTo>
                  <a:lnTo>
                    <a:pt x="12848" y="3164"/>
                  </a:lnTo>
                  <a:lnTo>
                    <a:pt x="12823" y="3197"/>
                  </a:lnTo>
                  <a:lnTo>
                    <a:pt x="11495" y="3197"/>
                  </a:lnTo>
                  <a:lnTo>
                    <a:pt x="11535" y="3156"/>
                  </a:lnTo>
                  <a:lnTo>
                    <a:pt x="11577" y="3115"/>
                  </a:lnTo>
                  <a:lnTo>
                    <a:pt x="11620" y="3074"/>
                  </a:lnTo>
                  <a:lnTo>
                    <a:pt x="11663" y="3031"/>
                  </a:lnTo>
                  <a:lnTo>
                    <a:pt x="11706" y="2988"/>
                  </a:lnTo>
                  <a:lnTo>
                    <a:pt x="11750" y="2943"/>
                  </a:lnTo>
                  <a:lnTo>
                    <a:pt x="11795" y="2898"/>
                  </a:lnTo>
                  <a:lnTo>
                    <a:pt x="11839" y="2853"/>
                  </a:lnTo>
                  <a:lnTo>
                    <a:pt x="11885" y="2806"/>
                  </a:lnTo>
                  <a:lnTo>
                    <a:pt x="11934" y="2756"/>
                  </a:lnTo>
                  <a:lnTo>
                    <a:pt x="11984" y="2704"/>
                  </a:lnTo>
                  <a:lnTo>
                    <a:pt x="12036" y="2650"/>
                  </a:lnTo>
                  <a:lnTo>
                    <a:pt x="12090" y="2593"/>
                  </a:lnTo>
                  <a:lnTo>
                    <a:pt x="12147" y="2534"/>
                  </a:lnTo>
                  <a:lnTo>
                    <a:pt x="12205" y="2473"/>
                  </a:lnTo>
                  <a:lnTo>
                    <a:pt x="12265" y="2410"/>
                  </a:lnTo>
                  <a:lnTo>
                    <a:pt x="12734" y="1907"/>
                  </a:lnTo>
                  <a:lnTo>
                    <a:pt x="12511" y="1262"/>
                  </a:lnTo>
                  <a:lnTo>
                    <a:pt x="12503" y="1237"/>
                  </a:lnTo>
                  <a:lnTo>
                    <a:pt x="12493" y="1211"/>
                  </a:lnTo>
                  <a:lnTo>
                    <a:pt x="12483" y="1185"/>
                  </a:lnTo>
                  <a:lnTo>
                    <a:pt x="12473" y="1158"/>
                  </a:lnTo>
                  <a:lnTo>
                    <a:pt x="12463" y="1131"/>
                  </a:lnTo>
                  <a:lnTo>
                    <a:pt x="12452" y="1102"/>
                  </a:lnTo>
                  <a:lnTo>
                    <a:pt x="12440" y="1073"/>
                  </a:lnTo>
                  <a:lnTo>
                    <a:pt x="12429" y="1042"/>
                  </a:lnTo>
                  <a:lnTo>
                    <a:pt x="12417" y="1010"/>
                  </a:lnTo>
                  <a:lnTo>
                    <a:pt x="12404" y="978"/>
                  </a:lnTo>
                  <a:lnTo>
                    <a:pt x="12389" y="942"/>
                  </a:lnTo>
                  <a:lnTo>
                    <a:pt x="12374" y="905"/>
                  </a:lnTo>
                  <a:lnTo>
                    <a:pt x="12359" y="866"/>
                  </a:lnTo>
                  <a:lnTo>
                    <a:pt x="12341" y="826"/>
                  </a:lnTo>
                  <a:lnTo>
                    <a:pt x="12323" y="784"/>
                  </a:lnTo>
                  <a:lnTo>
                    <a:pt x="12305" y="741"/>
                  </a:lnTo>
                  <a:lnTo>
                    <a:pt x="13670" y="741"/>
                  </a:lnTo>
                  <a:lnTo>
                    <a:pt x="13672" y="766"/>
                  </a:lnTo>
                  <a:lnTo>
                    <a:pt x="13673" y="791"/>
                  </a:lnTo>
                  <a:lnTo>
                    <a:pt x="13675" y="816"/>
                  </a:lnTo>
                  <a:lnTo>
                    <a:pt x="13677" y="841"/>
                  </a:lnTo>
                  <a:lnTo>
                    <a:pt x="13678" y="866"/>
                  </a:lnTo>
                  <a:lnTo>
                    <a:pt x="13680" y="891"/>
                  </a:lnTo>
                  <a:lnTo>
                    <a:pt x="13682" y="916"/>
                  </a:lnTo>
                  <a:lnTo>
                    <a:pt x="13684" y="941"/>
                  </a:lnTo>
                  <a:lnTo>
                    <a:pt x="13686" y="965"/>
                  </a:lnTo>
                  <a:lnTo>
                    <a:pt x="13689" y="990"/>
                  </a:lnTo>
                  <a:lnTo>
                    <a:pt x="13692" y="1013"/>
                  </a:lnTo>
                  <a:lnTo>
                    <a:pt x="13695" y="1037"/>
                  </a:lnTo>
                  <a:lnTo>
                    <a:pt x="13699" y="1060"/>
                  </a:lnTo>
                  <a:lnTo>
                    <a:pt x="13703" y="1084"/>
                  </a:lnTo>
                  <a:lnTo>
                    <a:pt x="13707" y="1106"/>
                  </a:lnTo>
                  <a:lnTo>
                    <a:pt x="13711" y="1129"/>
                  </a:lnTo>
                  <a:lnTo>
                    <a:pt x="13745" y="1318"/>
                  </a:lnTo>
                  <a:lnTo>
                    <a:pt x="13914" y="1105"/>
                  </a:lnTo>
                  <a:close/>
                  <a:moveTo>
                    <a:pt x="15777" y="794"/>
                  </a:moveTo>
                  <a:lnTo>
                    <a:pt x="15777" y="393"/>
                  </a:lnTo>
                  <a:lnTo>
                    <a:pt x="15947" y="393"/>
                  </a:lnTo>
                  <a:lnTo>
                    <a:pt x="15977" y="394"/>
                  </a:lnTo>
                  <a:lnTo>
                    <a:pt x="16003" y="396"/>
                  </a:lnTo>
                  <a:lnTo>
                    <a:pt x="16014" y="398"/>
                  </a:lnTo>
                  <a:lnTo>
                    <a:pt x="16024" y="399"/>
                  </a:lnTo>
                  <a:lnTo>
                    <a:pt x="16033" y="402"/>
                  </a:lnTo>
                  <a:lnTo>
                    <a:pt x="16040" y="404"/>
                  </a:lnTo>
                  <a:lnTo>
                    <a:pt x="16047" y="408"/>
                  </a:lnTo>
                  <a:lnTo>
                    <a:pt x="16055" y="411"/>
                  </a:lnTo>
                  <a:lnTo>
                    <a:pt x="16061" y="415"/>
                  </a:lnTo>
                  <a:lnTo>
                    <a:pt x="16067" y="420"/>
                  </a:lnTo>
                  <a:lnTo>
                    <a:pt x="16072" y="425"/>
                  </a:lnTo>
                  <a:lnTo>
                    <a:pt x="16078" y="430"/>
                  </a:lnTo>
                  <a:lnTo>
                    <a:pt x="16082" y="436"/>
                  </a:lnTo>
                  <a:lnTo>
                    <a:pt x="16087" y="442"/>
                  </a:lnTo>
                  <a:lnTo>
                    <a:pt x="16091" y="449"/>
                  </a:lnTo>
                  <a:lnTo>
                    <a:pt x="16094" y="458"/>
                  </a:lnTo>
                  <a:lnTo>
                    <a:pt x="16097" y="465"/>
                  </a:lnTo>
                  <a:lnTo>
                    <a:pt x="16100" y="472"/>
                  </a:lnTo>
                  <a:lnTo>
                    <a:pt x="16103" y="480"/>
                  </a:lnTo>
                  <a:lnTo>
                    <a:pt x="16104" y="488"/>
                  </a:lnTo>
                  <a:lnTo>
                    <a:pt x="16105" y="497"/>
                  </a:lnTo>
                  <a:lnTo>
                    <a:pt x="16105" y="506"/>
                  </a:lnTo>
                  <a:lnTo>
                    <a:pt x="16105" y="517"/>
                  </a:lnTo>
                  <a:lnTo>
                    <a:pt x="16103" y="527"/>
                  </a:lnTo>
                  <a:lnTo>
                    <a:pt x="16100" y="537"/>
                  </a:lnTo>
                  <a:lnTo>
                    <a:pt x="16097" y="548"/>
                  </a:lnTo>
                  <a:lnTo>
                    <a:pt x="16094" y="556"/>
                  </a:lnTo>
                  <a:lnTo>
                    <a:pt x="16089" y="565"/>
                  </a:lnTo>
                  <a:lnTo>
                    <a:pt x="16084" y="573"/>
                  </a:lnTo>
                  <a:lnTo>
                    <a:pt x="16078" y="580"/>
                  </a:lnTo>
                  <a:lnTo>
                    <a:pt x="16071" y="587"/>
                  </a:lnTo>
                  <a:lnTo>
                    <a:pt x="16063" y="593"/>
                  </a:lnTo>
                  <a:lnTo>
                    <a:pt x="16055" y="600"/>
                  </a:lnTo>
                  <a:lnTo>
                    <a:pt x="16045" y="605"/>
                  </a:lnTo>
                  <a:lnTo>
                    <a:pt x="16035" y="609"/>
                  </a:lnTo>
                  <a:lnTo>
                    <a:pt x="16024" y="612"/>
                  </a:lnTo>
                  <a:lnTo>
                    <a:pt x="16012" y="615"/>
                  </a:lnTo>
                  <a:lnTo>
                    <a:pt x="15998" y="617"/>
                  </a:lnTo>
                  <a:lnTo>
                    <a:pt x="16012" y="625"/>
                  </a:lnTo>
                  <a:lnTo>
                    <a:pt x="16023" y="633"/>
                  </a:lnTo>
                  <a:lnTo>
                    <a:pt x="16033" y="642"/>
                  </a:lnTo>
                  <a:lnTo>
                    <a:pt x="16042" y="651"/>
                  </a:lnTo>
                  <a:lnTo>
                    <a:pt x="16052" y="662"/>
                  </a:lnTo>
                  <a:lnTo>
                    <a:pt x="16063" y="676"/>
                  </a:lnTo>
                  <a:lnTo>
                    <a:pt x="16074" y="695"/>
                  </a:lnTo>
                  <a:lnTo>
                    <a:pt x="16088" y="716"/>
                  </a:lnTo>
                  <a:lnTo>
                    <a:pt x="16137" y="794"/>
                  </a:lnTo>
                  <a:lnTo>
                    <a:pt x="16040" y="794"/>
                  </a:lnTo>
                  <a:lnTo>
                    <a:pt x="15982" y="707"/>
                  </a:lnTo>
                  <a:lnTo>
                    <a:pt x="15968" y="685"/>
                  </a:lnTo>
                  <a:lnTo>
                    <a:pt x="15956" y="669"/>
                  </a:lnTo>
                  <a:lnTo>
                    <a:pt x="15946" y="656"/>
                  </a:lnTo>
                  <a:lnTo>
                    <a:pt x="15939" y="648"/>
                  </a:lnTo>
                  <a:lnTo>
                    <a:pt x="15934" y="642"/>
                  </a:lnTo>
                  <a:lnTo>
                    <a:pt x="15928" y="637"/>
                  </a:lnTo>
                  <a:lnTo>
                    <a:pt x="15922" y="634"/>
                  </a:lnTo>
                  <a:lnTo>
                    <a:pt x="15915" y="631"/>
                  </a:lnTo>
                  <a:lnTo>
                    <a:pt x="15908" y="629"/>
                  </a:lnTo>
                  <a:lnTo>
                    <a:pt x="15898" y="628"/>
                  </a:lnTo>
                  <a:lnTo>
                    <a:pt x="15887" y="627"/>
                  </a:lnTo>
                  <a:lnTo>
                    <a:pt x="15875" y="627"/>
                  </a:lnTo>
                  <a:lnTo>
                    <a:pt x="15859" y="627"/>
                  </a:lnTo>
                  <a:lnTo>
                    <a:pt x="15859" y="794"/>
                  </a:lnTo>
                  <a:lnTo>
                    <a:pt x="15777" y="794"/>
                  </a:lnTo>
                  <a:close/>
                  <a:moveTo>
                    <a:pt x="15859" y="563"/>
                  </a:moveTo>
                  <a:lnTo>
                    <a:pt x="15918" y="563"/>
                  </a:lnTo>
                  <a:lnTo>
                    <a:pt x="15944" y="563"/>
                  </a:lnTo>
                  <a:lnTo>
                    <a:pt x="15965" y="562"/>
                  </a:lnTo>
                  <a:lnTo>
                    <a:pt x="15980" y="560"/>
                  </a:lnTo>
                  <a:lnTo>
                    <a:pt x="15990" y="558"/>
                  </a:lnTo>
                  <a:lnTo>
                    <a:pt x="15997" y="556"/>
                  </a:lnTo>
                  <a:lnTo>
                    <a:pt x="16004" y="552"/>
                  </a:lnTo>
                  <a:lnTo>
                    <a:pt x="16009" y="546"/>
                  </a:lnTo>
                  <a:lnTo>
                    <a:pt x="16013" y="541"/>
                  </a:lnTo>
                  <a:lnTo>
                    <a:pt x="16017" y="535"/>
                  </a:lnTo>
                  <a:lnTo>
                    <a:pt x="16019" y="528"/>
                  </a:lnTo>
                  <a:lnTo>
                    <a:pt x="16021" y="520"/>
                  </a:lnTo>
                  <a:lnTo>
                    <a:pt x="16021" y="511"/>
                  </a:lnTo>
                  <a:lnTo>
                    <a:pt x="16021" y="502"/>
                  </a:lnTo>
                  <a:lnTo>
                    <a:pt x="16019" y="492"/>
                  </a:lnTo>
                  <a:lnTo>
                    <a:pt x="16015" y="485"/>
                  </a:lnTo>
                  <a:lnTo>
                    <a:pt x="16011" y="478"/>
                  </a:lnTo>
                  <a:lnTo>
                    <a:pt x="16005" y="473"/>
                  </a:lnTo>
                  <a:lnTo>
                    <a:pt x="15997" y="469"/>
                  </a:lnTo>
                  <a:lnTo>
                    <a:pt x="15989" y="465"/>
                  </a:lnTo>
                  <a:lnTo>
                    <a:pt x="15980" y="463"/>
                  </a:lnTo>
                  <a:lnTo>
                    <a:pt x="15973" y="462"/>
                  </a:lnTo>
                  <a:lnTo>
                    <a:pt x="15961" y="462"/>
                  </a:lnTo>
                  <a:lnTo>
                    <a:pt x="15943" y="462"/>
                  </a:lnTo>
                  <a:lnTo>
                    <a:pt x="15921" y="462"/>
                  </a:lnTo>
                  <a:lnTo>
                    <a:pt x="15859" y="462"/>
                  </a:lnTo>
                  <a:lnTo>
                    <a:pt x="15859" y="563"/>
                  </a:lnTo>
                  <a:close/>
                  <a:moveTo>
                    <a:pt x="15937" y="204"/>
                  </a:moveTo>
                  <a:lnTo>
                    <a:pt x="15937" y="204"/>
                  </a:lnTo>
                  <a:lnTo>
                    <a:pt x="15937" y="204"/>
                  </a:lnTo>
                  <a:lnTo>
                    <a:pt x="15957" y="205"/>
                  </a:lnTo>
                  <a:lnTo>
                    <a:pt x="15977" y="206"/>
                  </a:lnTo>
                  <a:lnTo>
                    <a:pt x="15996" y="209"/>
                  </a:lnTo>
                  <a:lnTo>
                    <a:pt x="16016" y="212"/>
                  </a:lnTo>
                  <a:lnTo>
                    <a:pt x="16034" y="217"/>
                  </a:lnTo>
                  <a:lnTo>
                    <a:pt x="16053" y="222"/>
                  </a:lnTo>
                  <a:lnTo>
                    <a:pt x="16071" y="228"/>
                  </a:lnTo>
                  <a:lnTo>
                    <a:pt x="16088" y="235"/>
                  </a:lnTo>
                  <a:lnTo>
                    <a:pt x="16106" y="243"/>
                  </a:lnTo>
                  <a:lnTo>
                    <a:pt x="16122" y="251"/>
                  </a:lnTo>
                  <a:lnTo>
                    <a:pt x="16138" y="260"/>
                  </a:lnTo>
                  <a:lnTo>
                    <a:pt x="16155" y="271"/>
                  </a:lnTo>
                  <a:lnTo>
                    <a:pt x="16170" y="282"/>
                  </a:lnTo>
                  <a:lnTo>
                    <a:pt x="16184" y="293"/>
                  </a:lnTo>
                  <a:lnTo>
                    <a:pt x="16198" y="305"/>
                  </a:lnTo>
                  <a:lnTo>
                    <a:pt x="16212" y="319"/>
                  </a:lnTo>
                  <a:lnTo>
                    <a:pt x="16225" y="332"/>
                  </a:lnTo>
                  <a:lnTo>
                    <a:pt x="16237" y="346"/>
                  </a:lnTo>
                  <a:lnTo>
                    <a:pt x="16248" y="361"/>
                  </a:lnTo>
                  <a:lnTo>
                    <a:pt x="16260" y="376"/>
                  </a:lnTo>
                  <a:lnTo>
                    <a:pt x="16270" y="392"/>
                  </a:lnTo>
                  <a:lnTo>
                    <a:pt x="16279" y="409"/>
                  </a:lnTo>
                  <a:lnTo>
                    <a:pt x="16287" y="425"/>
                  </a:lnTo>
                  <a:lnTo>
                    <a:pt x="16295" y="442"/>
                  </a:lnTo>
                  <a:lnTo>
                    <a:pt x="16303" y="460"/>
                  </a:lnTo>
                  <a:lnTo>
                    <a:pt x="16309" y="478"/>
                  </a:lnTo>
                  <a:lnTo>
                    <a:pt x="16314" y="496"/>
                  </a:lnTo>
                  <a:lnTo>
                    <a:pt x="16318" y="515"/>
                  </a:lnTo>
                  <a:lnTo>
                    <a:pt x="16321" y="534"/>
                  </a:lnTo>
                  <a:lnTo>
                    <a:pt x="16324" y="554"/>
                  </a:lnTo>
                  <a:lnTo>
                    <a:pt x="16325" y="574"/>
                  </a:lnTo>
                  <a:lnTo>
                    <a:pt x="16326" y="593"/>
                  </a:lnTo>
                  <a:lnTo>
                    <a:pt x="16326" y="593"/>
                  </a:lnTo>
                  <a:lnTo>
                    <a:pt x="16326" y="593"/>
                  </a:lnTo>
                  <a:lnTo>
                    <a:pt x="16326" y="593"/>
                  </a:lnTo>
                  <a:lnTo>
                    <a:pt x="16326" y="593"/>
                  </a:lnTo>
                  <a:lnTo>
                    <a:pt x="16325" y="614"/>
                  </a:lnTo>
                  <a:lnTo>
                    <a:pt x="16324" y="633"/>
                  </a:lnTo>
                  <a:lnTo>
                    <a:pt x="16321" y="654"/>
                  </a:lnTo>
                  <a:lnTo>
                    <a:pt x="16318" y="672"/>
                  </a:lnTo>
                  <a:lnTo>
                    <a:pt x="16314" y="692"/>
                  </a:lnTo>
                  <a:lnTo>
                    <a:pt x="16309" y="710"/>
                  </a:lnTo>
                  <a:lnTo>
                    <a:pt x="16303" y="728"/>
                  </a:lnTo>
                  <a:lnTo>
                    <a:pt x="16295" y="746"/>
                  </a:lnTo>
                  <a:lnTo>
                    <a:pt x="16287" y="763"/>
                  </a:lnTo>
                  <a:lnTo>
                    <a:pt x="16279" y="779"/>
                  </a:lnTo>
                  <a:lnTo>
                    <a:pt x="16270" y="796"/>
                  </a:lnTo>
                  <a:lnTo>
                    <a:pt x="16260" y="812"/>
                  </a:lnTo>
                  <a:lnTo>
                    <a:pt x="16248" y="827"/>
                  </a:lnTo>
                  <a:lnTo>
                    <a:pt x="16237" y="842"/>
                  </a:lnTo>
                  <a:lnTo>
                    <a:pt x="16225" y="856"/>
                  </a:lnTo>
                  <a:lnTo>
                    <a:pt x="16212" y="869"/>
                  </a:lnTo>
                  <a:lnTo>
                    <a:pt x="16212" y="869"/>
                  </a:lnTo>
                  <a:lnTo>
                    <a:pt x="16198" y="883"/>
                  </a:lnTo>
                  <a:lnTo>
                    <a:pt x="16184" y="895"/>
                  </a:lnTo>
                  <a:lnTo>
                    <a:pt x="16170" y="906"/>
                  </a:lnTo>
                  <a:lnTo>
                    <a:pt x="16155" y="916"/>
                  </a:lnTo>
                  <a:lnTo>
                    <a:pt x="16138" y="926"/>
                  </a:lnTo>
                  <a:lnTo>
                    <a:pt x="16122" y="937"/>
                  </a:lnTo>
                  <a:lnTo>
                    <a:pt x="16106" y="945"/>
                  </a:lnTo>
                  <a:lnTo>
                    <a:pt x="16088" y="953"/>
                  </a:lnTo>
                  <a:lnTo>
                    <a:pt x="16071" y="959"/>
                  </a:lnTo>
                  <a:lnTo>
                    <a:pt x="16053" y="965"/>
                  </a:lnTo>
                  <a:lnTo>
                    <a:pt x="16034" y="971"/>
                  </a:lnTo>
                  <a:lnTo>
                    <a:pt x="16016" y="975"/>
                  </a:lnTo>
                  <a:lnTo>
                    <a:pt x="15996" y="979"/>
                  </a:lnTo>
                  <a:lnTo>
                    <a:pt x="15977" y="982"/>
                  </a:lnTo>
                  <a:lnTo>
                    <a:pt x="15957" y="983"/>
                  </a:lnTo>
                  <a:lnTo>
                    <a:pt x="15937" y="984"/>
                  </a:lnTo>
                  <a:lnTo>
                    <a:pt x="15937" y="984"/>
                  </a:lnTo>
                  <a:lnTo>
                    <a:pt x="15937" y="984"/>
                  </a:lnTo>
                  <a:lnTo>
                    <a:pt x="15937" y="984"/>
                  </a:lnTo>
                  <a:lnTo>
                    <a:pt x="15937" y="984"/>
                  </a:lnTo>
                  <a:lnTo>
                    <a:pt x="15917" y="983"/>
                  </a:lnTo>
                  <a:lnTo>
                    <a:pt x="15897" y="982"/>
                  </a:lnTo>
                  <a:lnTo>
                    <a:pt x="15877" y="979"/>
                  </a:lnTo>
                  <a:lnTo>
                    <a:pt x="15859" y="975"/>
                  </a:lnTo>
                  <a:lnTo>
                    <a:pt x="15839" y="971"/>
                  </a:lnTo>
                  <a:lnTo>
                    <a:pt x="15821" y="965"/>
                  </a:lnTo>
                  <a:lnTo>
                    <a:pt x="15803" y="959"/>
                  </a:lnTo>
                  <a:lnTo>
                    <a:pt x="15785" y="953"/>
                  </a:lnTo>
                  <a:lnTo>
                    <a:pt x="15768" y="945"/>
                  </a:lnTo>
                  <a:lnTo>
                    <a:pt x="15752" y="937"/>
                  </a:lnTo>
                  <a:lnTo>
                    <a:pt x="15735" y="926"/>
                  </a:lnTo>
                  <a:lnTo>
                    <a:pt x="15719" y="916"/>
                  </a:lnTo>
                  <a:lnTo>
                    <a:pt x="15704" y="906"/>
                  </a:lnTo>
                  <a:lnTo>
                    <a:pt x="15689" y="894"/>
                  </a:lnTo>
                  <a:lnTo>
                    <a:pt x="15675" y="883"/>
                  </a:lnTo>
                  <a:lnTo>
                    <a:pt x="15662" y="869"/>
                  </a:lnTo>
                  <a:lnTo>
                    <a:pt x="15662" y="869"/>
                  </a:lnTo>
                  <a:lnTo>
                    <a:pt x="15648" y="856"/>
                  </a:lnTo>
                  <a:lnTo>
                    <a:pt x="15636" y="842"/>
                  </a:lnTo>
                  <a:lnTo>
                    <a:pt x="15625" y="827"/>
                  </a:lnTo>
                  <a:lnTo>
                    <a:pt x="15614" y="812"/>
                  </a:lnTo>
                  <a:lnTo>
                    <a:pt x="15605" y="796"/>
                  </a:lnTo>
                  <a:lnTo>
                    <a:pt x="15594" y="779"/>
                  </a:lnTo>
                  <a:lnTo>
                    <a:pt x="15586" y="763"/>
                  </a:lnTo>
                  <a:lnTo>
                    <a:pt x="15578" y="746"/>
                  </a:lnTo>
                  <a:lnTo>
                    <a:pt x="15572" y="728"/>
                  </a:lnTo>
                  <a:lnTo>
                    <a:pt x="15566" y="710"/>
                  </a:lnTo>
                  <a:lnTo>
                    <a:pt x="15560" y="692"/>
                  </a:lnTo>
                  <a:lnTo>
                    <a:pt x="15556" y="672"/>
                  </a:lnTo>
                  <a:lnTo>
                    <a:pt x="15553" y="654"/>
                  </a:lnTo>
                  <a:lnTo>
                    <a:pt x="15549" y="634"/>
                  </a:lnTo>
                  <a:lnTo>
                    <a:pt x="15548" y="614"/>
                  </a:lnTo>
                  <a:lnTo>
                    <a:pt x="15547" y="594"/>
                  </a:lnTo>
                  <a:lnTo>
                    <a:pt x="15547" y="594"/>
                  </a:lnTo>
                  <a:lnTo>
                    <a:pt x="15547" y="593"/>
                  </a:lnTo>
                  <a:lnTo>
                    <a:pt x="15547" y="593"/>
                  </a:lnTo>
                  <a:lnTo>
                    <a:pt x="15547" y="593"/>
                  </a:lnTo>
                  <a:lnTo>
                    <a:pt x="15548" y="574"/>
                  </a:lnTo>
                  <a:lnTo>
                    <a:pt x="15549" y="554"/>
                  </a:lnTo>
                  <a:lnTo>
                    <a:pt x="15553" y="534"/>
                  </a:lnTo>
                  <a:lnTo>
                    <a:pt x="15556" y="515"/>
                  </a:lnTo>
                  <a:lnTo>
                    <a:pt x="15560" y="496"/>
                  </a:lnTo>
                  <a:lnTo>
                    <a:pt x="15566" y="478"/>
                  </a:lnTo>
                  <a:lnTo>
                    <a:pt x="15572" y="460"/>
                  </a:lnTo>
                  <a:lnTo>
                    <a:pt x="15578" y="442"/>
                  </a:lnTo>
                  <a:lnTo>
                    <a:pt x="15586" y="425"/>
                  </a:lnTo>
                  <a:lnTo>
                    <a:pt x="15594" y="409"/>
                  </a:lnTo>
                  <a:lnTo>
                    <a:pt x="15605" y="392"/>
                  </a:lnTo>
                  <a:lnTo>
                    <a:pt x="15615" y="376"/>
                  </a:lnTo>
                  <a:lnTo>
                    <a:pt x="15625" y="361"/>
                  </a:lnTo>
                  <a:lnTo>
                    <a:pt x="15636" y="346"/>
                  </a:lnTo>
                  <a:lnTo>
                    <a:pt x="15648" y="332"/>
                  </a:lnTo>
                  <a:lnTo>
                    <a:pt x="15662" y="319"/>
                  </a:lnTo>
                  <a:lnTo>
                    <a:pt x="15662" y="319"/>
                  </a:lnTo>
                  <a:lnTo>
                    <a:pt x="15675" y="305"/>
                  </a:lnTo>
                  <a:lnTo>
                    <a:pt x="15689" y="293"/>
                  </a:lnTo>
                  <a:lnTo>
                    <a:pt x="15704" y="282"/>
                  </a:lnTo>
                  <a:lnTo>
                    <a:pt x="15719" y="271"/>
                  </a:lnTo>
                  <a:lnTo>
                    <a:pt x="15735" y="260"/>
                  </a:lnTo>
                  <a:lnTo>
                    <a:pt x="15752" y="251"/>
                  </a:lnTo>
                  <a:lnTo>
                    <a:pt x="15768" y="243"/>
                  </a:lnTo>
                  <a:lnTo>
                    <a:pt x="15785" y="235"/>
                  </a:lnTo>
                  <a:lnTo>
                    <a:pt x="15803" y="228"/>
                  </a:lnTo>
                  <a:lnTo>
                    <a:pt x="15821" y="222"/>
                  </a:lnTo>
                  <a:lnTo>
                    <a:pt x="15839" y="217"/>
                  </a:lnTo>
                  <a:lnTo>
                    <a:pt x="15859" y="212"/>
                  </a:lnTo>
                  <a:lnTo>
                    <a:pt x="15877" y="209"/>
                  </a:lnTo>
                  <a:lnTo>
                    <a:pt x="15896" y="206"/>
                  </a:lnTo>
                  <a:lnTo>
                    <a:pt x="15917" y="205"/>
                  </a:lnTo>
                  <a:lnTo>
                    <a:pt x="15936" y="204"/>
                  </a:lnTo>
                  <a:lnTo>
                    <a:pt x="15936" y="204"/>
                  </a:lnTo>
                  <a:lnTo>
                    <a:pt x="15937" y="204"/>
                  </a:lnTo>
                  <a:close/>
                  <a:moveTo>
                    <a:pt x="15937" y="272"/>
                  </a:moveTo>
                  <a:lnTo>
                    <a:pt x="15937" y="272"/>
                  </a:lnTo>
                  <a:lnTo>
                    <a:pt x="15937" y="272"/>
                  </a:lnTo>
                  <a:lnTo>
                    <a:pt x="15936" y="272"/>
                  </a:lnTo>
                  <a:lnTo>
                    <a:pt x="15936" y="272"/>
                  </a:lnTo>
                  <a:lnTo>
                    <a:pt x="15920" y="272"/>
                  </a:lnTo>
                  <a:lnTo>
                    <a:pt x="15904" y="273"/>
                  </a:lnTo>
                  <a:lnTo>
                    <a:pt x="15887" y="275"/>
                  </a:lnTo>
                  <a:lnTo>
                    <a:pt x="15872" y="278"/>
                  </a:lnTo>
                  <a:lnTo>
                    <a:pt x="15857" y="282"/>
                  </a:lnTo>
                  <a:lnTo>
                    <a:pt x="15841" y="286"/>
                  </a:lnTo>
                  <a:lnTo>
                    <a:pt x="15826" y="291"/>
                  </a:lnTo>
                  <a:lnTo>
                    <a:pt x="15812" y="297"/>
                  </a:lnTo>
                  <a:lnTo>
                    <a:pt x="15797" y="303"/>
                  </a:lnTo>
                  <a:lnTo>
                    <a:pt x="15783" y="311"/>
                  </a:lnTo>
                  <a:lnTo>
                    <a:pt x="15770" y="319"/>
                  </a:lnTo>
                  <a:lnTo>
                    <a:pt x="15757" y="327"/>
                  </a:lnTo>
                  <a:lnTo>
                    <a:pt x="15744" y="336"/>
                  </a:lnTo>
                  <a:lnTo>
                    <a:pt x="15732" y="345"/>
                  </a:lnTo>
                  <a:lnTo>
                    <a:pt x="15721" y="355"/>
                  </a:lnTo>
                  <a:lnTo>
                    <a:pt x="15710" y="366"/>
                  </a:lnTo>
                  <a:lnTo>
                    <a:pt x="15709" y="366"/>
                  </a:lnTo>
                  <a:lnTo>
                    <a:pt x="15698" y="377"/>
                  </a:lnTo>
                  <a:lnTo>
                    <a:pt x="15688" y="389"/>
                  </a:lnTo>
                  <a:lnTo>
                    <a:pt x="15679" y="401"/>
                  </a:lnTo>
                  <a:lnTo>
                    <a:pt x="15670" y="414"/>
                  </a:lnTo>
                  <a:lnTo>
                    <a:pt x="15662" y="427"/>
                  </a:lnTo>
                  <a:lnTo>
                    <a:pt x="15654" y="440"/>
                  </a:lnTo>
                  <a:lnTo>
                    <a:pt x="15646" y="455"/>
                  </a:lnTo>
                  <a:lnTo>
                    <a:pt x="15640" y="468"/>
                  </a:lnTo>
                  <a:lnTo>
                    <a:pt x="15634" y="483"/>
                  </a:lnTo>
                  <a:lnTo>
                    <a:pt x="15629" y="497"/>
                  </a:lnTo>
                  <a:lnTo>
                    <a:pt x="15625" y="513"/>
                  </a:lnTo>
                  <a:lnTo>
                    <a:pt x="15621" y="529"/>
                  </a:lnTo>
                  <a:lnTo>
                    <a:pt x="15619" y="544"/>
                  </a:lnTo>
                  <a:lnTo>
                    <a:pt x="15617" y="561"/>
                  </a:lnTo>
                  <a:lnTo>
                    <a:pt x="15615" y="577"/>
                  </a:lnTo>
                  <a:lnTo>
                    <a:pt x="15615" y="593"/>
                  </a:lnTo>
                  <a:lnTo>
                    <a:pt x="15615" y="593"/>
                  </a:lnTo>
                  <a:lnTo>
                    <a:pt x="15615" y="593"/>
                  </a:lnTo>
                  <a:lnTo>
                    <a:pt x="15615" y="594"/>
                  </a:lnTo>
                  <a:lnTo>
                    <a:pt x="15615" y="594"/>
                  </a:lnTo>
                  <a:lnTo>
                    <a:pt x="15615" y="611"/>
                  </a:lnTo>
                  <a:lnTo>
                    <a:pt x="15617" y="627"/>
                  </a:lnTo>
                  <a:lnTo>
                    <a:pt x="15619" y="644"/>
                  </a:lnTo>
                  <a:lnTo>
                    <a:pt x="15621" y="659"/>
                  </a:lnTo>
                  <a:lnTo>
                    <a:pt x="15625" y="674"/>
                  </a:lnTo>
                  <a:lnTo>
                    <a:pt x="15629" y="689"/>
                  </a:lnTo>
                  <a:lnTo>
                    <a:pt x="15634" y="705"/>
                  </a:lnTo>
                  <a:lnTo>
                    <a:pt x="15640" y="719"/>
                  </a:lnTo>
                  <a:lnTo>
                    <a:pt x="15646" y="733"/>
                  </a:lnTo>
                  <a:lnTo>
                    <a:pt x="15654" y="748"/>
                  </a:lnTo>
                  <a:lnTo>
                    <a:pt x="15662" y="761"/>
                  </a:lnTo>
                  <a:lnTo>
                    <a:pt x="15670" y="774"/>
                  </a:lnTo>
                  <a:lnTo>
                    <a:pt x="15679" y="787"/>
                  </a:lnTo>
                  <a:lnTo>
                    <a:pt x="15688" y="799"/>
                  </a:lnTo>
                  <a:lnTo>
                    <a:pt x="15698" y="810"/>
                  </a:lnTo>
                  <a:lnTo>
                    <a:pt x="15709" y="821"/>
                  </a:lnTo>
                  <a:lnTo>
                    <a:pt x="15709" y="822"/>
                  </a:lnTo>
                  <a:lnTo>
                    <a:pt x="15720" y="832"/>
                  </a:lnTo>
                  <a:lnTo>
                    <a:pt x="15732" y="843"/>
                  </a:lnTo>
                  <a:lnTo>
                    <a:pt x="15744" y="852"/>
                  </a:lnTo>
                  <a:lnTo>
                    <a:pt x="15757" y="861"/>
                  </a:lnTo>
                  <a:lnTo>
                    <a:pt x="15770" y="869"/>
                  </a:lnTo>
                  <a:lnTo>
                    <a:pt x="15783" y="877"/>
                  </a:lnTo>
                  <a:lnTo>
                    <a:pt x="15797" y="885"/>
                  </a:lnTo>
                  <a:lnTo>
                    <a:pt x="15812" y="891"/>
                  </a:lnTo>
                  <a:lnTo>
                    <a:pt x="15826" y="897"/>
                  </a:lnTo>
                  <a:lnTo>
                    <a:pt x="15841" y="902"/>
                  </a:lnTo>
                  <a:lnTo>
                    <a:pt x="15857" y="906"/>
                  </a:lnTo>
                  <a:lnTo>
                    <a:pt x="15872" y="910"/>
                  </a:lnTo>
                  <a:lnTo>
                    <a:pt x="15887" y="912"/>
                  </a:lnTo>
                  <a:lnTo>
                    <a:pt x="15904" y="914"/>
                  </a:lnTo>
                  <a:lnTo>
                    <a:pt x="15920" y="916"/>
                  </a:lnTo>
                  <a:lnTo>
                    <a:pt x="15937" y="916"/>
                  </a:lnTo>
                  <a:lnTo>
                    <a:pt x="15937" y="916"/>
                  </a:lnTo>
                  <a:lnTo>
                    <a:pt x="15937" y="916"/>
                  </a:lnTo>
                  <a:lnTo>
                    <a:pt x="15937" y="916"/>
                  </a:lnTo>
                  <a:lnTo>
                    <a:pt x="15937" y="916"/>
                  </a:lnTo>
                  <a:lnTo>
                    <a:pt x="15954" y="916"/>
                  </a:lnTo>
                  <a:lnTo>
                    <a:pt x="15970" y="914"/>
                  </a:lnTo>
                  <a:lnTo>
                    <a:pt x="15986" y="912"/>
                  </a:lnTo>
                  <a:lnTo>
                    <a:pt x="16002" y="910"/>
                  </a:lnTo>
                  <a:lnTo>
                    <a:pt x="16018" y="906"/>
                  </a:lnTo>
                  <a:lnTo>
                    <a:pt x="16033" y="902"/>
                  </a:lnTo>
                  <a:lnTo>
                    <a:pt x="16047" y="897"/>
                  </a:lnTo>
                  <a:lnTo>
                    <a:pt x="16063" y="891"/>
                  </a:lnTo>
                  <a:lnTo>
                    <a:pt x="16076" y="885"/>
                  </a:lnTo>
                  <a:lnTo>
                    <a:pt x="16090" y="877"/>
                  </a:lnTo>
                  <a:lnTo>
                    <a:pt x="16104" y="869"/>
                  </a:lnTo>
                  <a:lnTo>
                    <a:pt x="16117" y="861"/>
                  </a:lnTo>
                  <a:lnTo>
                    <a:pt x="16129" y="852"/>
                  </a:lnTo>
                  <a:lnTo>
                    <a:pt x="16141" y="843"/>
                  </a:lnTo>
                  <a:lnTo>
                    <a:pt x="16154" y="832"/>
                  </a:lnTo>
                  <a:lnTo>
                    <a:pt x="16165" y="822"/>
                  </a:lnTo>
                  <a:lnTo>
                    <a:pt x="16165" y="821"/>
                  </a:lnTo>
                  <a:lnTo>
                    <a:pt x="16175" y="811"/>
                  </a:lnTo>
                  <a:lnTo>
                    <a:pt x="16185" y="799"/>
                  </a:lnTo>
                  <a:lnTo>
                    <a:pt x="16194" y="787"/>
                  </a:lnTo>
                  <a:lnTo>
                    <a:pt x="16204" y="774"/>
                  </a:lnTo>
                  <a:lnTo>
                    <a:pt x="16212" y="761"/>
                  </a:lnTo>
                  <a:lnTo>
                    <a:pt x="16220" y="748"/>
                  </a:lnTo>
                  <a:lnTo>
                    <a:pt x="16227" y="733"/>
                  </a:lnTo>
                  <a:lnTo>
                    <a:pt x="16233" y="719"/>
                  </a:lnTo>
                  <a:lnTo>
                    <a:pt x="16239" y="705"/>
                  </a:lnTo>
                  <a:lnTo>
                    <a:pt x="16244" y="689"/>
                  </a:lnTo>
                  <a:lnTo>
                    <a:pt x="16248" y="674"/>
                  </a:lnTo>
                  <a:lnTo>
                    <a:pt x="16253" y="659"/>
                  </a:lnTo>
                  <a:lnTo>
                    <a:pt x="16256" y="642"/>
                  </a:lnTo>
                  <a:lnTo>
                    <a:pt x="16258" y="627"/>
                  </a:lnTo>
                  <a:lnTo>
                    <a:pt x="16259" y="611"/>
                  </a:lnTo>
                  <a:lnTo>
                    <a:pt x="16259" y="593"/>
                  </a:lnTo>
                  <a:lnTo>
                    <a:pt x="16259" y="593"/>
                  </a:lnTo>
                  <a:lnTo>
                    <a:pt x="16259" y="593"/>
                  </a:lnTo>
                  <a:lnTo>
                    <a:pt x="16259" y="593"/>
                  </a:lnTo>
                  <a:lnTo>
                    <a:pt x="16259" y="593"/>
                  </a:lnTo>
                  <a:lnTo>
                    <a:pt x="16259" y="577"/>
                  </a:lnTo>
                  <a:lnTo>
                    <a:pt x="16258" y="561"/>
                  </a:lnTo>
                  <a:lnTo>
                    <a:pt x="16256" y="544"/>
                  </a:lnTo>
                  <a:lnTo>
                    <a:pt x="16253" y="529"/>
                  </a:lnTo>
                  <a:lnTo>
                    <a:pt x="16248" y="513"/>
                  </a:lnTo>
                  <a:lnTo>
                    <a:pt x="16244" y="497"/>
                  </a:lnTo>
                  <a:lnTo>
                    <a:pt x="16239" y="483"/>
                  </a:lnTo>
                  <a:lnTo>
                    <a:pt x="16233" y="468"/>
                  </a:lnTo>
                  <a:lnTo>
                    <a:pt x="16227" y="454"/>
                  </a:lnTo>
                  <a:lnTo>
                    <a:pt x="16220" y="440"/>
                  </a:lnTo>
                  <a:lnTo>
                    <a:pt x="16212" y="427"/>
                  </a:lnTo>
                  <a:lnTo>
                    <a:pt x="16204" y="414"/>
                  </a:lnTo>
                  <a:lnTo>
                    <a:pt x="16194" y="401"/>
                  </a:lnTo>
                  <a:lnTo>
                    <a:pt x="16185" y="389"/>
                  </a:lnTo>
                  <a:lnTo>
                    <a:pt x="16175" y="377"/>
                  </a:lnTo>
                  <a:lnTo>
                    <a:pt x="16165" y="366"/>
                  </a:lnTo>
                  <a:lnTo>
                    <a:pt x="16154" y="355"/>
                  </a:lnTo>
                  <a:lnTo>
                    <a:pt x="16141" y="345"/>
                  </a:lnTo>
                  <a:lnTo>
                    <a:pt x="16129" y="336"/>
                  </a:lnTo>
                  <a:lnTo>
                    <a:pt x="16117" y="327"/>
                  </a:lnTo>
                  <a:lnTo>
                    <a:pt x="16104" y="319"/>
                  </a:lnTo>
                  <a:lnTo>
                    <a:pt x="16090" y="311"/>
                  </a:lnTo>
                  <a:lnTo>
                    <a:pt x="16076" y="303"/>
                  </a:lnTo>
                  <a:lnTo>
                    <a:pt x="16063" y="297"/>
                  </a:lnTo>
                  <a:lnTo>
                    <a:pt x="16047" y="291"/>
                  </a:lnTo>
                  <a:lnTo>
                    <a:pt x="16032" y="286"/>
                  </a:lnTo>
                  <a:lnTo>
                    <a:pt x="16018" y="282"/>
                  </a:lnTo>
                  <a:lnTo>
                    <a:pt x="16002" y="278"/>
                  </a:lnTo>
                  <a:lnTo>
                    <a:pt x="15986" y="275"/>
                  </a:lnTo>
                  <a:lnTo>
                    <a:pt x="15970" y="273"/>
                  </a:lnTo>
                  <a:lnTo>
                    <a:pt x="15954" y="272"/>
                  </a:lnTo>
                  <a:lnTo>
                    <a:pt x="15937" y="27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prstClr val="black"/>
                </a:solidFill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805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4354614"/>
            <a:ext cx="2915816" cy="239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71915"/>
            <a:ext cx="4353094" cy="376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44016" y="44624"/>
            <a:ext cx="90364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Arial Black" pitchFamily="34" charset="0"/>
              </a:rPr>
              <a:t>KUYUL PHOTILE CHISUMLE ZURSAR INDO CHINA ROAD @ 14000 FEET LAYING AT -10 C </a:t>
            </a:r>
          </a:p>
        </p:txBody>
      </p:sp>
    </p:spTree>
    <p:extLst>
      <p:ext uri="{BB962C8B-B14F-4D97-AF65-F5344CB8AC3E}">
        <p14:creationId xmlns:p14="http://schemas.microsoft.com/office/powerpoint/2010/main" val="31075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INDUSTRIAL ROAD</a:t>
            </a:r>
            <a:endParaRPr lang="en-IN" sz="2800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5537" y="5826750"/>
            <a:ext cx="7920879" cy="33855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charset="0"/>
              </a:rPr>
              <a:t>40 mm Wearing Course with VG 30; 3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charset="0"/>
              </a:rPr>
              <a:t>kms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charset="0"/>
              </a:rPr>
              <a:t> 2 lanes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pic>
        <p:nvPicPr>
          <p:cNvPr id="6" name="Picture 2" descr="D:\Zydex\Road Photo\Anand Road\5th Post monsoon 2014\20141017_135018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772817"/>
            <a:ext cx="388843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427985" y="5517232"/>
            <a:ext cx="3888431" cy="33855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June 2016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5538" y="5517232"/>
            <a:ext cx="4032448" cy="33855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April 2009</a:t>
            </a:r>
          </a:p>
        </p:txBody>
      </p:sp>
      <p:pic>
        <p:nvPicPr>
          <p:cNvPr id="9" name="Picture 2" descr="F:\Himanshu Data\User Files\Desktop\100_1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72816"/>
            <a:ext cx="403244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1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52501" y="155192"/>
            <a:ext cx="735329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ja-JP" sz="2800" dirty="0" smtClean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SAFETY </a:t>
            </a:r>
            <a:endParaRPr lang="en-GB" sz="2800" dirty="0">
              <a:solidFill>
                <a:prstClr val="white"/>
              </a:solidFill>
              <a:latin typeface="Arial Black" panose="020B0A04020102020204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755576" y="1613699"/>
            <a:ext cx="755022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Cracking </a:t>
            </a: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due to the </a:t>
            </a: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shear forces </a:t>
            </a: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tires turning on the curves </a:t>
            </a: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will be eliminated</a:t>
            </a:r>
          </a:p>
          <a:p>
            <a:pPr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I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Chemical bonding and waterproofing will ensure pavement behaves as a monolithic composite giving better grip</a:t>
            </a:r>
          </a:p>
          <a:p>
            <a:pPr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I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1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9746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cap="all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Hill Roads – BETTER ROADS </a:t>
            </a:r>
            <a:endParaRPr lang="en-IN" sz="2800" cap="all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788874"/>
              </p:ext>
            </p:extLst>
          </p:nvPr>
        </p:nvGraphicFramePr>
        <p:xfrm>
          <a:off x="808856" y="1556792"/>
          <a:ext cx="7939608" cy="3701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61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7065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BOND COATS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bg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bg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706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FACTOR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NANOTECHNOLOGY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BENEFITS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905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100 % Coverage &amp;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Waterproofed surface  with reduced tracking</a:t>
                      </a: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</a:t>
                      </a:r>
                      <a:r>
                        <a:rPr lang="en-IN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compounds</a:t>
                      </a:r>
                      <a:r>
                        <a:rPr lang="en-IN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promote bonding and make bond coats penetrative and waterproofed</a:t>
                      </a:r>
                      <a:endParaRPr lang="en-IN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Layers behave like an integrated waterproofed composite.</a:t>
                      </a:r>
                      <a:r>
                        <a:rPr lang="en-GB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 on</a:t>
                      </a:r>
                      <a:r>
                        <a:rPr lang="en-GB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 curves is taken care due to higher</a:t>
                      </a:r>
                      <a:r>
                        <a:rPr lang="en-GB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bond strength</a:t>
                      </a:r>
                      <a:r>
                        <a:rPr lang="en-GB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8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58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562"/>
            <a:ext cx="9144000" cy="6092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7925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52" y="97468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  <a:cs typeface="Calibri" pitchFamily="34" charset="0"/>
              </a:rPr>
              <a:t>BUILD SUSTAINABLE ASSETS</a:t>
            </a:r>
            <a:endParaRPr lang="en-US" sz="2800" dirty="0">
              <a:solidFill>
                <a:schemeClr val="bg1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1000" y="155192"/>
            <a:ext cx="8655496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600" dirty="0" smtClean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TACK COAT BOND STRENGTH</a:t>
            </a:r>
            <a:endParaRPr lang="en-GB" sz="2600" dirty="0">
              <a:solidFill>
                <a:prstClr val="white"/>
              </a:solidFill>
              <a:latin typeface="Arial Black" panose="020B0A04020102020204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405" y="5807005"/>
            <a:ext cx="620283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CSS1H (60</a:t>
            </a: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%); Mix 2 emulsion diluted with water and added with Nanotac (Residual bitumen 30%)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150362"/>
            <a:ext cx="2261047" cy="59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156414"/>
              </p:ext>
            </p:extLst>
          </p:nvPr>
        </p:nvGraphicFramePr>
        <p:xfrm>
          <a:off x="513080" y="1152245"/>
          <a:ext cx="8091367" cy="4581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27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8112"/>
                <a:gridCol w="884032"/>
                <a:gridCol w="822171"/>
                <a:gridCol w="827830"/>
                <a:gridCol w="9866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5988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947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 # 1 Control Mix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 # 2 Test Mix</a:t>
                      </a:r>
                      <a:endParaRPr lang="en-IN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tx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23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Specimen No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66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Load </a:t>
                      </a:r>
                      <a:r>
                        <a:rPr lang="en-US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3.25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3.40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3.15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4.85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5.35</a:t>
                      </a: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77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 Stress</a:t>
                      </a: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</a:p>
                  </a:txBody>
                  <a:tcPr anchor="ctr"/>
                </a:tc>
              </a:tr>
              <a:tr h="668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Shear Stress N/mm</a:t>
                      </a:r>
                      <a:r>
                        <a:rPr lang="en-US" sz="1800" b="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499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  <a:r>
                        <a:rPr lang="en-US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Shear Strength % </a:t>
                      </a: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63.4%</a:t>
                      </a: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3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52501" y="155192"/>
            <a:ext cx="735329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ja-JP" sz="2800" dirty="0" smtClean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BOND STRENGTH - NCAT</a:t>
            </a:r>
            <a:endParaRPr lang="en-GB" sz="2800" dirty="0">
              <a:solidFill>
                <a:prstClr val="white"/>
              </a:solidFill>
              <a:latin typeface="Arial Black" panose="020B0A04020102020204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0" name="Picture 3" descr="C:\Documents and Settings\Suji\Desktop\Bond_Strength_Graph_01.jpg"/>
          <p:cNvPicPr>
            <a:picLocks noChangeAspect="1" noChangeArrowheads="1"/>
          </p:cNvPicPr>
          <p:nvPr/>
        </p:nvPicPr>
        <p:blipFill rotWithShape="1">
          <a:blip r:embed="rId2"/>
          <a:srcRect t="6765"/>
          <a:stretch/>
        </p:blipFill>
        <p:spPr bwMode="auto">
          <a:xfrm>
            <a:off x="1447800" y="2420888"/>
            <a:ext cx="5638800" cy="3307698"/>
          </a:xfrm>
          <a:prstGeom prst="rect">
            <a:avLst/>
          </a:prstGeom>
          <a:noFill/>
        </p:spPr>
      </p:pic>
      <p:pic>
        <p:nvPicPr>
          <p:cNvPr id="11" name="Picture 18" descr="new NCAT logo on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0346" y="5715000"/>
            <a:ext cx="252031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990600" y="1340768"/>
            <a:ext cx="708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I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Maintains bond </a:t>
            </a:r>
            <a:r>
              <a:rPr lang="en-I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strength </a:t>
            </a:r>
            <a:r>
              <a:rPr lang="en-I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with lower residual bitumen content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IN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I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Bond </a:t>
            </a:r>
            <a:r>
              <a:rPr lang="en-I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strength values </a:t>
            </a:r>
            <a:r>
              <a:rPr lang="en-IN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consistently above 150 PSI </a:t>
            </a:r>
            <a:endParaRPr lang="en-IN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5943600" y="379089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IN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Bond </a:t>
            </a:r>
            <a:r>
              <a:rPr lang="en-IN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strength </a:t>
            </a:r>
            <a:endParaRPr lang="en-IN" sz="1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IN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Specs: 100 PSI)</a:t>
            </a:r>
            <a:endParaRPr lang="en-IN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cap="all" dirty="0" smtClean="0">
                <a:solidFill>
                  <a:prstClr val="white"/>
                </a:solidFill>
                <a:latin typeface="Arial Black" pitchFamily="34" charset="0"/>
                <a:cs typeface="Arial" pitchFamily="34" charset="0"/>
              </a:rPr>
              <a:t>Tack </a:t>
            </a:r>
            <a:r>
              <a:rPr lang="en-US" sz="2800" b="1" cap="all" dirty="0">
                <a:solidFill>
                  <a:prstClr val="white"/>
                </a:solidFill>
                <a:latin typeface="Arial Black" pitchFamily="34" charset="0"/>
                <a:cs typeface="Arial" pitchFamily="34" charset="0"/>
              </a:rPr>
              <a:t>coat </a:t>
            </a:r>
            <a:r>
              <a:rPr lang="en-US" sz="2800" b="1" cap="all" dirty="0" smtClean="0">
                <a:solidFill>
                  <a:prstClr val="white"/>
                </a:solidFill>
                <a:latin typeface="Arial Black" pitchFamily="34" charset="0"/>
                <a:cs typeface="Arial" pitchFamily="34" charset="0"/>
              </a:rPr>
              <a:t>– MILLED SURFACE 100 % COATED</a:t>
            </a:r>
            <a:endParaRPr lang="en-US" sz="2800" b="1" cap="all" dirty="0">
              <a:solidFill>
                <a:prstClr val="white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Content Placeholder 2" descr="C:\Users\Sony\Pictures\Skanska\2014-05-22 Skanska Tack Coat Märsta\Skanska Tack Coat 0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20976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Sony\Pictures\Skanska\2014-05-22 Skanska Tack Coat Märsta\Skanska Tack Coat 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20976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ony\Pictures\Peab Tack Coat med NanoTac\IMG_05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611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Sony\Pictures\Peab Tack Coat med NanoTac\IMG_05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7611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1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2800" b="1" dirty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PRIME COAT </a:t>
            </a:r>
            <a:endParaRPr lang="en-US" sz="2800" b="1" cap="all" dirty="0">
              <a:solidFill>
                <a:prstClr val="white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textruta 6"/>
          <p:cNvSpPr txBox="1"/>
          <p:nvPr/>
        </p:nvSpPr>
        <p:spPr>
          <a:xfrm>
            <a:off x="107503" y="1434262"/>
            <a:ext cx="3024337" cy="33855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Silane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Water Solution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ubrik 1"/>
          <p:cNvSpPr txBox="1">
            <a:spLocks/>
          </p:cNvSpPr>
          <p:nvPr/>
        </p:nvSpPr>
        <p:spPr>
          <a:xfrm>
            <a:off x="3093459" y="1434262"/>
            <a:ext cx="2931954" cy="33855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CSS1 +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Silane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Solution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8" y="1772815"/>
            <a:ext cx="2970000" cy="20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67135"/>
            <a:ext cx="2893572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12" y="1772816"/>
            <a:ext cx="2983252" cy="207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 txBox="1">
            <a:spLocks/>
          </p:cNvSpPr>
          <p:nvPr/>
        </p:nvSpPr>
        <p:spPr>
          <a:xfrm>
            <a:off x="6012160" y="1412776"/>
            <a:ext cx="2983252" cy="33855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Spraying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extruta 6"/>
          <p:cNvSpPr txBox="1"/>
          <p:nvPr/>
        </p:nvSpPr>
        <p:spPr>
          <a:xfrm>
            <a:off x="148587" y="6021288"/>
            <a:ext cx="3024337" cy="33855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Treated Surface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ubrik 1"/>
          <p:cNvSpPr txBox="1">
            <a:spLocks/>
          </p:cNvSpPr>
          <p:nvPr/>
        </p:nvSpPr>
        <p:spPr>
          <a:xfrm>
            <a:off x="3134543" y="6021288"/>
            <a:ext cx="2931954" cy="33855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Quick set 1 hour - no tire pickup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8" name="Rubrik 1"/>
          <p:cNvSpPr txBox="1">
            <a:spLocks/>
          </p:cNvSpPr>
          <p:nvPr/>
        </p:nvSpPr>
        <p:spPr>
          <a:xfrm>
            <a:off x="6053244" y="5970766"/>
            <a:ext cx="2983252" cy="410562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Waterproofed Surface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49079"/>
            <a:ext cx="2952328" cy="21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95057"/>
            <a:ext cx="2880320" cy="21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61048"/>
            <a:ext cx="298325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74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52501" y="155192"/>
            <a:ext cx="735329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ja-JP" sz="2800" dirty="0" smtClean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SAFETY </a:t>
            </a:r>
            <a:endParaRPr lang="en-GB" sz="2800" dirty="0">
              <a:solidFill>
                <a:prstClr val="white"/>
              </a:solidFill>
              <a:latin typeface="Arial Black" panose="020B0A04020102020204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755576" y="1613699"/>
            <a:ext cx="7579939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Undulations Elimination ?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I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Sinking Bases Prevention 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I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Bound </a:t>
            </a: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stabilized layers with swell control and flexible bonding will reduce deflection values substantially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IN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Reduced Fatigue of </a:t>
            </a: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top </a:t>
            </a: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layers </a:t>
            </a:r>
            <a:endParaRPr lang="en-I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6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9746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cap="all" dirty="0" smtClean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Hill Roads – BETTER ROADS </a:t>
            </a:r>
            <a:endParaRPr lang="en-IN" sz="2800" cap="all" dirty="0">
              <a:solidFill>
                <a:prstClr val="white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25928"/>
              </p:ext>
            </p:extLst>
          </p:nvPr>
        </p:nvGraphicFramePr>
        <p:xfrm>
          <a:off x="808856" y="1556792"/>
          <a:ext cx="7939608" cy="3240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61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7065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STABILIZATION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WATERPRROFING OF SOILS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bg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dirty="0">
                        <a:solidFill>
                          <a:schemeClr val="bg1"/>
                        </a:solidFill>
                        <a:latin typeface="Franklin Gothic Medium Cond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706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FACTOR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NANOTECHNOLOGY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BENEFITS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9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Waterproofed Base with low swelling &amp; freeze – thaw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Swell</a:t>
                      </a:r>
                      <a:r>
                        <a:rPr lang="en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reduction, </a:t>
                      </a:r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of  MDD due to alkyl lubrication effect &amp; </a:t>
                      </a:r>
                      <a:r>
                        <a:rPr lang="en-IN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</a:t>
                      </a:r>
                      <a:r>
                        <a:rPr lang="en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inter-particle bonding</a:t>
                      </a: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Waterproofed, stabilized flexible, low water permeability</a:t>
                      </a:r>
                      <a:r>
                        <a:rPr lang="en-U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bases will eliminate undulation thereby improving safety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4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2.wikia.nocookie.net/__cb20121227185057/thesimssocial/images/8/8c/Stone-(item)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35565">
            <a:off x="1507410" y="1830360"/>
            <a:ext cx="2746762" cy="296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4627170" y="2780928"/>
            <a:ext cx="915590" cy="9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86776" y="234793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</a:rPr>
              <a:t>Charge shielding and oil (alkyl) lubrication</a:t>
            </a:r>
          </a:p>
          <a:p>
            <a:endParaRPr lang="en-IN" sz="2400" dirty="0" smtClean="0">
              <a:solidFill>
                <a:prstClr val="black"/>
              </a:solidFill>
              <a:latin typeface="Franklin Gothic Medium Cond" pitchFamily="34" charset="0"/>
            </a:endParaRPr>
          </a:p>
          <a:p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</a:rPr>
              <a:t>Enables optimum compaction</a:t>
            </a:r>
            <a:endParaRPr lang="en-IN" sz="2400" dirty="0">
              <a:solidFill>
                <a:prstClr val="black"/>
              </a:solidFill>
              <a:latin typeface="Franklin Gothic Medium Cond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555162" y="3717032"/>
            <a:ext cx="915590" cy="9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3568" y="5127575"/>
            <a:ext cx="6371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</a:rPr>
              <a:t>Field proctor density of 100 to 105 have been observed</a:t>
            </a:r>
            <a:endParaRPr lang="en-IN" sz="2400" dirty="0">
              <a:solidFill>
                <a:prstClr val="black"/>
              </a:solidFill>
              <a:latin typeface="Franklin Gothic Medium Cond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438304" y="2276872"/>
            <a:ext cx="360040" cy="2276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310144" y="2709656"/>
            <a:ext cx="344184" cy="1574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94288" y="3212976"/>
            <a:ext cx="345000" cy="233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394780" y="3582165"/>
            <a:ext cx="302358" cy="83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82320" y="3832870"/>
            <a:ext cx="302358" cy="1721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27493" y="3990558"/>
            <a:ext cx="302358" cy="3185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094297" y="4221836"/>
            <a:ext cx="201494" cy="3759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379447" y="4441648"/>
            <a:ext cx="165101" cy="4275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754535" y="4581129"/>
            <a:ext cx="51921" cy="4655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190662" y="4671275"/>
            <a:ext cx="4723" cy="335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535346" y="4581128"/>
            <a:ext cx="77603" cy="4655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3777463" y="4454376"/>
            <a:ext cx="212284" cy="4147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3929863" y="4166344"/>
            <a:ext cx="297252" cy="364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4030592" y="3839572"/>
            <a:ext cx="361793" cy="3097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4211489" y="3566754"/>
            <a:ext cx="343673" cy="2523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4283497" y="3283813"/>
            <a:ext cx="343673" cy="2523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4246616" y="3005882"/>
            <a:ext cx="444008" cy="1350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4211488" y="2667130"/>
            <a:ext cx="465850" cy="170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075508" y="2358852"/>
            <a:ext cx="387132" cy="1340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3646883" y="2028910"/>
            <a:ext cx="176008" cy="2927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467317" y="1942513"/>
            <a:ext cx="68029" cy="3454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799283" y="2060848"/>
            <a:ext cx="293317" cy="3621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203773" y="1861424"/>
            <a:ext cx="68029" cy="3454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12149" y="1812886"/>
            <a:ext cx="23288" cy="3525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607875" y="1900642"/>
            <a:ext cx="46710" cy="3412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358610" y="1900642"/>
            <a:ext cx="26266" cy="3710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001189" y="1936238"/>
            <a:ext cx="89085" cy="3215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731480" y="2028910"/>
            <a:ext cx="158209" cy="3276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62852" y="241484"/>
            <a:ext cx="6431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IN" sz="2800" dirty="0" smtClean="0">
                <a:solidFill>
                  <a:prstClr val="white"/>
                </a:solidFill>
                <a:latin typeface="Arial Black" pitchFamily="34" charset="0"/>
                <a:cs typeface="Times New Roman" pitchFamily="18" charset="0"/>
              </a:rPr>
              <a:t>IMPROVED SOIL COMPACTION</a:t>
            </a:r>
            <a:endParaRPr lang="en-IN" sz="2800" dirty="0">
              <a:solidFill>
                <a:prstClr val="white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878" y="1700808"/>
            <a:ext cx="4267211" cy="288000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4744121" y="1700808"/>
            <a:ext cx="4211928" cy="288000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cxnSp>
        <p:nvCxnSpPr>
          <p:cNvPr id="375" name="Straight Connector 374"/>
          <p:cNvCxnSpPr/>
          <p:nvPr/>
        </p:nvCxnSpPr>
        <p:spPr>
          <a:xfrm>
            <a:off x="7158744" y="3683432"/>
            <a:ext cx="2323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/>
          <p:cNvCxnSpPr/>
          <p:nvPr/>
        </p:nvCxnSpPr>
        <p:spPr>
          <a:xfrm>
            <a:off x="7041917" y="4015857"/>
            <a:ext cx="155657" cy="23632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/>
          <p:cNvCxnSpPr/>
          <p:nvPr/>
        </p:nvCxnSpPr>
        <p:spPr>
          <a:xfrm>
            <a:off x="6809274" y="4077072"/>
            <a:ext cx="116490" cy="30041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>
          <a:xfrm>
            <a:off x="6693242" y="4092079"/>
            <a:ext cx="19186" cy="28038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/>
          <p:nvPr/>
        </p:nvCxnSpPr>
        <p:spPr>
          <a:xfrm flipH="1">
            <a:off x="6403062" y="4014582"/>
            <a:ext cx="113154" cy="29239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H="1">
            <a:off x="6062955" y="3704501"/>
            <a:ext cx="280360" cy="670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flipH="1" flipV="1">
            <a:off x="6057848" y="3524288"/>
            <a:ext cx="285467" cy="269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 flipV="1">
            <a:off x="7177593" y="3533238"/>
            <a:ext cx="213456" cy="52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>
            <a:off x="6156176" y="3965975"/>
            <a:ext cx="116947" cy="25995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>
            <a:off x="5892568" y="4037886"/>
            <a:ext cx="58245" cy="30041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>
            <a:off x="5811172" y="4071112"/>
            <a:ext cx="0" cy="228898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 flipH="1">
            <a:off x="5521235" y="3991832"/>
            <a:ext cx="113154" cy="29239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 flipH="1">
            <a:off x="5254336" y="3845851"/>
            <a:ext cx="217129" cy="145981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 flipH="1">
            <a:off x="5183746" y="3704501"/>
            <a:ext cx="280360" cy="67045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 flipH="1" flipV="1">
            <a:off x="5269956" y="3261267"/>
            <a:ext cx="231314" cy="201879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 flipH="1" flipV="1">
            <a:off x="5473999" y="3204452"/>
            <a:ext cx="106597" cy="224548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/>
          <p:nvPr/>
        </p:nvCxnSpPr>
        <p:spPr>
          <a:xfrm flipH="1" flipV="1">
            <a:off x="5619426" y="3154200"/>
            <a:ext cx="106597" cy="224548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>
            <a:off x="7986801" y="3683432"/>
            <a:ext cx="2323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7986801" y="3815603"/>
            <a:ext cx="232305" cy="8811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>
            <a:off x="7909141" y="3903718"/>
            <a:ext cx="232980" cy="21629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7758932" y="4037886"/>
            <a:ext cx="150546" cy="322442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>
            <a:stCxn id="328" idx="4"/>
          </p:cNvCxnSpPr>
          <p:nvPr/>
        </p:nvCxnSpPr>
        <p:spPr>
          <a:xfrm>
            <a:off x="7602947" y="4091543"/>
            <a:ext cx="150874" cy="357951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7510791" y="4005064"/>
            <a:ext cx="48880" cy="424398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H="1">
            <a:off x="7267158" y="4005064"/>
            <a:ext cx="113154" cy="29239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 flipH="1" flipV="1">
            <a:off x="7559672" y="3072280"/>
            <a:ext cx="5384" cy="21749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V="1">
            <a:off x="7698630" y="3105084"/>
            <a:ext cx="45436" cy="21749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 flipV="1">
            <a:off x="7879821" y="3203932"/>
            <a:ext cx="150331" cy="143891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 flipV="1">
            <a:off x="7962002" y="3341963"/>
            <a:ext cx="180119" cy="99105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6140001" y="2993745"/>
            <a:ext cx="155657" cy="23632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5915412" y="2992959"/>
            <a:ext cx="14653" cy="261333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H="1">
            <a:off x="5382572" y="2946700"/>
            <a:ext cx="197540" cy="22455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flipH="1">
            <a:off x="5231629" y="2802684"/>
            <a:ext cx="217129" cy="145981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flipH="1">
            <a:off x="5161039" y="2682389"/>
            <a:ext cx="280360" cy="67045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H="1" flipV="1">
            <a:off x="5247249" y="2239155"/>
            <a:ext cx="231314" cy="201879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 flipV="1">
            <a:off x="5596719" y="1968148"/>
            <a:ext cx="106597" cy="224548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H="1" flipV="1">
            <a:off x="5829699" y="1956404"/>
            <a:ext cx="5384" cy="21749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flipV="1">
            <a:off x="5968657" y="1989208"/>
            <a:ext cx="45436" cy="21749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7055237" y="2684559"/>
            <a:ext cx="2323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7055237" y="2816730"/>
            <a:ext cx="232305" cy="881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flipH="1" flipV="1">
            <a:off x="6231762" y="2226969"/>
            <a:ext cx="140438" cy="143667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flipH="1" flipV="1">
            <a:off x="6481627" y="2074080"/>
            <a:ext cx="106597" cy="224548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flipH="1" flipV="1">
            <a:off x="6628108" y="1979643"/>
            <a:ext cx="5384" cy="21749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V="1">
            <a:off x="6767066" y="2012447"/>
            <a:ext cx="45436" cy="21749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V="1">
            <a:off x="6890830" y="2082729"/>
            <a:ext cx="150331" cy="143891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V="1">
            <a:off x="7020213" y="2101954"/>
            <a:ext cx="150331" cy="143891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flipV="1">
            <a:off x="7074086" y="2534365"/>
            <a:ext cx="213456" cy="52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7940095" y="2684559"/>
            <a:ext cx="232305" cy="0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7883294" y="2816730"/>
            <a:ext cx="232305" cy="8811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7766467" y="3016984"/>
            <a:ext cx="155657" cy="23632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7175433" y="3084610"/>
            <a:ext cx="184011" cy="273304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 flipH="1">
            <a:off x="6858095" y="2846978"/>
            <a:ext cx="217129" cy="1459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 flipH="1">
            <a:off x="6787505" y="2705628"/>
            <a:ext cx="280360" cy="670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 flipH="1" flipV="1">
            <a:off x="6782398" y="2525415"/>
            <a:ext cx="285467" cy="269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flipH="1" flipV="1">
            <a:off x="6873715" y="2262394"/>
            <a:ext cx="231314" cy="2018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 flipV="1">
            <a:off x="7223185" y="1991387"/>
            <a:ext cx="106597" cy="224548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 flipV="1">
            <a:off x="7456165" y="1979643"/>
            <a:ext cx="5384" cy="21749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 flipV="1">
            <a:off x="7694133" y="2111815"/>
            <a:ext cx="150331" cy="143891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V="1">
            <a:off x="7776314" y="2205059"/>
            <a:ext cx="150331" cy="143891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 flipV="1">
            <a:off x="7858495" y="2343090"/>
            <a:ext cx="180119" cy="99105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814758" y="-27384"/>
            <a:ext cx="81497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 smtClean="0">
                <a:solidFill>
                  <a:prstClr val="white"/>
                </a:solidFill>
                <a:latin typeface="Arial Black" pitchFamily="34" charset="0"/>
                <a:cs typeface="Arial" pitchFamily="34" charset="0"/>
              </a:rPr>
              <a:t>NANO BONDING WITH FLEXIBILITY, DURABILITY &amp; IMPROVED STRENGTH </a:t>
            </a:r>
          </a:p>
        </p:txBody>
      </p:sp>
      <p:sp>
        <p:nvSpPr>
          <p:cNvPr id="400" name="TextBox 399"/>
          <p:cNvSpPr txBox="1"/>
          <p:nvPr/>
        </p:nvSpPr>
        <p:spPr>
          <a:xfrm>
            <a:off x="899592" y="1239143"/>
            <a:ext cx="3029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</a:rPr>
              <a:t>Cement Soil Stabilization</a:t>
            </a:r>
            <a:endParaRPr lang="en-IN" sz="2400" dirty="0">
              <a:solidFill>
                <a:prstClr val="black"/>
              </a:solidFill>
              <a:latin typeface="Franklin Gothic Medium Cond" pitchFamily="34" charset="0"/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4885997" y="1239143"/>
            <a:ext cx="3934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</a:rPr>
              <a:t>Silane + Nano Polymer  + Cement</a:t>
            </a:r>
            <a:endParaRPr lang="en-IN" sz="2400" dirty="0">
              <a:solidFill>
                <a:prstClr val="black"/>
              </a:solidFill>
              <a:latin typeface="Franklin Gothic Medium Cond" pitchFamily="34" charset="0"/>
            </a:endParaRPr>
          </a:p>
        </p:txBody>
      </p:sp>
      <p:sp>
        <p:nvSpPr>
          <p:cNvPr id="402" name="TextBox 401"/>
          <p:cNvSpPr txBox="1"/>
          <p:nvPr/>
        </p:nvSpPr>
        <p:spPr>
          <a:xfrm>
            <a:off x="179512" y="4697849"/>
            <a:ext cx="4176464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0000">
              <a:spcBef>
                <a:spcPts val="400"/>
              </a:spcBef>
              <a:spcAft>
                <a:spcPts val="400"/>
              </a:spcAft>
              <a:buSzPct val="90000"/>
              <a:buFont typeface="Arial" panose="020B0604020202020204" pitchFamily="34" charset="0"/>
              <a:buChar char="•"/>
            </a:pPr>
            <a:r>
              <a:rPr lang="en-IN" sz="2000" dirty="0" smtClean="0">
                <a:solidFill>
                  <a:prstClr val="black"/>
                </a:solidFill>
                <a:latin typeface="Franklin Gothic Medium Cond" pitchFamily="34" charset="0"/>
              </a:rPr>
              <a:t>Proctor 95 </a:t>
            </a:r>
          </a:p>
          <a:p>
            <a:pPr marL="285750" indent="-180000">
              <a:spcBef>
                <a:spcPts val="400"/>
              </a:spcBef>
              <a:spcAft>
                <a:spcPts val="400"/>
              </a:spcAft>
              <a:buSzPct val="90000"/>
              <a:buFont typeface="Arial" panose="020B0604020202020204" pitchFamily="34" charset="0"/>
              <a:buChar char="•"/>
            </a:pPr>
            <a:r>
              <a:rPr lang="en-IN" sz="2000" dirty="0" smtClean="0">
                <a:solidFill>
                  <a:prstClr val="black"/>
                </a:solidFill>
                <a:latin typeface="Franklin Gothic Medium Cond" pitchFamily="34" charset="0"/>
              </a:rPr>
              <a:t>Cementitious bonds degrade with time and lose strength due to wet and dry cycles - Low durability</a:t>
            </a:r>
          </a:p>
        </p:txBody>
      </p:sp>
      <p:sp>
        <p:nvSpPr>
          <p:cNvPr id="403" name="TextBox 402"/>
          <p:cNvSpPr txBox="1"/>
          <p:nvPr/>
        </p:nvSpPr>
        <p:spPr>
          <a:xfrm>
            <a:off x="4572000" y="4653136"/>
            <a:ext cx="427062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0000">
              <a:spcBef>
                <a:spcPts val="400"/>
              </a:spcBef>
              <a:spcAft>
                <a:spcPts val="400"/>
              </a:spcAft>
              <a:buSzPct val="90000"/>
              <a:buFont typeface="Arial" panose="020B0604020202020204" pitchFamily="34" charset="0"/>
              <a:buChar char="•"/>
            </a:pPr>
            <a:r>
              <a:rPr lang="en-IN" sz="2000" dirty="0" smtClean="0">
                <a:solidFill>
                  <a:prstClr val="black"/>
                </a:solidFill>
                <a:latin typeface="Franklin Gothic Medium Cond" pitchFamily="34" charset="0"/>
              </a:rPr>
              <a:t>Proctor 100 to 105 </a:t>
            </a:r>
          </a:p>
          <a:p>
            <a:pPr marL="285750" indent="-180000">
              <a:spcBef>
                <a:spcPts val="400"/>
              </a:spcBef>
              <a:spcAft>
                <a:spcPts val="400"/>
              </a:spcAft>
              <a:buSzPct val="90000"/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prstClr val="black"/>
                </a:solidFill>
                <a:latin typeface="Franklin Gothic Medium Cond" pitchFamily="34" charset="0"/>
              </a:rPr>
              <a:t>Unaffected by wet and dry </a:t>
            </a:r>
            <a:r>
              <a:rPr lang="en-IN" sz="2000" dirty="0" smtClean="0">
                <a:solidFill>
                  <a:prstClr val="black"/>
                </a:solidFill>
                <a:latin typeface="Franklin Gothic Medium Cond" pitchFamily="34" charset="0"/>
              </a:rPr>
              <a:t>cycles due to hydrophobicity - High durability</a:t>
            </a:r>
            <a:endParaRPr lang="en-IN" sz="2000" dirty="0">
              <a:solidFill>
                <a:prstClr val="black"/>
              </a:solidFill>
              <a:latin typeface="Franklin Gothic Medium Cond" pitchFamily="34" charset="0"/>
            </a:endParaRPr>
          </a:p>
        </p:txBody>
      </p:sp>
      <p:sp>
        <p:nvSpPr>
          <p:cNvPr id="5" name="10-Point Star 4"/>
          <p:cNvSpPr/>
          <p:nvPr/>
        </p:nvSpPr>
        <p:spPr>
          <a:xfrm>
            <a:off x="6442058" y="3084024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06" name="10-Point Star 405"/>
          <p:cNvSpPr/>
          <p:nvPr/>
        </p:nvSpPr>
        <p:spPr>
          <a:xfrm>
            <a:off x="5395091" y="2083899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07" name="10-Point Star 406"/>
          <p:cNvSpPr/>
          <p:nvPr/>
        </p:nvSpPr>
        <p:spPr>
          <a:xfrm>
            <a:off x="5157249" y="2451050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08" name="10-Point Star 407"/>
          <p:cNvSpPr/>
          <p:nvPr/>
        </p:nvSpPr>
        <p:spPr>
          <a:xfrm>
            <a:off x="5151180" y="3434288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11" name="10-Point Star 410"/>
          <p:cNvSpPr/>
          <p:nvPr/>
        </p:nvSpPr>
        <p:spPr>
          <a:xfrm>
            <a:off x="7555440" y="1956404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13" name="10-Point Star 412"/>
          <p:cNvSpPr/>
          <p:nvPr/>
        </p:nvSpPr>
        <p:spPr>
          <a:xfrm>
            <a:off x="8023137" y="3016984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14" name="10-Point Star 413"/>
          <p:cNvSpPr/>
          <p:nvPr/>
        </p:nvSpPr>
        <p:spPr>
          <a:xfrm>
            <a:off x="7916399" y="4077072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16" name="10-Point Star 415"/>
          <p:cNvSpPr/>
          <p:nvPr/>
        </p:nvSpPr>
        <p:spPr>
          <a:xfrm>
            <a:off x="6016919" y="4310273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cxnSp>
        <p:nvCxnSpPr>
          <p:cNvPr id="417" name="Straight Connector 416"/>
          <p:cNvCxnSpPr/>
          <p:nvPr/>
        </p:nvCxnSpPr>
        <p:spPr>
          <a:xfrm>
            <a:off x="5318172" y="2552387"/>
            <a:ext cx="2323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>
            <a:stCxn id="408" idx="8"/>
          </p:cNvCxnSpPr>
          <p:nvPr/>
        </p:nvCxnSpPr>
        <p:spPr>
          <a:xfrm flipV="1">
            <a:off x="5241180" y="2479844"/>
            <a:ext cx="12634" cy="9544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>
            <a:endCxn id="410" idx="6"/>
          </p:cNvCxnSpPr>
          <p:nvPr/>
        </p:nvCxnSpPr>
        <p:spPr>
          <a:xfrm flipV="1">
            <a:off x="6544284" y="3164080"/>
            <a:ext cx="392879" cy="27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/>
          <p:cNvCxnSpPr>
            <a:endCxn id="416" idx="6"/>
          </p:cNvCxnSpPr>
          <p:nvPr/>
        </p:nvCxnSpPr>
        <p:spPr>
          <a:xfrm>
            <a:off x="5378651" y="4212712"/>
            <a:ext cx="638268" cy="159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/>
          <p:nvPr/>
        </p:nvCxnSpPr>
        <p:spPr>
          <a:xfrm flipV="1">
            <a:off x="5260592" y="3519756"/>
            <a:ext cx="392879" cy="27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/>
          <p:nvPr/>
        </p:nvCxnSpPr>
        <p:spPr>
          <a:xfrm flipH="1" flipV="1">
            <a:off x="5471465" y="2175640"/>
            <a:ext cx="212694" cy="1782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>
            <a:stCxn id="411" idx="7"/>
            <a:endCxn id="412" idx="2"/>
          </p:cNvCxnSpPr>
          <p:nvPr/>
        </p:nvCxnSpPr>
        <p:spPr>
          <a:xfrm>
            <a:off x="7589817" y="1973592"/>
            <a:ext cx="606297" cy="6246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/>
          <p:cNvCxnSpPr/>
          <p:nvPr/>
        </p:nvCxnSpPr>
        <p:spPr>
          <a:xfrm flipV="1">
            <a:off x="7589817" y="2069038"/>
            <a:ext cx="28861" cy="2079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>
            <a:stCxn id="253" idx="1"/>
            <a:endCxn id="427" idx="2"/>
          </p:cNvCxnSpPr>
          <p:nvPr/>
        </p:nvCxnSpPr>
        <p:spPr>
          <a:xfrm flipH="1" flipV="1">
            <a:off x="6283988" y="2029392"/>
            <a:ext cx="67736" cy="3599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Connector 428"/>
          <p:cNvCxnSpPr>
            <a:endCxn id="427" idx="9"/>
          </p:cNvCxnSpPr>
          <p:nvPr/>
        </p:nvCxnSpPr>
        <p:spPr>
          <a:xfrm flipV="1">
            <a:off x="5485091" y="1883768"/>
            <a:ext cx="798897" cy="2629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Connector 429"/>
          <p:cNvCxnSpPr/>
          <p:nvPr/>
        </p:nvCxnSpPr>
        <p:spPr>
          <a:xfrm>
            <a:off x="7074835" y="3139136"/>
            <a:ext cx="308263" cy="2701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/>
          <p:cNvCxnSpPr/>
          <p:nvPr/>
        </p:nvCxnSpPr>
        <p:spPr>
          <a:xfrm flipH="1">
            <a:off x="6850085" y="3129086"/>
            <a:ext cx="177079" cy="3906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Connector 432"/>
          <p:cNvCxnSpPr/>
          <p:nvPr/>
        </p:nvCxnSpPr>
        <p:spPr>
          <a:xfrm flipV="1">
            <a:off x="8102953" y="3008128"/>
            <a:ext cx="15096" cy="6778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" name="10-Point Star 433"/>
          <p:cNvSpPr/>
          <p:nvPr/>
        </p:nvSpPr>
        <p:spPr>
          <a:xfrm>
            <a:off x="8039106" y="3585666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cxnSp>
        <p:nvCxnSpPr>
          <p:cNvPr id="436" name="Straight Connector 435"/>
          <p:cNvCxnSpPr/>
          <p:nvPr/>
        </p:nvCxnSpPr>
        <p:spPr>
          <a:xfrm flipH="1" flipV="1">
            <a:off x="6846419" y="3968496"/>
            <a:ext cx="199470" cy="2834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6713387" y="2881920"/>
            <a:ext cx="308263" cy="2701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/>
          <p:nvPr/>
        </p:nvCxnSpPr>
        <p:spPr>
          <a:xfrm>
            <a:off x="6545476" y="3153072"/>
            <a:ext cx="34377" cy="3100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/>
          <p:nvPr/>
        </p:nvCxnSpPr>
        <p:spPr>
          <a:xfrm flipH="1" flipV="1">
            <a:off x="6257297" y="2846978"/>
            <a:ext cx="199470" cy="2834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/>
          <p:cNvCxnSpPr/>
          <p:nvPr/>
        </p:nvCxnSpPr>
        <p:spPr>
          <a:xfrm flipH="1" flipV="1">
            <a:off x="6014093" y="2963376"/>
            <a:ext cx="115442" cy="2834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Connector 442"/>
          <p:cNvCxnSpPr/>
          <p:nvPr/>
        </p:nvCxnSpPr>
        <p:spPr>
          <a:xfrm>
            <a:off x="6148430" y="3170260"/>
            <a:ext cx="308263" cy="2701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/>
          <p:cNvCxnSpPr>
            <a:endCxn id="414" idx="5"/>
          </p:cNvCxnSpPr>
          <p:nvPr/>
        </p:nvCxnSpPr>
        <p:spPr>
          <a:xfrm flipV="1">
            <a:off x="7013314" y="4194884"/>
            <a:ext cx="903085" cy="1039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445"/>
          <p:cNvCxnSpPr/>
          <p:nvPr/>
        </p:nvCxnSpPr>
        <p:spPr>
          <a:xfrm flipV="1">
            <a:off x="6003665" y="2013638"/>
            <a:ext cx="199470" cy="2834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/>
          <p:cNvCxnSpPr/>
          <p:nvPr/>
        </p:nvCxnSpPr>
        <p:spPr>
          <a:xfrm flipV="1">
            <a:off x="7776314" y="2553969"/>
            <a:ext cx="364177" cy="4425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/>
          <p:cNvCxnSpPr/>
          <p:nvPr/>
        </p:nvCxnSpPr>
        <p:spPr>
          <a:xfrm>
            <a:off x="7776314" y="2840715"/>
            <a:ext cx="308263" cy="270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/>
          <p:cNvCxnSpPr/>
          <p:nvPr/>
        </p:nvCxnSpPr>
        <p:spPr>
          <a:xfrm flipH="1" flipV="1">
            <a:off x="7758932" y="3845201"/>
            <a:ext cx="199470" cy="2834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/>
          <p:cNvCxnSpPr/>
          <p:nvPr/>
        </p:nvCxnSpPr>
        <p:spPr>
          <a:xfrm>
            <a:off x="5968657" y="3929141"/>
            <a:ext cx="129811" cy="4091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/>
          <p:cNvCxnSpPr/>
          <p:nvPr/>
        </p:nvCxnSpPr>
        <p:spPr>
          <a:xfrm flipV="1">
            <a:off x="7081054" y="2898529"/>
            <a:ext cx="308263" cy="2701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/>
          <p:cNvCxnSpPr>
            <a:endCxn id="351" idx="3"/>
          </p:cNvCxnSpPr>
          <p:nvPr/>
        </p:nvCxnSpPr>
        <p:spPr>
          <a:xfrm flipV="1">
            <a:off x="5401639" y="3947013"/>
            <a:ext cx="187195" cy="20949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10-Point Star 454"/>
          <p:cNvSpPr/>
          <p:nvPr/>
        </p:nvSpPr>
        <p:spPr>
          <a:xfrm>
            <a:off x="2838418" y="2045346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58" name="10-Point Star 457"/>
          <p:cNvSpPr/>
          <p:nvPr/>
        </p:nvSpPr>
        <p:spPr>
          <a:xfrm>
            <a:off x="1744368" y="1964727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61" name="10-Point Star 460"/>
          <p:cNvSpPr/>
          <p:nvPr/>
        </p:nvSpPr>
        <p:spPr>
          <a:xfrm>
            <a:off x="1576741" y="2914190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64" name="10-Point Star 463"/>
          <p:cNvSpPr/>
          <p:nvPr/>
        </p:nvSpPr>
        <p:spPr>
          <a:xfrm>
            <a:off x="491860" y="3065528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67" name="10-Point Star 466"/>
          <p:cNvSpPr/>
          <p:nvPr/>
        </p:nvSpPr>
        <p:spPr>
          <a:xfrm>
            <a:off x="2780327" y="2984714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70" name="10-Point Star 469"/>
          <p:cNvSpPr/>
          <p:nvPr/>
        </p:nvSpPr>
        <p:spPr>
          <a:xfrm>
            <a:off x="3920680" y="3152601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73" name="10-Point Star 472"/>
          <p:cNvSpPr/>
          <p:nvPr/>
        </p:nvSpPr>
        <p:spPr>
          <a:xfrm>
            <a:off x="2870327" y="4032712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74" name="10-Point Star 473"/>
          <p:cNvSpPr/>
          <p:nvPr/>
        </p:nvSpPr>
        <p:spPr>
          <a:xfrm>
            <a:off x="1666741" y="4204183"/>
            <a:ext cx="180000" cy="180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cxnSp>
        <p:nvCxnSpPr>
          <p:cNvPr id="475" name="Straight Connector 474"/>
          <p:cNvCxnSpPr/>
          <p:nvPr/>
        </p:nvCxnSpPr>
        <p:spPr>
          <a:xfrm flipV="1">
            <a:off x="2962571" y="3823062"/>
            <a:ext cx="457301" cy="2791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/>
          <p:cNvCxnSpPr/>
          <p:nvPr/>
        </p:nvCxnSpPr>
        <p:spPr>
          <a:xfrm flipV="1">
            <a:off x="1790492" y="3975462"/>
            <a:ext cx="457301" cy="2791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/>
          <p:cNvCxnSpPr/>
          <p:nvPr/>
        </p:nvCxnSpPr>
        <p:spPr>
          <a:xfrm flipV="1">
            <a:off x="1171610" y="3033494"/>
            <a:ext cx="434988" cy="486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/>
          <p:cNvCxnSpPr/>
          <p:nvPr/>
        </p:nvCxnSpPr>
        <p:spPr>
          <a:xfrm flipV="1">
            <a:off x="2438394" y="3081290"/>
            <a:ext cx="434988" cy="486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/>
          <p:cNvCxnSpPr/>
          <p:nvPr/>
        </p:nvCxnSpPr>
        <p:spPr>
          <a:xfrm flipV="1">
            <a:off x="3575692" y="3155281"/>
            <a:ext cx="434988" cy="486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/>
          <p:cNvCxnSpPr/>
          <p:nvPr/>
        </p:nvCxnSpPr>
        <p:spPr>
          <a:xfrm flipV="1">
            <a:off x="2322483" y="2136320"/>
            <a:ext cx="597235" cy="3511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/>
          <p:cNvCxnSpPr/>
          <p:nvPr/>
        </p:nvCxnSpPr>
        <p:spPr>
          <a:xfrm flipH="1" flipV="1">
            <a:off x="2877055" y="2107432"/>
            <a:ext cx="597235" cy="3511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/>
          <p:cNvCxnSpPr/>
          <p:nvPr/>
        </p:nvCxnSpPr>
        <p:spPr>
          <a:xfrm flipH="1" flipV="1">
            <a:off x="1842009" y="2069937"/>
            <a:ext cx="531990" cy="450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/>
          <p:cNvCxnSpPr/>
          <p:nvPr/>
        </p:nvCxnSpPr>
        <p:spPr>
          <a:xfrm flipV="1">
            <a:off x="1224519" y="2056713"/>
            <a:ext cx="597235" cy="3511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/>
          <p:cNvCxnSpPr/>
          <p:nvPr/>
        </p:nvCxnSpPr>
        <p:spPr>
          <a:xfrm flipV="1">
            <a:off x="581860" y="2706205"/>
            <a:ext cx="450000" cy="4327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/>
          <p:cNvCxnSpPr/>
          <p:nvPr/>
        </p:nvCxnSpPr>
        <p:spPr>
          <a:xfrm>
            <a:off x="578636" y="3160528"/>
            <a:ext cx="450000" cy="4327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/>
          <p:nvPr/>
        </p:nvCxnSpPr>
        <p:spPr>
          <a:xfrm>
            <a:off x="1265077" y="3848658"/>
            <a:ext cx="450000" cy="4327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/>
          <p:cNvCxnSpPr/>
          <p:nvPr/>
        </p:nvCxnSpPr>
        <p:spPr>
          <a:xfrm>
            <a:off x="2439829" y="2696230"/>
            <a:ext cx="450000" cy="4327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487"/>
          <p:cNvCxnSpPr/>
          <p:nvPr/>
        </p:nvCxnSpPr>
        <p:spPr>
          <a:xfrm flipV="1">
            <a:off x="2887178" y="2750262"/>
            <a:ext cx="532694" cy="3540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/>
          <p:cNvCxnSpPr/>
          <p:nvPr/>
        </p:nvCxnSpPr>
        <p:spPr>
          <a:xfrm>
            <a:off x="3556894" y="2692929"/>
            <a:ext cx="450000" cy="4327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/>
          <p:cNvCxnSpPr/>
          <p:nvPr/>
        </p:nvCxnSpPr>
        <p:spPr>
          <a:xfrm flipV="1">
            <a:off x="1692805" y="2630623"/>
            <a:ext cx="532694" cy="3540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/>
          <p:cNvCxnSpPr/>
          <p:nvPr/>
        </p:nvCxnSpPr>
        <p:spPr>
          <a:xfrm flipH="1" flipV="1">
            <a:off x="1666741" y="3033166"/>
            <a:ext cx="531990" cy="450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/>
          <p:cNvCxnSpPr/>
          <p:nvPr/>
        </p:nvCxnSpPr>
        <p:spPr>
          <a:xfrm flipH="1" flipV="1">
            <a:off x="2406046" y="3706976"/>
            <a:ext cx="531990" cy="450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1834368" y="2108201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110680" y="2108201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81860" y="3256505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834368" y="3256505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10680" y="3256505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95" name="TextBox 494"/>
          <p:cNvSpPr txBox="1"/>
          <p:nvPr/>
        </p:nvSpPr>
        <p:spPr>
          <a:xfrm>
            <a:off x="2447743" y="6237312"/>
            <a:ext cx="1720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en-IN" sz="2000" dirty="0" smtClean="0">
                <a:solidFill>
                  <a:prstClr val="black"/>
                </a:solidFill>
                <a:latin typeface="Franklin Gothic Medium Cond" pitchFamily="34" charset="0"/>
              </a:rPr>
              <a:t>Cement Particle </a:t>
            </a:r>
          </a:p>
        </p:txBody>
      </p:sp>
      <p:sp>
        <p:nvSpPr>
          <p:cNvPr id="253" name="Oval 252"/>
          <p:cNvSpPr/>
          <p:nvPr/>
        </p:nvSpPr>
        <p:spPr>
          <a:xfrm>
            <a:off x="6228184" y="2276872"/>
            <a:ext cx="843586" cy="768198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374" name="Oval 373"/>
          <p:cNvSpPr/>
          <p:nvPr/>
        </p:nvSpPr>
        <p:spPr>
          <a:xfrm>
            <a:off x="6300192" y="3191543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5366085" y="2235642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328" name="Oval 327"/>
          <p:cNvSpPr/>
          <p:nvPr/>
        </p:nvSpPr>
        <p:spPr>
          <a:xfrm>
            <a:off x="7152947" y="3191543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351" name="Oval 350"/>
          <p:cNvSpPr/>
          <p:nvPr/>
        </p:nvSpPr>
        <p:spPr>
          <a:xfrm>
            <a:off x="5457032" y="3209543"/>
            <a:ext cx="900000" cy="864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7060791" y="2226620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cxnSp>
        <p:nvCxnSpPr>
          <p:cNvPr id="496" name="Straight Connector 495"/>
          <p:cNvCxnSpPr/>
          <p:nvPr/>
        </p:nvCxnSpPr>
        <p:spPr>
          <a:xfrm flipH="1" flipV="1">
            <a:off x="1099124" y="2567168"/>
            <a:ext cx="531990" cy="450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81860" y="2108201"/>
            <a:ext cx="900000" cy="900000"/>
          </a:xfrm>
          <a:prstGeom prst="ellipse">
            <a:avLst/>
          </a:prstGeom>
          <a:solidFill>
            <a:srgbClr val="CC9966"/>
          </a:solidFill>
          <a:ln>
            <a:solidFill>
              <a:srgbClr val="CD9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27" name="10-Point Star 426"/>
          <p:cNvSpPr/>
          <p:nvPr/>
        </p:nvSpPr>
        <p:spPr>
          <a:xfrm>
            <a:off x="6138365" y="1866580"/>
            <a:ext cx="180000" cy="180000"/>
          </a:xfrm>
          <a:prstGeom prst="star10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15" name="10-Point Star 414"/>
          <p:cNvSpPr/>
          <p:nvPr/>
        </p:nvSpPr>
        <p:spPr>
          <a:xfrm>
            <a:off x="6966659" y="4204183"/>
            <a:ext cx="180000" cy="180000"/>
          </a:xfrm>
          <a:prstGeom prst="star10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10" name="10-Point Star 409"/>
          <p:cNvSpPr/>
          <p:nvPr/>
        </p:nvSpPr>
        <p:spPr>
          <a:xfrm>
            <a:off x="6937163" y="3101892"/>
            <a:ext cx="180000" cy="180000"/>
          </a:xfrm>
          <a:prstGeom prst="star10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41" name="10-Point Star 440"/>
          <p:cNvSpPr/>
          <p:nvPr/>
        </p:nvSpPr>
        <p:spPr>
          <a:xfrm>
            <a:off x="6051952" y="3100024"/>
            <a:ext cx="180000" cy="180000"/>
          </a:xfrm>
          <a:prstGeom prst="star10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98" name="TextBox 497"/>
          <p:cNvSpPr txBox="1"/>
          <p:nvPr/>
        </p:nvSpPr>
        <p:spPr>
          <a:xfrm>
            <a:off x="4827859" y="6237312"/>
            <a:ext cx="2637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en-IN" sz="2000" dirty="0" smtClean="0">
                <a:solidFill>
                  <a:prstClr val="black"/>
                </a:solidFill>
                <a:latin typeface="Franklin Gothic Medium Cond" pitchFamily="34" charset="0"/>
              </a:rPr>
              <a:t>ZycoBond Particle  </a:t>
            </a:r>
          </a:p>
        </p:txBody>
      </p:sp>
      <p:sp>
        <p:nvSpPr>
          <p:cNvPr id="409" name="10-Point Star 408"/>
          <p:cNvSpPr/>
          <p:nvPr/>
        </p:nvSpPr>
        <p:spPr>
          <a:xfrm>
            <a:off x="5277032" y="4120010"/>
            <a:ext cx="180000" cy="180000"/>
          </a:xfrm>
          <a:prstGeom prst="star10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412" name="10-Point Star 411"/>
          <p:cNvSpPr/>
          <p:nvPr/>
        </p:nvSpPr>
        <p:spPr>
          <a:xfrm>
            <a:off x="8050491" y="2435415"/>
            <a:ext cx="180000" cy="180000"/>
          </a:xfrm>
          <a:prstGeom prst="star10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500" name="10-Point Star 499"/>
          <p:cNvSpPr/>
          <p:nvPr/>
        </p:nvSpPr>
        <p:spPr>
          <a:xfrm>
            <a:off x="2234373" y="6295978"/>
            <a:ext cx="252000" cy="252000"/>
          </a:xfrm>
          <a:prstGeom prst="star10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501" name="10-Point Star 500"/>
          <p:cNvSpPr/>
          <p:nvPr/>
        </p:nvSpPr>
        <p:spPr>
          <a:xfrm>
            <a:off x="4619469" y="6295978"/>
            <a:ext cx="252000" cy="252000"/>
          </a:xfrm>
          <a:prstGeom prst="star10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1738" y="1380336"/>
            <a:ext cx="9015984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en-US" sz="2200" dirty="0" smtClean="0">
                <a:solidFill>
                  <a:prstClr val="black"/>
                </a:solidFill>
                <a:latin typeface="Franklin Gothic Medium Cond" pitchFamily="34" charset="0"/>
              </a:rPr>
              <a:t>ORGANO SILANE TREATED SOIL DISPLAYED THE FOLLOWING,</a:t>
            </a:r>
          </a:p>
          <a:p>
            <a:pPr marL="342900" indent="-342900" eaLnBrk="0" hangingPunct="0">
              <a:buFont typeface="Wingdings" pitchFamily="2" charset="2"/>
              <a:buChar char="ü"/>
            </a:pPr>
            <a:r>
              <a:rPr lang="en-US" sz="2200" dirty="0" smtClean="0">
                <a:solidFill>
                  <a:prstClr val="black"/>
                </a:solidFill>
                <a:latin typeface="Franklin Gothic Medium Cond" pitchFamily="34" charset="0"/>
              </a:rPr>
              <a:t>Soil Swelling Reduced by 85 %</a:t>
            </a:r>
            <a:endParaRPr lang="en-US" sz="2200" dirty="0">
              <a:solidFill>
                <a:prstClr val="black"/>
              </a:solidFill>
              <a:latin typeface="Franklin Gothic Medium Cond" pitchFamily="34" charset="0"/>
            </a:endParaRPr>
          </a:p>
          <a:p>
            <a:pPr marL="342900" indent="-342900" eaLnBrk="0" hangingPunct="0">
              <a:buFont typeface="Wingdings" pitchFamily="2" charset="2"/>
              <a:buChar char="ü"/>
            </a:pPr>
            <a:r>
              <a:rPr lang="en-US" sz="2200" dirty="0" smtClean="0">
                <a:solidFill>
                  <a:prstClr val="black"/>
                </a:solidFill>
                <a:latin typeface="Franklin Gothic Medium Cond" pitchFamily="34" charset="0"/>
              </a:rPr>
              <a:t>Compaction Density Increased by 4%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5971" y="2532464"/>
          <a:ext cx="9036496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21"/>
                <a:gridCol w="1448120"/>
                <a:gridCol w="1800949"/>
                <a:gridCol w="1079371"/>
                <a:gridCol w="1440160"/>
                <a:gridCol w="2812275"/>
              </a:tblGrid>
              <a:tr h="1004463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 err="1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Sr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Parameters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Measure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Soil w/o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 additive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Soil + Cement 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 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3%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Soil + Silane 0.75 kg/m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3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 + nano polymer 0.75  kg / m</a:t>
                      </a:r>
                      <a:r>
                        <a:rPr lang="en-US" sz="2200" b="0" baseline="3000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3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 + Cement 3%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073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1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CBR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%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7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67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125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7366">
                <a:tc vMerge="1"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% Improvement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-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857%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1685%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73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2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UCS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MPa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0.27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1.02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2.43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366">
                <a:tc vMerge="1"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% Improvement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278%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800%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3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3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Durability (Wet – Dry Cycles)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No. of cycles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0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4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12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03124">
                <a:tc vMerge="1"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IS</a:t>
                      </a:r>
                      <a:r>
                        <a:rPr lang="en-US" sz="2200" b="0" baseline="0" dirty="0" smtClean="0">
                          <a:latin typeface="Franklin Gothic Medium Cond" pitchFamily="34" charset="0"/>
                        </a:rPr>
                        <a:t> : 4332 </a:t>
                      </a:r>
                    </a:p>
                    <a:p>
                      <a:pPr algn="ctr"/>
                      <a:r>
                        <a:rPr lang="en-US" sz="2200" b="0" baseline="0" dirty="0" smtClean="0">
                          <a:latin typeface="Franklin Gothic Medium Cond" pitchFamily="34" charset="0"/>
                        </a:rPr>
                        <a:t>(Part 4)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Fails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Fails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Passes </a:t>
                      </a:r>
                    </a:p>
                    <a:p>
                      <a:pPr algn="ctr"/>
                      <a:r>
                        <a:rPr lang="en-US" sz="2200" b="0" dirty="0" smtClean="0">
                          <a:latin typeface="Franklin Gothic Medium Cond" pitchFamily="34" charset="0"/>
                        </a:rPr>
                        <a:t>(Simulates 20 years life)</a:t>
                      </a:r>
                      <a:endParaRPr lang="en-US" sz="2200" b="0" dirty="0">
                        <a:latin typeface="Franklin Gothic Medium Con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169476"/>
            <a:ext cx="8856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IN" sz="2800" dirty="0" smtClean="0">
                <a:solidFill>
                  <a:prstClr val="white"/>
                </a:solidFill>
                <a:latin typeface="Arial Black" pitchFamily="34" charset="0"/>
                <a:cs typeface="Times New Roman" pitchFamily="18" charset="0"/>
              </a:rPr>
              <a:t>CRRI RESEARCH : EXECUTIVE SUMMARY</a:t>
            </a:r>
            <a:endParaRPr lang="en-IN" sz="2800" dirty="0">
              <a:solidFill>
                <a:prstClr val="white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159732" y="845417"/>
            <a:ext cx="48245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IN" sz="28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 </a:t>
            </a:r>
            <a:r>
              <a:rPr lang="en-IN" sz="32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 </a:t>
            </a:r>
            <a:r>
              <a:rPr lang="en-IN" sz="28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Construction in Year 2010</a:t>
            </a:r>
            <a:endParaRPr lang="en-US" sz="2800" dirty="0">
              <a:solidFill>
                <a:prstClr val="black"/>
              </a:solidFill>
              <a:latin typeface="Franklin Gothic Medium Cond" pitchFamily="34" charset="0"/>
              <a:cs typeface="Times New Roman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09855" y="6377560"/>
            <a:ext cx="8778883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 smtClean="0">
                <a:solidFill>
                  <a:prstClr val="black"/>
                </a:solidFill>
                <a:latin typeface="Franklin Gothic Medium Cond" pitchFamily="34" charset="0"/>
                <a:cs typeface="Arial" pitchFamily="34" charset="0"/>
              </a:rPr>
              <a:t>Clayey Soil CBR 1.3 – 2.1, treated with Multi Layer </a:t>
            </a:r>
            <a:r>
              <a:rPr lang="en-US" sz="2200" dirty="0">
                <a:solidFill>
                  <a:prstClr val="black"/>
                </a:solidFill>
                <a:latin typeface="Franklin Gothic Medium Cond" pitchFamily="34" charset="0"/>
                <a:cs typeface="Arial" pitchFamily="34" charset="0"/>
              </a:rPr>
              <a:t>Waterproofed </a:t>
            </a:r>
            <a:r>
              <a:rPr lang="en-US" sz="2200" dirty="0" smtClean="0">
                <a:solidFill>
                  <a:prstClr val="black"/>
                </a:solidFill>
                <a:latin typeface="Franklin Gothic Medium Cond" pitchFamily="34" charset="0"/>
                <a:cs typeface="Arial" pitchFamily="34" charset="0"/>
              </a:rPr>
              <a:t>Envelope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83568" y="5715"/>
            <a:ext cx="79179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IN" sz="2400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BHARTHALI - BHARTHNA ROAD, TAL. KARJAN, DIST. VADODARA, GUJARAT</a:t>
            </a:r>
            <a:endParaRPr lang="en-US" sz="2400" dirty="0">
              <a:solidFill>
                <a:prstClr val="white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26" name="Picture 2" descr="D:\Rajesh Data\User Files\Desktop\New folder\Pic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79" y="1412776"/>
            <a:ext cx="8441593" cy="490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134048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 smtClean="0">
                <a:solidFill>
                  <a:prstClr val="white"/>
                </a:solidFill>
                <a:latin typeface="Arial Black" panose="020B0A04020102020204" pitchFamily="34" charset="0"/>
                <a:cs typeface="Calibri" pitchFamily="34" charset="0"/>
              </a:rPr>
              <a:t>HILL ROADS: CRITICAL ISSUES</a:t>
            </a:r>
          </a:p>
          <a:p>
            <a:pPr algn="ctr"/>
            <a:endParaRPr lang="en-IN" sz="2800" dirty="0" smtClean="0">
              <a:solidFill>
                <a:prstClr val="white"/>
              </a:solidFill>
              <a:latin typeface="Arial Black" panose="020B0A04020102020204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1578272"/>
            <a:ext cx="74888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Expensive to transport materials so i</a:t>
            </a:r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  <a:sym typeface="Wingdings" panose="05000000000000000000" pitchFamily="2" charset="2"/>
              </a:rPr>
              <a:t>t is imperative to use in-situ / local materials </a:t>
            </a:r>
            <a:endParaRPr lang="en-IN" sz="2400" dirty="0">
              <a:solidFill>
                <a:prstClr val="black"/>
              </a:solidFill>
              <a:latin typeface="Franklin Gothic Medium Cond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IN" sz="2400" dirty="0">
              <a:solidFill>
                <a:prstClr val="black"/>
              </a:solidFill>
              <a:latin typeface="Franklin Gothic Medium Cond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Inconsistent compaction due to cooler temperatures  and wind speed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sz="2400" dirty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	</a:t>
            </a:r>
            <a:endParaRPr lang="en-IN" sz="1200" i="1" dirty="0" smtClean="0">
              <a:solidFill>
                <a:prstClr val="black"/>
              </a:solidFill>
              <a:latin typeface="Franklin Gothic Medium Cond" pitchFamily="34" charset="0"/>
              <a:cs typeface="Calibri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High Shear in Bitumen Layers on curves, extreme slopes and higher loads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400" dirty="0">
              <a:solidFill>
                <a:prstClr val="black"/>
              </a:solidFill>
              <a:latin typeface="Franklin Gothic Medium Cond" pitchFamily="34" charset="0"/>
              <a:cs typeface="Calibri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Resistance to salt </a:t>
            </a:r>
            <a:r>
              <a:rPr lang="en-US" sz="24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on </a:t>
            </a:r>
            <a:r>
              <a:rPr lang="en-US" sz="24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bituminous layers</a:t>
            </a:r>
            <a:endParaRPr lang="en-IN" sz="2400" dirty="0" smtClean="0">
              <a:solidFill>
                <a:prstClr val="black"/>
              </a:solidFill>
              <a:latin typeface="Franklin Gothic Medium Cond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sz="2400" dirty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	</a:t>
            </a:r>
            <a:endParaRPr lang="en-IN" sz="2400" dirty="0" smtClean="0">
              <a:solidFill>
                <a:prstClr val="black"/>
              </a:solidFill>
              <a:latin typeface="Franklin Gothic Medium Cond" pitchFamily="34" charset="0"/>
              <a:cs typeface="Calibri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IN" sz="24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Rain cuts on the side slopes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400" dirty="0">
              <a:solidFill>
                <a:prstClr val="black"/>
              </a:solidFill>
              <a:latin typeface="Franklin Gothic Medium Cond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8508" y="984496"/>
            <a:ext cx="5606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Post Monsoon </a:t>
            </a:r>
            <a:r>
              <a:rPr lang="en-IN" sz="28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Performance 2010 - 2013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050" name="Picture 2" descr="D:\Rajesh Data\User Files\Desktop\New folder\Picture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1250"/>
          <a:stretch/>
        </p:blipFill>
        <p:spPr bwMode="auto">
          <a:xfrm>
            <a:off x="0" y="1514474"/>
            <a:ext cx="9144000" cy="501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3568" y="5715"/>
            <a:ext cx="79179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IN" sz="2400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BHARTHALI - BHARTHNA ROAD, TAL. KARJAN, DIST. VADODARA, GUJARAT</a:t>
            </a:r>
            <a:endParaRPr lang="en-US" sz="2400" dirty="0">
              <a:solidFill>
                <a:prstClr val="white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6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74728" y="984496"/>
            <a:ext cx="5594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Post Monsoon </a:t>
            </a:r>
            <a:r>
              <a:rPr lang="en-IN" sz="2800" dirty="0" smtClean="0">
                <a:solidFill>
                  <a:prstClr val="black"/>
                </a:solidFill>
                <a:latin typeface="Franklin Gothic Medium Cond" pitchFamily="34" charset="0"/>
                <a:cs typeface="Calibri" pitchFamily="34" charset="0"/>
              </a:rPr>
              <a:t>Performance 2014 - 2016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3074" name="Picture 2" descr="D:\Rajesh Data\User Files\Desktop\New folder\Pictur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" y="1528472"/>
            <a:ext cx="9119956" cy="493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3568" y="5715"/>
            <a:ext cx="79179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102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IN" sz="2400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BHARTHALI - BHARTHNA ROAD, TAL. KARJAN, DIST. VADODARA, GUJARAT</a:t>
            </a:r>
            <a:endParaRPr lang="en-US" sz="2400" dirty="0">
              <a:solidFill>
                <a:prstClr val="white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52501" y="-27384"/>
            <a:ext cx="7353299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IN" sz="2800" dirty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ESAL VALUE GAIN WITH WATER RESISTANCE </a:t>
            </a:r>
          </a:p>
          <a:p>
            <a:pPr algn="ctr" eaLnBrk="1" hangingPunct="1">
              <a:defRPr/>
            </a:pPr>
            <a:endParaRPr lang="en-GB" sz="2800" dirty="0">
              <a:solidFill>
                <a:prstClr val="white"/>
              </a:solidFill>
              <a:latin typeface="Arial Black" panose="020B0A04020102020204" pitchFamily="34" charset="0"/>
              <a:ea typeface="MS PGothic" pitchFamily="34" charset="-128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906678"/>
              </p:ext>
            </p:extLst>
          </p:nvPr>
        </p:nvGraphicFramePr>
        <p:xfrm>
          <a:off x="251521" y="1700808"/>
          <a:ext cx="8640959" cy="3600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6263"/>
                <a:gridCol w="1296144"/>
                <a:gridCol w="1272292"/>
                <a:gridCol w="1135060"/>
                <a:gridCol w="1280600"/>
                <a:gridCol w="1280600"/>
              </a:tblGrid>
              <a:tr h="849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IRC Design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IRC Design with Organo-Silane waterproofing </a:t>
                      </a:r>
                    </a:p>
                    <a:p>
                      <a:pPr algn="ctr" fontAlgn="t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(2.5% extra Cost)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 Cond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43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Drainage Coefficient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 + 10% higher layer coefficient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35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 Number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35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 MSA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35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Times Improvement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0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615918" y="2761764"/>
            <a:ext cx="3972306" cy="769441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r>
              <a:rPr lang="en-IN" sz="4400" i="1" dirty="0" smtClean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THANK YOU</a:t>
            </a:r>
            <a:endParaRPr lang="en-IN" sz="4400" i="1" dirty="0">
              <a:solidFill>
                <a:prstClr val="black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Ashit Data\User Files\Documents\ROADS\Road_Pictures\Pothol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/>
          <a:stretch/>
        </p:blipFill>
        <p:spPr bwMode="auto">
          <a:xfrm>
            <a:off x="4648344" y="4122865"/>
            <a:ext cx="3420000" cy="19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79712" y="937484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2000" dirty="0">
                <a:solidFill>
                  <a:srgbClr val="000000"/>
                </a:solidFill>
                <a:latin typeface="Franklin Gothic Medium Cond" pitchFamily="34" charset="0"/>
              </a:rPr>
              <a:t>Stripping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65449" y="937484"/>
            <a:ext cx="2185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2000" dirty="0">
                <a:solidFill>
                  <a:srgbClr val="000000"/>
                </a:solidFill>
                <a:latin typeface="Franklin Gothic Medium Cond" pitchFamily="34" charset="0"/>
              </a:rPr>
              <a:t>Raveling &amp; Pot Holes </a:t>
            </a:r>
          </a:p>
        </p:txBody>
      </p:sp>
      <p:pic>
        <p:nvPicPr>
          <p:cNvPr id="3074" name="Picture 2" descr="D:\Ashit Data\User Files\Downloads\Girl Enjoying Sno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5"/>
          <a:stretch/>
        </p:blipFill>
        <p:spPr bwMode="auto">
          <a:xfrm rot="16200000">
            <a:off x="5236832" y="1187174"/>
            <a:ext cx="2243024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3971878" y="1003268"/>
            <a:ext cx="600122" cy="26854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Franklin Gothic Medium Con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8520" y="26621"/>
            <a:ext cx="9361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 smtClean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365 DAY HEAVY CONDENSATION IN PAVEMENTS</a:t>
            </a:r>
            <a:endParaRPr lang="en-IN" sz="2800" dirty="0">
              <a:solidFill>
                <a:prstClr val="white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2292" name="Picture 4" descr="D:\Ashit Data\User Files\Desktop\Aggregates_Image_Curv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0"/>
          <a:stretch/>
        </p:blipFill>
        <p:spPr bwMode="auto">
          <a:xfrm>
            <a:off x="1282318" y="1440019"/>
            <a:ext cx="2443472" cy="468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827584" y="2161620"/>
            <a:ext cx="43204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81788" y="2305636"/>
            <a:ext cx="891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rgbClr val="000000"/>
                </a:solidFill>
                <a:latin typeface="Franklin Gothic Medium Cond" pitchFamily="34" charset="0"/>
              </a:rPr>
              <a:t>Air Gaps</a:t>
            </a:r>
          </a:p>
        </p:txBody>
      </p:sp>
      <p:sp>
        <p:nvSpPr>
          <p:cNvPr id="4" name="Oval 3"/>
          <p:cNvSpPr/>
          <p:nvPr/>
        </p:nvSpPr>
        <p:spPr>
          <a:xfrm>
            <a:off x="340995" y="1919439"/>
            <a:ext cx="387000" cy="38619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41076" y="3527165"/>
            <a:ext cx="43204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5520" y="3671181"/>
            <a:ext cx="771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rgbClr val="000000"/>
                </a:solidFill>
                <a:latin typeface="Franklin Gothic Medium Cond" pitchFamily="34" charset="0"/>
              </a:rPr>
              <a:t>Water </a:t>
            </a:r>
          </a:p>
          <a:p>
            <a:pPr algn="ctr" fontAlgn="b"/>
            <a:r>
              <a:rPr lang="en-US" dirty="0">
                <a:solidFill>
                  <a:srgbClr val="000000"/>
                </a:solidFill>
                <a:latin typeface="Franklin Gothic Medium Cond" pitchFamily="34" charset="0"/>
              </a:rPr>
              <a:t>Gets in</a:t>
            </a:r>
          </a:p>
        </p:txBody>
      </p:sp>
      <p:sp>
        <p:nvSpPr>
          <p:cNvPr id="20" name="Oval 19"/>
          <p:cNvSpPr/>
          <p:nvPr/>
        </p:nvSpPr>
        <p:spPr>
          <a:xfrm>
            <a:off x="254487" y="3284984"/>
            <a:ext cx="387000" cy="38619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5079403"/>
            <a:ext cx="11231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rgbClr val="000000"/>
                </a:solidFill>
                <a:latin typeface="Franklin Gothic Medium Cond" pitchFamily="34" charset="0"/>
              </a:rPr>
              <a:t>Water </a:t>
            </a:r>
          </a:p>
          <a:p>
            <a:pPr algn="ctr" fontAlgn="b"/>
            <a:r>
              <a:rPr lang="en-US" dirty="0">
                <a:solidFill>
                  <a:srgbClr val="000000"/>
                </a:solidFill>
                <a:latin typeface="Franklin Gothic Medium Cond" pitchFamily="34" charset="0"/>
              </a:rPr>
              <a:t>Evaporates</a:t>
            </a:r>
          </a:p>
          <a:p>
            <a:pPr algn="ctr" fontAlgn="b"/>
            <a:r>
              <a:rPr lang="en-US" dirty="0">
                <a:solidFill>
                  <a:srgbClr val="000000"/>
                </a:solidFill>
                <a:latin typeface="Franklin Gothic Medium Cond" pitchFamily="34" charset="0"/>
              </a:rPr>
              <a:t>&amp; Expands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6422" y="6269250"/>
            <a:ext cx="7315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2000" dirty="0" smtClean="0">
                <a:solidFill>
                  <a:srgbClr val="000000"/>
                </a:solidFill>
                <a:latin typeface="Franklin Gothic Medium Cond" pitchFamily="34" charset="0"/>
              </a:rPr>
              <a:t>Potholes, raveling and undulations can lead to loss of vehicle grip and speed</a:t>
            </a:r>
            <a:endParaRPr lang="en-US" sz="2000" dirty="0">
              <a:solidFill>
                <a:srgbClr val="000000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32040" y="1255881"/>
            <a:ext cx="2758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2000" dirty="0">
                <a:solidFill>
                  <a:srgbClr val="000000"/>
                </a:solidFill>
                <a:latin typeface="Franklin Gothic Medium Cond" pitchFamily="34" charset="0"/>
              </a:rPr>
              <a:t>Fatigue Cracking &amp; Rutting</a:t>
            </a:r>
          </a:p>
        </p:txBody>
      </p:sp>
      <p:pic>
        <p:nvPicPr>
          <p:cNvPr id="4099" name="Picture 3" descr="D:\Ashit Data\User Files\Downloads\Girl Enjoying Snow.jpg"/>
          <p:cNvPicPr>
            <a:picLocks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80"/>
          <a:stretch/>
        </p:blipFill>
        <p:spPr bwMode="auto">
          <a:xfrm>
            <a:off x="4671050" y="1844675"/>
            <a:ext cx="34200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Ashit Data\User Files\Downloads\Girl Enjoying Sno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76"/>
          <a:stretch/>
        </p:blipFill>
        <p:spPr bwMode="auto">
          <a:xfrm>
            <a:off x="4671199" y="4159515"/>
            <a:ext cx="3420000" cy="203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75656" y="1255881"/>
            <a:ext cx="2432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2000" dirty="0">
                <a:solidFill>
                  <a:srgbClr val="000000"/>
                </a:solidFill>
                <a:latin typeface="Franklin Gothic Medium Cond" pitchFamily="34" charset="0"/>
              </a:rPr>
              <a:t>Temperature Difference</a:t>
            </a:r>
          </a:p>
        </p:txBody>
      </p:sp>
      <p:pic>
        <p:nvPicPr>
          <p:cNvPr id="4101" name="Picture 5" descr="D:\Ashit Data\User Files\Downloads\Girl Enjoying Sno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6"/>
          <a:stretch/>
        </p:blipFill>
        <p:spPr bwMode="auto">
          <a:xfrm>
            <a:off x="1451608" y="2852936"/>
            <a:ext cx="2904368" cy="216000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>
            <a:off x="3971878" y="1334544"/>
            <a:ext cx="600122" cy="26854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43973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EXPANSION &amp; CONTRACTION CYCLES</a:t>
            </a:r>
          </a:p>
        </p:txBody>
      </p:sp>
    </p:spTree>
    <p:extLst>
      <p:ext uri="{BB962C8B-B14F-4D97-AF65-F5344CB8AC3E}">
        <p14:creationId xmlns:p14="http://schemas.microsoft.com/office/powerpoint/2010/main" val="41811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27663" y="1451527"/>
            <a:ext cx="1393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2000" dirty="0">
                <a:solidFill>
                  <a:srgbClr val="000000"/>
                </a:solidFill>
                <a:latin typeface="Franklin Gothic Medium Cond" pitchFamily="34" charset="0"/>
              </a:rPr>
              <a:t>Undulations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1451527"/>
            <a:ext cx="4614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2000" dirty="0">
                <a:solidFill>
                  <a:srgbClr val="000000"/>
                </a:solidFill>
                <a:latin typeface="Franklin Gothic Medium Cond" pitchFamily="34" charset="0"/>
              </a:rPr>
              <a:t>Larger Cracks &amp; Weakening of sub-grade soil</a:t>
            </a:r>
          </a:p>
        </p:txBody>
      </p:sp>
      <p:pic>
        <p:nvPicPr>
          <p:cNvPr id="5122" name="Picture 2" descr="D:\Ashit Data\User Files\Downloads\Girl Enjoying Sn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2"/>
          <a:stretch/>
        </p:blipFill>
        <p:spPr bwMode="auto">
          <a:xfrm>
            <a:off x="0" y="1936049"/>
            <a:ext cx="9144000" cy="49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5724128" y="1517311"/>
            <a:ext cx="600122" cy="26854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9672" y="143973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FREEZE-THAW CYCLES</a:t>
            </a:r>
          </a:p>
        </p:txBody>
      </p:sp>
    </p:spTree>
    <p:extLst>
      <p:ext uri="{BB962C8B-B14F-4D97-AF65-F5344CB8AC3E}">
        <p14:creationId xmlns:p14="http://schemas.microsoft.com/office/powerpoint/2010/main" val="39986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-27384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 smtClean="0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CRACKING DUE TO SUDDEN DROP IN TEMPERATURE</a:t>
            </a:r>
            <a:endParaRPr lang="en-IN" sz="2800" dirty="0">
              <a:solidFill>
                <a:srgbClr val="FFFFFF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5" name="Picture 2" descr="thermal Crack WA SR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34"/>
          <a:stretch>
            <a:fillRect/>
          </a:stretch>
        </p:blipFill>
        <p:spPr bwMode="auto">
          <a:xfrm>
            <a:off x="0" y="872720"/>
            <a:ext cx="9144000" cy="598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9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26621"/>
            <a:ext cx="8460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B</a:t>
            </a:r>
            <a:r>
              <a:rPr lang="en-IN" sz="2800" dirty="0" smtClean="0">
                <a:solidFill>
                  <a:srgbClr val="FFFFFF"/>
                </a:solidFill>
                <a:latin typeface="Arial Black" panose="020B0A04020102020204" pitchFamily="34" charset="0"/>
                <a:cs typeface="Arial" pitchFamily="34" charset="0"/>
              </a:rPr>
              <a:t>ITUMEN DETERIORATION DUE TO UV RADIATION</a:t>
            </a:r>
            <a:endParaRPr lang="en-IN" sz="2800" dirty="0">
              <a:solidFill>
                <a:srgbClr val="FFFFFF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7170" name="Picture 2" descr="http://www.asphaltinstitute.org/wp-content/uploads/public/engineering/maintenance_rehab/distress_photos/Bleed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6" b="5975"/>
          <a:stretch/>
        </p:blipFill>
        <p:spPr bwMode="auto">
          <a:xfrm>
            <a:off x="1043608" y="1412776"/>
            <a:ext cx="710430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0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7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52501" y="155192"/>
            <a:ext cx="735329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ja-JP" sz="2800" dirty="0" smtClean="0">
                <a:solidFill>
                  <a:prstClr val="white"/>
                </a:solidFill>
                <a:latin typeface="Arial Black" panose="020B0A04020102020204" pitchFamily="34" charset="0"/>
                <a:cs typeface="Arial" pitchFamily="34" charset="0"/>
              </a:rPr>
              <a:t>SAFETY </a:t>
            </a:r>
            <a:endParaRPr lang="en-GB" sz="2800" dirty="0">
              <a:solidFill>
                <a:prstClr val="white"/>
              </a:solidFill>
              <a:latin typeface="Arial Black" panose="020B0A04020102020204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1619672" y="1613699"/>
            <a:ext cx="568863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Potholes </a:t>
            </a: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Elimination ?</a:t>
            </a:r>
            <a:endParaRPr lang="en-IN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I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Salt Effects Elimination ?</a:t>
            </a:r>
            <a:endParaRPr lang="en-IN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I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Rutting </a:t>
            </a:r>
            <a:r>
              <a:rPr lang="en-IN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Elimination ? </a:t>
            </a:r>
            <a:endParaRPr lang="en-IN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Cracks 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Elimination ?</a:t>
            </a:r>
            <a:endParaRPr lang="en-I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0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ydex Nanotechnology for Green Roads-23Jun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Zydex Nanotechnology for Green Roads-23Jun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Zydex Nanotechnology for Green Roads-23Jun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tabilization Slide Show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Zydex Nanotechnology for Green Roads-25Jun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Zydex Nanotechnology for Green Roads-23Jun2014</Template>
  <TotalTime>1037</TotalTime>
  <Words>1041</Words>
  <Application>Microsoft Office PowerPoint</Application>
  <PresentationFormat>On-screen Show (4:3)</PresentationFormat>
  <Paragraphs>325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MS PGothic</vt:lpstr>
      <vt:lpstr>MS PGothic</vt:lpstr>
      <vt:lpstr>Arial</vt:lpstr>
      <vt:lpstr>Arial Black</vt:lpstr>
      <vt:lpstr>Calibri</vt:lpstr>
      <vt:lpstr>Franklin Gothic Medium Cond</vt:lpstr>
      <vt:lpstr>Segoe UI</vt:lpstr>
      <vt:lpstr>Tahoma</vt:lpstr>
      <vt:lpstr>Times New Roman</vt:lpstr>
      <vt:lpstr>Wingdings</vt:lpstr>
      <vt:lpstr>ヒラギノ角ゴ Pro W3</vt:lpstr>
      <vt:lpstr>Zydex Nanotechnology for Green Roads-23Jun2014</vt:lpstr>
      <vt:lpstr>2_Zydex Nanotechnology for Green Roads-23Jun2014</vt:lpstr>
      <vt:lpstr>4_Zydex Nanotechnology for Green Roads-23Jun2014</vt:lpstr>
      <vt:lpstr>2_Office Theme</vt:lpstr>
      <vt:lpstr>3_Stabilization Slide Show</vt:lpstr>
      <vt:lpstr>9_Office Theme</vt:lpstr>
      <vt:lpstr>1_Zydex Nanotechnology for Green Roads-25Jun2014</vt:lpstr>
      <vt:lpstr>10_Office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Zydex Industries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Ashit Pathak</dc:creator>
  <cp:lastModifiedBy>Himanshu Agarwal</cp:lastModifiedBy>
  <cp:revision>157</cp:revision>
  <dcterms:created xsi:type="dcterms:W3CDTF">2014-06-23T10:56:31Z</dcterms:created>
  <dcterms:modified xsi:type="dcterms:W3CDTF">2017-01-07T11:17:44Z</dcterms:modified>
</cp:coreProperties>
</file>