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8" r:id="rId2"/>
    <p:sldId id="256" r:id="rId3"/>
    <p:sldId id="284" r:id="rId4"/>
    <p:sldId id="285" r:id="rId5"/>
    <p:sldId id="302" r:id="rId6"/>
    <p:sldId id="303" r:id="rId7"/>
    <p:sldId id="269" r:id="rId8"/>
    <p:sldId id="275" r:id="rId9"/>
    <p:sldId id="270" r:id="rId10"/>
    <p:sldId id="295" r:id="rId11"/>
    <p:sldId id="286" r:id="rId12"/>
    <p:sldId id="287" r:id="rId13"/>
    <p:sldId id="288" r:id="rId14"/>
    <p:sldId id="290" r:id="rId15"/>
    <p:sldId id="291" r:id="rId16"/>
    <p:sldId id="292" r:id="rId17"/>
    <p:sldId id="293" r:id="rId18"/>
    <p:sldId id="294" r:id="rId19"/>
    <p:sldId id="304" r:id="rId20"/>
    <p:sldId id="272" r:id="rId21"/>
    <p:sldId id="257" r:id="rId22"/>
    <p:sldId id="258" r:id="rId23"/>
    <p:sldId id="259" r:id="rId24"/>
    <p:sldId id="260" r:id="rId25"/>
    <p:sldId id="262" r:id="rId26"/>
    <p:sldId id="264" r:id="rId27"/>
    <p:sldId id="263" r:id="rId28"/>
    <p:sldId id="265" r:id="rId29"/>
    <p:sldId id="266" r:id="rId30"/>
    <p:sldId id="267" r:id="rId31"/>
    <p:sldId id="273" r:id="rId32"/>
    <p:sldId id="289" r:id="rId33"/>
    <p:sldId id="276" r:id="rId34"/>
    <p:sldId id="283" r:id="rId35"/>
    <p:sldId id="299" r:id="rId36"/>
    <p:sldId id="300" r:id="rId37"/>
    <p:sldId id="301" r:id="rId38"/>
    <p:sldId id="279" r:id="rId39"/>
    <p:sldId id="26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1912" autoAdjust="0"/>
    <p:restoredTop sz="94660"/>
  </p:normalViewPr>
  <p:slideViewPr>
    <p:cSldViewPr snapToGrid="0">
      <p:cViewPr varScale="1">
        <p:scale>
          <a:sx n="73" d="100"/>
          <a:sy n="73" d="100"/>
        </p:scale>
        <p:origin x="-738"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HFS Application 2013</a:t>
            </a:r>
          </a:p>
          <a:p>
            <a:pPr>
              <a:defRPr sz="1862" b="0" i="0" u="none" strike="noStrike" kern="1200" spc="0" baseline="0">
                <a:solidFill>
                  <a:schemeClr val="tx1">
                    <a:lumMod val="65000"/>
                    <a:lumOff val="35000"/>
                  </a:schemeClr>
                </a:solidFill>
                <a:latin typeface="+mn-lt"/>
                <a:ea typeface="+mn-ea"/>
                <a:cs typeface="+mn-cs"/>
              </a:defRPr>
            </a:pPr>
            <a:r>
              <a:rPr lang="en-US" dirty="0" smtClean="0"/>
              <a:t>1,300,621 sq.m</a:t>
            </a:r>
            <a:endParaRPr lang="en-US" dirty="0"/>
          </a:p>
        </c:rich>
      </c:tx>
      <c:layout>
        <c:manualLayout>
          <c:xMode val="edge"/>
          <c:yMode val="edge"/>
          <c:x val="0.22797060815240131"/>
          <c:y val="0"/>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Sheet1!$B$1</c:f>
              <c:strCache>
                <c:ptCount val="1"/>
                <c:pt idx="0">
                  <c:v>Sales</c:v>
                </c:pt>
              </c:strCache>
            </c:strRef>
          </c:tx>
          <c:dPt>
            <c:idx val="0"/>
            <c:spPr>
              <a:solidFill>
                <a:schemeClr val="accent1"/>
              </a:solidFill>
              <a:ln w="25400">
                <a:solidFill>
                  <a:schemeClr val="lt1"/>
                </a:solidFill>
              </a:ln>
              <a:effectLst/>
              <a:sp3d contourW="25400">
                <a:contourClr>
                  <a:schemeClr val="lt1"/>
                </a:contourClr>
              </a:sp3d>
            </c:spPr>
          </c:dPt>
          <c:dPt>
            <c:idx val="1"/>
            <c:spPr>
              <a:solidFill>
                <a:schemeClr val="accent2"/>
              </a:solidFill>
              <a:ln w="25400">
                <a:solidFill>
                  <a:schemeClr val="lt1"/>
                </a:solidFill>
              </a:ln>
              <a:effectLst/>
              <a:sp3d contourW="25400">
                <a:contourClr>
                  <a:schemeClr val="lt1"/>
                </a:contourClr>
              </a:sp3d>
            </c:spPr>
          </c:dPt>
          <c:dPt>
            <c:idx val="2"/>
            <c:spPr>
              <a:solidFill>
                <a:schemeClr val="accent3"/>
              </a:solidFill>
              <a:ln w="25400">
                <a:solidFill>
                  <a:schemeClr val="lt1"/>
                </a:solidFill>
              </a:ln>
              <a:effectLst/>
              <a:sp3d contourW="25400">
                <a:contourClr>
                  <a:schemeClr val="lt1"/>
                </a:contourClr>
              </a:sp3d>
            </c:spPr>
          </c:dPt>
          <c:dPt>
            <c:idx val="3"/>
            <c:spPr>
              <a:solidFill>
                <a:schemeClr val="accent4"/>
              </a:solidFill>
              <a:ln w="25400">
                <a:solidFill>
                  <a:schemeClr val="lt1"/>
                </a:solidFill>
              </a:ln>
              <a:effectLst/>
              <a:sp3d contourW="25400">
                <a:contourClr>
                  <a:schemeClr val="lt1"/>
                </a:contourClr>
              </a:sp3d>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71.3</c:v>
                </c:pt>
                <c:pt idx="1">
                  <c:v>28.7</c:v>
                </c:pt>
                <c:pt idx="2">
                  <c:v>0</c:v>
                </c:pt>
                <c:pt idx="3">
                  <c:v>0</c:v>
                </c:pt>
              </c:numCache>
            </c:numRef>
          </c:val>
        </c:ser>
      </c:pie3D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HFS Application 2014</a:t>
            </a:r>
          </a:p>
          <a:p>
            <a:pPr>
              <a:defRPr sz="1862" b="0" i="0" u="none" strike="noStrike" kern="1200" spc="0" baseline="0">
                <a:solidFill>
                  <a:schemeClr val="tx1">
                    <a:lumMod val="65000"/>
                    <a:lumOff val="35000"/>
                  </a:schemeClr>
                </a:solidFill>
                <a:latin typeface="+mn-lt"/>
                <a:ea typeface="+mn-ea"/>
                <a:cs typeface="+mn-cs"/>
              </a:defRPr>
            </a:pPr>
            <a:r>
              <a:rPr lang="en-US" dirty="0" smtClean="0"/>
              <a:t>1,194,934 sq.m</a:t>
            </a:r>
            <a:endParaRPr lang="en-US" dirty="0"/>
          </a:p>
        </c:rich>
      </c:tx>
      <c:layout>
        <c:manualLayout>
          <c:xMode val="edge"/>
          <c:yMode val="edge"/>
          <c:x val="0.22797060815240094"/>
          <c:y val="0"/>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Sheet1!$B$1</c:f>
              <c:strCache>
                <c:ptCount val="1"/>
                <c:pt idx="0">
                  <c:v>Sales</c:v>
                </c:pt>
              </c:strCache>
            </c:strRef>
          </c:tx>
          <c:dPt>
            <c:idx val="0"/>
            <c:spPr>
              <a:solidFill>
                <a:schemeClr val="accent1"/>
              </a:solidFill>
              <a:ln w="25400">
                <a:solidFill>
                  <a:schemeClr val="lt1"/>
                </a:solidFill>
              </a:ln>
              <a:effectLst/>
              <a:sp3d contourW="25400">
                <a:contourClr>
                  <a:schemeClr val="lt1"/>
                </a:contourClr>
              </a:sp3d>
            </c:spPr>
          </c:dPt>
          <c:dPt>
            <c:idx val="1"/>
            <c:spPr>
              <a:solidFill>
                <a:schemeClr val="accent2"/>
              </a:solidFill>
              <a:ln w="25400">
                <a:solidFill>
                  <a:schemeClr val="lt1"/>
                </a:solidFill>
              </a:ln>
              <a:effectLst/>
              <a:sp3d contourW="25400">
                <a:contourClr>
                  <a:schemeClr val="lt1"/>
                </a:contourClr>
              </a:sp3d>
            </c:spPr>
          </c:dPt>
          <c:dPt>
            <c:idx val="2"/>
            <c:spPr>
              <a:solidFill>
                <a:schemeClr val="accent3"/>
              </a:solidFill>
              <a:ln w="25400">
                <a:solidFill>
                  <a:schemeClr val="lt1"/>
                </a:solidFill>
              </a:ln>
              <a:effectLst/>
              <a:sp3d contourW="25400">
                <a:contourClr>
                  <a:schemeClr val="lt1"/>
                </a:contourClr>
              </a:sp3d>
            </c:spPr>
          </c:dPt>
          <c:dPt>
            <c:idx val="3"/>
            <c:spPr>
              <a:solidFill>
                <a:schemeClr val="accent4"/>
              </a:solidFill>
              <a:ln w="25400">
                <a:solidFill>
                  <a:schemeClr val="lt1"/>
                </a:solidFill>
              </a:ln>
              <a:effectLst/>
              <a:sp3d contourW="25400">
                <a:contourClr>
                  <a:schemeClr val="lt1"/>
                </a:contourClr>
              </a:sp3d>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71.400000000000006</c:v>
                </c:pt>
                <c:pt idx="1">
                  <c:v>28.7</c:v>
                </c:pt>
                <c:pt idx="2">
                  <c:v>0</c:v>
                </c:pt>
                <c:pt idx="3">
                  <c:v>0</c:v>
                </c:pt>
              </c:numCache>
            </c:numRef>
          </c:val>
        </c:ser>
      </c:pie3D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50197-0AF3-46CE-880C-FC4EA0788728}" type="datetimeFigureOut">
              <a:rPr lang="en-GB" smtClean="0"/>
              <a:pPr/>
              <a:t>18/08/2017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D9306-492A-406C-91DF-09E1F504B33D}" type="slidenum">
              <a:rPr lang="en-GB" smtClean="0"/>
              <a:pPr/>
              <a:t>‹#›</a:t>
            </a:fld>
            <a:endParaRPr lang="en-GB"/>
          </a:p>
        </p:txBody>
      </p:sp>
    </p:spTree>
    <p:extLst>
      <p:ext uri="{BB962C8B-B14F-4D97-AF65-F5344CB8AC3E}">
        <p14:creationId xmlns="" xmlns:p14="http://schemas.microsoft.com/office/powerpoint/2010/main" val="2234944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FA91E73-8770-4DFE-8D28-5DA714194371}" type="slidenum">
              <a:rPr smtClean="0"/>
              <a:pPr/>
              <a:t>3</a:t>
            </a:fld>
            <a:endParaRPr/>
          </a:p>
        </p:txBody>
      </p:sp>
    </p:spTree>
    <p:extLst>
      <p:ext uri="{BB962C8B-B14F-4D97-AF65-F5344CB8AC3E}">
        <p14:creationId xmlns="" xmlns:p14="http://schemas.microsoft.com/office/powerpoint/2010/main" val="312153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267868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1221016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342177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content">
    <p:spTree>
      <p:nvGrpSpPr>
        <p:cNvPr id="1" name=""/>
        <p:cNvGrpSpPr/>
        <p:nvPr/>
      </p:nvGrpSpPr>
      <p:grpSpPr>
        <a:xfrm>
          <a:off x="0" y="0"/>
          <a:ext cx="0" cy="0"/>
          <a:chOff x="0" y="0"/>
          <a:chExt cx="0" cy="0"/>
        </a:xfrm>
      </p:grpSpPr>
      <p:sp>
        <p:nvSpPr>
          <p:cNvPr id="9" name="Pentagon 8"/>
          <p:cNvSpPr/>
          <p:nvPr userDrawn="1"/>
        </p:nvSpPr>
        <p:spPr>
          <a:xfrm>
            <a:off x="0" y="447675"/>
            <a:ext cx="1219200" cy="457200"/>
          </a:xfrm>
          <a:prstGeom prst="homePlate">
            <a:avLst>
              <a:gd name="adj" fmla="val 46914"/>
            </a:avLst>
          </a:prstGeom>
          <a:solidFill>
            <a:schemeClr val="tx2"/>
          </a:solid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ounded Rectangle 9"/>
          <p:cNvSpPr/>
          <p:nvPr userDrawn="1"/>
        </p:nvSpPr>
        <p:spPr>
          <a:xfrm flipV="1">
            <a:off x="1219200" y="955676"/>
            <a:ext cx="10363200" cy="55563"/>
          </a:xfrm>
          <a:prstGeom prst="roundRect">
            <a:avLst>
              <a:gd name="adj" fmla="val 50000"/>
            </a:avLst>
          </a:prstGeom>
          <a:solidFill>
            <a:srgbClr val="5B5B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endParaRPr>
          </a:p>
        </p:txBody>
      </p:sp>
      <p:pic>
        <p:nvPicPr>
          <p:cNvPr id="11" name="Picture 3"/>
          <p:cNvPicPr>
            <a:picLocks noChangeAspect="1" noChangeArrowheads="1"/>
          </p:cNvPicPr>
          <p:nvPr userDrawn="1"/>
        </p:nvPicPr>
        <p:blipFill>
          <a:blip r:embed="rId2"/>
          <a:srcRect r="71613"/>
          <a:stretch>
            <a:fillRect/>
          </a:stretch>
        </p:blipFill>
        <p:spPr bwMode="auto">
          <a:xfrm>
            <a:off x="88900" y="5888038"/>
            <a:ext cx="1041400" cy="781050"/>
          </a:xfrm>
          <a:prstGeom prst="rect">
            <a:avLst/>
          </a:prstGeom>
          <a:noFill/>
          <a:ln w="9525">
            <a:noFill/>
            <a:miter lim="800000"/>
            <a:headEnd/>
            <a:tailEnd/>
          </a:ln>
        </p:spPr>
      </p:pic>
      <p:sp>
        <p:nvSpPr>
          <p:cNvPr id="12" name="Pentagon 11"/>
          <p:cNvSpPr/>
          <p:nvPr userDrawn="1"/>
        </p:nvSpPr>
        <p:spPr>
          <a:xfrm rot="10800000">
            <a:off x="1219200" y="6169025"/>
            <a:ext cx="10972800" cy="228600"/>
          </a:xfrm>
          <a:prstGeom prst="homePlate">
            <a:avLst/>
          </a:prstGeom>
          <a:solidFill>
            <a:schemeClr val="tx2"/>
          </a:solid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Content Placeholder 2"/>
          <p:cNvSpPr>
            <a:spLocks noGrp="1"/>
          </p:cNvSpPr>
          <p:nvPr>
            <p:ph sz="half" idx="14"/>
          </p:nvPr>
        </p:nvSpPr>
        <p:spPr>
          <a:xfrm>
            <a:off x="1230671" y="1105327"/>
            <a:ext cx="4650021" cy="299884"/>
          </a:xfrm>
          <a:prstGeom prst="roundRect">
            <a:avLst/>
          </a:prstGeom>
          <a:solidFill>
            <a:srgbClr val="7F7F7F">
              <a:alpha val="75000"/>
            </a:srgbClr>
          </a:solidFill>
        </p:spPr>
        <p:txBody>
          <a:bodyPr>
            <a:noAutofit/>
          </a:bodyPr>
          <a:lstStyle>
            <a:lvl1pPr>
              <a:buFontTx/>
              <a:buNone/>
              <a:defRPr sz="1600">
                <a:latin typeface="Myriad Pro" pitchFamily="34" charset="0"/>
              </a:defRPr>
            </a:lvl1pPr>
          </a:lstStyle>
          <a:p>
            <a:pPr lvl="0"/>
            <a:r>
              <a:rPr lang="en-US" dirty="0" smtClean="0"/>
              <a:t>Click to edit Master text styles</a:t>
            </a:r>
          </a:p>
        </p:txBody>
      </p:sp>
      <p:sp>
        <p:nvSpPr>
          <p:cNvPr id="16" name="Content Placeholder 1"/>
          <p:cNvSpPr>
            <a:spLocks noGrp="1"/>
          </p:cNvSpPr>
          <p:nvPr>
            <p:ph sz="half" idx="13"/>
          </p:nvPr>
        </p:nvSpPr>
        <p:spPr>
          <a:xfrm>
            <a:off x="6940658" y="1107359"/>
            <a:ext cx="4650021" cy="299884"/>
          </a:xfrm>
          <a:prstGeom prst="roundRect">
            <a:avLst/>
          </a:prstGeom>
          <a:solidFill>
            <a:srgbClr val="7F7F7F">
              <a:alpha val="75000"/>
            </a:srgbClr>
          </a:solidFill>
        </p:spPr>
        <p:txBody>
          <a:bodyPr>
            <a:noAutofit/>
          </a:bodyPr>
          <a:lstStyle>
            <a:lvl1pPr>
              <a:buFontTx/>
              <a:buNone/>
              <a:defRPr sz="1600">
                <a:latin typeface="Myriad Pro" pitchFamily="34" charset="0"/>
              </a:defRPr>
            </a:lvl1pPr>
          </a:lstStyle>
          <a:p>
            <a:pPr lvl="0"/>
            <a:r>
              <a:rPr lang="en-US" dirty="0" smtClean="0"/>
              <a:t>Click to edit Master text styles</a:t>
            </a:r>
          </a:p>
        </p:txBody>
      </p:sp>
      <p:sp>
        <p:nvSpPr>
          <p:cNvPr id="17" name="Content Placeholder 3"/>
          <p:cNvSpPr>
            <a:spLocks noGrp="1"/>
          </p:cNvSpPr>
          <p:nvPr>
            <p:ph sz="half" idx="17"/>
          </p:nvPr>
        </p:nvSpPr>
        <p:spPr>
          <a:xfrm>
            <a:off x="1231900" y="1513841"/>
            <a:ext cx="4758864" cy="4632959"/>
          </a:xfrm>
          <a:prstGeom prst="rect">
            <a:avLst/>
          </a:prstGeom>
        </p:spPr>
        <p:txBody>
          <a:bodyPr/>
          <a:lstStyle>
            <a:lvl1pPr>
              <a:buFont typeface="Wingdings" pitchFamily="2" charset="2"/>
              <a:buChar char="§"/>
              <a:defRPr sz="1400"/>
            </a:lvl1pPr>
            <a:lvl2pPr>
              <a:buFont typeface="Wingdings" pitchFamily="2" charset="2"/>
              <a:buChar char="§"/>
              <a:defRPr sz="1400"/>
            </a:lvl2pPr>
            <a:lvl3pPr>
              <a:buFont typeface="Wingdings" pitchFamily="2" charset="2"/>
              <a:buChar char="§"/>
              <a:defRPr sz="1400"/>
            </a:lvl3pPr>
            <a:lvl4pPr>
              <a:buFont typeface="Wingdings" pitchFamily="2" charset="2"/>
              <a:buChar char="§"/>
              <a:defRPr sz="1400"/>
            </a:lvl4pPr>
            <a:lvl5pPr>
              <a:buFont typeface="Wingdings" pitchFamily="2" charset="2"/>
              <a:buChar cha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3"/>
          <p:cNvSpPr>
            <a:spLocks noGrp="1"/>
          </p:cNvSpPr>
          <p:nvPr>
            <p:ph sz="half" idx="18"/>
          </p:nvPr>
        </p:nvSpPr>
        <p:spPr>
          <a:xfrm>
            <a:off x="6836236" y="1513841"/>
            <a:ext cx="4758864" cy="2090420"/>
          </a:xfrm>
          <a:prstGeom prst="rect">
            <a:avLst/>
          </a:prstGeom>
        </p:spPr>
        <p:txBody>
          <a:bodyPr/>
          <a:lstStyle>
            <a:lvl1pPr>
              <a:buFont typeface="Wingdings" pitchFamily="2" charset="2"/>
              <a:buChar char="§"/>
              <a:defRPr sz="1400"/>
            </a:lvl1pPr>
            <a:lvl2pPr>
              <a:buFont typeface="Wingdings" pitchFamily="2" charset="2"/>
              <a:buChar char="§"/>
              <a:defRPr sz="1400"/>
            </a:lvl2pPr>
            <a:lvl3pPr>
              <a:buFont typeface="Wingdings" pitchFamily="2" charset="2"/>
              <a:buChar char="§"/>
              <a:defRPr sz="1400"/>
            </a:lvl3pPr>
            <a:lvl4pPr>
              <a:buFont typeface="Wingdings" pitchFamily="2" charset="2"/>
              <a:buChar char="§"/>
              <a:defRPr sz="1400"/>
            </a:lvl4pPr>
            <a:lvl5pPr>
              <a:buFont typeface="Wingdings" pitchFamily="2" charset="2"/>
              <a:buChar cha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
          <p:cNvSpPr>
            <a:spLocks noGrp="1"/>
          </p:cNvSpPr>
          <p:nvPr>
            <p:ph sz="half" idx="15"/>
          </p:nvPr>
        </p:nvSpPr>
        <p:spPr>
          <a:xfrm>
            <a:off x="6940658" y="3690464"/>
            <a:ext cx="4650021" cy="299884"/>
          </a:xfrm>
          <a:prstGeom prst="roundRect">
            <a:avLst/>
          </a:prstGeom>
          <a:solidFill>
            <a:srgbClr val="7F7F7F">
              <a:alpha val="75000"/>
            </a:srgbClr>
          </a:solidFill>
        </p:spPr>
        <p:txBody>
          <a:bodyPr>
            <a:noAutofit/>
          </a:bodyPr>
          <a:lstStyle>
            <a:lvl1pPr>
              <a:buFontTx/>
              <a:buNone/>
              <a:defRPr sz="1600">
                <a:latin typeface="Myriad Pro" pitchFamily="34" charset="0"/>
              </a:defRPr>
            </a:lvl1pPr>
          </a:lstStyle>
          <a:p>
            <a:pPr lvl="0"/>
            <a:r>
              <a:rPr lang="en-US" dirty="0" smtClean="0"/>
              <a:t>Click to edit Master text styles</a:t>
            </a:r>
          </a:p>
        </p:txBody>
      </p:sp>
      <p:sp>
        <p:nvSpPr>
          <p:cNvPr id="19" name="Content Placeholder 3"/>
          <p:cNvSpPr>
            <a:spLocks noGrp="1"/>
          </p:cNvSpPr>
          <p:nvPr>
            <p:ph sz="half" idx="20"/>
          </p:nvPr>
        </p:nvSpPr>
        <p:spPr>
          <a:xfrm>
            <a:off x="6836236" y="4053206"/>
            <a:ext cx="4758864" cy="2090420"/>
          </a:xfrm>
          <a:prstGeom prst="rect">
            <a:avLst/>
          </a:prstGeom>
        </p:spPr>
        <p:txBody>
          <a:bodyPr/>
          <a:lstStyle>
            <a:lvl1pPr>
              <a:buFont typeface="Wingdings" pitchFamily="2" charset="2"/>
              <a:buChar char="§"/>
              <a:defRPr sz="1400"/>
            </a:lvl1pPr>
            <a:lvl2pPr>
              <a:buFont typeface="Wingdings" pitchFamily="2" charset="2"/>
              <a:buChar char="§"/>
              <a:defRPr sz="1400"/>
            </a:lvl2pPr>
            <a:lvl3pPr>
              <a:buFont typeface="Wingdings" pitchFamily="2" charset="2"/>
              <a:buChar char="§"/>
              <a:defRPr sz="1400"/>
            </a:lvl3pPr>
            <a:lvl4pPr>
              <a:buFont typeface="Wingdings" pitchFamily="2" charset="2"/>
              <a:buChar char="§"/>
              <a:defRPr sz="1400"/>
            </a:lvl4pPr>
            <a:lvl5pPr>
              <a:buFont typeface="Wingdings" pitchFamily="2" charset="2"/>
              <a:buChar cha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itle Placeholder 1"/>
          <p:cNvSpPr>
            <a:spLocks noGrp="1"/>
          </p:cNvSpPr>
          <p:nvPr>
            <p:ph type="title"/>
          </p:nvPr>
        </p:nvSpPr>
        <p:spPr>
          <a:xfrm>
            <a:off x="1219200" y="345758"/>
            <a:ext cx="10363200" cy="639762"/>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3600" kern="1200" dirty="0">
                <a:solidFill>
                  <a:srgbClr val="EB8B33"/>
                </a:solidFill>
                <a:latin typeface="Aachen" pitchFamily="34" charset="0"/>
                <a:ea typeface="+mj-ea"/>
                <a:cs typeface="+mj-cs"/>
              </a:defRPr>
            </a:lvl1pPr>
          </a:lstStyle>
          <a:p>
            <a:r>
              <a:rPr lang="en-US" dirty="0"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slide">
    <p:spTree>
      <p:nvGrpSpPr>
        <p:cNvPr id="1" name=""/>
        <p:cNvGrpSpPr/>
        <p:nvPr/>
      </p:nvGrpSpPr>
      <p:grpSpPr>
        <a:xfrm>
          <a:off x="0" y="0"/>
          <a:ext cx="0" cy="0"/>
          <a:chOff x="0" y="0"/>
          <a:chExt cx="0" cy="0"/>
        </a:xfrm>
      </p:grpSpPr>
      <p:sp>
        <p:nvSpPr>
          <p:cNvPr id="7" name="Pentagon 6"/>
          <p:cNvSpPr/>
          <p:nvPr userDrawn="1"/>
        </p:nvSpPr>
        <p:spPr>
          <a:xfrm>
            <a:off x="0" y="447675"/>
            <a:ext cx="1219200" cy="457200"/>
          </a:xfrm>
          <a:prstGeom prst="homePlate">
            <a:avLst>
              <a:gd name="adj" fmla="val 46914"/>
            </a:avLst>
          </a:prstGeom>
          <a:solidFill>
            <a:schemeClr val="tx2"/>
          </a:solid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ounded Rectangle 7"/>
          <p:cNvSpPr/>
          <p:nvPr userDrawn="1"/>
        </p:nvSpPr>
        <p:spPr>
          <a:xfrm flipV="1">
            <a:off x="1219200" y="955676"/>
            <a:ext cx="10363200" cy="55563"/>
          </a:xfrm>
          <a:prstGeom prst="roundRect">
            <a:avLst>
              <a:gd name="adj" fmla="val 50000"/>
            </a:avLst>
          </a:prstGeom>
          <a:solidFill>
            <a:srgbClr val="5B5B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dirty="0">
              <a:solidFill>
                <a:prstClr val="white"/>
              </a:solidFill>
            </a:endParaRPr>
          </a:p>
        </p:txBody>
      </p:sp>
      <p:pic>
        <p:nvPicPr>
          <p:cNvPr id="9" name="Picture 3"/>
          <p:cNvPicPr>
            <a:picLocks noChangeAspect="1" noChangeArrowheads="1"/>
          </p:cNvPicPr>
          <p:nvPr userDrawn="1"/>
        </p:nvPicPr>
        <p:blipFill>
          <a:blip r:embed="rId2"/>
          <a:srcRect r="71613"/>
          <a:stretch>
            <a:fillRect/>
          </a:stretch>
        </p:blipFill>
        <p:spPr bwMode="auto">
          <a:xfrm>
            <a:off x="88900" y="5888038"/>
            <a:ext cx="1041400" cy="781050"/>
          </a:xfrm>
          <a:prstGeom prst="rect">
            <a:avLst/>
          </a:prstGeom>
          <a:noFill/>
          <a:ln w="9525">
            <a:noFill/>
            <a:miter lim="800000"/>
            <a:headEnd/>
            <a:tailEnd/>
          </a:ln>
        </p:spPr>
      </p:pic>
      <p:sp>
        <p:nvSpPr>
          <p:cNvPr id="10" name="Pentagon 9"/>
          <p:cNvSpPr/>
          <p:nvPr userDrawn="1"/>
        </p:nvSpPr>
        <p:spPr>
          <a:xfrm rot="10800000">
            <a:off x="1219200" y="6169025"/>
            <a:ext cx="10972800" cy="228600"/>
          </a:xfrm>
          <a:prstGeom prst="homePlate">
            <a:avLst/>
          </a:prstGeom>
          <a:solidFill>
            <a:schemeClr val="tx2"/>
          </a:solidFill>
          <a:ln>
            <a:noFill/>
          </a:ln>
          <a:effectLst>
            <a:outerShdw sx="1000" sy="1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Title Placeholder 1"/>
          <p:cNvSpPr>
            <a:spLocks noGrp="1"/>
          </p:cNvSpPr>
          <p:nvPr>
            <p:ph type="title"/>
          </p:nvPr>
        </p:nvSpPr>
        <p:spPr>
          <a:xfrm>
            <a:off x="1219200" y="345758"/>
            <a:ext cx="10363200" cy="639762"/>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3600" kern="1200" dirty="0">
                <a:solidFill>
                  <a:srgbClr val="EB8B33"/>
                </a:solidFill>
                <a:latin typeface="Aachen" pitchFamily="34" charset="0"/>
                <a:ea typeface="+mj-ea"/>
                <a:cs typeface="+mj-cs"/>
              </a:defRPr>
            </a:lvl1pPr>
          </a:lstStyle>
          <a:p>
            <a:r>
              <a:rPr lang="en-US" dirty="0" smtClean="0"/>
              <a:t>Click to edit Master title style</a:t>
            </a:r>
            <a:endParaRPr lang="en-US" dirty="0"/>
          </a:p>
        </p:txBody>
      </p:sp>
      <p:sp>
        <p:nvSpPr>
          <p:cNvPr id="18" name="Content Placeholder 5"/>
          <p:cNvSpPr>
            <a:spLocks noGrp="1"/>
          </p:cNvSpPr>
          <p:nvPr>
            <p:ph sz="half" idx="16"/>
          </p:nvPr>
        </p:nvSpPr>
        <p:spPr>
          <a:xfrm>
            <a:off x="1219201" y="1104819"/>
            <a:ext cx="10375900" cy="299884"/>
          </a:xfrm>
          <a:prstGeom prst="roundRect">
            <a:avLst/>
          </a:prstGeom>
          <a:solidFill>
            <a:srgbClr val="7F7F7F">
              <a:alpha val="75000"/>
            </a:srgbClr>
          </a:solidFill>
        </p:spPr>
        <p:txBody>
          <a:bodyPr numCol="1" anchor="ctr">
            <a:noAutofit/>
          </a:bodyPr>
          <a:lstStyle>
            <a:lvl1pPr marL="342900" marR="0" indent="-342900" algn="l" defTabSz="914400" rtl="0" eaLnBrk="1" fontAlgn="auto" latinLnBrk="0" hangingPunct="1">
              <a:lnSpc>
                <a:spcPct val="100000"/>
              </a:lnSpc>
              <a:spcBef>
                <a:spcPct val="20000"/>
              </a:spcBef>
              <a:spcAft>
                <a:spcPts val="0"/>
              </a:spcAft>
              <a:buClrTx/>
              <a:buSzTx/>
              <a:buFontTx/>
              <a:buNone/>
              <a:tabLst/>
              <a:defRPr kumimoji="0" lang="en-US" sz="1600" b="0" i="0" u="none" strike="noStrike" kern="1200" cap="none" spc="0" normalizeH="0" baseline="0" noProof="0">
                <a:ln>
                  <a:noFill/>
                </a:ln>
                <a:solidFill>
                  <a:schemeClr val="tx1"/>
                </a:solidFill>
                <a:effectLst/>
                <a:uLnTx/>
                <a:uFillTx/>
                <a:latin typeface="Myriad Pro" pitchFamily="34" charset="0"/>
              </a:defRPr>
            </a:lvl1pPr>
          </a:lstStyle>
          <a:p>
            <a:pPr lvl="0"/>
            <a:r>
              <a:rPr lang="en-US" dirty="0" smtClean="0"/>
              <a:t>Click to edit Master text style</a:t>
            </a:r>
          </a:p>
        </p:txBody>
      </p:sp>
      <p:sp>
        <p:nvSpPr>
          <p:cNvPr id="20" name="Content Placeholder 2"/>
          <p:cNvSpPr>
            <a:spLocks noGrp="1"/>
          </p:cNvSpPr>
          <p:nvPr>
            <p:ph sz="half" idx="17"/>
          </p:nvPr>
        </p:nvSpPr>
        <p:spPr>
          <a:xfrm>
            <a:off x="1230668" y="3683352"/>
            <a:ext cx="10363200" cy="299884"/>
          </a:xfrm>
          <a:prstGeom prst="roundRect">
            <a:avLst/>
          </a:prstGeom>
          <a:solidFill>
            <a:srgbClr val="7F7F7F">
              <a:alpha val="75000"/>
            </a:srgbClr>
          </a:solidFill>
        </p:spPr>
        <p:txBody>
          <a:bodyPr>
            <a:noAutofit/>
          </a:bodyPr>
          <a:lstStyle>
            <a:lvl1pPr>
              <a:buFontTx/>
              <a:buNone/>
              <a:defRPr sz="1600">
                <a:latin typeface="Myriad Pro" pitchFamily="34" charset="0"/>
              </a:defRPr>
            </a:lvl1pPr>
          </a:lstStyle>
          <a:p>
            <a:pPr lvl="0"/>
            <a:r>
              <a:rPr lang="en-US" dirty="0" smtClean="0"/>
              <a:t>Click to edit Master text style</a:t>
            </a:r>
          </a:p>
        </p:txBody>
      </p:sp>
      <p:sp>
        <p:nvSpPr>
          <p:cNvPr id="21" name="Content Placeholder 3"/>
          <p:cNvSpPr>
            <a:spLocks noGrp="1"/>
          </p:cNvSpPr>
          <p:nvPr>
            <p:ph sz="half" idx="19"/>
          </p:nvPr>
        </p:nvSpPr>
        <p:spPr>
          <a:xfrm>
            <a:off x="1231900" y="4081781"/>
            <a:ext cx="10363200" cy="2090420"/>
          </a:xfrm>
          <a:prstGeom prst="rect">
            <a:avLst/>
          </a:prstGeom>
        </p:spPr>
        <p:txBody>
          <a:bodyPr/>
          <a:lstStyle>
            <a:lvl1pPr>
              <a:buFont typeface="Wingdings" pitchFamily="2" charset="2"/>
              <a:buChar char="§"/>
              <a:defRPr sz="1400"/>
            </a:lvl1pPr>
            <a:lvl2pPr>
              <a:buFont typeface="Wingdings" pitchFamily="2" charset="2"/>
              <a:buChar char="§"/>
              <a:defRPr sz="1400"/>
            </a:lvl2pPr>
            <a:lvl3pPr>
              <a:buFont typeface="Wingdings" pitchFamily="2" charset="2"/>
              <a:buChar char="§"/>
              <a:defRPr sz="1400"/>
            </a:lvl3pPr>
            <a:lvl4pPr>
              <a:buFont typeface="Wingdings" pitchFamily="2" charset="2"/>
              <a:buChar char="§"/>
              <a:defRPr sz="1400"/>
            </a:lvl4pPr>
            <a:lvl5pPr>
              <a:buFont typeface="Wingdings" pitchFamily="2" charset="2"/>
              <a:buChar cha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3"/>
          <p:cNvSpPr>
            <a:spLocks noGrp="1"/>
          </p:cNvSpPr>
          <p:nvPr>
            <p:ph sz="half" idx="21"/>
          </p:nvPr>
        </p:nvSpPr>
        <p:spPr>
          <a:xfrm>
            <a:off x="1231900" y="1513841"/>
            <a:ext cx="10363200" cy="2090420"/>
          </a:xfrm>
          <a:prstGeom prst="rect">
            <a:avLst/>
          </a:prstGeom>
        </p:spPr>
        <p:txBody>
          <a:bodyPr/>
          <a:lstStyle>
            <a:lvl1pPr>
              <a:buFont typeface="Wingdings" pitchFamily="2" charset="2"/>
              <a:buChar char="§"/>
              <a:defRPr sz="1400"/>
            </a:lvl1pPr>
            <a:lvl2pPr>
              <a:buFont typeface="Wingdings" pitchFamily="2" charset="2"/>
              <a:buChar char="§"/>
              <a:defRPr sz="1400"/>
            </a:lvl2pPr>
            <a:lvl3pPr>
              <a:buFont typeface="Wingdings" pitchFamily="2" charset="2"/>
              <a:buChar char="§"/>
              <a:defRPr sz="1400"/>
            </a:lvl3pPr>
            <a:lvl4pPr>
              <a:buFont typeface="Wingdings" pitchFamily="2" charset="2"/>
              <a:buChar char="§"/>
              <a:defRPr sz="1400"/>
            </a:lvl4pPr>
            <a:lvl5pPr>
              <a:buFont typeface="Wingdings" pitchFamily="2" charset="2"/>
              <a:buChar cha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3619382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189351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377213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3032200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41604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2853181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132902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6B88A8-6F27-4819-A220-4F15B58A6FEE}" type="datetimeFigureOut">
              <a:rPr lang="en-GB" smtClean="0"/>
              <a:pPr/>
              <a:t>18/08/2017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392002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B88A8-6F27-4819-A220-4F15B58A6FEE}" type="datetimeFigureOut">
              <a:rPr lang="en-GB" smtClean="0"/>
              <a:pPr/>
              <a:t>18/08/2017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C9DFE-507D-4619-8468-D0E3FEBB2675}" type="slidenum">
              <a:rPr lang="en-GB" smtClean="0"/>
              <a:pPr/>
              <a:t>‹#›</a:t>
            </a:fld>
            <a:endParaRPr lang="en-GB"/>
          </a:p>
        </p:txBody>
      </p:sp>
    </p:spTree>
    <p:extLst>
      <p:ext uri="{BB962C8B-B14F-4D97-AF65-F5344CB8AC3E}">
        <p14:creationId xmlns="" xmlns:p14="http://schemas.microsoft.com/office/powerpoint/2010/main" val="850040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65.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9.pn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ideo" Target="file:///C:\Users\Dell%20Pc\Desktop\CPWD\High%20Friction%20Surfacing%20Saves%20Lives%20-%20YouTube%20(480p).mp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26" Type="http://schemas.openxmlformats.org/officeDocument/2006/relationships/image" Target="../media/image31.jpeg"/><Relationship Id="rId3" Type="http://schemas.openxmlformats.org/officeDocument/2006/relationships/image" Target="../media/image8.jpeg"/><Relationship Id="rId21" Type="http://schemas.openxmlformats.org/officeDocument/2006/relationships/image" Target="../media/image26.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5" Type="http://schemas.openxmlformats.org/officeDocument/2006/relationships/image" Target="../media/image30.jpeg"/><Relationship Id="rId2" Type="http://schemas.openxmlformats.org/officeDocument/2006/relationships/notesSlide" Target="../notesSlides/notesSlide1.xml"/><Relationship Id="rId16" Type="http://schemas.openxmlformats.org/officeDocument/2006/relationships/image" Target="../media/image21.jpeg"/><Relationship Id="rId20"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24" Type="http://schemas.openxmlformats.org/officeDocument/2006/relationships/image" Target="../media/image29.jpeg"/><Relationship Id="rId5" Type="http://schemas.openxmlformats.org/officeDocument/2006/relationships/image" Target="../media/image10.jpeg"/><Relationship Id="rId15" Type="http://schemas.openxmlformats.org/officeDocument/2006/relationships/image" Target="../media/image20.jpeg"/><Relationship Id="rId23" Type="http://schemas.openxmlformats.org/officeDocument/2006/relationships/image" Target="../media/image28.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7.jpeg"/><Relationship Id="rId27"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6.jpe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itex International Group Corporate film">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703617" y="354841"/>
            <a:ext cx="10801445" cy="6075813"/>
          </a:xfrm>
          <a:prstGeom prst="rect">
            <a:avLst/>
          </a:prstGeom>
        </p:spPr>
      </p:pic>
    </p:spTree>
    <p:extLst>
      <p:ext uri="{BB962C8B-B14F-4D97-AF65-F5344CB8AC3E}">
        <p14:creationId xmlns="" xmlns:p14="http://schemas.microsoft.com/office/powerpoint/2010/main" val="3336281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1219200" y="346076"/>
            <a:ext cx="10363200" cy="639763"/>
          </a:xfrm>
          <a:noFill/>
          <a:ln>
            <a:miter lim="800000"/>
            <a:headEnd/>
            <a:tailEnd/>
          </a:ln>
        </p:spPr>
        <p:txBody>
          <a:bodyPr wrap="square" numCol="1" anchorCtr="0" compatLnSpc="1">
            <a:prstTxWarp prst="textNoShape">
              <a:avLst/>
            </a:prstTxWarp>
          </a:bodyPr>
          <a:lstStyle/>
          <a:p>
            <a:r>
              <a:rPr b="1" smtClean="0">
                <a:latin typeface="Aachen"/>
              </a:rPr>
              <a:t>Equipment</a:t>
            </a:r>
            <a:endParaRPr smtClean="0">
              <a:latin typeface="Aachen"/>
            </a:endParaRPr>
          </a:p>
        </p:txBody>
      </p:sp>
      <p:sp>
        <p:nvSpPr>
          <p:cNvPr id="18435" name="Content Placeholder 2"/>
          <p:cNvSpPr>
            <a:spLocks noGrp="1"/>
          </p:cNvSpPr>
          <p:nvPr>
            <p:ph sz="half" idx="16"/>
          </p:nvPr>
        </p:nvSpPr>
        <p:spPr bwMode="auto">
          <a:xfrm>
            <a:off x="1236134" y="1104900"/>
            <a:ext cx="10375900" cy="300038"/>
          </a:xfrm>
          <a:solidFill>
            <a:srgbClr val="7F7F7F">
              <a:alpha val="74901"/>
            </a:srgbClr>
          </a:solidFill>
          <a:ln>
            <a:round/>
            <a:headEnd/>
            <a:tailEnd/>
          </a:ln>
        </p:spPr>
        <p:txBody>
          <a:bodyPr vert="horz" wrap="square" lIns="91440" tIns="45720" rIns="91440" bIns="45720" anchorCtr="0" compatLnSpc="1">
            <a:prstTxWarp prst="textNoShape">
              <a:avLst/>
            </a:prstTxWarp>
          </a:bodyPr>
          <a:lstStyle/>
          <a:p>
            <a:pPr fontAlgn="base">
              <a:spcAft>
                <a:spcPct val="0"/>
              </a:spcAft>
            </a:pPr>
            <a:r>
              <a:rPr smtClean="0">
                <a:latin typeface="Myriad Pro"/>
              </a:rPr>
              <a:t> Hot Compressed Air Equipment</a:t>
            </a:r>
          </a:p>
        </p:txBody>
      </p:sp>
      <p:sp>
        <p:nvSpPr>
          <p:cNvPr id="18436" name="Content Placeholder 5"/>
          <p:cNvSpPr>
            <a:spLocks noGrp="1"/>
          </p:cNvSpPr>
          <p:nvPr>
            <p:ph sz="half" idx="21"/>
          </p:nvPr>
        </p:nvSpPr>
        <p:spPr bwMode="auto">
          <a:xfrm>
            <a:off x="1231900" y="1514476"/>
            <a:ext cx="6115051" cy="13382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latin typeface="Myriad Pro"/>
                <a:cs typeface="Arial" pitchFamily="34" charset="0"/>
              </a:rPr>
              <a:t> Hot Compressed Air Equipment uses a mixture of propane gas and compressed air for drying and cleaning of road surface.</a:t>
            </a:r>
          </a:p>
        </p:txBody>
      </p:sp>
      <p:pic>
        <p:nvPicPr>
          <p:cNvPr id="8" name="Picture 2"/>
          <p:cNvPicPr>
            <a:picLocks noChangeAspect="1" noChangeArrowheads="1"/>
          </p:cNvPicPr>
          <p:nvPr/>
        </p:nvPicPr>
        <p:blipFill>
          <a:blip r:embed="rId2" cstate="print">
            <a:extLst>
              <a:ext uri="{28A0092B-C50C-407E-A947-70E740481C1C}"/>
            </a:extLst>
          </a:blip>
          <a:srcRect t="14366"/>
          <a:stretch>
            <a:fillRect/>
          </a:stretch>
        </p:blipFill>
        <p:spPr bwMode="auto">
          <a:xfrm>
            <a:off x="6913946" y="3531114"/>
            <a:ext cx="4494837" cy="1952063"/>
          </a:xfrm>
          <a:prstGeom prst="roundRect">
            <a:avLst>
              <a:gd name="adj" fmla="val 3136"/>
            </a:avLst>
          </a:prstGeom>
          <a:noFill/>
          <a:ln>
            <a:noFill/>
          </a:ln>
          <a:extLst>
            <a:ext uri="{909E8E84-426E-40DD-AFC4-6F175D3DCCD1}"/>
            <a:ext uri="{91240B29-F687-4F45-9708-019B960494DF}"/>
            <a:ext uri="{AF507438-7753-43E0-B8FC-AC1667EBCBE1}"/>
          </a:extLst>
        </p:spPr>
      </p:pic>
      <p:sp>
        <p:nvSpPr>
          <p:cNvPr id="18438" name="Content Placeholder 5"/>
          <p:cNvSpPr>
            <a:spLocks noGrp="1"/>
          </p:cNvSpPr>
          <p:nvPr>
            <p:ph sz="half" idx="21"/>
          </p:nvPr>
        </p:nvSpPr>
        <p:spPr bwMode="auto">
          <a:xfrm>
            <a:off x="1280584" y="3459163"/>
            <a:ext cx="5613400" cy="2090737"/>
          </a:xfrm>
          <a:noFill/>
          <a:ln>
            <a:miter lim="800000"/>
            <a:headEnd/>
            <a:tailEnd/>
          </a:ln>
        </p:spPr>
        <p:txBody>
          <a:bodyPr vert="horz" wrap="square" lIns="91440" tIns="45720" rIns="91440" bIns="45720" numCol="1" anchor="t" anchorCtr="0" compatLnSpc="1">
            <a:prstTxWarp prst="textNoShape">
              <a:avLst/>
            </a:prstTxWarp>
          </a:bodyPr>
          <a:lstStyle/>
          <a:p>
            <a:pPr marL="365125" indent="-365125" eaLnBrk="1" hangingPunct="1">
              <a:spcBef>
                <a:spcPts val="600"/>
              </a:spcBef>
            </a:pPr>
            <a:r>
              <a:rPr lang="en-US" dirty="0" smtClean="0">
                <a:latin typeface="Myriad Pro"/>
                <a:cs typeface="Arial" pitchFamily="34" charset="0"/>
              </a:rPr>
              <a:t>Twin Blade Boiler constructed with 6mm boiler plate mild steel wall and 15mm base.</a:t>
            </a:r>
          </a:p>
          <a:p>
            <a:pPr marL="365125" indent="-365125" eaLnBrk="1" hangingPunct="1">
              <a:spcBef>
                <a:spcPts val="600"/>
              </a:spcBef>
            </a:pPr>
            <a:r>
              <a:rPr lang="en-US" dirty="0" smtClean="0">
                <a:latin typeface="Myriad Pro"/>
                <a:cs typeface="Arial" pitchFamily="34" charset="0"/>
              </a:rPr>
              <a:t>Its capacity varies from 0.5 Ton to 2.5 Ton</a:t>
            </a:r>
          </a:p>
          <a:p>
            <a:pPr marL="365125" indent="-365125" eaLnBrk="1" hangingPunct="1">
              <a:spcBef>
                <a:spcPts val="600"/>
              </a:spcBef>
            </a:pPr>
            <a:r>
              <a:rPr lang="en-US" dirty="0" smtClean="0">
                <a:latin typeface="Myriad Pro"/>
                <a:cs typeface="Arial" pitchFamily="34" charset="0"/>
              </a:rPr>
              <a:t>It is supplied with an integral fuel management system linked with independent thermostatic control</a:t>
            </a:r>
          </a:p>
          <a:p>
            <a:pPr marL="365125" indent="-365125" eaLnBrk="1" hangingPunct="1">
              <a:spcBef>
                <a:spcPts val="600"/>
              </a:spcBef>
            </a:pPr>
            <a:r>
              <a:rPr lang="en-US" dirty="0" smtClean="0">
                <a:latin typeface="Myriad Pro"/>
                <a:cs typeface="Arial" pitchFamily="34" charset="0"/>
              </a:rPr>
              <a:t>Eco friendly fuel – LPG used.</a:t>
            </a:r>
          </a:p>
          <a:p>
            <a:pPr marL="365125" indent="-365125" eaLnBrk="1" hangingPunct="1">
              <a:spcBef>
                <a:spcPts val="600"/>
              </a:spcBef>
            </a:pPr>
            <a:endParaRPr lang="en-US" dirty="0" smtClean="0"/>
          </a:p>
        </p:txBody>
      </p:sp>
      <p:sp>
        <p:nvSpPr>
          <p:cNvPr id="18439" name="Content Placeholder 3"/>
          <p:cNvSpPr>
            <a:spLocks noGrp="1"/>
          </p:cNvSpPr>
          <p:nvPr>
            <p:ph sz="half" idx="17"/>
          </p:nvPr>
        </p:nvSpPr>
        <p:spPr bwMode="auto">
          <a:xfrm>
            <a:off x="1248833" y="3086100"/>
            <a:ext cx="10363200" cy="300038"/>
          </a:xfrm>
          <a:solidFill>
            <a:srgbClr val="7F7F7F">
              <a:alpha val="74901"/>
            </a:srgbClr>
          </a:solidFill>
          <a:ln>
            <a:round/>
            <a:headEnd/>
            <a:tailEnd/>
          </a:ln>
        </p:spPr>
        <p:txBody>
          <a:bodyPr vert="horz" wrap="square" lIns="91440" tIns="45720" rIns="91440" bIns="45720" numCol="1" anchor="ctr" anchorCtr="0" compatLnSpc="1">
            <a:prstTxWarp prst="textNoShape">
              <a:avLst/>
            </a:prstTxWarp>
          </a:bodyPr>
          <a:lstStyle/>
          <a:p>
            <a:pPr eaLnBrk="1" hangingPunct="1"/>
            <a:r>
              <a:rPr lang="en-US" smtClean="0">
                <a:latin typeface="Myriad Pro"/>
              </a:rPr>
              <a:t> Twin Blade Boiler</a:t>
            </a:r>
          </a:p>
        </p:txBody>
      </p:sp>
      <p:pic>
        <p:nvPicPr>
          <p:cNvPr id="7" name="Picture 2"/>
          <p:cNvPicPr>
            <a:picLocks noChangeAspect="1" noChangeArrowheads="1"/>
          </p:cNvPicPr>
          <p:nvPr/>
        </p:nvPicPr>
        <p:blipFill>
          <a:blip r:embed="rId3" cstate="print"/>
          <a:srcRect l="6750" t="7246"/>
          <a:stretch>
            <a:fillRect/>
          </a:stretch>
        </p:blipFill>
        <p:spPr bwMode="auto">
          <a:xfrm>
            <a:off x="7731888" y="1409635"/>
            <a:ext cx="2916821" cy="1636405"/>
          </a:xfrm>
          <a:prstGeom prst="roundRect">
            <a:avLst>
              <a:gd name="adj" fmla="val 3136"/>
            </a:avLst>
          </a:prstGeom>
          <a:noFill/>
          <a:ln>
            <a:noFill/>
          </a:ln>
        </p:spPr>
      </p:pic>
      <p:sp>
        <p:nvSpPr>
          <p:cNvPr id="15" name="Content Placeholder 8"/>
          <p:cNvSpPr>
            <a:spLocks noGrp="1"/>
          </p:cNvSpPr>
          <p:nvPr>
            <p:ph sz="half" idx="4294967295"/>
          </p:nvPr>
        </p:nvSpPr>
        <p:spPr>
          <a:xfrm>
            <a:off x="1295400" y="5762626"/>
            <a:ext cx="10202333" cy="358775"/>
          </a:xfrm>
          <a:prstGeom prst="roundRect">
            <a:avLst/>
          </a:prstGeom>
          <a:solidFill>
            <a:srgbClr val="EB8B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eaLnBrk="1" fontAlgn="auto" hangingPunct="1">
              <a:spcAft>
                <a:spcPts val="0"/>
              </a:spcAft>
              <a:buFont typeface="Arial" pitchFamily="34" charset="0"/>
              <a:buNone/>
              <a:defRPr/>
            </a:pPr>
            <a:r>
              <a:rPr lang="en-US" sz="1600" dirty="0" smtClean="0">
                <a:solidFill>
                  <a:schemeClr val="tx1"/>
                </a:solidFill>
                <a:latin typeface="Myriad Pro" pitchFamily="34" charset="0"/>
              </a:rPr>
              <a:t>Most of our Equipment is imported to meet specific needs</a:t>
            </a:r>
          </a:p>
        </p:txBody>
      </p:sp>
      <p:pic>
        <p:nvPicPr>
          <p:cNvPr id="18442" name="Picture 2" descr="C:\Users\Ateet\Desktop\metalite.png"/>
          <p:cNvPicPr>
            <a:picLocks noChangeAspect="1" noChangeArrowheads="1"/>
          </p:cNvPicPr>
          <p:nvPr/>
        </p:nvPicPr>
        <p:blipFill>
          <a:blip r:embed="rId4"/>
          <a:srcRect/>
          <a:stretch>
            <a:fillRect/>
          </a:stretch>
        </p:blipFill>
        <p:spPr bwMode="auto">
          <a:xfrm>
            <a:off x="8822267" y="120650"/>
            <a:ext cx="3149600" cy="671513"/>
          </a:xfrm>
          <a:prstGeom prst="rect">
            <a:avLst/>
          </a:prstGeom>
          <a:noFill/>
          <a:ln w="9525">
            <a:noFill/>
            <a:miter lim="800000"/>
            <a:headEnd/>
            <a:tailEnd/>
          </a:ln>
        </p:spPr>
      </p:pic>
      <p:pic>
        <p:nvPicPr>
          <p:cNvPr id="11" name="Picture 10" descr="mhg.jpg"/>
          <p:cNvPicPr>
            <a:picLocks noChangeAspect="1"/>
          </p:cNvPicPr>
          <p:nvPr/>
        </p:nvPicPr>
        <p:blipFill>
          <a:blip r:embed="rId5" cstate="print"/>
          <a:stretch>
            <a:fillRect/>
          </a:stretch>
        </p:blipFill>
        <p:spPr>
          <a:xfrm>
            <a:off x="9785277" y="6296296"/>
            <a:ext cx="2016161" cy="39188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846825" y="3095897"/>
            <a:ext cx="5933404" cy="3453010"/>
          </a:xfrm>
          <a:prstGeom prst="rect">
            <a:avLst/>
          </a:prstGeom>
        </p:spPr>
      </p:pic>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30341"/>
          <a:stretch/>
        </p:blipFill>
        <p:spPr>
          <a:xfrm>
            <a:off x="744583" y="875211"/>
            <a:ext cx="6721406" cy="2784178"/>
          </a:xfrm>
          <a:prstGeom prst="rect">
            <a:avLst/>
          </a:prstGeom>
        </p:spPr>
      </p:pic>
      <p:pic>
        <p:nvPicPr>
          <p:cNvPr id="4" name="Picture 3" descr="mhg.jpg"/>
          <p:cNvPicPr>
            <a:picLocks noChangeAspect="1"/>
          </p:cNvPicPr>
          <p:nvPr/>
        </p:nvPicPr>
        <p:blipFill>
          <a:blip r:embed="rId4" cstate="print"/>
          <a:stretch>
            <a:fillRect/>
          </a:stretch>
        </p:blipFill>
        <p:spPr>
          <a:xfrm>
            <a:off x="9824465" y="6257108"/>
            <a:ext cx="2016161" cy="391886"/>
          </a:xfrm>
          <a:prstGeom prst="rect">
            <a:avLst/>
          </a:prstGeom>
        </p:spPr>
      </p:pic>
      <p:sp>
        <p:nvSpPr>
          <p:cNvPr id="5" name="TextBox 4"/>
          <p:cNvSpPr txBox="1"/>
          <p:nvPr/>
        </p:nvSpPr>
        <p:spPr>
          <a:xfrm>
            <a:off x="1345474" y="4362994"/>
            <a:ext cx="3892732" cy="369332"/>
          </a:xfrm>
          <a:prstGeom prst="rect">
            <a:avLst/>
          </a:prstGeom>
          <a:noFill/>
        </p:spPr>
        <p:txBody>
          <a:bodyPr wrap="square" rtlCol="0">
            <a:spAutoFit/>
          </a:bodyPr>
          <a:lstStyle/>
          <a:p>
            <a:r>
              <a:rPr lang="en-US" dirty="0" err="1" smtClean="0"/>
              <a:t>Sunehri</a:t>
            </a:r>
            <a:r>
              <a:rPr lang="en-US" dirty="0" smtClean="0"/>
              <a:t> Bagh road, NDMC , New Delhi</a:t>
            </a:r>
            <a:endParaRPr lang="en-US" dirty="0"/>
          </a:p>
        </p:txBody>
      </p:sp>
      <p:sp>
        <p:nvSpPr>
          <p:cNvPr id="6" name="TextBox 5"/>
          <p:cNvSpPr txBox="1"/>
          <p:nvPr/>
        </p:nvSpPr>
        <p:spPr>
          <a:xfrm>
            <a:off x="2756263" y="339634"/>
            <a:ext cx="5786846" cy="523220"/>
          </a:xfrm>
          <a:prstGeom prst="rect">
            <a:avLst/>
          </a:prstGeom>
          <a:noFill/>
        </p:spPr>
        <p:txBody>
          <a:bodyPr wrap="square" rtlCol="0">
            <a:spAutoFit/>
          </a:bodyPr>
          <a:lstStyle/>
          <a:p>
            <a:r>
              <a:rPr lang="en-US" sz="2800" dirty="0" smtClean="0"/>
              <a:t>Some recent applications………………</a:t>
            </a:r>
            <a:endParaRPr lang="en-US" sz="2800" dirty="0"/>
          </a:p>
        </p:txBody>
      </p:sp>
    </p:spTree>
    <p:extLst>
      <p:ext uri="{BB962C8B-B14F-4D97-AF65-F5344CB8AC3E}">
        <p14:creationId xmlns="" xmlns:p14="http://schemas.microsoft.com/office/powerpoint/2010/main" val="2854093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 xmlns:p14="http://schemas.microsoft.com/office/powerpoint/2010/main" val="1099432620"/>
              </p:ext>
            </p:extLst>
          </p:nvPr>
        </p:nvGraphicFramePr>
        <p:xfrm>
          <a:off x="1050445" y="297217"/>
          <a:ext cx="8665559" cy="5868452"/>
        </p:xfrm>
        <a:graphic>
          <a:graphicData uri="http://schemas.openxmlformats.org/presentationml/2006/ole">
            <p:oleObj spid="_x0000_s1027" name="Acrobat Document" r:id="rId3" imgW="10695600" imgH="7558200" progId="AcroExch.Document.11">
              <p:embed/>
            </p:oleObj>
          </a:graphicData>
        </a:graphic>
      </p:graphicFrame>
      <p:pic>
        <p:nvPicPr>
          <p:cNvPr id="3" name="Picture 2" descr="mhg.jpg"/>
          <p:cNvPicPr>
            <a:picLocks noChangeAspect="1"/>
          </p:cNvPicPr>
          <p:nvPr/>
        </p:nvPicPr>
        <p:blipFill>
          <a:blip r:embed="rId4" cstate="print"/>
          <a:stretch>
            <a:fillRect/>
          </a:stretch>
        </p:blipFill>
        <p:spPr>
          <a:xfrm>
            <a:off x="9824465" y="6257108"/>
            <a:ext cx="2016161" cy="391886"/>
          </a:xfrm>
          <a:prstGeom prst="rect">
            <a:avLst/>
          </a:prstGeom>
        </p:spPr>
      </p:pic>
      <p:sp>
        <p:nvSpPr>
          <p:cNvPr id="4" name="TextBox 3"/>
          <p:cNvSpPr txBox="1"/>
          <p:nvPr/>
        </p:nvSpPr>
        <p:spPr>
          <a:xfrm>
            <a:off x="9627326" y="2795451"/>
            <a:ext cx="2194560" cy="1384995"/>
          </a:xfrm>
          <a:prstGeom prst="rect">
            <a:avLst/>
          </a:prstGeom>
          <a:noFill/>
        </p:spPr>
        <p:txBody>
          <a:bodyPr wrap="square" rtlCol="0">
            <a:spAutoFit/>
          </a:bodyPr>
          <a:lstStyle/>
          <a:p>
            <a:r>
              <a:rPr lang="en-US" sz="2800" dirty="0" err="1" smtClean="0"/>
              <a:t>Matiyala</a:t>
            </a:r>
            <a:r>
              <a:rPr lang="en-US" sz="2800" dirty="0" smtClean="0"/>
              <a:t>  crossing, </a:t>
            </a:r>
            <a:r>
              <a:rPr lang="en-US" sz="2800" dirty="0" smtClean="0"/>
              <a:t>Dwarka, Delhi</a:t>
            </a:r>
            <a:endParaRPr lang="en-US" sz="2800" dirty="0"/>
          </a:p>
        </p:txBody>
      </p:sp>
    </p:spTree>
    <p:extLst>
      <p:ext uri="{BB962C8B-B14F-4D97-AF65-F5344CB8AC3E}">
        <p14:creationId xmlns="" xmlns:p14="http://schemas.microsoft.com/office/powerpoint/2010/main" val="1672496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60678" y="1116303"/>
            <a:ext cx="7143750" cy="4657479"/>
          </a:xfrm>
          <a:prstGeom prst="rect">
            <a:avLst/>
          </a:prstGeom>
        </p:spPr>
      </p:pic>
      <p:sp>
        <p:nvSpPr>
          <p:cNvPr id="3" name="TextBox 2"/>
          <p:cNvSpPr txBox="1"/>
          <p:nvPr/>
        </p:nvSpPr>
        <p:spPr>
          <a:xfrm>
            <a:off x="8100812" y="1116304"/>
            <a:ext cx="3851702" cy="3970318"/>
          </a:xfrm>
          <a:prstGeom prst="rect">
            <a:avLst/>
          </a:prstGeom>
          <a:noFill/>
        </p:spPr>
        <p:txBody>
          <a:bodyPr wrap="square" rtlCol="0">
            <a:spAutoFit/>
          </a:bodyPr>
          <a:lstStyle/>
          <a:p>
            <a:pPr marL="457200" indent="-457200"/>
            <a:r>
              <a:rPr lang="en-US" sz="2800" dirty="0" smtClean="0"/>
              <a:t>Locations covered so far</a:t>
            </a:r>
          </a:p>
          <a:p>
            <a:pPr marL="457200" indent="-457200">
              <a:buFont typeface="Arial" pitchFamily="34" charset="0"/>
              <a:buChar char="•"/>
            </a:pPr>
            <a:r>
              <a:rPr lang="en-US" sz="2800" dirty="0" smtClean="0"/>
              <a:t>Ahmadabad</a:t>
            </a:r>
            <a:endParaRPr lang="en-GB" sz="2800" dirty="0"/>
          </a:p>
          <a:p>
            <a:pPr marL="457200" indent="-457200">
              <a:buFont typeface="Arial" pitchFamily="34" charset="0"/>
              <a:buChar char="•"/>
            </a:pPr>
            <a:r>
              <a:rPr lang="en-US" sz="2800" dirty="0"/>
              <a:t>Pune</a:t>
            </a:r>
            <a:endParaRPr lang="en-GB" sz="2800" dirty="0"/>
          </a:p>
          <a:p>
            <a:pPr marL="457200" indent="-457200">
              <a:buFont typeface="Arial" pitchFamily="34" charset="0"/>
              <a:buChar char="•"/>
            </a:pPr>
            <a:r>
              <a:rPr lang="en-US" sz="2800" dirty="0"/>
              <a:t>Pimpri-Chinchwad</a:t>
            </a:r>
            <a:endParaRPr lang="en-GB" sz="2800" dirty="0"/>
          </a:p>
          <a:p>
            <a:pPr marL="457200" indent="-457200">
              <a:buFont typeface="Arial" pitchFamily="34" charset="0"/>
              <a:buChar char="•"/>
            </a:pPr>
            <a:r>
              <a:rPr lang="en-US" sz="2800" dirty="0" smtClean="0"/>
              <a:t>Aurangabad</a:t>
            </a:r>
            <a:endParaRPr lang="en-GB" sz="2800" dirty="0"/>
          </a:p>
          <a:p>
            <a:pPr marL="457200" indent="-457200">
              <a:buFont typeface="Arial" pitchFamily="34" charset="0"/>
              <a:buChar char="•"/>
            </a:pPr>
            <a:r>
              <a:rPr lang="en-US" sz="2800" dirty="0"/>
              <a:t>Nagpur</a:t>
            </a:r>
            <a:endParaRPr lang="en-GB" sz="2800" dirty="0"/>
          </a:p>
          <a:p>
            <a:pPr marL="457200" indent="-457200">
              <a:buFont typeface="Arial" pitchFamily="34" charset="0"/>
              <a:buChar char="•"/>
            </a:pPr>
            <a:r>
              <a:rPr lang="en-US" sz="2800" dirty="0"/>
              <a:t>Delhi NCR</a:t>
            </a:r>
            <a:endParaRPr lang="en-GB" sz="2800" dirty="0"/>
          </a:p>
          <a:p>
            <a:pPr marL="457200" indent="-457200">
              <a:buFont typeface="Arial" pitchFamily="34" charset="0"/>
              <a:buChar char="•"/>
            </a:pPr>
            <a:r>
              <a:rPr lang="en-US" sz="2800" dirty="0" smtClean="0"/>
              <a:t>Raipur</a:t>
            </a:r>
          </a:p>
          <a:p>
            <a:pPr marL="457200" indent="-457200">
              <a:buFont typeface="Arial" pitchFamily="34" charset="0"/>
              <a:buChar char="•"/>
            </a:pPr>
            <a:r>
              <a:rPr lang="en-US" sz="2800" dirty="0" smtClean="0"/>
              <a:t>Jaipur</a:t>
            </a:r>
            <a:endParaRPr lang="en-GB" sz="2800" dirty="0"/>
          </a:p>
        </p:txBody>
      </p:sp>
      <p:pic>
        <p:nvPicPr>
          <p:cNvPr id="4" name="Picture 3" descr="mhg.jpg"/>
          <p:cNvPicPr>
            <a:picLocks noChangeAspect="1"/>
          </p:cNvPicPr>
          <p:nvPr/>
        </p:nvPicPr>
        <p:blipFill>
          <a:blip r:embed="rId3"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3580324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7"/>
          <p:cNvSpPr>
            <a:spLocks noGrp="1"/>
          </p:cNvSpPr>
          <p:nvPr>
            <p:ph type="title"/>
          </p:nvPr>
        </p:nvSpPr>
        <p:spPr bwMode="auto">
          <a:xfrm>
            <a:off x="1348318" y="26988"/>
            <a:ext cx="10434379" cy="914400"/>
          </a:xfrm>
          <a:noFill/>
          <a:ln>
            <a:miter lim="800000"/>
            <a:headEnd/>
            <a:tailEnd/>
          </a:ln>
        </p:spPr>
        <p:txBody>
          <a:bodyPr wrap="square" numCol="1" anchorCtr="0" compatLnSpc="1">
            <a:prstTxWarp prst="textNoShape">
              <a:avLst/>
            </a:prstTxWarp>
          </a:bodyPr>
          <a:lstStyle/>
          <a:p>
            <a:r>
              <a:rPr sz="3200" smtClean="0">
                <a:latin typeface="Aachen"/>
              </a:rPr>
              <a:t>High </a:t>
            </a:r>
            <a:r>
              <a:rPr sz="3200" smtClean="0">
                <a:latin typeface="Aachen"/>
              </a:rPr>
              <a:t>f</a:t>
            </a:r>
            <a:r>
              <a:rPr sz="3200" smtClean="0">
                <a:latin typeface="Aachen"/>
              </a:rPr>
              <a:t>riction surfacing </a:t>
            </a:r>
            <a:r>
              <a:rPr sz="3200" smtClean="0">
                <a:latin typeface="Aachen"/>
              </a:rPr>
              <a:t>application at </a:t>
            </a:r>
            <a:r>
              <a:rPr sz="3200" smtClean="0">
                <a:latin typeface="Aachen"/>
              </a:rPr>
              <a:t>Elsamex project</a:t>
            </a:r>
            <a:endParaRPr sz="3200" smtClean="0">
              <a:latin typeface="Aachen"/>
            </a:endParaRPr>
          </a:p>
        </p:txBody>
      </p:sp>
      <p:pic>
        <p:nvPicPr>
          <p:cNvPr id="15363" name="Picture 7" descr="C:\Users\LENOVO\Desktop\DSCN1138.JPG"/>
          <p:cNvPicPr>
            <a:picLocks noGrp="1" noChangeAspect="1" noChangeArrowheads="1"/>
          </p:cNvPicPr>
          <p:nvPr>
            <p:ph sz="half" idx="17"/>
          </p:nvPr>
        </p:nvPicPr>
        <p:blipFill>
          <a:blip r:embed="rId2"/>
          <a:srcRect/>
          <a:stretch>
            <a:fillRect/>
          </a:stretch>
        </p:blipFill>
        <p:spPr bwMode="auto">
          <a:xfrm>
            <a:off x="1172634" y="1316038"/>
            <a:ext cx="4976284" cy="2798762"/>
          </a:xfrm>
          <a:noFill/>
          <a:ln>
            <a:miter lim="800000"/>
            <a:headEnd/>
            <a:tailEnd/>
          </a:ln>
        </p:spPr>
      </p:pic>
      <p:pic>
        <p:nvPicPr>
          <p:cNvPr id="15364" name="Picture 8" descr="C:\Users\LENOVO\Desktop\DSCN1125.JPG"/>
          <p:cNvPicPr>
            <a:picLocks noChangeAspect="1" noChangeArrowheads="1"/>
          </p:cNvPicPr>
          <p:nvPr/>
        </p:nvPicPr>
        <p:blipFill>
          <a:blip r:embed="rId3"/>
          <a:srcRect/>
          <a:stretch>
            <a:fillRect/>
          </a:stretch>
        </p:blipFill>
        <p:spPr bwMode="auto">
          <a:xfrm>
            <a:off x="6654800" y="1335089"/>
            <a:ext cx="5014384" cy="2820987"/>
          </a:xfrm>
          <a:prstGeom prst="rect">
            <a:avLst/>
          </a:prstGeom>
          <a:noFill/>
          <a:ln w="9525">
            <a:noFill/>
            <a:miter lim="800000"/>
            <a:headEnd/>
            <a:tailEnd/>
          </a:ln>
        </p:spPr>
      </p:pic>
      <p:sp>
        <p:nvSpPr>
          <p:cNvPr id="15365" name="TextBox 11"/>
          <p:cNvSpPr txBox="1">
            <a:spLocks noChangeArrowheads="1"/>
          </p:cNvSpPr>
          <p:nvPr/>
        </p:nvSpPr>
        <p:spPr bwMode="auto">
          <a:xfrm>
            <a:off x="2844800" y="4876800"/>
            <a:ext cx="6521451" cy="400110"/>
          </a:xfrm>
          <a:prstGeom prst="rect">
            <a:avLst/>
          </a:prstGeom>
          <a:noFill/>
          <a:ln w="9525">
            <a:noFill/>
            <a:miter lim="800000"/>
            <a:headEnd/>
            <a:tailEnd/>
          </a:ln>
        </p:spPr>
        <p:txBody>
          <a:bodyPr>
            <a:spAutoFit/>
          </a:bodyPr>
          <a:lstStyle/>
          <a:p>
            <a:pPr algn="ctr"/>
            <a:r>
              <a:rPr lang="en-US" sz="2000" dirty="0"/>
              <a:t>Applied </a:t>
            </a:r>
            <a:r>
              <a:rPr lang="en-US" sz="2000" dirty="0" smtClean="0"/>
              <a:t>in </a:t>
            </a:r>
            <a:r>
              <a:rPr lang="en-US" sz="2000" dirty="0"/>
              <a:t>front of </a:t>
            </a:r>
            <a:r>
              <a:rPr lang="en-US" sz="2000" dirty="0" smtClean="0"/>
              <a:t>their toll </a:t>
            </a:r>
            <a:r>
              <a:rPr lang="en-US" sz="2000" dirty="0"/>
              <a:t>o</a:t>
            </a:r>
            <a:r>
              <a:rPr lang="en-US" sz="2000" dirty="0" smtClean="0"/>
              <a:t>ffice </a:t>
            </a:r>
            <a:endParaRPr lang="en-US" sz="2000" dirty="0"/>
          </a:p>
        </p:txBody>
      </p:sp>
      <p:pic>
        <p:nvPicPr>
          <p:cNvPr id="6" name="Picture 5" descr="mhg.jpg"/>
          <p:cNvPicPr>
            <a:picLocks noChangeAspect="1"/>
          </p:cNvPicPr>
          <p:nvPr/>
        </p:nvPicPr>
        <p:blipFill>
          <a:blip r:embed="rId4" cstate="print"/>
          <a:stretch>
            <a:fillRect/>
          </a:stretch>
        </p:blipFill>
        <p:spPr>
          <a:xfrm>
            <a:off x="9824465" y="6257108"/>
            <a:ext cx="2016161" cy="39188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7"/>
          <p:cNvSpPr>
            <a:spLocks noGrp="1"/>
          </p:cNvSpPr>
          <p:nvPr>
            <p:ph type="title"/>
          </p:nvPr>
        </p:nvSpPr>
        <p:spPr bwMode="auto">
          <a:xfrm>
            <a:off x="1348318" y="26988"/>
            <a:ext cx="10316813" cy="914400"/>
          </a:xfrm>
          <a:noFill/>
          <a:ln>
            <a:miter lim="800000"/>
            <a:headEnd/>
            <a:tailEnd/>
          </a:ln>
        </p:spPr>
        <p:txBody>
          <a:bodyPr wrap="square" numCol="1" anchorCtr="0" compatLnSpc="1">
            <a:prstTxWarp prst="textNoShape">
              <a:avLst/>
            </a:prstTxWarp>
          </a:bodyPr>
          <a:lstStyle/>
          <a:p>
            <a:r>
              <a:rPr sz="3200" smtClean="0">
                <a:latin typeface="Aachen"/>
              </a:rPr>
              <a:t>High </a:t>
            </a:r>
            <a:r>
              <a:rPr sz="3200" smtClean="0">
                <a:latin typeface="Aachen"/>
              </a:rPr>
              <a:t>f</a:t>
            </a:r>
            <a:r>
              <a:rPr sz="3200" smtClean="0">
                <a:latin typeface="Aachen"/>
              </a:rPr>
              <a:t>riction surfacing application at Elsamex NH project </a:t>
            </a:r>
            <a:endParaRPr sz="3200" smtClean="0">
              <a:latin typeface="Aachen"/>
            </a:endParaRPr>
          </a:p>
        </p:txBody>
      </p:sp>
      <p:sp>
        <p:nvSpPr>
          <p:cNvPr id="16387" name="TextBox 11"/>
          <p:cNvSpPr txBox="1">
            <a:spLocks noChangeArrowheads="1"/>
          </p:cNvSpPr>
          <p:nvPr/>
        </p:nvSpPr>
        <p:spPr bwMode="auto">
          <a:xfrm>
            <a:off x="1938867" y="4876800"/>
            <a:ext cx="8128000" cy="369888"/>
          </a:xfrm>
          <a:prstGeom prst="rect">
            <a:avLst/>
          </a:prstGeom>
          <a:noFill/>
          <a:ln w="9525">
            <a:noFill/>
            <a:miter lim="800000"/>
            <a:headEnd/>
            <a:tailEnd/>
          </a:ln>
        </p:spPr>
        <p:txBody>
          <a:bodyPr>
            <a:spAutoFit/>
          </a:bodyPr>
          <a:lstStyle/>
          <a:p>
            <a:pPr algn="ctr"/>
            <a:r>
              <a:rPr lang="en-US"/>
              <a:t>Applied at Ambika Nagar Bus stop Ring Road Ahmadabad </a:t>
            </a:r>
          </a:p>
        </p:txBody>
      </p:sp>
      <p:pic>
        <p:nvPicPr>
          <p:cNvPr id="16388" name="Picture 2" descr="C:\Users\LENOVO\Desktop\DSCN1051.JPG"/>
          <p:cNvPicPr>
            <a:picLocks noGrp="1" noChangeAspect="1" noChangeArrowheads="1"/>
          </p:cNvPicPr>
          <p:nvPr>
            <p:ph sz="half" idx="17"/>
          </p:nvPr>
        </p:nvPicPr>
        <p:blipFill>
          <a:blip r:embed="rId2" cstate="print"/>
          <a:srcRect/>
          <a:stretch>
            <a:fillRect/>
          </a:stretch>
        </p:blipFill>
        <p:spPr bwMode="auto">
          <a:xfrm>
            <a:off x="1138766" y="1536701"/>
            <a:ext cx="4758267" cy="2676525"/>
          </a:xfrm>
          <a:noFill/>
          <a:ln>
            <a:miter lim="800000"/>
            <a:headEnd/>
            <a:tailEnd/>
          </a:ln>
        </p:spPr>
      </p:pic>
      <p:pic>
        <p:nvPicPr>
          <p:cNvPr id="16389" name="Picture 3" descr="C:\Users\LENOVO\Desktop\DSCN1113.JPG"/>
          <p:cNvPicPr>
            <a:picLocks noChangeAspect="1" noChangeArrowheads="1"/>
          </p:cNvPicPr>
          <p:nvPr/>
        </p:nvPicPr>
        <p:blipFill>
          <a:blip r:embed="rId3" cstate="print"/>
          <a:srcRect/>
          <a:stretch>
            <a:fillRect/>
          </a:stretch>
        </p:blipFill>
        <p:spPr bwMode="auto">
          <a:xfrm>
            <a:off x="6716185" y="1509713"/>
            <a:ext cx="4754033" cy="2674937"/>
          </a:xfrm>
          <a:prstGeom prst="rect">
            <a:avLst/>
          </a:prstGeom>
          <a:noFill/>
          <a:ln w="9525">
            <a:noFill/>
            <a:miter lim="800000"/>
            <a:headEnd/>
            <a:tailEnd/>
          </a:ln>
        </p:spPr>
      </p:pic>
      <p:pic>
        <p:nvPicPr>
          <p:cNvPr id="6" name="Picture 5" descr="mhg.jpg"/>
          <p:cNvPicPr>
            <a:picLocks noChangeAspect="1"/>
          </p:cNvPicPr>
          <p:nvPr/>
        </p:nvPicPr>
        <p:blipFill>
          <a:blip r:embed="rId4" cstate="print"/>
          <a:stretch>
            <a:fillRect/>
          </a:stretch>
        </p:blipFill>
        <p:spPr>
          <a:xfrm>
            <a:off x="9824465" y="6257108"/>
            <a:ext cx="2016161" cy="39188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7"/>
          <p:cNvSpPr>
            <a:spLocks noGrp="1"/>
          </p:cNvSpPr>
          <p:nvPr>
            <p:ph type="title"/>
          </p:nvPr>
        </p:nvSpPr>
        <p:spPr bwMode="auto">
          <a:xfrm>
            <a:off x="1348318" y="26988"/>
            <a:ext cx="10421316" cy="914400"/>
          </a:xfrm>
          <a:noFill/>
          <a:ln>
            <a:miter lim="800000"/>
            <a:headEnd/>
            <a:tailEnd/>
          </a:ln>
        </p:spPr>
        <p:txBody>
          <a:bodyPr wrap="square" numCol="1" anchorCtr="0" compatLnSpc="1">
            <a:prstTxWarp prst="textNoShape">
              <a:avLst/>
            </a:prstTxWarp>
          </a:bodyPr>
          <a:lstStyle/>
          <a:p>
            <a:r>
              <a:rPr sz="3200" smtClean="0">
                <a:latin typeface="Aachen"/>
              </a:rPr>
              <a:t>High </a:t>
            </a:r>
            <a:r>
              <a:rPr sz="3200" smtClean="0">
                <a:latin typeface="Aachen"/>
              </a:rPr>
              <a:t>f</a:t>
            </a:r>
            <a:r>
              <a:rPr sz="3200" smtClean="0">
                <a:latin typeface="Aachen"/>
              </a:rPr>
              <a:t>riction surfacing application at Dwarka Delhi</a:t>
            </a:r>
            <a:endParaRPr sz="3200" smtClean="0">
              <a:latin typeface="Aachen"/>
            </a:endParaRPr>
          </a:p>
        </p:txBody>
      </p:sp>
      <p:sp>
        <p:nvSpPr>
          <p:cNvPr id="17411" name="TextBox 11"/>
          <p:cNvSpPr txBox="1">
            <a:spLocks noChangeArrowheads="1"/>
          </p:cNvSpPr>
          <p:nvPr/>
        </p:nvSpPr>
        <p:spPr bwMode="auto">
          <a:xfrm>
            <a:off x="1938867" y="5459413"/>
            <a:ext cx="8128000" cy="368300"/>
          </a:xfrm>
          <a:prstGeom prst="rect">
            <a:avLst/>
          </a:prstGeom>
          <a:noFill/>
          <a:ln w="9525">
            <a:noFill/>
            <a:miter lim="800000"/>
            <a:headEnd/>
            <a:tailEnd/>
          </a:ln>
        </p:spPr>
        <p:txBody>
          <a:bodyPr>
            <a:spAutoFit/>
          </a:bodyPr>
          <a:lstStyle/>
          <a:p>
            <a:pPr algn="ctr"/>
            <a:r>
              <a:rPr lang="en-US"/>
              <a:t>Applied at Various Location in Dwarka, New Delhi </a:t>
            </a:r>
          </a:p>
        </p:txBody>
      </p:sp>
      <p:pic>
        <p:nvPicPr>
          <p:cNvPr id="17412" name="Picture 2" descr="D:\DESK DATA\Hitex\Raw\Red Patch\Dwarka old\IMG_20160130_153335388.jpg"/>
          <p:cNvPicPr>
            <a:picLocks noGrp="1" noChangeAspect="1" noChangeArrowheads="1"/>
          </p:cNvPicPr>
          <p:nvPr>
            <p:ph sz="half" idx="17"/>
          </p:nvPr>
        </p:nvPicPr>
        <p:blipFill>
          <a:blip r:embed="rId2"/>
          <a:srcRect/>
          <a:stretch>
            <a:fillRect/>
          </a:stretch>
        </p:blipFill>
        <p:spPr bwMode="auto">
          <a:xfrm>
            <a:off x="1028700" y="1233489"/>
            <a:ext cx="5012267" cy="2008187"/>
          </a:xfrm>
          <a:noFill/>
          <a:ln>
            <a:miter lim="800000"/>
            <a:headEnd/>
            <a:tailEnd/>
          </a:ln>
        </p:spPr>
      </p:pic>
      <p:pic>
        <p:nvPicPr>
          <p:cNvPr id="17413" name="Picture 3" descr="D:\DESK DATA\Hitex\Raw\Red Patch\Dwarka New\DSCN0669.JPG"/>
          <p:cNvPicPr>
            <a:picLocks noChangeAspect="1" noChangeArrowheads="1"/>
          </p:cNvPicPr>
          <p:nvPr/>
        </p:nvPicPr>
        <p:blipFill>
          <a:blip r:embed="rId3" cstate="print"/>
          <a:srcRect/>
          <a:stretch>
            <a:fillRect/>
          </a:stretch>
        </p:blipFill>
        <p:spPr bwMode="auto">
          <a:xfrm>
            <a:off x="6963834" y="1250951"/>
            <a:ext cx="4891617" cy="2011363"/>
          </a:xfrm>
          <a:prstGeom prst="rect">
            <a:avLst/>
          </a:prstGeom>
          <a:noFill/>
          <a:ln w="9525">
            <a:noFill/>
            <a:miter lim="800000"/>
            <a:headEnd/>
            <a:tailEnd/>
          </a:ln>
        </p:spPr>
      </p:pic>
      <p:pic>
        <p:nvPicPr>
          <p:cNvPr id="17414" name="Picture 4" descr="D:\DESK DATA\final\Pic Red\IMG-20160111-WA0026.jpg"/>
          <p:cNvPicPr>
            <a:picLocks noChangeAspect="1" noChangeArrowheads="1"/>
          </p:cNvPicPr>
          <p:nvPr/>
        </p:nvPicPr>
        <p:blipFill>
          <a:blip r:embed="rId4"/>
          <a:srcRect/>
          <a:stretch>
            <a:fillRect/>
          </a:stretch>
        </p:blipFill>
        <p:spPr bwMode="auto">
          <a:xfrm>
            <a:off x="3103034" y="3406776"/>
            <a:ext cx="6447367" cy="2011363"/>
          </a:xfrm>
          <a:prstGeom prst="rect">
            <a:avLst/>
          </a:prstGeom>
          <a:noFill/>
          <a:ln w="9525">
            <a:noFill/>
            <a:miter lim="800000"/>
            <a:headEnd/>
            <a:tailEnd/>
          </a:ln>
        </p:spPr>
      </p:pic>
      <p:pic>
        <p:nvPicPr>
          <p:cNvPr id="7" name="Picture 6" descr="mhg.jpg"/>
          <p:cNvPicPr>
            <a:picLocks noChangeAspect="1"/>
          </p:cNvPicPr>
          <p:nvPr/>
        </p:nvPicPr>
        <p:blipFill>
          <a:blip r:embed="rId5" cstate="print"/>
          <a:stretch>
            <a:fillRect/>
          </a:stretch>
        </p:blipFill>
        <p:spPr>
          <a:xfrm>
            <a:off x="9824465" y="6257108"/>
            <a:ext cx="2016161" cy="39188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F:\IMG-20170227-WA0022.JPG"/>
          <p:cNvPicPr>
            <a:picLocks noGrp="1" noChangeAspect="1" noChangeArrowheads="1"/>
          </p:cNvPicPr>
          <p:nvPr>
            <p:ph sz="half" idx="17"/>
          </p:nvPr>
        </p:nvPicPr>
        <p:blipFill>
          <a:blip r:embed="rId2"/>
          <a:srcRect/>
          <a:stretch>
            <a:fillRect/>
          </a:stretch>
        </p:blipFill>
        <p:spPr bwMode="auto">
          <a:xfrm>
            <a:off x="1064685" y="1482725"/>
            <a:ext cx="5778500" cy="3171825"/>
          </a:xfrm>
          <a:noFill/>
          <a:ln>
            <a:miter lim="800000"/>
            <a:headEnd/>
            <a:tailEnd/>
          </a:ln>
        </p:spPr>
      </p:pic>
      <p:pic>
        <p:nvPicPr>
          <p:cNvPr id="18435" name="Picture 5" descr="F:\IMG-20170227-WA0023.JPG"/>
          <p:cNvPicPr>
            <a:picLocks noChangeAspect="1" noChangeArrowheads="1"/>
          </p:cNvPicPr>
          <p:nvPr/>
        </p:nvPicPr>
        <p:blipFill>
          <a:blip r:embed="rId3"/>
          <a:srcRect/>
          <a:stretch>
            <a:fillRect/>
          </a:stretch>
        </p:blipFill>
        <p:spPr bwMode="auto">
          <a:xfrm>
            <a:off x="7131051" y="1441451"/>
            <a:ext cx="4599516" cy="3159125"/>
          </a:xfrm>
          <a:prstGeom prst="rect">
            <a:avLst/>
          </a:prstGeom>
          <a:noFill/>
          <a:ln w="9525">
            <a:noFill/>
            <a:miter lim="800000"/>
            <a:headEnd/>
            <a:tailEnd/>
          </a:ln>
        </p:spPr>
      </p:pic>
      <p:sp>
        <p:nvSpPr>
          <p:cNvPr id="18436" name="Title 7"/>
          <p:cNvSpPr>
            <a:spLocks noGrp="1"/>
          </p:cNvSpPr>
          <p:nvPr>
            <p:ph type="title"/>
          </p:nvPr>
        </p:nvSpPr>
        <p:spPr bwMode="auto">
          <a:xfrm>
            <a:off x="1219200" y="109539"/>
            <a:ext cx="10363200" cy="790575"/>
          </a:xfrm>
          <a:noFill/>
          <a:ln>
            <a:miter lim="800000"/>
            <a:headEnd/>
            <a:tailEnd/>
          </a:ln>
        </p:spPr>
        <p:txBody>
          <a:bodyPr wrap="square" numCol="1" anchorCtr="0" compatLnSpc="1">
            <a:prstTxWarp prst="textNoShape">
              <a:avLst/>
            </a:prstTxWarp>
          </a:bodyPr>
          <a:lstStyle/>
          <a:p>
            <a:r>
              <a:rPr sz="3200" smtClean="0">
                <a:latin typeface="Aachen"/>
              </a:rPr>
              <a:t>High </a:t>
            </a:r>
            <a:r>
              <a:rPr sz="3200" smtClean="0">
                <a:latin typeface="Aachen"/>
              </a:rPr>
              <a:t>f</a:t>
            </a:r>
            <a:r>
              <a:rPr sz="3200" smtClean="0">
                <a:latin typeface="Aachen"/>
              </a:rPr>
              <a:t>riction </a:t>
            </a:r>
            <a:r>
              <a:rPr sz="3200" smtClean="0">
                <a:latin typeface="Aachen"/>
              </a:rPr>
              <a:t>s</a:t>
            </a:r>
            <a:r>
              <a:rPr sz="3200" smtClean="0">
                <a:latin typeface="Aachen"/>
              </a:rPr>
              <a:t>urfacing application at Nagpur Toll-NHAI</a:t>
            </a:r>
            <a:endParaRPr sz="3200" smtClean="0">
              <a:latin typeface="Aachen"/>
            </a:endParaRPr>
          </a:p>
        </p:txBody>
      </p:sp>
      <p:sp>
        <p:nvSpPr>
          <p:cNvPr id="18437" name="TextBox 13"/>
          <p:cNvSpPr txBox="1">
            <a:spLocks noChangeArrowheads="1"/>
          </p:cNvSpPr>
          <p:nvPr/>
        </p:nvSpPr>
        <p:spPr bwMode="auto">
          <a:xfrm>
            <a:off x="2032001" y="5029200"/>
            <a:ext cx="9076267" cy="369332"/>
          </a:xfrm>
          <a:prstGeom prst="rect">
            <a:avLst/>
          </a:prstGeom>
          <a:noFill/>
          <a:ln w="9525">
            <a:noFill/>
            <a:miter lim="800000"/>
            <a:headEnd/>
            <a:tailEnd/>
          </a:ln>
        </p:spPr>
        <p:txBody>
          <a:bodyPr wrap="square">
            <a:spAutoFit/>
          </a:bodyPr>
          <a:lstStyle/>
          <a:p>
            <a:r>
              <a:rPr lang="en-US" dirty="0"/>
              <a:t>Applied </a:t>
            </a:r>
            <a:r>
              <a:rPr lang="en-US" dirty="0" smtClean="0"/>
              <a:t>on the Toll plaza of </a:t>
            </a:r>
            <a:r>
              <a:rPr lang="en-US" dirty="0"/>
              <a:t>Atlanta Infra </a:t>
            </a:r>
            <a:r>
              <a:rPr lang="en-US" dirty="0" smtClean="0"/>
              <a:t>Projects    </a:t>
            </a:r>
            <a:endParaRPr lang="en-US" dirty="0"/>
          </a:p>
        </p:txBody>
      </p:sp>
      <p:pic>
        <p:nvPicPr>
          <p:cNvPr id="6" name="Picture 5" descr="mhg.jpg"/>
          <p:cNvPicPr>
            <a:picLocks noChangeAspect="1"/>
          </p:cNvPicPr>
          <p:nvPr/>
        </p:nvPicPr>
        <p:blipFill>
          <a:blip r:embed="rId4" cstate="print"/>
          <a:stretch>
            <a:fillRect/>
          </a:stretch>
        </p:blipFill>
        <p:spPr>
          <a:xfrm>
            <a:off x="9824465" y="6257108"/>
            <a:ext cx="2016161" cy="39188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7"/>
          <p:cNvSpPr>
            <a:spLocks noGrp="1"/>
          </p:cNvSpPr>
          <p:nvPr>
            <p:ph type="title"/>
          </p:nvPr>
        </p:nvSpPr>
        <p:spPr bwMode="auto">
          <a:xfrm>
            <a:off x="1348318" y="26988"/>
            <a:ext cx="10179049" cy="914400"/>
          </a:xfrm>
          <a:noFill/>
          <a:ln>
            <a:miter lim="800000"/>
            <a:headEnd/>
            <a:tailEnd/>
          </a:ln>
        </p:spPr>
        <p:txBody>
          <a:bodyPr wrap="square" numCol="1" anchorCtr="0" compatLnSpc="1">
            <a:prstTxWarp prst="textNoShape">
              <a:avLst/>
            </a:prstTxWarp>
          </a:bodyPr>
          <a:lstStyle/>
          <a:p>
            <a:r>
              <a:rPr sz="3200" smtClean="0">
                <a:latin typeface="Aachen"/>
              </a:rPr>
              <a:t>High friction surfacing application for PWD Chattisgarh</a:t>
            </a:r>
            <a:endParaRPr sz="3200" smtClean="0">
              <a:latin typeface="Aachen"/>
            </a:endParaRPr>
          </a:p>
        </p:txBody>
      </p:sp>
      <p:sp>
        <p:nvSpPr>
          <p:cNvPr id="17411" name="TextBox 11"/>
          <p:cNvSpPr txBox="1">
            <a:spLocks noChangeArrowheads="1"/>
          </p:cNvSpPr>
          <p:nvPr/>
        </p:nvSpPr>
        <p:spPr bwMode="auto">
          <a:xfrm>
            <a:off x="1938867" y="5459413"/>
            <a:ext cx="8128000" cy="368300"/>
          </a:xfrm>
          <a:prstGeom prst="rect">
            <a:avLst/>
          </a:prstGeom>
          <a:noFill/>
          <a:ln w="9525">
            <a:noFill/>
            <a:miter lim="800000"/>
            <a:headEnd/>
            <a:tailEnd/>
          </a:ln>
        </p:spPr>
        <p:txBody>
          <a:bodyPr>
            <a:spAutoFit/>
          </a:bodyPr>
          <a:lstStyle/>
          <a:p>
            <a:pPr algn="ctr"/>
            <a:r>
              <a:rPr lang="en-US" dirty="0" smtClean="0"/>
              <a:t>Application at Raipur VIP road from airport to city</a:t>
            </a:r>
            <a:endParaRPr lang="en-US" dirty="0"/>
          </a:p>
        </p:txBody>
      </p:sp>
      <p:pic>
        <p:nvPicPr>
          <p:cNvPr id="8" name="Content Placeholder 7" descr="C:\Users\Dell Pc\Desktop\Hitex details\Colortex demo pics\Raipur\IMG_20170220_110518.jpg"/>
          <p:cNvPicPr>
            <a:picLocks noGrp="1"/>
          </p:cNvPicPr>
          <p:nvPr>
            <p:ph sz="half" idx="17"/>
          </p:nvPr>
        </p:nvPicPr>
        <p:blipFill>
          <a:blip r:embed="rId2" cstate="print"/>
          <a:srcRect/>
          <a:stretch>
            <a:fillRect/>
          </a:stretch>
        </p:blipFill>
        <p:spPr bwMode="auto">
          <a:xfrm>
            <a:off x="1536700" y="1145653"/>
            <a:ext cx="4758267" cy="2105547"/>
          </a:xfrm>
          <a:prstGeom prst="rect">
            <a:avLst/>
          </a:prstGeom>
          <a:noFill/>
          <a:ln w="9525">
            <a:noFill/>
            <a:miter lim="800000"/>
            <a:headEnd/>
            <a:tailEnd/>
          </a:ln>
        </p:spPr>
      </p:pic>
      <p:pic>
        <p:nvPicPr>
          <p:cNvPr id="9" name="Picture 8" descr="C:\Users\Dell Pc\Desktop\Hitex details\Colortex demo pics\Raipur\IMG_20170220_110523.jpg"/>
          <p:cNvPicPr/>
          <p:nvPr/>
        </p:nvPicPr>
        <p:blipFill>
          <a:blip r:embed="rId3" cstate="print"/>
          <a:srcRect/>
          <a:stretch>
            <a:fillRect/>
          </a:stretch>
        </p:blipFill>
        <p:spPr bwMode="auto">
          <a:xfrm>
            <a:off x="6534150" y="1104900"/>
            <a:ext cx="4610100" cy="2146300"/>
          </a:xfrm>
          <a:prstGeom prst="rect">
            <a:avLst/>
          </a:prstGeom>
          <a:noFill/>
          <a:ln w="9525">
            <a:noFill/>
            <a:miter lim="800000"/>
            <a:headEnd/>
            <a:tailEnd/>
          </a:ln>
        </p:spPr>
      </p:pic>
      <p:pic>
        <p:nvPicPr>
          <p:cNvPr id="10" name="Picture 9" descr="C:\Users\Dell Pc\Desktop\Hitex details\Colortex demo pics\Raipur\IMG_20170220_110531.jpg"/>
          <p:cNvPicPr/>
          <p:nvPr/>
        </p:nvPicPr>
        <p:blipFill>
          <a:blip r:embed="rId4" cstate="print"/>
          <a:srcRect/>
          <a:stretch>
            <a:fillRect/>
          </a:stretch>
        </p:blipFill>
        <p:spPr bwMode="auto">
          <a:xfrm>
            <a:off x="1727200" y="3340100"/>
            <a:ext cx="9516533" cy="2070100"/>
          </a:xfrm>
          <a:prstGeom prst="rect">
            <a:avLst/>
          </a:prstGeom>
          <a:noFill/>
          <a:ln w="9525">
            <a:noFill/>
            <a:miter lim="800000"/>
            <a:headEnd/>
            <a:tailEnd/>
          </a:ln>
        </p:spPr>
      </p:pic>
      <p:pic>
        <p:nvPicPr>
          <p:cNvPr id="7" name="Picture 6" descr="mhg.jpg"/>
          <p:cNvPicPr>
            <a:picLocks noChangeAspect="1"/>
          </p:cNvPicPr>
          <p:nvPr/>
        </p:nvPicPr>
        <p:blipFill>
          <a:blip r:embed="rId5" cstate="print"/>
          <a:stretch>
            <a:fillRect/>
          </a:stretch>
        </p:blipFill>
        <p:spPr>
          <a:xfrm>
            <a:off x="9824465" y="6257108"/>
            <a:ext cx="2016161" cy="39188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7"/>
          <p:cNvSpPr>
            <a:spLocks noGrp="1"/>
          </p:cNvSpPr>
          <p:nvPr>
            <p:ph type="title"/>
          </p:nvPr>
        </p:nvSpPr>
        <p:spPr bwMode="auto">
          <a:xfrm>
            <a:off x="1348318" y="26988"/>
            <a:ext cx="10179049" cy="914400"/>
          </a:xfrm>
          <a:noFill/>
          <a:ln>
            <a:miter lim="800000"/>
            <a:headEnd/>
            <a:tailEnd/>
          </a:ln>
        </p:spPr>
        <p:txBody>
          <a:bodyPr wrap="square" numCol="1" anchorCtr="0" compatLnSpc="1">
            <a:prstTxWarp prst="textNoShape">
              <a:avLst/>
            </a:prstTxWarp>
          </a:bodyPr>
          <a:lstStyle/>
          <a:p>
            <a:r>
              <a:rPr sz="3200" smtClean="0">
                <a:latin typeface="Aachen"/>
              </a:rPr>
              <a:t>Significant success in US </a:t>
            </a:r>
            <a:r>
              <a:rPr lang="en-US" sz="3200" dirty="0" smtClean="0">
                <a:latin typeface="Aachen"/>
              </a:rPr>
              <a:t>–</a:t>
            </a:r>
            <a:r>
              <a:rPr sz="3200" smtClean="0">
                <a:latin typeface="Aachen"/>
              </a:rPr>
              <a:t> High friction surfacing  </a:t>
            </a:r>
          </a:p>
        </p:txBody>
      </p:sp>
      <p:pic>
        <p:nvPicPr>
          <p:cNvPr id="7" name="Picture 6" descr="mhg.jpg"/>
          <p:cNvPicPr>
            <a:picLocks noChangeAspect="1"/>
          </p:cNvPicPr>
          <p:nvPr/>
        </p:nvPicPr>
        <p:blipFill>
          <a:blip r:embed="rId2" cstate="print"/>
          <a:stretch>
            <a:fillRect/>
          </a:stretch>
        </p:blipFill>
        <p:spPr>
          <a:xfrm>
            <a:off x="9824465" y="6257108"/>
            <a:ext cx="2016161" cy="391886"/>
          </a:xfrm>
          <a:prstGeom prst="rect">
            <a:avLst/>
          </a:prstGeom>
        </p:spPr>
      </p:pic>
      <p:pic>
        <p:nvPicPr>
          <p:cNvPr id="29698" name="Picture 2"/>
          <p:cNvPicPr>
            <a:picLocks noGrp="1" noChangeAspect="1" noChangeArrowheads="1"/>
          </p:cNvPicPr>
          <p:nvPr>
            <p:ph sz="half" idx="17"/>
          </p:nvPr>
        </p:nvPicPr>
        <p:blipFill>
          <a:blip r:embed="rId3"/>
          <a:srcRect/>
          <a:stretch>
            <a:fillRect/>
          </a:stretch>
        </p:blipFill>
        <p:spPr bwMode="auto">
          <a:xfrm>
            <a:off x="914401" y="1201781"/>
            <a:ext cx="3775166" cy="2246813"/>
          </a:xfrm>
          <a:prstGeom prst="rect">
            <a:avLst/>
          </a:prstGeom>
          <a:noFill/>
          <a:ln w="9525">
            <a:noFill/>
            <a:miter lim="800000"/>
            <a:headEnd/>
            <a:tailEnd/>
          </a:ln>
          <a:effectLst/>
        </p:spPr>
      </p:pic>
      <p:sp>
        <p:nvSpPr>
          <p:cNvPr id="12" name="Rectangle 11"/>
          <p:cNvSpPr/>
          <p:nvPr/>
        </p:nvSpPr>
        <p:spPr>
          <a:xfrm>
            <a:off x="4950823" y="1136469"/>
            <a:ext cx="6884126" cy="1754326"/>
          </a:xfrm>
          <a:prstGeom prst="rect">
            <a:avLst/>
          </a:prstGeom>
        </p:spPr>
        <p:txBody>
          <a:bodyPr wrap="square">
            <a:spAutoFit/>
          </a:bodyPr>
          <a:lstStyle/>
          <a:p>
            <a:r>
              <a:rPr lang="en-US" dirty="0" smtClean="0"/>
              <a:t> South Carolina Department of Transportation (SCDOT) conducted a before and after study evaluating the HFST project’s success on US 25 revealed significant safety benefits, with a 68 percent reduction in wet crashes and a 56 percent reduction in total crashes. Six years after HFST installation, SCDOT reports the pavement treatment is holding up very well, considering the high exposure to snow plowing. </a:t>
            </a:r>
            <a:endParaRPr lang="en-US" dirty="0"/>
          </a:p>
        </p:txBody>
      </p:sp>
      <p:pic>
        <p:nvPicPr>
          <p:cNvPr id="13" name="Picture 12"/>
          <p:cNvPicPr/>
          <p:nvPr/>
        </p:nvPicPr>
        <p:blipFill>
          <a:blip r:embed="rId4"/>
          <a:srcRect/>
          <a:stretch>
            <a:fillRect/>
          </a:stretch>
        </p:blipFill>
        <p:spPr bwMode="auto">
          <a:xfrm>
            <a:off x="831396" y="3605349"/>
            <a:ext cx="3867150" cy="2220685"/>
          </a:xfrm>
          <a:prstGeom prst="rect">
            <a:avLst/>
          </a:prstGeom>
          <a:noFill/>
          <a:ln w="9525">
            <a:noFill/>
            <a:miter lim="800000"/>
            <a:headEnd/>
            <a:tailEnd/>
          </a:ln>
        </p:spPr>
      </p:pic>
      <p:sp>
        <p:nvSpPr>
          <p:cNvPr id="15" name="Rectangle 14"/>
          <p:cNvSpPr/>
          <p:nvPr/>
        </p:nvSpPr>
        <p:spPr>
          <a:xfrm>
            <a:off x="4885509" y="3252652"/>
            <a:ext cx="7067005" cy="3139321"/>
          </a:xfrm>
          <a:prstGeom prst="rect">
            <a:avLst/>
          </a:prstGeom>
        </p:spPr>
        <p:txBody>
          <a:bodyPr wrap="square">
            <a:spAutoFit/>
          </a:bodyPr>
          <a:lstStyle/>
          <a:p>
            <a:r>
              <a:rPr lang="en-US" dirty="0" smtClean="0"/>
              <a:t>Iowa Department of Transportation (IDOT) chose to install the HFST application on a bridge over the Cedar River. Immediately after  the installation, IDOT measured friction values in the 90s and low 100s and found that they stayed approximately the same several months later. When tested  again a year later, values ranged from 80s to low 100s. </a:t>
            </a:r>
          </a:p>
          <a:p>
            <a:r>
              <a:rPr lang="en-US" b="1" dirty="0" smtClean="0"/>
              <a:t>Long-lasting high friction values.</a:t>
            </a:r>
          </a:p>
          <a:p>
            <a:r>
              <a:rPr lang="en-US" b="1" dirty="0" smtClean="0"/>
              <a:t>Inexpensive</a:t>
            </a:r>
          </a:p>
          <a:p>
            <a:r>
              <a:rPr lang="en-US" b="1" dirty="0" smtClean="0"/>
              <a:t>No roadway closure</a:t>
            </a:r>
          </a:p>
          <a:p>
            <a:r>
              <a:rPr lang="en-US" b="1" dirty="0" smtClean="0"/>
              <a:t>Quickly applied</a:t>
            </a:r>
          </a:p>
          <a:p>
            <a:r>
              <a:rPr lang="en-US" b="1" dirty="0" smtClean="0"/>
              <a:t>Effective countermeasure for combating wet crashes</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27417" y="677021"/>
            <a:ext cx="8177349" cy="923330"/>
          </a:xfrm>
          <a:prstGeom prst="rect">
            <a:avLst/>
          </a:prstGeom>
          <a:noFill/>
        </p:spPr>
        <p:txBody>
          <a:bodyPr wrap="square" rtlCol="0">
            <a:spAutoFit/>
          </a:bodyPr>
          <a:lstStyle/>
          <a:p>
            <a:r>
              <a:rPr lang="en-GB" sz="5400" b="1" dirty="0" smtClean="0"/>
              <a:t>High Friction Surfacing(HFS)</a:t>
            </a:r>
            <a:endParaRPr lang="en-GB" sz="5400" b="1" dirty="0"/>
          </a:p>
        </p:txBody>
      </p:sp>
      <p:sp>
        <p:nvSpPr>
          <p:cNvPr id="6" name="TextBox 5"/>
          <p:cNvSpPr txBox="1"/>
          <p:nvPr/>
        </p:nvSpPr>
        <p:spPr>
          <a:xfrm>
            <a:off x="8400451" y="1688381"/>
            <a:ext cx="4315628" cy="461665"/>
          </a:xfrm>
          <a:prstGeom prst="rect">
            <a:avLst/>
          </a:prstGeom>
          <a:noFill/>
        </p:spPr>
        <p:txBody>
          <a:bodyPr wrap="square" rtlCol="0">
            <a:spAutoFit/>
          </a:bodyPr>
          <a:lstStyle/>
          <a:p>
            <a:r>
              <a:rPr lang="en-GB" sz="2400" dirty="0" smtClean="0"/>
              <a:t>   A study in performance </a:t>
            </a:r>
            <a:endParaRPr lang="en-GB" sz="2400" dirty="0"/>
          </a:p>
        </p:txBody>
      </p:sp>
      <p:sp>
        <p:nvSpPr>
          <p:cNvPr id="7" name="TextBox 6"/>
          <p:cNvSpPr txBox="1"/>
          <p:nvPr/>
        </p:nvSpPr>
        <p:spPr>
          <a:xfrm>
            <a:off x="6056243" y="2113626"/>
            <a:ext cx="6385405" cy="369332"/>
          </a:xfrm>
          <a:prstGeom prst="rect">
            <a:avLst/>
          </a:prstGeom>
          <a:noFill/>
        </p:spPr>
        <p:txBody>
          <a:bodyPr wrap="square" rtlCol="0">
            <a:spAutoFit/>
          </a:bodyPr>
          <a:lstStyle/>
          <a:p>
            <a:r>
              <a:rPr lang="en-GB" dirty="0" smtClean="0"/>
              <a:t>                             Presentation to CPWD – 18</a:t>
            </a:r>
            <a:r>
              <a:rPr lang="en-GB" baseline="30000" dirty="0" smtClean="0"/>
              <a:t>th</a:t>
            </a:r>
            <a:r>
              <a:rPr lang="en-GB" dirty="0" smtClean="0"/>
              <a:t> August  2017 </a:t>
            </a:r>
            <a:endParaRPr lang="en-GB" dirty="0"/>
          </a:p>
        </p:txBody>
      </p:sp>
      <p:sp>
        <p:nvSpPr>
          <p:cNvPr id="8" name="TextBox 7"/>
          <p:cNvSpPr txBox="1"/>
          <p:nvPr/>
        </p:nvSpPr>
        <p:spPr>
          <a:xfrm>
            <a:off x="7287905" y="5981517"/>
            <a:ext cx="4120034" cy="584775"/>
          </a:xfrm>
          <a:prstGeom prst="rect">
            <a:avLst/>
          </a:prstGeom>
          <a:noFill/>
        </p:spPr>
        <p:txBody>
          <a:bodyPr wrap="square" rtlCol="0">
            <a:spAutoFit/>
          </a:bodyPr>
          <a:lstStyle/>
          <a:p>
            <a:pPr algn="r"/>
            <a:r>
              <a:rPr lang="en-GB" dirty="0" smtClean="0">
                <a:latin typeface="AR BLANCA" pitchFamily="2" charset="0"/>
              </a:rPr>
              <a:t>VISHAL SALUJA </a:t>
            </a:r>
          </a:p>
          <a:p>
            <a:pPr algn="r"/>
            <a:r>
              <a:rPr lang="en-GB" sz="1400" dirty="0" smtClean="0"/>
              <a:t>Chief Marketing Officer</a:t>
            </a:r>
            <a:endParaRPr lang="en-GB" sz="1400" dirty="0"/>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75851" y="1568944"/>
            <a:ext cx="2626870" cy="1970153"/>
          </a:xfrm>
          <a:prstGeom prst="rect">
            <a:avLst/>
          </a:prstGeom>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75851" y="3539097"/>
            <a:ext cx="2626870" cy="1749495"/>
          </a:xfrm>
          <a:prstGeom prst="rect">
            <a:avLst/>
          </a:prstGeom>
        </p:spPr>
      </p:pic>
      <p:pic>
        <p:nvPicPr>
          <p:cNvPr id="9" name="Picture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75851" y="5288592"/>
            <a:ext cx="2626870" cy="887361"/>
          </a:xfrm>
          <a:prstGeom prst="rect">
            <a:avLst/>
          </a:prstGeom>
        </p:spPr>
      </p:pic>
      <p:pic>
        <p:nvPicPr>
          <p:cNvPr id="10" name="Picture 9"/>
          <p:cNvPicPr>
            <a:picLocks noChangeAspect="1"/>
          </p:cNvPicPr>
          <p:nvPr/>
        </p:nvPicPr>
        <p:blipFill rotWithShape="1">
          <a:blip r:embed="rId5">
            <a:extLst>
              <a:ext uri="{28A0092B-C50C-407E-A947-70E740481C1C}">
                <a14:useLocalDpi xmlns="" xmlns:a14="http://schemas.microsoft.com/office/drawing/2010/main" val="0"/>
              </a:ext>
            </a:extLst>
          </a:blip>
          <a:srcRect t="47827" b="27134"/>
          <a:stretch/>
        </p:blipFill>
        <p:spPr>
          <a:xfrm>
            <a:off x="975851" y="790211"/>
            <a:ext cx="2626870" cy="778733"/>
          </a:xfrm>
          <a:prstGeom prst="rect">
            <a:avLst/>
          </a:prstGeom>
        </p:spPr>
      </p:pic>
      <p:pic>
        <p:nvPicPr>
          <p:cNvPr id="11" name="Picture 10" descr="mhg.jpg"/>
          <p:cNvPicPr>
            <a:picLocks noChangeAspect="1"/>
          </p:cNvPicPr>
          <p:nvPr/>
        </p:nvPicPr>
        <p:blipFill>
          <a:blip r:embed="rId6" cstate="print"/>
          <a:stretch>
            <a:fillRect/>
          </a:stretch>
        </p:blipFill>
        <p:spPr>
          <a:xfrm>
            <a:off x="8985197" y="4706281"/>
            <a:ext cx="2868494" cy="923316"/>
          </a:xfrm>
          <a:prstGeom prst="rect">
            <a:avLst/>
          </a:prstGeom>
        </p:spPr>
      </p:pic>
    </p:spTree>
    <p:extLst>
      <p:ext uri="{BB962C8B-B14F-4D97-AF65-F5344CB8AC3E}">
        <p14:creationId xmlns="" xmlns:p14="http://schemas.microsoft.com/office/powerpoint/2010/main" val="782270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501" y="600501"/>
            <a:ext cx="5595583" cy="369332"/>
          </a:xfrm>
          <a:prstGeom prst="rect">
            <a:avLst/>
          </a:prstGeom>
          <a:noFill/>
        </p:spPr>
        <p:txBody>
          <a:bodyPr wrap="square" rtlCol="0">
            <a:spAutoFit/>
          </a:bodyPr>
          <a:lstStyle/>
          <a:p>
            <a:r>
              <a:rPr lang="en-GB" dirty="0" smtClean="0"/>
              <a:t>Skid Resistance Value (SRV)</a:t>
            </a:r>
            <a:endParaRPr lang="en-GB" dirty="0"/>
          </a:p>
        </p:txBody>
      </p:sp>
      <p:sp>
        <p:nvSpPr>
          <p:cNvPr id="3" name="TextBox 2"/>
          <p:cNvSpPr txBox="1"/>
          <p:nvPr/>
        </p:nvSpPr>
        <p:spPr>
          <a:xfrm>
            <a:off x="1241945" y="1443882"/>
            <a:ext cx="7560860" cy="369332"/>
          </a:xfrm>
          <a:prstGeom prst="rect">
            <a:avLst/>
          </a:prstGeom>
          <a:noFill/>
        </p:spPr>
        <p:txBody>
          <a:bodyPr wrap="square" rtlCol="0">
            <a:spAutoFit/>
          </a:bodyPr>
          <a:lstStyle/>
          <a:p>
            <a:r>
              <a:rPr lang="en-GB" dirty="0" smtClean="0"/>
              <a:t>Typical Initial Asphalt SRV level		55 SRV</a:t>
            </a:r>
          </a:p>
        </p:txBody>
      </p:sp>
      <p:sp>
        <p:nvSpPr>
          <p:cNvPr id="4" name="TextBox 3"/>
          <p:cNvSpPr txBox="1"/>
          <p:nvPr/>
        </p:nvSpPr>
        <p:spPr>
          <a:xfrm>
            <a:off x="1241945" y="2102597"/>
            <a:ext cx="7560860" cy="369332"/>
          </a:xfrm>
          <a:prstGeom prst="rect">
            <a:avLst/>
          </a:prstGeom>
          <a:noFill/>
        </p:spPr>
        <p:txBody>
          <a:bodyPr wrap="square" rtlCol="0">
            <a:spAutoFit/>
          </a:bodyPr>
          <a:lstStyle/>
          <a:p>
            <a:r>
              <a:rPr lang="en-GB" dirty="0" smtClean="0"/>
              <a:t>Intervention Asphalt SRV level		45 SRV</a:t>
            </a:r>
          </a:p>
        </p:txBody>
      </p:sp>
      <p:sp>
        <p:nvSpPr>
          <p:cNvPr id="5" name="TextBox 4"/>
          <p:cNvSpPr txBox="1"/>
          <p:nvPr/>
        </p:nvSpPr>
        <p:spPr>
          <a:xfrm>
            <a:off x="1241945" y="2761312"/>
            <a:ext cx="7560860" cy="369332"/>
          </a:xfrm>
          <a:prstGeom prst="rect">
            <a:avLst/>
          </a:prstGeom>
          <a:noFill/>
        </p:spPr>
        <p:txBody>
          <a:bodyPr wrap="square" rtlCol="0">
            <a:spAutoFit/>
          </a:bodyPr>
          <a:lstStyle/>
          <a:p>
            <a:r>
              <a:rPr lang="en-GB" dirty="0" smtClean="0"/>
              <a:t>Typical Initial HFS SRV level			78+ SRV</a:t>
            </a:r>
          </a:p>
        </p:txBody>
      </p:sp>
      <p:sp>
        <p:nvSpPr>
          <p:cNvPr id="6" name="TextBox 5"/>
          <p:cNvSpPr txBox="1"/>
          <p:nvPr/>
        </p:nvSpPr>
        <p:spPr>
          <a:xfrm>
            <a:off x="1241945" y="3420027"/>
            <a:ext cx="7560860" cy="369332"/>
          </a:xfrm>
          <a:prstGeom prst="rect">
            <a:avLst/>
          </a:prstGeom>
          <a:noFill/>
        </p:spPr>
        <p:txBody>
          <a:bodyPr wrap="square" rtlCol="0">
            <a:spAutoFit/>
          </a:bodyPr>
          <a:lstStyle/>
          <a:p>
            <a:r>
              <a:rPr lang="en-GB" dirty="0" smtClean="0"/>
              <a:t>Typical  12 month HFS SRV level		78+ SRV</a:t>
            </a:r>
          </a:p>
        </p:txBody>
      </p:sp>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968344" y="725015"/>
            <a:ext cx="2905888" cy="2365991"/>
          </a:xfrm>
          <a:prstGeom prst="rect">
            <a:avLst/>
          </a:prstGeom>
        </p:spPr>
      </p:pic>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955280" y="3235361"/>
            <a:ext cx="2918951" cy="2365991"/>
          </a:xfrm>
          <a:prstGeom prst="rect">
            <a:avLst/>
          </a:prstGeom>
        </p:spPr>
      </p:pic>
      <p:pic>
        <p:nvPicPr>
          <p:cNvPr id="9" name="Picture 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241945" y="4259048"/>
            <a:ext cx="2571750" cy="1847850"/>
          </a:xfrm>
          <a:prstGeom prst="rect">
            <a:avLst/>
          </a:prstGeom>
        </p:spPr>
      </p:pic>
      <p:pic>
        <p:nvPicPr>
          <p:cNvPr id="10" name="Picture 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576550" y="4259048"/>
            <a:ext cx="2215689" cy="1847850"/>
          </a:xfrm>
          <a:prstGeom prst="rect">
            <a:avLst/>
          </a:prstGeom>
        </p:spPr>
      </p:pic>
      <p:pic>
        <p:nvPicPr>
          <p:cNvPr id="11" name="Picture 10" descr="mhg.jpg"/>
          <p:cNvPicPr>
            <a:picLocks noChangeAspect="1"/>
          </p:cNvPicPr>
          <p:nvPr/>
        </p:nvPicPr>
        <p:blipFill>
          <a:blip r:embed="rId6"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1262136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34440" y="2948299"/>
            <a:ext cx="5033473" cy="1015663"/>
          </a:xfrm>
          <a:prstGeom prst="rect">
            <a:avLst/>
          </a:prstGeom>
          <a:noFill/>
        </p:spPr>
        <p:txBody>
          <a:bodyPr wrap="square" rtlCol="0">
            <a:spAutoFit/>
          </a:bodyPr>
          <a:lstStyle/>
          <a:p>
            <a:r>
              <a:rPr lang="en-GB" sz="6000" dirty="0" smtClean="0"/>
              <a:t>HFS Vs PSV</a:t>
            </a:r>
            <a:endParaRPr lang="en-GB" sz="6000" dirty="0"/>
          </a:p>
        </p:txBody>
      </p:sp>
      <p:sp>
        <p:nvSpPr>
          <p:cNvPr id="8" name="Oval 7"/>
          <p:cNvSpPr/>
          <p:nvPr/>
        </p:nvSpPr>
        <p:spPr>
          <a:xfrm rot="19919664">
            <a:off x="6170062" y="2900652"/>
            <a:ext cx="1991172" cy="1110953"/>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524855" y="4649099"/>
            <a:ext cx="6597353" cy="646331"/>
          </a:xfrm>
          <a:prstGeom prst="rect">
            <a:avLst/>
          </a:prstGeom>
          <a:noFill/>
        </p:spPr>
        <p:txBody>
          <a:bodyPr wrap="square" rtlCol="0">
            <a:spAutoFit/>
          </a:bodyPr>
          <a:lstStyle/>
          <a:p>
            <a:r>
              <a:rPr lang="en-GB" dirty="0" smtClean="0"/>
              <a:t>Asphalt which delivers a SRV above 65 through incorporation of a percentage of high Polished Stone Value aggregates. </a:t>
            </a:r>
            <a:endParaRPr lang="en-GB" dirty="0"/>
          </a:p>
        </p:txBody>
      </p:sp>
      <p:sp>
        <p:nvSpPr>
          <p:cNvPr id="11" name="Oval 10"/>
          <p:cNvSpPr/>
          <p:nvPr/>
        </p:nvSpPr>
        <p:spPr>
          <a:xfrm rot="20028180">
            <a:off x="3994914" y="2830694"/>
            <a:ext cx="1914258" cy="1195125"/>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49193" y="840961"/>
            <a:ext cx="5879507" cy="1077218"/>
          </a:xfrm>
          <a:prstGeom prst="rect">
            <a:avLst/>
          </a:prstGeom>
          <a:noFill/>
        </p:spPr>
        <p:txBody>
          <a:bodyPr wrap="square" rtlCol="0">
            <a:spAutoFit/>
          </a:bodyPr>
          <a:lstStyle/>
          <a:p>
            <a:r>
              <a:rPr lang="en-GB" sz="1600" dirty="0" smtClean="0"/>
              <a:t>For the purpose of this scheme a High Friction Surfacing is defined as having a minimum skid resistance vale (SRV) of 65 measured using the portable Skid-Resistance Pendulum Tester as defined in TRL Report 176 : Appendix E</a:t>
            </a:r>
            <a:endParaRPr lang="en-GB" sz="1600" dirty="0"/>
          </a:p>
        </p:txBody>
      </p:sp>
      <p:cxnSp>
        <p:nvCxnSpPr>
          <p:cNvPr id="16" name="Curved Connector 15"/>
          <p:cNvCxnSpPr>
            <a:stCxn id="11" idx="0"/>
          </p:cNvCxnSpPr>
          <p:nvPr/>
        </p:nvCxnSpPr>
        <p:spPr>
          <a:xfrm rot="16200000" flipV="1">
            <a:off x="3645725" y="1849555"/>
            <a:ext cx="1116540" cy="968499"/>
          </a:xfrm>
          <a:prstGeom prst="curvedConnector3">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8" idx="4"/>
          </p:cNvCxnSpPr>
          <p:nvPr/>
        </p:nvCxnSpPr>
        <p:spPr>
          <a:xfrm rot="16200000" flipH="1">
            <a:off x="7254827" y="4118208"/>
            <a:ext cx="702539" cy="359241"/>
          </a:xfrm>
          <a:prstGeom prst="curvedConnector3">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mhg.jpg"/>
          <p:cNvPicPr>
            <a:picLocks noChangeAspect="1"/>
          </p:cNvPicPr>
          <p:nvPr/>
        </p:nvPicPr>
        <p:blipFill>
          <a:blip r:embed="rId2"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2390922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4022" y="410198"/>
            <a:ext cx="4324172" cy="369332"/>
          </a:xfrm>
          <a:prstGeom prst="rect">
            <a:avLst/>
          </a:prstGeom>
          <a:noFill/>
        </p:spPr>
        <p:txBody>
          <a:bodyPr wrap="square" rtlCol="0">
            <a:spAutoFit/>
          </a:bodyPr>
          <a:lstStyle/>
          <a:p>
            <a:r>
              <a:rPr lang="en-GB" dirty="0" smtClean="0"/>
              <a:t>UK HFS Application </a:t>
            </a:r>
            <a:endParaRPr lang="en-GB" dirty="0"/>
          </a:p>
        </p:txBody>
      </p:sp>
      <p:graphicFrame>
        <p:nvGraphicFramePr>
          <p:cNvPr id="11" name="Chart 10"/>
          <p:cNvGraphicFramePr/>
          <p:nvPr>
            <p:extLst>
              <p:ext uri="{D42A27DB-BD31-4B8C-83A1-F6EECF244321}">
                <p14:modId xmlns="" xmlns:p14="http://schemas.microsoft.com/office/powerpoint/2010/main" val="1754670991"/>
              </p:ext>
            </p:extLst>
          </p:nvPr>
        </p:nvGraphicFramePr>
        <p:xfrm>
          <a:off x="1126146" y="1038687"/>
          <a:ext cx="4156935" cy="354431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3945833" y="4402431"/>
            <a:ext cx="2379216" cy="523220"/>
          </a:xfrm>
          <a:prstGeom prst="rect">
            <a:avLst/>
          </a:prstGeom>
          <a:noFill/>
        </p:spPr>
        <p:txBody>
          <a:bodyPr wrap="square" rtlCol="0">
            <a:spAutoFit/>
          </a:bodyPr>
          <a:lstStyle/>
          <a:p>
            <a:r>
              <a:rPr lang="en-GB" sz="1400" dirty="0" smtClean="0"/>
              <a:t>Hot Applied System</a:t>
            </a:r>
          </a:p>
          <a:p>
            <a:r>
              <a:rPr lang="en-GB" sz="1400" dirty="0" smtClean="0"/>
              <a:t>927,360 sq.m</a:t>
            </a:r>
            <a:endParaRPr lang="en-GB" sz="1400" dirty="0"/>
          </a:p>
        </p:txBody>
      </p:sp>
      <p:sp>
        <p:nvSpPr>
          <p:cNvPr id="13" name="TextBox 12"/>
          <p:cNvSpPr txBox="1"/>
          <p:nvPr/>
        </p:nvSpPr>
        <p:spPr>
          <a:xfrm>
            <a:off x="271956" y="1986262"/>
            <a:ext cx="2379216" cy="738664"/>
          </a:xfrm>
          <a:prstGeom prst="rect">
            <a:avLst/>
          </a:prstGeom>
          <a:noFill/>
        </p:spPr>
        <p:txBody>
          <a:bodyPr wrap="square" rtlCol="0">
            <a:spAutoFit/>
          </a:bodyPr>
          <a:lstStyle/>
          <a:p>
            <a:r>
              <a:rPr lang="en-GB" sz="1400" dirty="0" smtClean="0"/>
              <a:t>Broadcast Systems</a:t>
            </a:r>
          </a:p>
          <a:p>
            <a:r>
              <a:rPr lang="en-GB" sz="1400" dirty="0" smtClean="0"/>
              <a:t>373,261 sq.m</a:t>
            </a:r>
          </a:p>
          <a:p>
            <a:endParaRPr lang="en-GB" sz="1400" dirty="0"/>
          </a:p>
        </p:txBody>
      </p:sp>
      <p:sp>
        <p:nvSpPr>
          <p:cNvPr id="14" name="TextBox 13"/>
          <p:cNvSpPr txBox="1"/>
          <p:nvPr/>
        </p:nvSpPr>
        <p:spPr>
          <a:xfrm>
            <a:off x="2059619" y="2355594"/>
            <a:ext cx="870012" cy="369332"/>
          </a:xfrm>
          <a:prstGeom prst="rect">
            <a:avLst/>
          </a:prstGeom>
          <a:noFill/>
        </p:spPr>
        <p:txBody>
          <a:bodyPr wrap="square" rtlCol="0">
            <a:spAutoFit/>
          </a:bodyPr>
          <a:lstStyle/>
          <a:p>
            <a:r>
              <a:rPr lang="en-GB" dirty="0" smtClean="0"/>
              <a:t>28.7%</a:t>
            </a:r>
            <a:endParaRPr lang="en-GB" dirty="0"/>
          </a:p>
        </p:txBody>
      </p:sp>
      <p:graphicFrame>
        <p:nvGraphicFramePr>
          <p:cNvPr id="16" name="Chart 15"/>
          <p:cNvGraphicFramePr/>
          <p:nvPr>
            <p:extLst>
              <p:ext uri="{D42A27DB-BD31-4B8C-83A1-F6EECF244321}">
                <p14:modId xmlns="" xmlns:p14="http://schemas.microsoft.com/office/powerpoint/2010/main" val="3231991988"/>
              </p:ext>
            </p:extLst>
          </p:nvPr>
        </p:nvGraphicFramePr>
        <p:xfrm>
          <a:off x="6973119" y="1038687"/>
          <a:ext cx="4156935" cy="354431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6194069" y="1981895"/>
            <a:ext cx="2379216" cy="738664"/>
          </a:xfrm>
          <a:prstGeom prst="rect">
            <a:avLst/>
          </a:prstGeom>
          <a:noFill/>
        </p:spPr>
        <p:txBody>
          <a:bodyPr wrap="square" rtlCol="0">
            <a:spAutoFit/>
          </a:bodyPr>
          <a:lstStyle/>
          <a:p>
            <a:r>
              <a:rPr lang="en-GB" sz="1400" dirty="0" smtClean="0"/>
              <a:t>Broadcast Systems</a:t>
            </a:r>
          </a:p>
          <a:p>
            <a:r>
              <a:rPr lang="en-GB" sz="1400" dirty="0" smtClean="0"/>
              <a:t>340,669 sq.m</a:t>
            </a:r>
          </a:p>
          <a:p>
            <a:endParaRPr lang="en-GB" sz="1400" dirty="0"/>
          </a:p>
        </p:txBody>
      </p:sp>
      <p:sp>
        <p:nvSpPr>
          <p:cNvPr id="18" name="TextBox 17"/>
          <p:cNvSpPr txBox="1"/>
          <p:nvPr/>
        </p:nvSpPr>
        <p:spPr>
          <a:xfrm>
            <a:off x="9778141" y="4402431"/>
            <a:ext cx="2379216" cy="523220"/>
          </a:xfrm>
          <a:prstGeom prst="rect">
            <a:avLst/>
          </a:prstGeom>
          <a:noFill/>
        </p:spPr>
        <p:txBody>
          <a:bodyPr wrap="square" rtlCol="0">
            <a:spAutoFit/>
          </a:bodyPr>
          <a:lstStyle/>
          <a:p>
            <a:r>
              <a:rPr lang="en-GB" sz="1400" dirty="0" smtClean="0"/>
              <a:t>Hot Applied System</a:t>
            </a:r>
          </a:p>
          <a:p>
            <a:r>
              <a:rPr lang="en-GB" sz="1400" dirty="0" smtClean="0"/>
              <a:t>854,265 sq.m</a:t>
            </a:r>
            <a:endParaRPr lang="en-GB" sz="1400" dirty="0"/>
          </a:p>
        </p:txBody>
      </p:sp>
      <p:sp>
        <p:nvSpPr>
          <p:cNvPr id="15" name="TextBox 14"/>
          <p:cNvSpPr txBox="1"/>
          <p:nvPr/>
        </p:nvSpPr>
        <p:spPr>
          <a:xfrm>
            <a:off x="9343135" y="3027455"/>
            <a:ext cx="870012" cy="369332"/>
          </a:xfrm>
          <a:prstGeom prst="rect">
            <a:avLst/>
          </a:prstGeom>
          <a:noFill/>
        </p:spPr>
        <p:txBody>
          <a:bodyPr wrap="square" rtlCol="0">
            <a:spAutoFit/>
          </a:bodyPr>
          <a:lstStyle/>
          <a:p>
            <a:r>
              <a:rPr lang="en-GB" dirty="0" smtClean="0"/>
              <a:t>71.4%</a:t>
            </a:r>
            <a:endParaRPr lang="en-GB" dirty="0"/>
          </a:p>
        </p:txBody>
      </p:sp>
      <p:sp>
        <p:nvSpPr>
          <p:cNvPr id="19" name="TextBox 18"/>
          <p:cNvSpPr txBox="1"/>
          <p:nvPr/>
        </p:nvSpPr>
        <p:spPr>
          <a:xfrm>
            <a:off x="3316677" y="3059168"/>
            <a:ext cx="870012" cy="369332"/>
          </a:xfrm>
          <a:prstGeom prst="rect">
            <a:avLst/>
          </a:prstGeom>
          <a:noFill/>
        </p:spPr>
        <p:txBody>
          <a:bodyPr wrap="square" rtlCol="0">
            <a:spAutoFit/>
          </a:bodyPr>
          <a:lstStyle/>
          <a:p>
            <a:r>
              <a:rPr lang="en-GB" dirty="0" smtClean="0"/>
              <a:t>71.3%</a:t>
            </a:r>
            <a:endParaRPr lang="en-GB" dirty="0"/>
          </a:p>
        </p:txBody>
      </p:sp>
      <p:sp>
        <p:nvSpPr>
          <p:cNvPr id="20" name="TextBox 19"/>
          <p:cNvSpPr txBox="1"/>
          <p:nvPr/>
        </p:nvSpPr>
        <p:spPr>
          <a:xfrm>
            <a:off x="7817429" y="2337887"/>
            <a:ext cx="870012" cy="369332"/>
          </a:xfrm>
          <a:prstGeom prst="rect">
            <a:avLst/>
          </a:prstGeom>
          <a:noFill/>
        </p:spPr>
        <p:txBody>
          <a:bodyPr wrap="square" rtlCol="0">
            <a:spAutoFit/>
          </a:bodyPr>
          <a:lstStyle/>
          <a:p>
            <a:r>
              <a:rPr lang="en-GB" dirty="0" smtClean="0"/>
              <a:t>28.6%</a:t>
            </a:r>
            <a:endParaRPr lang="en-GB" dirty="0"/>
          </a:p>
        </p:txBody>
      </p:sp>
      <p:pic>
        <p:nvPicPr>
          <p:cNvPr id="21" name="Picture 20" descr="mhg.jpg"/>
          <p:cNvPicPr>
            <a:picLocks noChangeAspect="1"/>
          </p:cNvPicPr>
          <p:nvPr/>
        </p:nvPicPr>
        <p:blipFill>
          <a:blip r:embed="rId4"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13597334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600" t="8993" r="20962" b="5428"/>
          <a:stretch/>
        </p:blipFill>
        <p:spPr>
          <a:xfrm>
            <a:off x="1174556" y="1011493"/>
            <a:ext cx="6674265" cy="4435268"/>
          </a:xfrm>
          <a:prstGeom prst="rect">
            <a:avLst/>
          </a:prstGeom>
        </p:spPr>
      </p:pic>
      <p:sp>
        <p:nvSpPr>
          <p:cNvPr id="5" name="TextBox 4"/>
          <p:cNvSpPr txBox="1"/>
          <p:nvPr/>
        </p:nvSpPr>
        <p:spPr>
          <a:xfrm>
            <a:off x="564022" y="410198"/>
            <a:ext cx="4324172" cy="369332"/>
          </a:xfrm>
          <a:prstGeom prst="rect">
            <a:avLst/>
          </a:prstGeom>
          <a:noFill/>
        </p:spPr>
        <p:txBody>
          <a:bodyPr wrap="square" rtlCol="0">
            <a:spAutoFit/>
          </a:bodyPr>
          <a:lstStyle/>
          <a:p>
            <a:r>
              <a:rPr lang="en-GB" dirty="0" smtClean="0"/>
              <a:t>The site </a:t>
            </a:r>
            <a:endParaRPr lang="en-GB" dirty="0"/>
          </a:p>
        </p:txBody>
      </p:sp>
      <p:sp>
        <p:nvSpPr>
          <p:cNvPr id="7" name="TextBox 6"/>
          <p:cNvSpPr txBox="1"/>
          <p:nvPr/>
        </p:nvSpPr>
        <p:spPr>
          <a:xfrm>
            <a:off x="8212509" y="931491"/>
            <a:ext cx="2820112"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Main circulatory route</a:t>
            </a:r>
          </a:p>
          <a:p>
            <a:pPr marL="285750" indent="-285750">
              <a:buFont typeface="Arial" panose="020B0604020202020204" pitchFamily="34" charset="0"/>
              <a:buChar char="•"/>
            </a:pPr>
            <a:r>
              <a:rPr lang="en-GB" dirty="0" smtClean="0"/>
              <a:t>6.4 km long</a:t>
            </a:r>
          </a:p>
          <a:p>
            <a:pPr marL="285750" indent="-285750">
              <a:buFont typeface="Arial" panose="020B0604020202020204" pitchFamily="34" charset="0"/>
              <a:buChar char="•"/>
            </a:pPr>
            <a:r>
              <a:rPr lang="en-GB" dirty="0" smtClean="0"/>
              <a:t>8 major junctions</a:t>
            </a:r>
          </a:p>
          <a:p>
            <a:pPr marL="285750" indent="-285750">
              <a:buFont typeface="Arial" panose="020B0604020202020204" pitchFamily="34" charset="0"/>
              <a:buChar char="•"/>
            </a:pPr>
            <a:r>
              <a:rPr lang="en-GB" dirty="0" smtClean="0"/>
              <a:t>8 pedestrian crossings</a:t>
            </a:r>
            <a:endParaRPr lang="en-GB" dirty="0"/>
          </a:p>
        </p:txBody>
      </p:sp>
      <p:sp>
        <p:nvSpPr>
          <p:cNvPr id="8" name="TextBox 7"/>
          <p:cNvSpPr txBox="1"/>
          <p:nvPr/>
        </p:nvSpPr>
        <p:spPr>
          <a:xfrm>
            <a:off x="8212509" y="2363783"/>
            <a:ext cx="2657742" cy="646331"/>
          </a:xfrm>
          <a:prstGeom prst="rect">
            <a:avLst/>
          </a:prstGeom>
          <a:noFill/>
        </p:spPr>
        <p:txBody>
          <a:bodyPr wrap="square" rtlCol="0">
            <a:spAutoFit/>
          </a:bodyPr>
          <a:lstStyle/>
          <a:p>
            <a:r>
              <a:rPr lang="en-GB" dirty="0" smtClean="0"/>
              <a:t>Resurfaced in sections in 2011 and 2012</a:t>
            </a:r>
            <a:endParaRPr lang="en-GB" dirty="0"/>
          </a:p>
        </p:txBody>
      </p:sp>
      <p:sp>
        <p:nvSpPr>
          <p:cNvPr id="9" name="TextBox 8"/>
          <p:cNvSpPr txBox="1"/>
          <p:nvPr/>
        </p:nvSpPr>
        <p:spPr>
          <a:xfrm>
            <a:off x="8180549" y="3130745"/>
            <a:ext cx="3144853" cy="1477328"/>
          </a:xfrm>
          <a:prstGeom prst="rect">
            <a:avLst/>
          </a:prstGeom>
          <a:noFill/>
        </p:spPr>
        <p:txBody>
          <a:bodyPr wrap="square" rtlCol="0">
            <a:spAutoFit/>
          </a:bodyPr>
          <a:lstStyle/>
          <a:p>
            <a:r>
              <a:rPr lang="en-GB" dirty="0" smtClean="0"/>
              <a:t>Original design specified HFS at all 16 junctions mentioned above. 50% were completed then design changed to High PSV asphalt</a:t>
            </a:r>
            <a:endParaRPr lang="en-GB" dirty="0"/>
          </a:p>
        </p:txBody>
      </p:sp>
      <p:grpSp>
        <p:nvGrpSpPr>
          <p:cNvPr id="11" name="Group 10"/>
          <p:cNvGrpSpPr/>
          <p:nvPr/>
        </p:nvGrpSpPr>
        <p:grpSpPr>
          <a:xfrm>
            <a:off x="3583781" y="1019175"/>
            <a:ext cx="2970843" cy="4185214"/>
            <a:chOff x="3583781" y="1019175"/>
            <a:chExt cx="2970843" cy="4185214"/>
          </a:xfrm>
        </p:grpSpPr>
        <p:sp>
          <p:nvSpPr>
            <p:cNvPr id="6" name="Freeform 5"/>
            <p:cNvSpPr/>
            <p:nvPr/>
          </p:nvSpPr>
          <p:spPr>
            <a:xfrm>
              <a:off x="4076344" y="1273323"/>
              <a:ext cx="2478280" cy="3931066"/>
            </a:xfrm>
            <a:custGeom>
              <a:avLst/>
              <a:gdLst>
                <a:gd name="connsiteX0" fmla="*/ 0 w 2478280"/>
                <a:gd name="connsiteY0" fmla="*/ 0 h 3931066"/>
                <a:gd name="connsiteX1" fmla="*/ 222191 w 2478280"/>
                <a:gd name="connsiteY1" fmla="*/ 162370 h 3931066"/>
                <a:gd name="connsiteX2" fmla="*/ 615297 w 2478280"/>
                <a:gd name="connsiteY2" fmla="*/ 273466 h 3931066"/>
                <a:gd name="connsiteX3" fmla="*/ 940037 w 2478280"/>
                <a:gd name="connsiteY3" fmla="*/ 444382 h 3931066"/>
                <a:gd name="connsiteX4" fmla="*/ 1187865 w 2478280"/>
                <a:gd name="connsiteY4" fmla="*/ 658027 h 3931066"/>
                <a:gd name="connsiteX5" fmla="*/ 1324598 w 2478280"/>
                <a:gd name="connsiteY5" fmla="*/ 786213 h 3931066"/>
                <a:gd name="connsiteX6" fmla="*/ 1375873 w 2478280"/>
                <a:gd name="connsiteY6" fmla="*/ 914400 h 3931066"/>
                <a:gd name="connsiteX7" fmla="*/ 1529697 w 2478280"/>
                <a:gd name="connsiteY7" fmla="*/ 1085316 h 3931066"/>
                <a:gd name="connsiteX8" fmla="*/ 1674976 w 2478280"/>
                <a:gd name="connsiteY8" fmla="*/ 1273324 h 3931066"/>
                <a:gd name="connsiteX9" fmla="*/ 1717705 w 2478280"/>
                <a:gd name="connsiteY9" fmla="*/ 1392965 h 3931066"/>
                <a:gd name="connsiteX10" fmla="*/ 1751888 w 2478280"/>
                <a:gd name="connsiteY10" fmla="*/ 1538243 h 3931066"/>
                <a:gd name="connsiteX11" fmla="*/ 1931349 w 2478280"/>
                <a:gd name="connsiteY11" fmla="*/ 1580972 h 3931066"/>
                <a:gd name="connsiteX12" fmla="*/ 2025353 w 2478280"/>
                <a:gd name="connsiteY12" fmla="*/ 1709159 h 3931066"/>
                <a:gd name="connsiteX13" fmla="*/ 2119357 w 2478280"/>
                <a:gd name="connsiteY13" fmla="*/ 2008262 h 3931066"/>
                <a:gd name="connsiteX14" fmla="*/ 2247544 w 2478280"/>
                <a:gd name="connsiteY14" fmla="*/ 2230453 h 3931066"/>
                <a:gd name="connsiteX15" fmla="*/ 2290273 w 2478280"/>
                <a:gd name="connsiteY15" fmla="*/ 2469735 h 3931066"/>
                <a:gd name="connsiteX16" fmla="*/ 2307364 w 2478280"/>
                <a:gd name="connsiteY16" fmla="*/ 2606468 h 3931066"/>
                <a:gd name="connsiteX17" fmla="*/ 2392822 w 2478280"/>
                <a:gd name="connsiteY17" fmla="*/ 2845750 h 3931066"/>
                <a:gd name="connsiteX18" fmla="*/ 2435551 w 2478280"/>
                <a:gd name="connsiteY18" fmla="*/ 3050849 h 3931066"/>
                <a:gd name="connsiteX19" fmla="*/ 2478280 w 2478280"/>
                <a:gd name="connsiteY19" fmla="*/ 3264494 h 3931066"/>
                <a:gd name="connsiteX20" fmla="*/ 2409914 w 2478280"/>
                <a:gd name="connsiteY20" fmla="*/ 3486684 h 3931066"/>
                <a:gd name="connsiteX21" fmla="*/ 2221906 w 2478280"/>
                <a:gd name="connsiteY21" fmla="*/ 3691784 h 3931066"/>
                <a:gd name="connsiteX22" fmla="*/ 2076628 w 2478280"/>
                <a:gd name="connsiteY22" fmla="*/ 3837062 h 3931066"/>
                <a:gd name="connsiteX23" fmla="*/ 1956987 w 2478280"/>
                <a:gd name="connsiteY23" fmla="*/ 3931066 h 393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8280" h="3931066">
                  <a:moveTo>
                    <a:pt x="0" y="0"/>
                  </a:moveTo>
                  <a:lnTo>
                    <a:pt x="222191" y="162370"/>
                  </a:lnTo>
                  <a:lnTo>
                    <a:pt x="615297" y="273466"/>
                  </a:lnTo>
                  <a:lnTo>
                    <a:pt x="940037" y="444382"/>
                  </a:lnTo>
                  <a:lnTo>
                    <a:pt x="1187865" y="658027"/>
                  </a:lnTo>
                  <a:lnTo>
                    <a:pt x="1324598" y="786213"/>
                  </a:lnTo>
                  <a:lnTo>
                    <a:pt x="1375873" y="914400"/>
                  </a:lnTo>
                  <a:lnTo>
                    <a:pt x="1529697" y="1085316"/>
                  </a:lnTo>
                  <a:lnTo>
                    <a:pt x="1674976" y="1273324"/>
                  </a:lnTo>
                  <a:lnTo>
                    <a:pt x="1717705" y="1392965"/>
                  </a:lnTo>
                  <a:lnTo>
                    <a:pt x="1751888" y="1538243"/>
                  </a:lnTo>
                  <a:lnTo>
                    <a:pt x="1931349" y="1580972"/>
                  </a:lnTo>
                  <a:lnTo>
                    <a:pt x="2025353" y="1709159"/>
                  </a:lnTo>
                  <a:lnTo>
                    <a:pt x="2119357" y="2008262"/>
                  </a:lnTo>
                  <a:lnTo>
                    <a:pt x="2247544" y="2230453"/>
                  </a:lnTo>
                  <a:lnTo>
                    <a:pt x="2290273" y="2469735"/>
                  </a:lnTo>
                  <a:lnTo>
                    <a:pt x="2307364" y="2606468"/>
                  </a:lnTo>
                  <a:lnTo>
                    <a:pt x="2392822" y="2845750"/>
                  </a:lnTo>
                  <a:lnTo>
                    <a:pt x="2435551" y="3050849"/>
                  </a:lnTo>
                  <a:lnTo>
                    <a:pt x="2478280" y="3264494"/>
                  </a:lnTo>
                  <a:lnTo>
                    <a:pt x="2409914" y="3486684"/>
                  </a:lnTo>
                  <a:lnTo>
                    <a:pt x="2221906" y="3691784"/>
                  </a:lnTo>
                  <a:lnTo>
                    <a:pt x="2076628" y="3837062"/>
                  </a:lnTo>
                  <a:lnTo>
                    <a:pt x="1956987" y="3931066"/>
                  </a:lnTo>
                </a:path>
              </a:pathLst>
            </a:custGeom>
            <a:noFill/>
            <a:ln w="3810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3583781" y="1019175"/>
              <a:ext cx="492919" cy="257175"/>
            </a:xfrm>
            <a:custGeom>
              <a:avLst/>
              <a:gdLst>
                <a:gd name="connsiteX0" fmla="*/ 492919 w 492919"/>
                <a:gd name="connsiteY0" fmla="*/ 257175 h 257175"/>
                <a:gd name="connsiteX1" fmla="*/ 376238 w 492919"/>
                <a:gd name="connsiteY1" fmla="*/ 180975 h 257175"/>
                <a:gd name="connsiteX2" fmla="*/ 195263 w 492919"/>
                <a:gd name="connsiteY2" fmla="*/ 30956 h 257175"/>
                <a:gd name="connsiteX3" fmla="*/ 88107 w 492919"/>
                <a:gd name="connsiteY3" fmla="*/ 0 h 257175"/>
                <a:gd name="connsiteX4" fmla="*/ 0 w 492919"/>
                <a:gd name="connsiteY4" fmla="*/ 2381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919" h="257175">
                  <a:moveTo>
                    <a:pt x="492919" y="257175"/>
                  </a:moveTo>
                  <a:lnTo>
                    <a:pt x="376238" y="180975"/>
                  </a:lnTo>
                  <a:lnTo>
                    <a:pt x="195263" y="30956"/>
                  </a:lnTo>
                  <a:lnTo>
                    <a:pt x="88107" y="0"/>
                  </a:lnTo>
                  <a:lnTo>
                    <a:pt x="0" y="2381"/>
                  </a:lnTo>
                </a:path>
              </a:pathLst>
            </a:custGeom>
            <a:noFill/>
            <a:ln w="3810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descr="mhg.jpg"/>
          <p:cNvPicPr>
            <a:picLocks noChangeAspect="1"/>
          </p:cNvPicPr>
          <p:nvPr/>
        </p:nvPicPr>
        <p:blipFill>
          <a:blip r:embed="rId3"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383744875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896" t="8213" r="21506" b="14572"/>
          <a:stretch/>
        </p:blipFill>
        <p:spPr>
          <a:xfrm>
            <a:off x="555477" y="811851"/>
            <a:ext cx="6588807" cy="3888336"/>
          </a:xfrm>
          <a:prstGeom prst="rect">
            <a:avLst/>
          </a:prstGeom>
        </p:spPr>
      </p:pic>
      <p:sp>
        <p:nvSpPr>
          <p:cNvPr id="3" name="TextBox 2"/>
          <p:cNvSpPr txBox="1"/>
          <p:nvPr/>
        </p:nvSpPr>
        <p:spPr>
          <a:xfrm>
            <a:off x="495656" y="264919"/>
            <a:ext cx="4324172" cy="369332"/>
          </a:xfrm>
          <a:prstGeom prst="rect">
            <a:avLst/>
          </a:prstGeom>
          <a:noFill/>
        </p:spPr>
        <p:txBody>
          <a:bodyPr wrap="square" rtlCol="0">
            <a:spAutoFit/>
          </a:bodyPr>
          <a:lstStyle/>
          <a:p>
            <a:r>
              <a:rPr lang="en-GB" dirty="0" smtClean="0"/>
              <a:t>The site </a:t>
            </a:r>
            <a:endParaRPr lang="en-GB" dirty="0"/>
          </a:p>
        </p:txBody>
      </p:sp>
      <p:sp>
        <p:nvSpPr>
          <p:cNvPr id="4" name="TextBox 3"/>
          <p:cNvSpPr txBox="1"/>
          <p:nvPr/>
        </p:nvSpPr>
        <p:spPr>
          <a:xfrm>
            <a:off x="7268197" y="811851"/>
            <a:ext cx="3384134" cy="1477328"/>
          </a:xfrm>
          <a:prstGeom prst="rect">
            <a:avLst/>
          </a:prstGeom>
          <a:noFill/>
        </p:spPr>
        <p:txBody>
          <a:bodyPr wrap="square" rtlCol="0">
            <a:spAutoFit/>
          </a:bodyPr>
          <a:lstStyle/>
          <a:p>
            <a:r>
              <a:rPr lang="en-GB" dirty="0" smtClean="0"/>
              <a:t>Road is predominantly 4 lanes with sections extending to 6 lanes in areas and extending further at major junctions.</a:t>
            </a:r>
          </a:p>
          <a:p>
            <a:endParaRPr lang="en-GB" dirty="0"/>
          </a:p>
        </p:txBody>
      </p:sp>
      <p:sp>
        <p:nvSpPr>
          <p:cNvPr id="5" name="Oval 4"/>
          <p:cNvSpPr/>
          <p:nvPr/>
        </p:nvSpPr>
        <p:spPr>
          <a:xfrm>
            <a:off x="3952430" y="3871245"/>
            <a:ext cx="1734796" cy="10853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383565" y="4845817"/>
            <a:ext cx="3627690" cy="646331"/>
          </a:xfrm>
          <a:prstGeom prst="rect">
            <a:avLst/>
          </a:prstGeom>
          <a:noFill/>
        </p:spPr>
        <p:txBody>
          <a:bodyPr wrap="square" rtlCol="0">
            <a:spAutoFit/>
          </a:bodyPr>
          <a:lstStyle/>
          <a:p>
            <a:r>
              <a:rPr lang="en-GB" dirty="0" smtClean="0"/>
              <a:t>At approach to junction we see widening to 7 lanes</a:t>
            </a:r>
            <a:endParaRPr lang="en-GB" dirty="0"/>
          </a:p>
        </p:txBody>
      </p:sp>
      <p:sp>
        <p:nvSpPr>
          <p:cNvPr id="9" name="Curved Up Arrow 8"/>
          <p:cNvSpPr/>
          <p:nvPr/>
        </p:nvSpPr>
        <p:spPr>
          <a:xfrm rot="379798">
            <a:off x="4492956" y="5112740"/>
            <a:ext cx="2866268" cy="600028"/>
          </a:xfrm>
          <a:prstGeom prst="curvedUp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Picture 9"/>
          <p:cNvPicPr>
            <a:picLocks noChangeAspect="1"/>
          </p:cNvPicPr>
          <p:nvPr/>
        </p:nvPicPr>
        <p:blipFill rotWithShape="1">
          <a:blip r:embed="rId3" cstate="print"/>
          <a:srcRect l="3317" t="11703" r="-1205" b="17167"/>
          <a:stretch/>
        </p:blipFill>
        <p:spPr>
          <a:xfrm>
            <a:off x="7383565" y="2670048"/>
            <a:ext cx="4160701" cy="2030139"/>
          </a:xfrm>
          <a:prstGeom prst="rect">
            <a:avLst/>
          </a:prstGeom>
        </p:spPr>
      </p:pic>
      <p:pic>
        <p:nvPicPr>
          <p:cNvPr id="11" name="Picture 10" descr="mhg.jpg"/>
          <p:cNvPicPr>
            <a:picLocks noChangeAspect="1"/>
          </p:cNvPicPr>
          <p:nvPr/>
        </p:nvPicPr>
        <p:blipFill>
          <a:blip r:embed="rId4"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1980779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600" t="8993" r="20962" b="5428"/>
          <a:stretch/>
        </p:blipFill>
        <p:spPr>
          <a:xfrm>
            <a:off x="1174556" y="1011493"/>
            <a:ext cx="6674265" cy="4435268"/>
          </a:xfrm>
          <a:prstGeom prst="rect">
            <a:avLst/>
          </a:prstGeom>
        </p:spPr>
      </p:pic>
      <p:sp>
        <p:nvSpPr>
          <p:cNvPr id="4" name="TextBox 3"/>
          <p:cNvSpPr txBox="1"/>
          <p:nvPr/>
        </p:nvSpPr>
        <p:spPr>
          <a:xfrm>
            <a:off x="495656" y="264919"/>
            <a:ext cx="4324172" cy="369332"/>
          </a:xfrm>
          <a:prstGeom prst="rect">
            <a:avLst/>
          </a:prstGeom>
          <a:noFill/>
        </p:spPr>
        <p:txBody>
          <a:bodyPr wrap="square" rtlCol="0">
            <a:spAutoFit/>
          </a:bodyPr>
          <a:lstStyle/>
          <a:p>
            <a:r>
              <a:rPr lang="en-GB" dirty="0" smtClean="0"/>
              <a:t>Testing</a:t>
            </a:r>
            <a:endParaRPr lang="en-GB" dirty="0"/>
          </a:p>
        </p:txBody>
      </p:sp>
      <p:grpSp>
        <p:nvGrpSpPr>
          <p:cNvPr id="6" name="Group 5"/>
          <p:cNvGrpSpPr/>
          <p:nvPr/>
        </p:nvGrpSpPr>
        <p:grpSpPr>
          <a:xfrm>
            <a:off x="3559969" y="1009650"/>
            <a:ext cx="2994655" cy="4194739"/>
            <a:chOff x="3559969" y="1009650"/>
            <a:chExt cx="2994655" cy="4194739"/>
          </a:xfrm>
        </p:grpSpPr>
        <p:sp>
          <p:nvSpPr>
            <p:cNvPr id="3" name="Freeform 2"/>
            <p:cNvSpPr/>
            <p:nvPr/>
          </p:nvSpPr>
          <p:spPr>
            <a:xfrm>
              <a:off x="4076344" y="1273323"/>
              <a:ext cx="2478280" cy="3931066"/>
            </a:xfrm>
            <a:custGeom>
              <a:avLst/>
              <a:gdLst>
                <a:gd name="connsiteX0" fmla="*/ 0 w 2478280"/>
                <a:gd name="connsiteY0" fmla="*/ 0 h 3931066"/>
                <a:gd name="connsiteX1" fmla="*/ 222191 w 2478280"/>
                <a:gd name="connsiteY1" fmla="*/ 162370 h 3931066"/>
                <a:gd name="connsiteX2" fmla="*/ 615297 w 2478280"/>
                <a:gd name="connsiteY2" fmla="*/ 273466 h 3931066"/>
                <a:gd name="connsiteX3" fmla="*/ 940037 w 2478280"/>
                <a:gd name="connsiteY3" fmla="*/ 444382 h 3931066"/>
                <a:gd name="connsiteX4" fmla="*/ 1187865 w 2478280"/>
                <a:gd name="connsiteY4" fmla="*/ 658027 h 3931066"/>
                <a:gd name="connsiteX5" fmla="*/ 1324598 w 2478280"/>
                <a:gd name="connsiteY5" fmla="*/ 786213 h 3931066"/>
                <a:gd name="connsiteX6" fmla="*/ 1375873 w 2478280"/>
                <a:gd name="connsiteY6" fmla="*/ 914400 h 3931066"/>
                <a:gd name="connsiteX7" fmla="*/ 1529697 w 2478280"/>
                <a:gd name="connsiteY7" fmla="*/ 1085316 h 3931066"/>
                <a:gd name="connsiteX8" fmla="*/ 1674976 w 2478280"/>
                <a:gd name="connsiteY8" fmla="*/ 1273324 h 3931066"/>
                <a:gd name="connsiteX9" fmla="*/ 1717705 w 2478280"/>
                <a:gd name="connsiteY9" fmla="*/ 1392965 h 3931066"/>
                <a:gd name="connsiteX10" fmla="*/ 1751888 w 2478280"/>
                <a:gd name="connsiteY10" fmla="*/ 1538243 h 3931066"/>
                <a:gd name="connsiteX11" fmla="*/ 1931349 w 2478280"/>
                <a:gd name="connsiteY11" fmla="*/ 1580972 h 3931066"/>
                <a:gd name="connsiteX12" fmla="*/ 2025353 w 2478280"/>
                <a:gd name="connsiteY12" fmla="*/ 1709159 h 3931066"/>
                <a:gd name="connsiteX13" fmla="*/ 2119357 w 2478280"/>
                <a:gd name="connsiteY13" fmla="*/ 2008262 h 3931066"/>
                <a:gd name="connsiteX14" fmla="*/ 2247544 w 2478280"/>
                <a:gd name="connsiteY14" fmla="*/ 2230453 h 3931066"/>
                <a:gd name="connsiteX15" fmla="*/ 2290273 w 2478280"/>
                <a:gd name="connsiteY15" fmla="*/ 2469735 h 3931066"/>
                <a:gd name="connsiteX16" fmla="*/ 2307364 w 2478280"/>
                <a:gd name="connsiteY16" fmla="*/ 2606468 h 3931066"/>
                <a:gd name="connsiteX17" fmla="*/ 2392822 w 2478280"/>
                <a:gd name="connsiteY17" fmla="*/ 2845750 h 3931066"/>
                <a:gd name="connsiteX18" fmla="*/ 2435551 w 2478280"/>
                <a:gd name="connsiteY18" fmla="*/ 3050849 h 3931066"/>
                <a:gd name="connsiteX19" fmla="*/ 2478280 w 2478280"/>
                <a:gd name="connsiteY19" fmla="*/ 3264494 h 3931066"/>
                <a:gd name="connsiteX20" fmla="*/ 2409914 w 2478280"/>
                <a:gd name="connsiteY20" fmla="*/ 3486684 h 3931066"/>
                <a:gd name="connsiteX21" fmla="*/ 2221906 w 2478280"/>
                <a:gd name="connsiteY21" fmla="*/ 3691784 h 3931066"/>
                <a:gd name="connsiteX22" fmla="*/ 2076628 w 2478280"/>
                <a:gd name="connsiteY22" fmla="*/ 3837062 h 3931066"/>
                <a:gd name="connsiteX23" fmla="*/ 1956987 w 2478280"/>
                <a:gd name="connsiteY23" fmla="*/ 3931066 h 393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8280" h="3931066">
                  <a:moveTo>
                    <a:pt x="0" y="0"/>
                  </a:moveTo>
                  <a:lnTo>
                    <a:pt x="222191" y="162370"/>
                  </a:lnTo>
                  <a:lnTo>
                    <a:pt x="615297" y="273466"/>
                  </a:lnTo>
                  <a:lnTo>
                    <a:pt x="940037" y="444382"/>
                  </a:lnTo>
                  <a:lnTo>
                    <a:pt x="1187865" y="658027"/>
                  </a:lnTo>
                  <a:lnTo>
                    <a:pt x="1324598" y="786213"/>
                  </a:lnTo>
                  <a:lnTo>
                    <a:pt x="1375873" y="914400"/>
                  </a:lnTo>
                  <a:lnTo>
                    <a:pt x="1529697" y="1085316"/>
                  </a:lnTo>
                  <a:lnTo>
                    <a:pt x="1674976" y="1273324"/>
                  </a:lnTo>
                  <a:lnTo>
                    <a:pt x="1717705" y="1392965"/>
                  </a:lnTo>
                  <a:lnTo>
                    <a:pt x="1751888" y="1538243"/>
                  </a:lnTo>
                  <a:lnTo>
                    <a:pt x="1931349" y="1580972"/>
                  </a:lnTo>
                  <a:lnTo>
                    <a:pt x="2025353" y="1709159"/>
                  </a:lnTo>
                  <a:lnTo>
                    <a:pt x="2119357" y="2008262"/>
                  </a:lnTo>
                  <a:lnTo>
                    <a:pt x="2247544" y="2230453"/>
                  </a:lnTo>
                  <a:lnTo>
                    <a:pt x="2290273" y="2469735"/>
                  </a:lnTo>
                  <a:lnTo>
                    <a:pt x="2307364" y="2606468"/>
                  </a:lnTo>
                  <a:lnTo>
                    <a:pt x="2392822" y="2845750"/>
                  </a:lnTo>
                  <a:lnTo>
                    <a:pt x="2435551" y="3050849"/>
                  </a:lnTo>
                  <a:lnTo>
                    <a:pt x="2478280" y="3264494"/>
                  </a:lnTo>
                  <a:lnTo>
                    <a:pt x="2409914" y="3486684"/>
                  </a:lnTo>
                  <a:lnTo>
                    <a:pt x="2221906" y="3691784"/>
                  </a:lnTo>
                  <a:lnTo>
                    <a:pt x="2076628" y="3837062"/>
                  </a:lnTo>
                  <a:lnTo>
                    <a:pt x="1956987" y="3931066"/>
                  </a:lnTo>
                </a:path>
              </a:pathLst>
            </a:custGeom>
            <a:noFill/>
            <a:ln w="3810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3559969" y="1009650"/>
              <a:ext cx="514350" cy="264319"/>
            </a:xfrm>
            <a:custGeom>
              <a:avLst/>
              <a:gdLst>
                <a:gd name="connsiteX0" fmla="*/ 514350 w 514350"/>
                <a:gd name="connsiteY0" fmla="*/ 264319 h 264319"/>
                <a:gd name="connsiteX1" fmla="*/ 364331 w 514350"/>
                <a:gd name="connsiteY1" fmla="*/ 164306 h 264319"/>
                <a:gd name="connsiteX2" fmla="*/ 254794 w 514350"/>
                <a:gd name="connsiteY2" fmla="*/ 80963 h 264319"/>
                <a:gd name="connsiteX3" fmla="*/ 76200 w 514350"/>
                <a:gd name="connsiteY3" fmla="*/ 0 h 264319"/>
                <a:gd name="connsiteX4" fmla="*/ 0 w 514350"/>
                <a:gd name="connsiteY4" fmla="*/ 11906 h 264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264319">
                  <a:moveTo>
                    <a:pt x="514350" y="264319"/>
                  </a:moveTo>
                  <a:lnTo>
                    <a:pt x="364331" y="164306"/>
                  </a:lnTo>
                  <a:lnTo>
                    <a:pt x="254794" y="80963"/>
                  </a:lnTo>
                  <a:lnTo>
                    <a:pt x="76200" y="0"/>
                  </a:lnTo>
                  <a:lnTo>
                    <a:pt x="0" y="11906"/>
                  </a:lnTo>
                </a:path>
              </a:pathLst>
            </a:custGeom>
            <a:noFill/>
            <a:ln w="3810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3557944" y="952500"/>
            <a:ext cx="7970333" cy="4315925"/>
            <a:chOff x="3557944" y="952500"/>
            <a:chExt cx="7970333" cy="4315925"/>
          </a:xfrm>
        </p:grpSpPr>
        <p:grpSp>
          <p:nvGrpSpPr>
            <p:cNvPr id="15" name="Group 14"/>
            <p:cNvGrpSpPr/>
            <p:nvPr/>
          </p:nvGrpSpPr>
          <p:grpSpPr>
            <a:xfrm>
              <a:off x="3557944" y="952500"/>
              <a:ext cx="3053830" cy="4315925"/>
              <a:chOff x="3557944" y="952500"/>
              <a:chExt cx="3053830" cy="4315925"/>
            </a:xfrm>
          </p:grpSpPr>
          <p:sp>
            <p:nvSpPr>
              <p:cNvPr id="7" name="Oval 6"/>
              <p:cNvSpPr/>
              <p:nvPr/>
            </p:nvSpPr>
            <p:spPr>
              <a:xfrm>
                <a:off x="3557944" y="952500"/>
                <a:ext cx="114300" cy="114300"/>
              </a:xfrm>
              <a:prstGeom prst="ellipse">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988951" y="1187867"/>
                <a:ext cx="114300" cy="114300"/>
              </a:xfrm>
              <a:prstGeom prst="ellipse">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970026" y="1681162"/>
                <a:ext cx="114300" cy="114300"/>
              </a:xfrm>
              <a:prstGeom prst="ellipse">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348644" y="2026444"/>
                <a:ext cx="114300" cy="114300"/>
              </a:xfrm>
              <a:prstGeom prst="ellipse">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013012" y="5154125"/>
                <a:ext cx="114300" cy="114300"/>
              </a:xfrm>
              <a:prstGeom prst="ellipse">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127312" y="3209925"/>
                <a:ext cx="114300" cy="114300"/>
              </a:xfrm>
              <a:prstGeom prst="ellipse">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329719" y="3829050"/>
                <a:ext cx="114300" cy="114300"/>
              </a:xfrm>
              <a:prstGeom prst="ellipse">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497474" y="4481512"/>
                <a:ext cx="114300" cy="114300"/>
              </a:xfrm>
              <a:prstGeom prst="ellipse">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p:cNvSpPr txBox="1"/>
            <p:nvPr/>
          </p:nvSpPr>
          <p:spPr>
            <a:xfrm>
              <a:off x="8118505" y="1497806"/>
              <a:ext cx="3409772" cy="646331"/>
            </a:xfrm>
            <a:prstGeom prst="rect">
              <a:avLst/>
            </a:prstGeom>
            <a:noFill/>
          </p:spPr>
          <p:txBody>
            <a:bodyPr wrap="square" rtlCol="0">
              <a:spAutoFit/>
            </a:bodyPr>
            <a:lstStyle/>
            <a:p>
              <a:r>
                <a:rPr lang="en-GB" dirty="0" smtClean="0"/>
                <a:t>Testing was conducted at all major junctions</a:t>
              </a:r>
              <a:endParaRPr lang="en-GB" dirty="0"/>
            </a:p>
          </p:txBody>
        </p:sp>
      </p:grpSp>
      <p:grpSp>
        <p:nvGrpSpPr>
          <p:cNvPr id="24" name="Group 23"/>
          <p:cNvGrpSpPr/>
          <p:nvPr/>
        </p:nvGrpSpPr>
        <p:grpSpPr>
          <a:xfrm>
            <a:off x="4629151" y="1497806"/>
            <a:ext cx="6899126" cy="2247954"/>
            <a:chOff x="4629151" y="1497806"/>
            <a:chExt cx="6899126" cy="2247954"/>
          </a:xfrm>
        </p:grpSpPr>
        <p:grpSp>
          <p:nvGrpSpPr>
            <p:cNvPr id="20" name="Group 19"/>
            <p:cNvGrpSpPr/>
            <p:nvPr/>
          </p:nvGrpSpPr>
          <p:grpSpPr>
            <a:xfrm>
              <a:off x="4629151" y="1497806"/>
              <a:ext cx="1769624" cy="2247954"/>
              <a:chOff x="4629151" y="1497806"/>
              <a:chExt cx="1769624" cy="2247954"/>
            </a:xfrm>
          </p:grpSpPr>
          <p:sp>
            <p:nvSpPr>
              <p:cNvPr id="16" name="Oval 15"/>
              <p:cNvSpPr/>
              <p:nvPr/>
            </p:nvSpPr>
            <p:spPr>
              <a:xfrm>
                <a:off x="4629151" y="1497806"/>
                <a:ext cx="100012" cy="95250"/>
              </a:xfrm>
              <a:prstGeom prst="ellipse">
                <a:avLst/>
              </a:prstGeom>
              <a:solidFill>
                <a:schemeClr val="accent6">
                  <a:lumMod val="60000"/>
                  <a:lumOff val="40000"/>
                </a:schemeClr>
              </a:solidFill>
              <a:ln>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624513" y="2400299"/>
                <a:ext cx="100012" cy="95250"/>
              </a:xfrm>
              <a:prstGeom prst="ellipse">
                <a:avLst/>
              </a:prstGeom>
              <a:solidFill>
                <a:schemeClr val="accent6">
                  <a:lumMod val="60000"/>
                  <a:lumOff val="40000"/>
                </a:schemeClr>
              </a:solidFill>
              <a:ln>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779294" y="2757486"/>
                <a:ext cx="100012" cy="95250"/>
              </a:xfrm>
              <a:prstGeom prst="ellipse">
                <a:avLst/>
              </a:prstGeom>
              <a:solidFill>
                <a:schemeClr val="accent6">
                  <a:lumMod val="60000"/>
                  <a:lumOff val="40000"/>
                </a:schemeClr>
              </a:solidFill>
              <a:ln>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6298763" y="3650510"/>
                <a:ext cx="100012" cy="95250"/>
              </a:xfrm>
              <a:prstGeom prst="ellipse">
                <a:avLst/>
              </a:prstGeom>
              <a:solidFill>
                <a:schemeClr val="accent6">
                  <a:lumMod val="60000"/>
                  <a:lumOff val="40000"/>
                </a:schemeClr>
              </a:solidFill>
              <a:ln>
                <a:solidFill>
                  <a:schemeClr val="accent6">
                    <a:lumMod val="75000"/>
                  </a:schemeClr>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p:cNvSpPr txBox="1"/>
            <p:nvPr/>
          </p:nvSpPr>
          <p:spPr>
            <a:xfrm>
              <a:off x="8118505" y="2757486"/>
              <a:ext cx="3409772" cy="646331"/>
            </a:xfrm>
            <a:prstGeom prst="rect">
              <a:avLst/>
            </a:prstGeom>
            <a:noFill/>
          </p:spPr>
          <p:txBody>
            <a:bodyPr wrap="square" rtlCol="0">
              <a:spAutoFit/>
            </a:bodyPr>
            <a:lstStyle/>
            <a:p>
              <a:r>
                <a:rPr lang="en-GB" dirty="0" smtClean="0"/>
                <a:t>Further testing conducted at 4 pedestrian junctions</a:t>
              </a:r>
              <a:endParaRPr lang="en-GB" dirty="0"/>
            </a:p>
          </p:txBody>
        </p:sp>
      </p:grpSp>
      <p:pic>
        <p:nvPicPr>
          <p:cNvPr id="25" name="Picture 24" descr="mhg.jpg"/>
          <p:cNvPicPr>
            <a:picLocks noChangeAspect="1"/>
          </p:cNvPicPr>
          <p:nvPr/>
        </p:nvPicPr>
        <p:blipFill>
          <a:blip r:embed="rId3"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1494779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656" y="666572"/>
            <a:ext cx="6853727" cy="369332"/>
          </a:xfrm>
          <a:prstGeom prst="rect">
            <a:avLst/>
          </a:prstGeom>
          <a:noFill/>
        </p:spPr>
        <p:txBody>
          <a:bodyPr wrap="square" rtlCol="0">
            <a:spAutoFit/>
          </a:bodyPr>
          <a:lstStyle/>
          <a:p>
            <a:r>
              <a:rPr lang="en-GB" dirty="0" smtClean="0"/>
              <a:t>SCRIM Testing September 2013</a:t>
            </a:r>
            <a:endParaRPr lang="en-GB" dirty="0"/>
          </a:p>
        </p:txBody>
      </p:sp>
      <p:sp>
        <p:nvSpPr>
          <p:cNvPr id="3" name="TextBox 2"/>
          <p:cNvSpPr txBox="1"/>
          <p:nvPr/>
        </p:nvSpPr>
        <p:spPr>
          <a:xfrm>
            <a:off x="495656" y="1444239"/>
            <a:ext cx="5076202" cy="646331"/>
          </a:xfrm>
          <a:prstGeom prst="rect">
            <a:avLst/>
          </a:prstGeom>
          <a:noFill/>
        </p:spPr>
        <p:txBody>
          <a:bodyPr wrap="square" rtlCol="0">
            <a:spAutoFit/>
          </a:bodyPr>
          <a:lstStyle/>
          <a:p>
            <a:r>
              <a:rPr lang="en-GB" dirty="0" smtClean="0"/>
              <a:t>SCRIM testing was conducted at 12 locations along the route. </a:t>
            </a:r>
            <a:endParaRPr lang="en-GB" dirty="0"/>
          </a:p>
        </p:txBody>
      </p:sp>
      <p:sp>
        <p:nvSpPr>
          <p:cNvPr id="4" name="TextBox 3"/>
          <p:cNvSpPr txBox="1"/>
          <p:nvPr/>
        </p:nvSpPr>
        <p:spPr>
          <a:xfrm>
            <a:off x="495656" y="4264352"/>
            <a:ext cx="6246976" cy="1200329"/>
          </a:xfrm>
          <a:prstGeom prst="rect">
            <a:avLst/>
          </a:prstGeom>
          <a:noFill/>
        </p:spPr>
        <p:txBody>
          <a:bodyPr wrap="square" rtlCol="0">
            <a:spAutoFit/>
          </a:bodyPr>
          <a:lstStyle/>
          <a:p>
            <a:r>
              <a:rPr lang="en-GB" dirty="0" smtClean="0"/>
              <a:t>At each location measurements were taken at:</a:t>
            </a:r>
          </a:p>
          <a:p>
            <a:pPr marL="742950" lvl="1" indent="-285750">
              <a:buFont typeface="Arial" panose="020B0604020202020204" pitchFamily="34" charset="0"/>
              <a:buChar char="•"/>
            </a:pPr>
            <a:r>
              <a:rPr lang="en-GB" dirty="0" smtClean="0"/>
              <a:t>Inner Track</a:t>
            </a:r>
          </a:p>
          <a:p>
            <a:pPr marL="742950" lvl="1" indent="-285750">
              <a:buFont typeface="Arial" panose="020B0604020202020204" pitchFamily="34" charset="0"/>
              <a:buChar char="•"/>
            </a:pPr>
            <a:r>
              <a:rPr lang="en-GB" dirty="0" smtClean="0"/>
              <a:t>Mid Lane</a:t>
            </a:r>
          </a:p>
          <a:p>
            <a:pPr marL="742950" lvl="1" indent="-285750">
              <a:buFont typeface="Arial" panose="020B0604020202020204" pitchFamily="34" charset="0"/>
              <a:buChar char="•"/>
            </a:pPr>
            <a:r>
              <a:rPr lang="en-GB" dirty="0" smtClean="0"/>
              <a:t>Outer Track</a:t>
            </a:r>
            <a:r>
              <a:rPr lang="en-GB" dirty="0"/>
              <a:t>	</a:t>
            </a:r>
          </a:p>
        </p:txBody>
      </p:sp>
      <p:sp>
        <p:nvSpPr>
          <p:cNvPr id="7" name="TextBox 6"/>
          <p:cNvSpPr txBox="1"/>
          <p:nvPr/>
        </p:nvSpPr>
        <p:spPr>
          <a:xfrm>
            <a:off x="564022" y="2435551"/>
            <a:ext cx="4836920" cy="1477328"/>
          </a:xfrm>
          <a:prstGeom prst="rect">
            <a:avLst/>
          </a:prstGeom>
          <a:noFill/>
        </p:spPr>
        <p:txBody>
          <a:bodyPr wrap="square" rtlCol="0">
            <a:spAutoFit/>
          </a:bodyPr>
          <a:lstStyle/>
          <a:p>
            <a:r>
              <a:rPr lang="en-GB" dirty="0" smtClean="0"/>
              <a:t>At this time the High PSV aggregate asphalt was newly laid.</a:t>
            </a:r>
          </a:p>
          <a:p>
            <a:endParaRPr lang="en-GB" dirty="0"/>
          </a:p>
          <a:p>
            <a:r>
              <a:rPr lang="en-GB" dirty="0" smtClean="0"/>
              <a:t>Hot Applied Type 1 Buff had been installed for 14 months</a:t>
            </a:r>
            <a:endParaRPr lang="en-GB" dirty="0"/>
          </a:p>
        </p:txBody>
      </p:sp>
      <p:sp>
        <p:nvSpPr>
          <p:cNvPr id="8" name="TextBox 7"/>
          <p:cNvSpPr txBox="1"/>
          <p:nvPr/>
        </p:nvSpPr>
        <p:spPr>
          <a:xfrm>
            <a:off x="7618576" y="1665756"/>
            <a:ext cx="2409914" cy="923330"/>
          </a:xfrm>
          <a:prstGeom prst="rect">
            <a:avLst/>
          </a:prstGeom>
          <a:ln w="571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HFS</a:t>
            </a:r>
          </a:p>
          <a:p>
            <a:endParaRPr lang="en-GB" dirty="0"/>
          </a:p>
          <a:p>
            <a:r>
              <a:rPr lang="en-GB" dirty="0" smtClean="0"/>
              <a:t>Average SRV = 77</a:t>
            </a:r>
            <a:endParaRPr lang="en-GB" dirty="0"/>
          </a:p>
        </p:txBody>
      </p:sp>
      <p:sp>
        <p:nvSpPr>
          <p:cNvPr id="9" name="TextBox 8"/>
          <p:cNvSpPr txBox="1"/>
          <p:nvPr/>
        </p:nvSpPr>
        <p:spPr>
          <a:xfrm>
            <a:off x="7618576" y="3087602"/>
            <a:ext cx="2409914" cy="923330"/>
          </a:xfrm>
          <a:prstGeom prst="rect">
            <a:avLst/>
          </a:prstGeom>
          <a:noFill/>
          <a:ln w="57150">
            <a:solidFill>
              <a:schemeClr val="accent5">
                <a:lumMod val="75000"/>
              </a:schemeClr>
            </a:solidFill>
          </a:ln>
        </p:spPr>
        <p:txBody>
          <a:bodyPr wrap="square" rtlCol="0">
            <a:spAutoFit/>
          </a:bodyPr>
          <a:lstStyle/>
          <a:p>
            <a:r>
              <a:rPr lang="en-GB" dirty="0" smtClean="0"/>
              <a:t>High PSV Aggregates </a:t>
            </a:r>
          </a:p>
          <a:p>
            <a:endParaRPr lang="en-GB" dirty="0"/>
          </a:p>
          <a:p>
            <a:r>
              <a:rPr lang="en-GB" dirty="0" smtClean="0"/>
              <a:t>Average SRV = 68</a:t>
            </a:r>
            <a:endParaRPr lang="en-GB" dirty="0"/>
          </a:p>
        </p:txBody>
      </p:sp>
      <p:grpSp>
        <p:nvGrpSpPr>
          <p:cNvPr id="10" name="Group 9"/>
          <p:cNvGrpSpPr/>
          <p:nvPr/>
        </p:nvGrpSpPr>
        <p:grpSpPr>
          <a:xfrm>
            <a:off x="8641529" y="3834598"/>
            <a:ext cx="4001973" cy="1401475"/>
            <a:chOff x="8641529" y="3834598"/>
            <a:chExt cx="4001973" cy="1401475"/>
          </a:xfrm>
        </p:grpSpPr>
        <p:sp>
          <p:nvSpPr>
            <p:cNvPr id="11" name="TextBox 10"/>
            <p:cNvSpPr txBox="1"/>
            <p:nvPr/>
          </p:nvSpPr>
          <p:spPr>
            <a:xfrm rot="20800879">
              <a:off x="9148272" y="4084892"/>
              <a:ext cx="3495230" cy="707886"/>
            </a:xfrm>
            <a:prstGeom prst="rect">
              <a:avLst/>
            </a:prstGeom>
            <a:noFill/>
          </p:spPr>
          <p:txBody>
            <a:bodyPr wrap="square" rtlCol="0">
              <a:spAutoFit/>
            </a:bodyPr>
            <a:lstStyle/>
            <a:p>
              <a:r>
                <a:rPr lang="en-GB" sz="2000" b="1" dirty="0" smtClean="0">
                  <a:solidFill>
                    <a:srgbClr val="FF0000"/>
                  </a:solidFill>
                  <a:latin typeface="Viner Hand ITC" panose="03070502030502020203" pitchFamily="66" charset="0"/>
                </a:rPr>
                <a:t>Difference in SRV</a:t>
              </a:r>
            </a:p>
            <a:p>
              <a:r>
                <a:rPr lang="en-GB" sz="2000" b="1" dirty="0" smtClean="0">
                  <a:solidFill>
                    <a:srgbClr val="FF0000"/>
                  </a:solidFill>
                  <a:latin typeface="Viner Hand ITC" panose="03070502030502020203" pitchFamily="66" charset="0"/>
                </a:rPr>
                <a:t>         9 units </a:t>
              </a:r>
              <a:endParaRPr lang="en-GB" sz="2000" b="1" dirty="0">
                <a:solidFill>
                  <a:srgbClr val="FF0000"/>
                </a:solidFill>
                <a:latin typeface="Viner Hand ITC" panose="03070502030502020203" pitchFamily="66" charset="0"/>
              </a:endParaRPr>
            </a:p>
          </p:txBody>
        </p:sp>
        <p:sp>
          <p:nvSpPr>
            <p:cNvPr id="12" name="Oval 11"/>
            <p:cNvSpPr/>
            <p:nvPr/>
          </p:nvSpPr>
          <p:spPr>
            <a:xfrm rot="20910095">
              <a:off x="8641529" y="3834598"/>
              <a:ext cx="3003847" cy="1401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mhg.jpg"/>
          <p:cNvPicPr>
            <a:picLocks noChangeAspect="1"/>
          </p:cNvPicPr>
          <p:nvPr/>
        </p:nvPicPr>
        <p:blipFill>
          <a:blip r:embed="rId2"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2871754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656" y="666572"/>
            <a:ext cx="6853727" cy="369332"/>
          </a:xfrm>
          <a:prstGeom prst="rect">
            <a:avLst/>
          </a:prstGeom>
          <a:noFill/>
        </p:spPr>
        <p:txBody>
          <a:bodyPr wrap="square" rtlCol="0">
            <a:spAutoFit/>
          </a:bodyPr>
          <a:lstStyle/>
          <a:p>
            <a:r>
              <a:rPr lang="en-GB" dirty="0" smtClean="0"/>
              <a:t>Pendulum Testing October 2015</a:t>
            </a:r>
            <a:endParaRPr lang="en-GB" dirty="0"/>
          </a:p>
        </p:txBody>
      </p:sp>
      <p:sp>
        <p:nvSpPr>
          <p:cNvPr id="3" name="TextBox 2"/>
          <p:cNvSpPr txBox="1"/>
          <p:nvPr/>
        </p:nvSpPr>
        <p:spPr>
          <a:xfrm>
            <a:off x="495656" y="1444239"/>
            <a:ext cx="5076202" cy="646331"/>
          </a:xfrm>
          <a:prstGeom prst="rect">
            <a:avLst/>
          </a:prstGeom>
          <a:noFill/>
        </p:spPr>
        <p:txBody>
          <a:bodyPr wrap="square" rtlCol="0">
            <a:spAutoFit/>
          </a:bodyPr>
          <a:lstStyle/>
          <a:p>
            <a:r>
              <a:rPr lang="en-GB" dirty="0" smtClean="0"/>
              <a:t>Pendulum testing was conducted at 12 locations along the route. </a:t>
            </a:r>
            <a:endParaRPr lang="en-GB" dirty="0"/>
          </a:p>
        </p:txBody>
      </p:sp>
      <p:sp>
        <p:nvSpPr>
          <p:cNvPr id="4" name="TextBox 3"/>
          <p:cNvSpPr txBox="1"/>
          <p:nvPr/>
        </p:nvSpPr>
        <p:spPr>
          <a:xfrm>
            <a:off x="495656" y="4264352"/>
            <a:ext cx="6246976" cy="1200329"/>
          </a:xfrm>
          <a:prstGeom prst="rect">
            <a:avLst/>
          </a:prstGeom>
          <a:noFill/>
        </p:spPr>
        <p:txBody>
          <a:bodyPr wrap="square" rtlCol="0">
            <a:spAutoFit/>
          </a:bodyPr>
          <a:lstStyle/>
          <a:p>
            <a:r>
              <a:rPr lang="en-GB" dirty="0" smtClean="0"/>
              <a:t>At each location measurements were taken at:</a:t>
            </a:r>
          </a:p>
          <a:p>
            <a:pPr marL="742950" lvl="1" indent="-285750">
              <a:buFont typeface="Arial" panose="020B0604020202020204" pitchFamily="34" charset="0"/>
              <a:buChar char="•"/>
            </a:pPr>
            <a:r>
              <a:rPr lang="en-GB" dirty="0" smtClean="0"/>
              <a:t>Inner Track</a:t>
            </a:r>
          </a:p>
          <a:p>
            <a:pPr marL="742950" lvl="1" indent="-285750">
              <a:buFont typeface="Arial" panose="020B0604020202020204" pitchFamily="34" charset="0"/>
              <a:buChar char="•"/>
            </a:pPr>
            <a:r>
              <a:rPr lang="en-GB" dirty="0" smtClean="0"/>
              <a:t>Mid Lane</a:t>
            </a:r>
          </a:p>
          <a:p>
            <a:pPr marL="742950" lvl="1" indent="-285750">
              <a:buFont typeface="Arial" panose="020B0604020202020204" pitchFamily="34" charset="0"/>
              <a:buChar char="•"/>
            </a:pPr>
            <a:r>
              <a:rPr lang="en-GB" dirty="0" smtClean="0"/>
              <a:t>Outer Track</a:t>
            </a:r>
            <a:r>
              <a:rPr lang="en-GB" dirty="0"/>
              <a:t>	</a:t>
            </a:r>
          </a:p>
        </p:txBody>
      </p:sp>
      <p:sp>
        <p:nvSpPr>
          <p:cNvPr id="7" name="TextBox 6"/>
          <p:cNvSpPr txBox="1"/>
          <p:nvPr/>
        </p:nvSpPr>
        <p:spPr>
          <a:xfrm>
            <a:off x="564022" y="2435551"/>
            <a:ext cx="4836920" cy="1477328"/>
          </a:xfrm>
          <a:prstGeom prst="rect">
            <a:avLst/>
          </a:prstGeom>
          <a:noFill/>
        </p:spPr>
        <p:txBody>
          <a:bodyPr wrap="square" rtlCol="0">
            <a:spAutoFit/>
          </a:bodyPr>
          <a:lstStyle/>
          <a:p>
            <a:r>
              <a:rPr lang="en-GB" dirty="0" smtClean="0"/>
              <a:t>At this time the High PSV aggregate asphalt was 2 years old.</a:t>
            </a:r>
          </a:p>
          <a:p>
            <a:endParaRPr lang="en-GB" dirty="0"/>
          </a:p>
          <a:p>
            <a:r>
              <a:rPr lang="en-GB" dirty="0" smtClean="0"/>
              <a:t>Hot Applied Type 1 Buff had been installed for 3 years and 2 months</a:t>
            </a:r>
            <a:endParaRPr lang="en-GB" dirty="0"/>
          </a:p>
        </p:txBody>
      </p:sp>
      <p:sp>
        <p:nvSpPr>
          <p:cNvPr id="8" name="TextBox 7"/>
          <p:cNvSpPr txBox="1"/>
          <p:nvPr/>
        </p:nvSpPr>
        <p:spPr>
          <a:xfrm>
            <a:off x="7618576" y="1665756"/>
            <a:ext cx="2409914" cy="923330"/>
          </a:xfrm>
          <a:prstGeom prst="rect">
            <a:avLst/>
          </a:prstGeom>
          <a:ln w="571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HFS</a:t>
            </a:r>
          </a:p>
          <a:p>
            <a:endParaRPr lang="en-GB" dirty="0"/>
          </a:p>
          <a:p>
            <a:r>
              <a:rPr lang="en-GB" dirty="0" smtClean="0"/>
              <a:t>Average SRV = 79</a:t>
            </a:r>
            <a:endParaRPr lang="en-GB" dirty="0"/>
          </a:p>
        </p:txBody>
      </p:sp>
      <p:sp>
        <p:nvSpPr>
          <p:cNvPr id="9" name="TextBox 8"/>
          <p:cNvSpPr txBox="1"/>
          <p:nvPr/>
        </p:nvSpPr>
        <p:spPr>
          <a:xfrm>
            <a:off x="7618576" y="3087602"/>
            <a:ext cx="2409914" cy="923330"/>
          </a:xfrm>
          <a:prstGeom prst="rect">
            <a:avLst/>
          </a:prstGeom>
          <a:noFill/>
          <a:ln w="57150">
            <a:solidFill>
              <a:schemeClr val="accent5">
                <a:lumMod val="75000"/>
              </a:schemeClr>
            </a:solidFill>
          </a:ln>
        </p:spPr>
        <p:txBody>
          <a:bodyPr wrap="square" rtlCol="0">
            <a:spAutoFit/>
          </a:bodyPr>
          <a:lstStyle/>
          <a:p>
            <a:r>
              <a:rPr lang="en-GB" dirty="0" smtClean="0"/>
              <a:t>High PSV Aggregates </a:t>
            </a:r>
          </a:p>
          <a:p>
            <a:endParaRPr lang="en-GB" dirty="0"/>
          </a:p>
          <a:p>
            <a:r>
              <a:rPr lang="en-GB" dirty="0" smtClean="0"/>
              <a:t>Average SRV = 69</a:t>
            </a:r>
            <a:endParaRPr lang="en-GB" dirty="0"/>
          </a:p>
        </p:txBody>
      </p:sp>
      <p:grpSp>
        <p:nvGrpSpPr>
          <p:cNvPr id="12" name="Group 11"/>
          <p:cNvGrpSpPr/>
          <p:nvPr/>
        </p:nvGrpSpPr>
        <p:grpSpPr>
          <a:xfrm>
            <a:off x="8641529" y="3834598"/>
            <a:ext cx="4001973" cy="1401475"/>
            <a:chOff x="8641529" y="3834598"/>
            <a:chExt cx="4001973" cy="1401475"/>
          </a:xfrm>
        </p:grpSpPr>
        <p:sp>
          <p:nvSpPr>
            <p:cNvPr id="10" name="TextBox 9"/>
            <p:cNvSpPr txBox="1"/>
            <p:nvPr/>
          </p:nvSpPr>
          <p:spPr>
            <a:xfrm rot="20800879">
              <a:off x="9148272" y="4084892"/>
              <a:ext cx="3495230" cy="707886"/>
            </a:xfrm>
            <a:prstGeom prst="rect">
              <a:avLst/>
            </a:prstGeom>
            <a:noFill/>
          </p:spPr>
          <p:txBody>
            <a:bodyPr wrap="square" rtlCol="0">
              <a:spAutoFit/>
            </a:bodyPr>
            <a:lstStyle/>
            <a:p>
              <a:r>
                <a:rPr lang="en-GB" sz="2000" b="1" dirty="0" smtClean="0">
                  <a:solidFill>
                    <a:srgbClr val="FF0000"/>
                  </a:solidFill>
                  <a:latin typeface="Viner Hand ITC" panose="03070502030502020203" pitchFamily="66" charset="0"/>
                </a:rPr>
                <a:t>Difference in SRV</a:t>
              </a:r>
            </a:p>
            <a:p>
              <a:r>
                <a:rPr lang="en-GB" sz="2000" b="1" dirty="0" smtClean="0">
                  <a:solidFill>
                    <a:srgbClr val="FF0000"/>
                  </a:solidFill>
                  <a:latin typeface="Viner Hand ITC" panose="03070502030502020203" pitchFamily="66" charset="0"/>
                </a:rPr>
                <a:t>         10 units </a:t>
              </a:r>
              <a:endParaRPr lang="en-GB" sz="2000" b="1" dirty="0">
                <a:solidFill>
                  <a:srgbClr val="FF0000"/>
                </a:solidFill>
                <a:latin typeface="Viner Hand ITC" panose="03070502030502020203" pitchFamily="66" charset="0"/>
              </a:endParaRPr>
            </a:p>
          </p:txBody>
        </p:sp>
        <p:sp>
          <p:nvSpPr>
            <p:cNvPr id="11" name="Oval 10"/>
            <p:cNvSpPr/>
            <p:nvPr/>
          </p:nvSpPr>
          <p:spPr>
            <a:xfrm rot="20910095">
              <a:off x="8641529" y="3834598"/>
              <a:ext cx="3003847" cy="1401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mhg.jpg"/>
          <p:cNvPicPr>
            <a:picLocks noChangeAspect="1"/>
          </p:cNvPicPr>
          <p:nvPr/>
        </p:nvPicPr>
        <p:blipFill>
          <a:blip r:embed="rId2"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1911880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igh Friction Surfacing Saves Lives - YouTube (480p).mp4">
            <a:hlinkClick r:id="" action="ppaction://media"/>
          </p:cNvPr>
          <p:cNvPicPr>
            <a:picLocks noRot="1" noChangeAspect="1"/>
          </p:cNvPicPr>
          <p:nvPr>
            <a:videoFile r:link="rId1"/>
          </p:nvPr>
        </p:nvPicPr>
        <p:blipFill>
          <a:blip r:embed="rId3"/>
          <a:stretch>
            <a:fillRect/>
          </a:stretch>
        </p:blipFill>
        <p:spPr>
          <a:xfrm>
            <a:off x="796833" y="437605"/>
            <a:ext cx="10633165" cy="6191793"/>
          </a:xfrm>
          <a:prstGeom prst="rect">
            <a:avLst/>
          </a:prstGeom>
        </p:spPr>
      </p:pic>
    </p:spTree>
    <p:extLst>
      <p:ext uri="{BB962C8B-B14F-4D97-AF65-F5344CB8AC3E}">
        <p14:creationId xmlns="" xmlns:p14="http://schemas.microsoft.com/office/powerpoint/2010/main" val="425677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l="21486" r="25031"/>
          <a:stretch/>
        </p:blipFill>
        <p:spPr>
          <a:xfrm>
            <a:off x="3563596" y="1245238"/>
            <a:ext cx="1956987" cy="3188208"/>
          </a:xfrm>
          <a:prstGeom prst="rect">
            <a:avLst/>
          </a:prstGeom>
        </p:spPr>
      </p:pic>
      <p:sp>
        <p:nvSpPr>
          <p:cNvPr id="7" name="TextBox 6"/>
          <p:cNvSpPr txBox="1"/>
          <p:nvPr/>
        </p:nvSpPr>
        <p:spPr>
          <a:xfrm>
            <a:off x="769120" y="920694"/>
            <a:ext cx="2409914" cy="923330"/>
          </a:xfrm>
          <a:prstGeom prst="rect">
            <a:avLst/>
          </a:prstGeom>
          <a:ln w="571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HFS</a:t>
            </a:r>
          </a:p>
          <a:p>
            <a:endParaRPr lang="en-GB" dirty="0"/>
          </a:p>
          <a:p>
            <a:r>
              <a:rPr lang="en-GB" dirty="0" smtClean="0"/>
              <a:t>Average SRV = 82.7</a:t>
            </a:r>
            <a:endParaRPr lang="en-GB" dirty="0"/>
          </a:p>
        </p:txBody>
      </p:sp>
      <p:sp>
        <p:nvSpPr>
          <p:cNvPr id="8" name="TextBox 7"/>
          <p:cNvSpPr txBox="1"/>
          <p:nvPr/>
        </p:nvSpPr>
        <p:spPr>
          <a:xfrm>
            <a:off x="769120" y="2173202"/>
            <a:ext cx="2409914" cy="923330"/>
          </a:xfrm>
          <a:prstGeom prst="rect">
            <a:avLst/>
          </a:prstGeom>
          <a:noFill/>
          <a:ln w="57150">
            <a:solidFill>
              <a:schemeClr val="accent5">
                <a:lumMod val="75000"/>
              </a:schemeClr>
            </a:solidFill>
          </a:ln>
        </p:spPr>
        <p:txBody>
          <a:bodyPr wrap="square" rtlCol="0">
            <a:spAutoFit/>
          </a:bodyPr>
          <a:lstStyle/>
          <a:p>
            <a:r>
              <a:rPr lang="en-GB" dirty="0" smtClean="0"/>
              <a:t>Asphalt </a:t>
            </a:r>
          </a:p>
          <a:p>
            <a:endParaRPr lang="en-GB" dirty="0"/>
          </a:p>
          <a:p>
            <a:r>
              <a:rPr lang="en-GB" dirty="0" smtClean="0"/>
              <a:t>Average SRV = 77.9</a:t>
            </a:r>
            <a:endParaRPr lang="en-GB" dirty="0"/>
          </a:p>
        </p:txBody>
      </p:sp>
      <p:grpSp>
        <p:nvGrpSpPr>
          <p:cNvPr id="10" name="Group 9"/>
          <p:cNvGrpSpPr/>
          <p:nvPr/>
        </p:nvGrpSpPr>
        <p:grpSpPr>
          <a:xfrm>
            <a:off x="1445970" y="3800415"/>
            <a:ext cx="4001973" cy="1401475"/>
            <a:chOff x="8641529" y="3834598"/>
            <a:chExt cx="4001973" cy="1401475"/>
          </a:xfrm>
        </p:grpSpPr>
        <p:sp>
          <p:nvSpPr>
            <p:cNvPr id="11" name="TextBox 10"/>
            <p:cNvSpPr txBox="1"/>
            <p:nvPr/>
          </p:nvSpPr>
          <p:spPr>
            <a:xfrm rot="20800879">
              <a:off x="9148272" y="4084892"/>
              <a:ext cx="3495230" cy="707886"/>
            </a:xfrm>
            <a:prstGeom prst="rect">
              <a:avLst/>
            </a:prstGeom>
            <a:noFill/>
          </p:spPr>
          <p:txBody>
            <a:bodyPr wrap="square" rtlCol="0">
              <a:spAutoFit/>
            </a:bodyPr>
            <a:lstStyle/>
            <a:p>
              <a:r>
                <a:rPr lang="en-GB" sz="2000" b="1" dirty="0" smtClean="0">
                  <a:solidFill>
                    <a:srgbClr val="FF0000"/>
                  </a:solidFill>
                  <a:latin typeface="Viner Hand ITC" panose="03070502030502020203" pitchFamily="66" charset="0"/>
                </a:rPr>
                <a:t>Difference in SRV</a:t>
              </a:r>
            </a:p>
            <a:p>
              <a:r>
                <a:rPr lang="en-GB" sz="2000" b="1" dirty="0" smtClean="0">
                  <a:solidFill>
                    <a:srgbClr val="FF0000"/>
                  </a:solidFill>
                  <a:latin typeface="Viner Hand ITC" panose="03070502030502020203" pitchFamily="66" charset="0"/>
                </a:rPr>
                <a:t>         5.7 units </a:t>
              </a:r>
              <a:endParaRPr lang="en-GB" sz="2000" b="1" dirty="0">
                <a:solidFill>
                  <a:srgbClr val="FF0000"/>
                </a:solidFill>
                <a:latin typeface="Viner Hand ITC" panose="03070502030502020203" pitchFamily="66" charset="0"/>
              </a:endParaRPr>
            </a:p>
          </p:txBody>
        </p:sp>
        <p:sp>
          <p:nvSpPr>
            <p:cNvPr id="12" name="Oval 11"/>
            <p:cNvSpPr/>
            <p:nvPr/>
          </p:nvSpPr>
          <p:spPr>
            <a:xfrm rot="20910095">
              <a:off x="8641529" y="3834598"/>
              <a:ext cx="3003847" cy="1401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Elbow Connector 19"/>
          <p:cNvCxnSpPr>
            <a:stCxn id="8" idx="3"/>
          </p:cNvCxnSpPr>
          <p:nvPr/>
        </p:nvCxnSpPr>
        <p:spPr>
          <a:xfrm flipV="1">
            <a:off x="3179034" y="1849455"/>
            <a:ext cx="957130" cy="785412"/>
          </a:xfrm>
          <a:prstGeom prst="bentConnector3">
            <a:avLst>
              <a:gd name="adj1" fmla="val 50000"/>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179034" y="1486968"/>
            <a:ext cx="1580973"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3" cstate="print">
            <a:extLst>
              <a:ext uri="{28A0092B-C50C-407E-A947-70E740481C1C}">
                <a14:useLocalDpi xmlns="" xmlns:a14="http://schemas.microsoft.com/office/drawing/2010/main" val="0"/>
              </a:ext>
            </a:extLst>
          </a:blip>
          <a:srcRect l="20741" r="24399"/>
          <a:stretch/>
        </p:blipFill>
        <p:spPr>
          <a:xfrm>
            <a:off x="5782398" y="1245238"/>
            <a:ext cx="2008261" cy="3188208"/>
          </a:xfrm>
          <a:prstGeom prst="rect">
            <a:avLst/>
          </a:prstGeom>
        </p:spPr>
      </p:pic>
      <p:cxnSp>
        <p:nvCxnSpPr>
          <p:cNvPr id="27" name="Straight Arrow Connector 26"/>
          <p:cNvCxnSpPr/>
          <p:nvPr/>
        </p:nvCxnSpPr>
        <p:spPr>
          <a:xfrm>
            <a:off x="4559360" y="2634867"/>
            <a:ext cx="72461" cy="55271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848209" y="2634867"/>
            <a:ext cx="116613" cy="102276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139870" y="920694"/>
            <a:ext cx="2409914" cy="923330"/>
          </a:xfrm>
          <a:prstGeom prst="rect">
            <a:avLst/>
          </a:prstGeom>
          <a:ln w="571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HFS</a:t>
            </a:r>
          </a:p>
          <a:p>
            <a:endParaRPr lang="en-GB" dirty="0"/>
          </a:p>
          <a:p>
            <a:r>
              <a:rPr lang="en-GB" dirty="0" smtClean="0"/>
              <a:t>Average SRV = 79</a:t>
            </a:r>
            <a:endParaRPr lang="en-GB" dirty="0"/>
          </a:p>
        </p:txBody>
      </p:sp>
      <p:sp>
        <p:nvSpPr>
          <p:cNvPr id="31" name="TextBox 30"/>
          <p:cNvSpPr txBox="1"/>
          <p:nvPr/>
        </p:nvSpPr>
        <p:spPr>
          <a:xfrm>
            <a:off x="8139870" y="2173202"/>
            <a:ext cx="2409914" cy="923330"/>
          </a:xfrm>
          <a:prstGeom prst="rect">
            <a:avLst/>
          </a:prstGeom>
          <a:noFill/>
          <a:ln w="57150">
            <a:solidFill>
              <a:schemeClr val="accent5">
                <a:lumMod val="75000"/>
              </a:schemeClr>
            </a:solidFill>
          </a:ln>
        </p:spPr>
        <p:txBody>
          <a:bodyPr wrap="square" rtlCol="0">
            <a:spAutoFit/>
          </a:bodyPr>
          <a:lstStyle/>
          <a:p>
            <a:r>
              <a:rPr lang="en-GB" dirty="0" smtClean="0"/>
              <a:t>High PSV Aggregates </a:t>
            </a:r>
          </a:p>
          <a:p>
            <a:endParaRPr lang="en-GB" dirty="0"/>
          </a:p>
          <a:p>
            <a:r>
              <a:rPr lang="en-GB" dirty="0" smtClean="0"/>
              <a:t>Average SRV = 69</a:t>
            </a:r>
            <a:endParaRPr lang="en-GB" dirty="0"/>
          </a:p>
        </p:txBody>
      </p:sp>
      <p:grpSp>
        <p:nvGrpSpPr>
          <p:cNvPr id="32" name="Group 31"/>
          <p:cNvGrpSpPr/>
          <p:nvPr/>
        </p:nvGrpSpPr>
        <p:grpSpPr>
          <a:xfrm>
            <a:off x="6786528" y="3964671"/>
            <a:ext cx="4001973" cy="1401475"/>
            <a:chOff x="8641529" y="3834598"/>
            <a:chExt cx="4001973" cy="1401475"/>
          </a:xfrm>
        </p:grpSpPr>
        <p:sp>
          <p:nvSpPr>
            <p:cNvPr id="33" name="TextBox 32"/>
            <p:cNvSpPr txBox="1"/>
            <p:nvPr/>
          </p:nvSpPr>
          <p:spPr>
            <a:xfrm rot="20800879">
              <a:off x="9148272" y="4084892"/>
              <a:ext cx="3495230" cy="707886"/>
            </a:xfrm>
            <a:prstGeom prst="rect">
              <a:avLst/>
            </a:prstGeom>
            <a:noFill/>
          </p:spPr>
          <p:txBody>
            <a:bodyPr wrap="square" rtlCol="0">
              <a:spAutoFit/>
            </a:bodyPr>
            <a:lstStyle/>
            <a:p>
              <a:r>
                <a:rPr lang="en-GB" sz="2000" b="1" dirty="0" smtClean="0">
                  <a:solidFill>
                    <a:srgbClr val="FF0000"/>
                  </a:solidFill>
                  <a:latin typeface="Viner Hand ITC" panose="03070502030502020203" pitchFamily="66" charset="0"/>
                </a:rPr>
                <a:t>Difference in SRV</a:t>
              </a:r>
            </a:p>
            <a:p>
              <a:r>
                <a:rPr lang="en-GB" sz="2000" b="1" dirty="0" smtClean="0">
                  <a:solidFill>
                    <a:srgbClr val="FF0000"/>
                  </a:solidFill>
                  <a:latin typeface="Viner Hand ITC" panose="03070502030502020203" pitchFamily="66" charset="0"/>
                </a:rPr>
                <a:t>         10 units </a:t>
              </a:r>
              <a:endParaRPr lang="en-GB" sz="2000" b="1" dirty="0">
                <a:solidFill>
                  <a:srgbClr val="FF0000"/>
                </a:solidFill>
                <a:latin typeface="Viner Hand ITC" panose="03070502030502020203" pitchFamily="66" charset="0"/>
              </a:endParaRPr>
            </a:p>
          </p:txBody>
        </p:sp>
        <p:sp>
          <p:nvSpPr>
            <p:cNvPr id="34" name="Oval 33"/>
            <p:cNvSpPr/>
            <p:nvPr/>
          </p:nvSpPr>
          <p:spPr>
            <a:xfrm rot="20910095">
              <a:off x="8641529" y="3834598"/>
              <a:ext cx="3003847" cy="1401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TextBox 34"/>
          <p:cNvSpPr txBox="1"/>
          <p:nvPr/>
        </p:nvSpPr>
        <p:spPr>
          <a:xfrm>
            <a:off x="8062958" y="305324"/>
            <a:ext cx="3858603" cy="369332"/>
          </a:xfrm>
          <a:prstGeom prst="rect">
            <a:avLst/>
          </a:prstGeom>
          <a:noFill/>
        </p:spPr>
        <p:txBody>
          <a:bodyPr wrap="square" rtlCol="0">
            <a:spAutoFit/>
          </a:bodyPr>
          <a:lstStyle/>
          <a:p>
            <a:r>
              <a:rPr lang="en-GB" dirty="0" smtClean="0"/>
              <a:t>Case Study Test Results October 2015</a:t>
            </a:r>
            <a:endParaRPr lang="en-GB" dirty="0"/>
          </a:p>
        </p:txBody>
      </p:sp>
      <p:sp>
        <p:nvSpPr>
          <p:cNvPr id="36" name="TextBox 35"/>
          <p:cNvSpPr txBox="1"/>
          <p:nvPr/>
        </p:nvSpPr>
        <p:spPr>
          <a:xfrm>
            <a:off x="683486" y="310682"/>
            <a:ext cx="3858603" cy="369332"/>
          </a:xfrm>
          <a:prstGeom prst="rect">
            <a:avLst/>
          </a:prstGeom>
          <a:noFill/>
        </p:spPr>
        <p:txBody>
          <a:bodyPr wrap="square" rtlCol="0">
            <a:spAutoFit/>
          </a:bodyPr>
          <a:lstStyle/>
          <a:p>
            <a:r>
              <a:rPr lang="en-GB" dirty="0" smtClean="0"/>
              <a:t>Pendulum Test Results January 2015</a:t>
            </a:r>
            <a:endParaRPr lang="en-GB" dirty="0"/>
          </a:p>
        </p:txBody>
      </p:sp>
      <p:pic>
        <p:nvPicPr>
          <p:cNvPr id="21" name="Picture 20" descr="mhg.jpg"/>
          <p:cNvPicPr>
            <a:picLocks noChangeAspect="1"/>
          </p:cNvPicPr>
          <p:nvPr/>
        </p:nvPicPr>
        <p:blipFill>
          <a:blip r:embed="rId4"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2737527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1019662" y="991093"/>
            <a:ext cx="1554773" cy="3927621"/>
            <a:chOff x="299433" y="1581161"/>
            <a:chExt cx="1554773" cy="3927621"/>
          </a:xfrm>
        </p:grpSpPr>
        <p:grpSp>
          <p:nvGrpSpPr>
            <p:cNvPr id="44" name="Group 43"/>
            <p:cNvGrpSpPr/>
            <p:nvPr/>
          </p:nvGrpSpPr>
          <p:grpSpPr>
            <a:xfrm>
              <a:off x="299433" y="2029615"/>
              <a:ext cx="1455812" cy="3479167"/>
              <a:chOff x="1883058" y="2029616"/>
              <a:chExt cx="1455812" cy="3479167"/>
            </a:xfrm>
          </p:grpSpPr>
          <p:pic>
            <p:nvPicPr>
              <p:cNvPr id="6" name="Picture 8"/>
              <p:cNvPicPr>
                <a:picLocks noChangeAspect="1"/>
              </p:cNvPicPr>
              <p:nvPr/>
            </p:nvPicPr>
            <p:blipFill>
              <a:blip r:embed="rId3" cstate="print"/>
              <a:stretch>
                <a:fillRect/>
              </a:stretch>
            </p:blipFill>
            <p:spPr>
              <a:xfrm>
                <a:off x="1883058" y="2132222"/>
                <a:ext cx="1365194" cy="382086"/>
              </a:xfrm>
              <a:prstGeom prst="rect">
                <a:avLst/>
              </a:prstGeom>
              <a:noFill/>
              <a:ln cap="flat">
                <a:noFill/>
              </a:ln>
            </p:spPr>
          </p:pic>
          <p:pic>
            <p:nvPicPr>
              <p:cNvPr id="14" name="Picture 18"/>
              <p:cNvPicPr>
                <a:picLocks noChangeAspect="1"/>
              </p:cNvPicPr>
              <p:nvPr/>
            </p:nvPicPr>
            <p:blipFill>
              <a:blip r:embed="rId4" cstate="print"/>
              <a:stretch>
                <a:fillRect/>
              </a:stretch>
            </p:blipFill>
            <p:spPr>
              <a:xfrm>
                <a:off x="2003746" y="2511043"/>
                <a:ext cx="1262317" cy="804801"/>
              </a:xfrm>
              <a:prstGeom prst="rect">
                <a:avLst/>
              </a:prstGeom>
              <a:noFill/>
              <a:ln cap="flat">
                <a:noFill/>
              </a:ln>
            </p:spPr>
          </p:pic>
          <p:sp>
            <p:nvSpPr>
              <p:cNvPr id="23" name="Rectangle 28"/>
              <p:cNvSpPr/>
              <p:nvPr/>
            </p:nvSpPr>
            <p:spPr>
              <a:xfrm>
                <a:off x="1883059" y="2029616"/>
                <a:ext cx="1455811" cy="2915559"/>
              </a:xfrm>
              <a:prstGeom prst="rect">
                <a:avLst/>
              </a:prstGeom>
              <a:noFill/>
              <a:ln w="34920" cap="flat">
                <a:solidFill>
                  <a:srgbClr val="41719C">
                    <a:alpha val="50000"/>
                  </a:srgbClr>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a:solidFill>
                    <a:srgbClr val="FFFFFF"/>
                  </a:solidFill>
                </a:endParaRPr>
              </a:p>
            </p:txBody>
          </p:sp>
          <p:pic>
            <p:nvPicPr>
              <p:cNvPr id="25" name="Picture 2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003746" y="3741328"/>
                <a:ext cx="1260932" cy="1038097"/>
              </a:xfrm>
              <a:prstGeom prst="rect">
                <a:avLst/>
              </a:prstGeom>
            </p:spPr>
          </p:pic>
          <p:sp>
            <p:nvSpPr>
              <p:cNvPr id="40" name="TextBox 39"/>
              <p:cNvSpPr txBox="1"/>
              <p:nvPr/>
            </p:nvSpPr>
            <p:spPr>
              <a:xfrm>
                <a:off x="2013031" y="5047118"/>
                <a:ext cx="1195866" cy="461665"/>
              </a:xfrm>
              <a:prstGeom prst="rect">
                <a:avLst/>
              </a:prstGeom>
              <a:noFill/>
            </p:spPr>
            <p:txBody>
              <a:bodyPr wrap="square" rtlCol="0">
                <a:spAutoFit/>
              </a:bodyPr>
              <a:lstStyle/>
              <a:p>
                <a:pPr algn="ctr"/>
                <a:r>
                  <a:rPr lang="en-GB" sz="1200" b="1" dirty="0">
                    <a:solidFill>
                      <a:srgbClr val="E7E6E6">
                        <a:lumMod val="50000"/>
                      </a:srgbClr>
                    </a:solidFill>
                  </a:rPr>
                  <a:t>Specialist  </a:t>
                </a:r>
              </a:p>
              <a:p>
                <a:pPr algn="ctr"/>
                <a:r>
                  <a:rPr lang="en-GB" sz="1200" b="1" dirty="0">
                    <a:solidFill>
                      <a:srgbClr val="E7E6E6">
                        <a:lumMod val="50000"/>
                      </a:srgbClr>
                    </a:solidFill>
                  </a:rPr>
                  <a:t>Contracting</a:t>
                </a:r>
              </a:p>
            </p:txBody>
          </p:sp>
          <p:pic>
            <p:nvPicPr>
              <p:cNvPr id="38" name="Picture 8"/>
              <p:cNvPicPr>
                <a:picLocks noChangeAspect="1"/>
              </p:cNvPicPr>
              <p:nvPr/>
            </p:nvPicPr>
            <p:blipFill>
              <a:blip r:embed="rId3" cstate="print"/>
              <a:stretch>
                <a:fillRect/>
              </a:stretch>
            </p:blipFill>
            <p:spPr>
              <a:xfrm>
                <a:off x="1899484" y="2107494"/>
                <a:ext cx="1365194" cy="382086"/>
              </a:xfrm>
              <a:prstGeom prst="rect">
                <a:avLst/>
              </a:prstGeom>
              <a:noFill/>
              <a:ln cap="flat">
                <a:noFill/>
              </a:ln>
            </p:spPr>
          </p:pic>
        </p:grpSp>
        <p:sp>
          <p:nvSpPr>
            <p:cNvPr id="48" name="TextBox 47"/>
            <p:cNvSpPr txBox="1"/>
            <p:nvPr/>
          </p:nvSpPr>
          <p:spPr>
            <a:xfrm>
              <a:off x="658340" y="1581161"/>
              <a:ext cx="1195866" cy="338554"/>
            </a:xfrm>
            <a:prstGeom prst="rect">
              <a:avLst/>
            </a:prstGeom>
            <a:noFill/>
          </p:spPr>
          <p:txBody>
            <a:bodyPr wrap="square" rtlCol="0">
              <a:spAutoFit/>
            </a:bodyPr>
            <a:lstStyle/>
            <a:p>
              <a:r>
                <a:rPr lang="en-GB" sz="1600" b="1" dirty="0">
                  <a:solidFill>
                    <a:srgbClr val="E7E6E6">
                      <a:lumMod val="50000"/>
                    </a:srgbClr>
                  </a:solidFill>
                </a:rPr>
                <a:t>1972</a:t>
              </a:r>
            </a:p>
          </p:txBody>
        </p:sp>
      </p:grpSp>
      <p:grpSp>
        <p:nvGrpSpPr>
          <p:cNvPr id="58" name="Group 57"/>
          <p:cNvGrpSpPr/>
          <p:nvPr/>
        </p:nvGrpSpPr>
        <p:grpSpPr>
          <a:xfrm>
            <a:off x="4284974" y="1008841"/>
            <a:ext cx="1635785" cy="3880218"/>
            <a:chOff x="1901613" y="1588494"/>
            <a:chExt cx="1635785" cy="3880218"/>
          </a:xfrm>
        </p:grpSpPr>
        <p:pic>
          <p:nvPicPr>
            <p:cNvPr id="5" name="Picture 7"/>
            <p:cNvPicPr>
              <a:picLocks noChangeAspect="1"/>
            </p:cNvPicPr>
            <p:nvPr/>
          </p:nvPicPr>
          <p:blipFill>
            <a:blip r:embed="rId6" cstate="print"/>
            <a:stretch>
              <a:fillRect/>
            </a:stretch>
          </p:blipFill>
          <p:spPr>
            <a:xfrm>
              <a:off x="2094294" y="2108972"/>
              <a:ext cx="1098561" cy="415571"/>
            </a:xfrm>
            <a:prstGeom prst="rect">
              <a:avLst/>
            </a:prstGeom>
            <a:noFill/>
            <a:ln cap="flat">
              <a:noFill/>
            </a:ln>
          </p:spPr>
        </p:pic>
        <p:pic>
          <p:nvPicPr>
            <p:cNvPr id="10" name="Picture 14"/>
            <p:cNvPicPr>
              <a:picLocks noChangeAspect="1"/>
            </p:cNvPicPr>
            <p:nvPr/>
          </p:nvPicPr>
          <p:blipFill>
            <a:blip r:embed="rId7" cstate="print"/>
            <a:stretch>
              <a:fillRect/>
            </a:stretch>
          </p:blipFill>
          <p:spPr>
            <a:xfrm>
              <a:off x="1995459" y="3360068"/>
              <a:ext cx="1272176" cy="637312"/>
            </a:xfrm>
            <a:prstGeom prst="rect">
              <a:avLst/>
            </a:prstGeom>
            <a:noFill/>
            <a:ln cap="flat">
              <a:noFill/>
            </a:ln>
          </p:spPr>
        </p:pic>
        <p:pic>
          <p:nvPicPr>
            <p:cNvPr id="11" name="Picture 15"/>
            <p:cNvPicPr>
              <a:picLocks noChangeAspect="1"/>
            </p:cNvPicPr>
            <p:nvPr/>
          </p:nvPicPr>
          <p:blipFill>
            <a:blip r:embed="rId8" cstate="print"/>
            <a:stretch>
              <a:fillRect/>
            </a:stretch>
          </p:blipFill>
          <p:spPr>
            <a:xfrm>
              <a:off x="1995460" y="4043603"/>
              <a:ext cx="1272176" cy="727981"/>
            </a:xfrm>
            <a:prstGeom prst="rect">
              <a:avLst/>
            </a:prstGeom>
            <a:noFill/>
            <a:ln cap="flat">
              <a:noFill/>
            </a:ln>
          </p:spPr>
        </p:pic>
        <p:pic>
          <p:nvPicPr>
            <p:cNvPr id="12" name="Picture 16"/>
            <p:cNvPicPr>
              <a:picLocks noChangeAspect="1"/>
            </p:cNvPicPr>
            <p:nvPr/>
          </p:nvPicPr>
          <p:blipFill>
            <a:blip r:embed="rId9" cstate="print"/>
            <a:stretch>
              <a:fillRect/>
            </a:stretch>
          </p:blipFill>
          <p:spPr>
            <a:xfrm>
              <a:off x="2008547" y="2518881"/>
              <a:ext cx="1259088" cy="802224"/>
            </a:xfrm>
            <a:prstGeom prst="rect">
              <a:avLst/>
            </a:prstGeom>
            <a:noFill/>
            <a:ln cap="flat">
              <a:noFill/>
            </a:ln>
          </p:spPr>
        </p:pic>
        <p:sp>
          <p:nvSpPr>
            <p:cNvPr id="22" name="Rectangle 27"/>
            <p:cNvSpPr/>
            <p:nvPr/>
          </p:nvSpPr>
          <p:spPr>
            <a:xfrm>
              <a:off x="1901613" y="2015339"/>
              <a:ext cx="1440598" cy="2912428"/>
            </a:xfrm>
            <a:prstGeom prst="rect">
              <a:avLst/>
            </a:prstGeom>
            <a:noFill/>
            <a:ln w="34920" cap="flat">
              <a:solidFill>
                <a:srgbClr val="41719C">
                  <a:alpha val="50000"/>
                </a:srgbClr>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a:solidFill>
                  <a:srgbClr val="FFFFFF"/>
                </a:solidFill>
              </a:endParaRPr>
            </a:p>
          </p:txBody>
        </p:sp>
        <p:sp>
          <p:nvSpPr>
            <p:cNvPr id="39" name="TextBox 38"/>
            <p:cNvSpPr txBox="1"/>
            <p:nvPr/>
          </p:nvSpPr>
          <p:spPr>
            <a:xfrm>
              <a:off x="2033614" y="5007047"/>
              <a:ext cx="1195866" cy="461665"/>
            </a:xfrm>
            <a:prstGeom prst="rect">
              <a:avLst/>
            </a:prstGeom>
            <a:noFill/>
          </p:spPr>
          <p:txBody>
            <a:bodyPr wrap="square" rtlCol="0">
              <a:spAutoFit/>
            </a:bodyPr>
            <a:lstStyle/>
            <a:p>
              <a:pPr algn="ctr"/>
              <a:r>
                <a:rPr lang="en-GB" sz="1200" b="1" dirty="0">
                  <a:solidFill>
                    <a:srgbClr val="E7E6E6">
                      <a:lumMod val="50000"/>
                    </a:srgbClr>
                  </a:solidFill>
                </a:rPr>
                <a:t>Materials </a:t>
              </a:r>
            </a:p>
            <a:p>
              <a:pPr algn="ctr"/>
              <a:r>
                <a:rPr lang="en-GB" sz="1200" b="1" dirty="0">
                  <a:solidFill>
                    <a:srgbClr val="E7E6E6">
                      <a:lumMod val="50000"/>
                    </a:srgbClr>
                  </a:solidFill>
                </a:rPr>
                <a:t>Manufacture</a:t>
              </a:r>
            </a:p>
          </p:txBody>
        </p:sp>
        <p:sp>
          <p:nvSpPr>
            <p:cNvPr id="49" name="TextBox 48"/>
            <p:cNvSpPr txBox="1"/>
            <p:nvPr/>
          </p:nvSpPr>
          <p:spPr>
            <a:xfrm>
              <a:off x="2341532" y="1588494"/>
              <a:ext cx="1195866" cy="338554"/>
            </a:xfrm>
            <a:prstGeom prst="rect">
              <a:avLst/>
            </a:prstGeom>
            <a:noFill/>
          </p:spPr>
          <p:txBody>
            <a:bodyPr wrap="square" rtlCol="0">
              <a:spAutoFit/>
            </a:bodyPr>
            <a:lstStyle/>
            <a:p>
              <a:r>
                <a:rPr lang="en-GB" sz="1600" b="1" dirty="0">
                  <a:solidFill>
                    <a:srgbClr val="E7E6E6">
                      <a:lumMod val="50000"/>
                    </a:srgbClr>
                  </a:solidFill>
                </a:rPr>
                <a:t>2003</a:t>
              </a:r>
            </a:p>
          </p:txBody>
        </p:sp>
      </p:grpSp>
      <p:grpSp>
        <p:nvGrpSpPr>
          <p:cNvPr id="56" name="Group 55"/>
          <p:cNvGrpSpPr/>
          <p:nvPr/>
        </p:nvGrpSpPr>
        <p:grpSpPr>
          <a:xfrm>
            <a:off x="2658470" y="991094"/>
            <a:ext cx="1624570" cy="3922708"/>
            <a:chOff x="3457942" y="1581161"/>
            <a:chExt cx="1624570" cy="3904959"/>
          </a:xfrm>
        </p:grpSpPr>
        <p:grpSp>
          <p:nvGrpSpPr>
            <p:cNvPr id="45" name="Group 44"/>
            <p:cNvGrpSpPr/>
            <p:nvPr/>
          </p:nvGrpSpPr>
          <p:grpSpPr>
            <a:xfrm>
              <a:off x="3457942" y="2029616"/>
              <a:ext cx="1472194" cy="3456504"/>
              <a:chOff x="3457942" y="2029616"/>
              <a:chExt cx="1472194" cy="3456504"/>
            </a:xfrm>
          </p:grpSpPr>
          <p:pic>
            <p:nvPicPr>
              <p:cNvPr id="7" name="Picture 9"/>
              <p:cNvPicPr>
                <a:picLocks noChangeAspect="1"/>
              </p:cNvPicPr>
              <p:nvPr/>
            </p:nvPicPr>
            <p:blipFill>
              <a:blip r:embed="rId10" cstate="print"/>
              <a:stretch>
                <a:fillRect/>
              </a:stretch>
            </p:blipFill>
            <p:spPr>
              <a:xfrm>
                <a:off x="3544773" y="2132223"/>
                <a:ext cx="1368162" cy="382086"/>
              </a:xfrm>
              <a:prstGeom prst="rect">
                <a:avLst/>
              </a:prstGeom>
              <a:noFill/>
              <a:ln cap="flat">
                <a:noFill/>
              </a:ln>
            </p:spPr>
          </p:pic>
          <p:pic>
            <p:nvPicPr>
              <p:cNvPr id="19" name="Picture 24"/>
              <p:cNvPicPr>
                <a:picLocks noChangeAspect="1"/>
              </p:cNvPicPr>
              <p:nvPr/>
            </p:nvPicPr>
            <p:blipFill>
              <a:blip r:embed="rId11" cstate="print"/>
              <a:stretch>
                <a:fillRect/>
              </a:stretch>
            </p:blipFill>
            <p:spPr>
              <a:xfrm>
                <a:off x="3597383" y="2506877"/>
                <a:ext cx="1253378" cy="1084217"/>
              </a:xfrm>
              <a:prstGeom prst="rect">
                <a:avLst/>
              </a:prstGeom>
              <a:noFill/>
              <a:ln cap="flat">
                <a:noFill/>
              </a:ln>
            </p:spPr>
          </p:pic>
          <p:pic>
            <p:nvPicPr>
              <p:cNvPr id="21" name="Picture 26"/>
              <p:cNvPicPr>
                <a:picLocks noChangeAspect="1"/>
              </p:cNvPicPr>
              <p:nvPr/>
            </p:nvPicPr>
            <p:blipFill>
              <a:blip r:embed="rId12" cstate="print"/>
              <a:stretch>
                <a:fillRect/>
              </a:stretch>
            </p:blipFill>
            <p:spPr>
              <a:xfrm>
                <a:off x="3597383" y="3691097"/>
                <a:ext cx="1233805" cy="1070578"/>
              </a:xfrm>
              <a:prstGeom prst="rect">
                <a:avLst/>
              </a:prstGeom>
              <a:noFill/>
              <a:ln cap="flat">
                <a:noFill/>
              </a:ln>
            </p:spPr>
          </p:pic>
          <p:sp>
            <p:nvSpPr>
              <p:cNvPr id="24" name="Rectangle 29"/>
              <p:cNvSpPr/>
              <p:nvPr/>
            </p:nvSpPr>
            <p:spPr>
              <a:xfrm>
                <a:off x="3457942" y="2029616"/>
                <a:ext cx="1472194" cy="2894837"/>
              </a:xfrm>
              <a:prstGeom prst="rect">
                <a:avLst/>
              </a:prstGeom>
              <a:noFill/>
              <a:ln w="34920" cap="flat">
                <a:solidFill>
                  <a:srgbClr val="41719C">
                    <a:alpha val="50000"/>
                  </a:srgbClr>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a:solidFill>
                    <a:srgbClr val="FFFFFF"/>
                  </a:solidFill>
                </a:endParaRPr>
              </a:p>
            </p:txBody>
          </p:sp>
          <p:sp>
            <p:nvSpPr>
              <p:cNvPr id="41" name="TextBox 40"/>
              <p:cNvSpPr txBox="1"/>
              <p:nvPr/>
            </p:nvSpPr>
            <p:spPr>
              <a:xfrm>
                <a:off x="3612133" y="5024455"/>
                <a:ext cx="1195866" cy="461665"/>
              </a:xfrm>
              <a:prstGeom prst="rect">
                <a:avLst/>
              </a:prstGeom>
              <a:noFill/>
            </p:spPr>
            <p:txBody>
              <a:bodyPr wrap="square" rtlCol="0">
                <a:spAutoFit/>
              </a:bodyPr>
              <a:lstStyle/>
              <a:p>
                <a:pPr algn="ctr"/>
                <a:r>
                  <a:rPr lang="en-GB" sz="1200" b="1" dirty="0">
                    <a:solidFill>
                      <a:srgbClr val="E7E6E6">
                        <a:lumMod val="50000"/>
                      </a:srgbClr>
                    </a:solidFill>
                  </a:rPr>
                  <a:t>Decorative Surfacing</a:t>
                </a:r>
              </a:p>
            </p:txBody>
          </p:sp>
        </p:grpSp>
        <p:sp>
          <p:nvSpPr>
            <p:cNvPr id="50" name="TextBox 49"/>
            <p:cNvSpPr txBox="1"/>
            <p:nvPr/>
          </p:nvSpPr>
          <p:spPr>
            <a:xfrm>
              <a:off x="3886646" y="1581161"/>
              <a:ext cx="1195866" cy="338554"/>
            </a:xfrm>
            <a:prstGeom prst="rect">
              <a:avLst/>
            </a:prstGeom>
            <a:noFill/>
          </p:spPr>
          <p:txBody>
            <a:bodyPr wrap="square" rtlCol="0">
              <a:spAutoFit/>
            </a:bodyPr>
            <a:lstStyle/>
            <a:p>
              <a:r>
                <a:rPr lang="en-GB" sz="1600" b="1" dirty="0">
                  <a:solidFill>
                    <a:srgbClr val="E7E6E6">
                      <a:lumMod val="50000"/>
                    </a:srgbClr>
                  </a:solidFill>
                </a:rPr>
                <a:t>2002</a:t>
              </a:r>
            </a:p>
          </p:txBody>
        </p:sp>
      </p:grpSp>
      <p:grpSp>
        <p:nvGrpSpPr>
          <p:cNvPr id="57" name="Group 56"/>
          <p:cNvGrpSpPr/>
          <p:nvPr/>
        </p:nvGrpSpPr>
        <p:grpSpPr>
          <a:xfrm>
            <a:off x="5860789" y="991093"/>
            <a:ext cx="1638261" cy="4084970"/>
            <a:chOff x="5049208" y="1588494"/>
            <a:chExt cx="1638261" cy="4084970"/>
          </a:xfrm>
        </p:grpSpPr>
        <p:grpSp>
          <p:nvGrpSpPr>
            <p:cNvPr id="46" name="Group 45"/>
            <p:cNvGrpSpPr/>
            <p:nvPr/>
          </p:nvGrpSpPr>
          <p:grpSpPr>
            <a:xfrm>
              <a:off x="5049208" y="2029616"/>
              <a:ext cx="1472194" cy="3643848"/>
              <a:chOff x="5049208" y="2029616"/>
              <a:chExt cx="1472194" cy="3643848"/>
            </a:xfrm>
          </p:grpSpPr>
          <p:pic>
            <p:nvPicPr>
              <p:cNvPr id="2" name="Picture 1"/>
              <p:cNvPicPr>
                <a:picLocks noChangeAspect="1"/>
              </p:cNvPicPr>
              <p:nvPr/>
            </p:nvPicPr>
            <p:blipFill>
              <a:blip r:embed="rId13" cstate="print"/>
              <a:stretch>
                <a:fillRect/>
              </a:stretch>
            </p:blipFill>
            <p:spPr>
              <a:xfrm>
                <a:off x="5203518" y="2134999"/>
                <a:ext cx="1163573" cy="363518"/>
              </a:xfrm>
              <a:prstGeom prst="rect">
                <a:avLst/>
              </a:prstGeom>
              <a:noFill/>
              <a:ln cap="flat">
                <a:noFill/>
              </a:ln>
            </p:spPr>
          </p:pic>
          <p:sp>
            <p:nvSpPr>
              <p:cNvPr id="26" name="Rectangle 29"/>
              <p:cNvSpPr/>
              <p:nvPr/>
            </p:nvSpPr>
            <p:spPr>
              <a:xfrm>
                <a:off x="5049208" y="2029616"/>
                <a:ext cx="1472194" cy="2894837"/>
              </a:xfrm>
              <a:prstGeom prst="rect">
                <a:avLst/>
              </a:prstGeom>
              <a:noFill/>
              <a:ln w="34920" cap="flat">
                <a:solidFill>
                  <a:srgbClr val="41719C">
                    <a:alpha val="50000"/>
                  </a:srgbClr>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a:solidFill>
                    <a:srgbClr val="FFFFFF"/>
                  </a:solidFill>
                </a:endParaRPr>
              </a:p>
            </p:txBody>
          </p:sp>
          <p:pic>
            <p:nvPicPr>
              <p:cNvPr id="27" name="Picture 8" descr="D:\Images PPP\12006J-05.jpg"/>
              <p:cNvPicPr>
                <a:picLocks noChangeAspect="1"/>
              </p:cNvPicPr>
              <p:nvPr/>
            </p:nvPicPr>
            <p:blipFill>
              <a:blip r:embed="rId14" cstate="print"/>
              <a:srcRect/>
              <a:stretch>
                <a:fillRect/>
              </a:stretch>
            </p:blipFill>
            <p:spPr>
              <a:xfrm>
                <a:off x="5203518" y="2536289"/>
                <a:ext cx="1180444" cy="711870"/>
              </a:xfrm>
              <a:prstGeom prst="rect">
                <a:avLst/>
              </a:prstGeom>
              <a:noFill/>
              <a:ln cap="flat">
                <a:noFill/>
              </a:ln>
            </p:spPr>
          </p:pic>
          <p:pic>
            <p:nvPicPr>
              <p:cNvPr id="28" name="Picture 27"/>
              <p:cNvPicPr>
                <a:picLocks noChangeAspect="1"/>
              </p:cNvPicPr>
              <p:nvPr/>
            </p:nvPicPr>
            <p:blipFill>
              <a:blip r:embed="rId15" cstate="print"/>
              <a:stretch>
                <a:fillRect/>
              </a:stretch>
            </p:blipFill>
            <p:spPr>
              <a:xfrm>
                <a:off x="5196043" y="4214989"/>
                <a:ext cx="621020" cy="574003"/>
              </a:xfrm>
              <a:prstGeom prst="rect">
                <a:avLst/>
              </a:prstGeom>
              <a:noFill/>
              <a:ln cap="flat">
                <a:noFill/>
              </a:ln>
            </p:spPr>
          </p:pic>
          <p:pic>
            <p:nvPicPr>
              <p:cNvPr id="29" name="Picture 4"/>
              <p:cNvPicPr>
                <a:picLocks noChangeAspect="1"/>
              </p:cNvPicPr>
              <p:nvPr/>
            </p:nvPicPr>
            <p:blipFill>
              <a:blip r:embed="rId16" cstate="print"/>
              <a:stretch>
                <a:fillRect/>
              </a:stretch>
            </p:blipFill>
            <p:spPr>
              <a:xfrm>
                <a:off x="5196043" y="3285932"/>
                <a:ext cx="1204321" cy="891284"/>
              </a:xfrm>
              <a:prstGeom prst="rect">
                <a:avLst/>
              </a:prstGeom>
              <a:noFill/>
              <a:ln cap="flat">
                <a:noFill/>
              </a:ln>
            </p:spPr>
          </p:pic>
          <p:pic>
            <p:nvPicPr>
              <p:cNvPr id="30" name="Picture 7"/>
              <p:cNvPicPr>
                <a:picLocks noChangeAspect="1"/>
              </p:cNvPicPr>
              <p:nvPr/>
            </p:nvPicPr>
            <p:blipFill>
              <a:blip r:embed="rId17" cstate="print"/>
              <a:stretch>
                <a:fillRect/>
              </a:stretch>
            </p:blipFill>
            <p:spPr>
              <a:xfrm>
                <a:off x="5867400" y="4214989"/>
                <a:ext cx="532964" cy="574003"/>
              </a:xfrm>
              <a:prstGeom prst="rect">
                <a:avLst/>
              </a:prstGeom>
              <a:noFill/>
              <a:ln cap="flat">
                <a:noFill/>
              </a:ln>
            </p:spPr>
          </p:pic>
          <p:sp>
            <p:nvSpPr>
              <p:cNvPr id="42" name="TextBox 41"/>
              <p:cNvSpPr txBox="1"/>
              <p:nvPr/>
            </p:nvSpPr>
            <p:spPr>
              <a:xfrm>
                <a:off x="5157635" y="5027133"/>
                <a:ext cx="1334031" cy="646331"/>
              </a:xfrm>
              <a:prstGeom prst="rect">
                <a:avLst/>
              </a:prstGeom>
              <a:noFill/>
            </p:spPr>
            <p:txBody>
              <a:bodyPr wrap="square" rtlCol="0">
                <a:spAutoFit/>
              </a:bodyPr>
              <a:lstStyle/>
              <a:p>
                <a:pPr algn="ctr"/>
                <a:r>
                  <a:rPr lang="en-GB" sz="1200" b="1" dirty="0">
                    <a:solidFill>
                      <a:srgbClr val="E7E6E6">
                        <a:lumMod val="50000"/>
                      </a:srgbClr>
                    </a:solidFill>
                  </a:rPr>
                  <a:t>Vehicle and Equipment Supplies</a:t>
                </a:r>
              </a:p>
            </p:txBody>
          </p:sp>
        </p:grpSp>
        <p:sp>
          <p:nvSpPr>
            <p:cNvPr id="51" name="TextBox 50"/>
            <p:cNvSpPr txBox="1"/>
            <p:nvPr/>
          </p:nvSpPr>
          <p:spPr>
            <a:xfrm>
              <a:off x="5491603" y="1588494"/>
              <a:ext cx="1195866" cy="338554"/>
            </a:xfrm>
            <a:prstGeom prst="rect">
              <a:avLst/>
            </a:prstGeom>
            <a:noFill/>
          </p:spPr>
          <p:txBody>
            <a:bodyPr wrap="square" rtlCol="0">
              <a:spAutoFit/>
            </a:bodyPr>
            <a:lstStyle/>
            <a:p>
              <a:r>
                <a:rPr lang="en-GB" sz="1600" b="1" dirty="0">
                  <a:solidFill>
                    <a:srgbClr val="E7E6E6">
                      <a:lumMod val="50000"/>
                    </a:srgbClr>
                  </a:solidFill>
                </a:rPr>
                <a:t>2010</a:t>
              </a:r>
            </a:p>
          </p:txBody>
        </p:sp>
      </p:grpSp>
      <p:grpSp>
        <p:nvGrpSpPr>
          <p:cNvPr id="18" name="Group 17"/>
          <p:cNvGrpSpPr/>
          <p:nvPr/>
        </p:nvGrpSpPr>
        <p:grpSpPr>
          <a:xfrm>
            <a:off x="8011247" y="991093"/>
            <a:ext cx="1638261" cy="4454302"/>
            <a:chOff x="6937994" y="1608478"/>
            <a:chExt cx="1638261" cy="4454302"/>
          </a:xfrm>
        </p:grpSpPr>
        <p:grpSp>
          <p:nvGrpSpPr>
            <p:cNvPr id="43" name="Group 42"/>
            <p:cNvGrpSpPr/>
            <p:nvPr/>
          </p:nvGrpSpPr>
          <p:grpSpPr>
            <a:xfrm>
              <a:off x="6937994" y="1608478"/>
              <a:ext cx="1638261" cy="4454302"/>
              <a:chOff x="5049208" y="1588494"/>
              <a:chExt cx="1638261" cy="4454302"/>
            </a:xfrm>
          </p:grpSpPr>
          <p:grpSp>
            <p:nvGrpSpPr>
              <p:cNvPr id="47" name="Group 46"/>
              <p:cNvGrpSpPr/>
              <p:nvPr/>
            </p:nvGrpSpPr>
            <p:grpSpPr>
              <a:xfrm>
                <a:off x="5049208" y="2029616"/>
                <a:ext cx="1472194" cy="4013180"/>
                <a:chOff x="5049208" y="2029616"/>
                <a:chExt cx="1472194" cy="4013180"/>
              </a:xfrm>
            </p:grpSpPr>
            <p:sp>
              <p:nvSpPr>
                <p:cNvPr id="55" name="Rectangle 29"/>
                <p:cNvSpPr/>
                <p:nvPr/>
              </p:nvSpPr>
              <p:spPr>
                <a:xfrm>
                  <a:off x="5049208" y="2029616"/>
                  <a:ext cx="1472194" cy="2894837"/>
                </a:xfrm>
                <a:prstGeom prst="rect">
                  <a:avLst/>
                </a:prstGeom>
                <a:noFill/>
                <a:ln w="34920" cap="flat">
                  <a:solidFill>
                    <a:srgbClr val="41719C">
                      <a:alpha val="50000"/>
                    </a:srgbClr>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a:solidFill>
                      <a:srgbClr val="FFFFFF"/>
                    </a:solidFill>
                  </a:endParaRPr>
                </a:p>
              </p:txBody>
            </p:sp>
            <p:sp>
              <p:nvSpPr>
                <p:cNvPr id="63" name="TextBox 62"/>
                <p:cNvSpPr txBox="1"/>
                <p:nvPr/>
              </p:nvSpPr>
              <p:spPr>
                <a:xfrm>
                  <a:off x="5157635" y="5027133"/>
                  <a:ext cx="1334031" cy="1015663"/>
                </a:xfrm>
                <a:prstGeom prst="rect">
                  <a:avLst/>
                </a:prstGeom>
                <a:noFill/>
              </p:spPr>
              <p:txBody>
                <a:bodyPr wrap="square" rtlCol="0">
                  <a:spAutoFit/>
                </a:bodyPr>
                <a:lstStyle/>
                <a:p>
                  <a:pPr algn="ctr"/>
                  <a:r>
                    <a:rPr lang="en-GB" sz="1200" b="1" dirty="0" smtClean="0">
                      <a:solidFill>
                        <a:srgbClr val="E7E6E6">
                          <a:lumMod val="50000"/>
                        </a:srgbClr>
                      </a:solidFill>
                    </a:rPr>
                    <a:t>Material Manufacture and Contracting India and South East Asia</a:t>
                  </a:r>
                  <a:endParaRPr lang="en-GB" sz="1200" b="1" dirty="0">
                    <a:solidFill>
                      <a:srgbClr val="E7E6E6">
                        <a:lumMod val="50000"/>
                      </a:srgbClr>
                    </a:solidFill>
                  </a:endParaRPr>
                </a:p>
              </p:txBody>
            </p:sp>
          </p:grpSp>
          <p:sp>
            <p:nvSpPr>
              <p:cNvPr id="52" name="TextBox 51"/>
              <p:cNvSpPr txBox="1"/>
              <p:nvPr/>
            </p:nvSpPr>
            <p:spPr>
              <a:xfrm>
                <a:off x="5491603" y="1588494"/>
                <a:ext cx="1195866" cy="338554"/>
              </a:xfrm>
              <a:prstGeom prst="rect">
                <a:avLst/>
              </a:prstGeom>
              <a:noFill/>
            </p:spPr>
            <p:txBody>
              <a:bodyPr wrap="square" rtlCol="0">
                <a:spAutoFit/>
              </a:bodyPr>
              <a:lstStyle/>
              <a:p>
                <a:r>
                  <a:rPr lang="en-GB" sz="1600" b="1" dirty="0" smtClean="0">
                    <a:solidFill>
                      <a:srgbClr val="E7E6E6">
                        <a:lumMod val="50000"/>
                      </a:srgbClr>
                    </a:solidFill>
                  </a:rPr>
                  <a:t>2014</a:t>
                </a:r>
                <a:endParaRPr lang="en-GB" sz="1600" b="1" dirty="0">
                  <a:solidFill>
                    <a:srgbClr val="E7E6E6">
                      <a:lumMod val="50000"/>
                    </a:srgbClr>
                  </a:solidFill>
                </a:endParaRPr>
              </a:p>
            </p:txBody>
          </p:sp>
        </p:grpSp>
        <p:pic>
          <p:nvPicPr>
            <p:cNvPr id="64" name="Picture 63"/>
            <p:cNvPicPr>
              <a:picLocks noChangeAspect="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7127517" y="2154983"/>
              <a:ext cx="1103734" cy="314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19" cstate="print">
              <a:extLst>
                <a:ext uri="{28A0092B-C50C-407E-A947-70E740481C1C}">
                  <a14:useLocalDpi xmlns="" xmlns:a14="http://schemas.microsoft.com/office/drawing/2010/main" val="0"/>
                </a:ext>
              </a:extLst>
            </a:blip>
            <a:srcRect l="14481" t="11963" r="26813" b="22866"/>
            <a:stretch/>
          </p:blipFill>
          <p:spPr>
            <a:xfrm>
              <a:off x="7127517" y="2572398"/>
              <a:ext cx="501609" cy="989967"/>
            </a:xfrm>
            <a:prstGeom prst="rect">
              <a:avLst/>
            </a:prstGeom>
          </p:spPr>
        </p:pic>
        <p:pic>
          <p:nvPicPr>
            <p:cNvPr id="1026" name="Picture 2" descr="Image result for indian road marking"/>
            <p:cNvPicPr>
              <a:picLocks noChangeAspect="1" noChangeArrowheads="1"/>
            </p:cNvPicPr>
            <p:nvPr/>
          </p:nvPicPr>
          <p:blipFill rotWithShape="1">
            <a:blip r:embed="rId20" cstate="print">
              <a:extLst>
                <a:ext uri="{28A0092B-C50C-407E-A947-70E740481C1C}">
                  <a14:useLocalDpi xmlns="" xmlns:a14="http://schemas.microsoft.com/office/drawing/2010/main" val="0"/>
                </a:ext>
              </a:extLst>
            </a:blip>
            <a:srcRect r="59806"/>
            <a:stretch/>
          </p:blipFill>
          <p:spPr bwMode="auto">
            <a:xfrm>
              <a:off x="7713436" y="2572399"/>
              <a:ext cx="517815" cy="98996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21" cstate="print">
              <a:extLst>
                <a:ext uri="{28A0092B-C50C-407E-A947-70E740481C1C}">
                  <a14:useLocalDpi xmlns="" xmlns:a14="http://schemas.microsoft.com/office/drawing/2010/main" val="0"/>
                </a:ext>
              </a:extLst>
            </a:blip>
            <a:stretch>
              <a:fillRect/>
            </a:stretch>
          </p:blipFill>
          <p:spPr>
            <a:xfrm>
              <a:off x="7132258" y="3618412"/>
              <a:ext cx="1098993" cy="1190564"/>
            </a:xfrm>
            <a:prstGeom prst="rect">
              <a:avLst/>
            </a:prstGeom>
          </p:spPr>
        </p:pic>
      </p:grpSp>
      <p:grpSp>
        <p:nvGrpSpPr>
          <p:cNvPr id="17" name="Group 16"/>
          <p:cNvGrpSpPr/>
          <p:nvPr/>
        </p:nvGrpSpPr>
        <p:grpSpPr>
          <a:xfrm>
            <a:off x="9672964" y="991093"/>
            <a:ext cx="1638261" cy="4269636"/>
            <a:chOff x="9887400" y="1615812"/>
            <a:chExt cx="1638261" cy="4269636"/>
          </a:xfrm>
        </p:grpSpPr>
        <p:grpSp>
          <p:nvGrpSpPr>
            <p:cNvPr id="66" name="Group 65"/>
            <p:cNvGrpSpPr/>
            <p:nvPr/>
          </p:nvGrpSpPr>
          <p:grpSpPr>
            <a:xfrm>
              <a:off x="9887400" y="2056934"/>
              <a:ext cx="1472194" cy="3828514"/>
              <a:chOff x="5049208" y="2029616"/>
              <a:chExt cx="1472194" cy="3828514"/>
            </a:xfrm>
          </p:grpSpPr>
          <p:sp>
            <p:nvSpPr>
              <p:cNvPr id="69" name="Rectangle 29"/>
              <p:cNvSpPr/>
              <p:nvPr/>
            </p:nvSpPr>
            <p:spPr>
              <a:xfrm>
                <a:off x="5049208" y="2029616"/>
                <a:ext cx="1472194" cy="2894837"/>
              </a:xfrm>
              <a:prstGeom prst="rect">
                <a:avLst/>
              </a:prstGeom>
              <a:noFill/>
              <a:ln w="34920" cap="flat">
                <a:solidFill>
                  <a:srgbClr val="41719C">
                    <a:alpha val="50000"/>
                  </a:srgbClr>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endParaRPr lang="en-GB">
                  <a:solidFill>
                    <a:srgbClr val="FFFFFF"/>
                  </a:solidFill>
                </a:endParaRPr>
              </a:p>
            </p:txBody>
          </p:sp>
          <p:sp>
            <p:nvSpPr>
              <p:cNvPr id="74" name="TextBox 73"/>
              <p:cNvSpPr txBox="1"/>
              <p:nvPr/>
            </p:nvSpPr>
            <p:spPr>
              <a:xfrm>
                <a:off x="5157635" y="5027133"/>
                <a:ext cx="1334031" cy="830997"/>
              </a:xfrm>
              <a:prstGeom prst="rect">
                <a:avLst/>
              </a:prstGeom>
              <a:noFill/>
            </p:spPr>
            <p:txBody>
              <a:bodyPr wrap="square" rtlCol="0">
                <a:spAutoFit/>
              </a:bodyPr>
              <a:lstStyle/>
              <a:p>
                <a:pPr algn="ctr"/>
                <a:r>
                  <a:rPr lang="en-GB" sz="1200" b="1" dirty="0" smtClean="0">
                    <a:solidFill>
                      <a:srgbClr val="E7E6E6">
                        <a:lumMod val="50000"/>
                      </a:srgbClr>
                    </a:solidFill>
                  </a:rPr>
                  <a:t>Distribution of Hitex Products North and South America</a:t>
                </a:r>
                <a:endParaRPr lang="en-GB" sz="1200" b="1" dirty="0">
                  <a:solidFill>
                    <a:srgbClr val="E7E6E6">
                      <a:lumMod val="50000"/>
                    </a:srgbClr>
                  </a:solidFill>
                </a:endParaRPr>
              </a:p>
            </p:txBody>
          </p:sp>
        </p:grpSp>
        <p:sp>
          <p:nvSpPr>
            <p:cNvPr id="67" name="TextBox 66"/>
            <p:cNvSpPr txBox="1"/>
            <p:nvPr/>
          </p:nvSpPr>
          <p:spPr>
            <a:xfrm>
              <a:off x="10329795" y="1615812"/>
              <a:ext cx="1195866" cy="338554"/>
            </a:xfrm>
            <a:prstGeom prst="rect">
              <a:avLst/>
            </a:prstGeom>
            <a:noFill/>
          </p:spPr>
          <p:txBody>
            <a:bodyPr wrap="square" rtlCol="0">
              <a:spAutoFit/>
            </a:bodyPr>
            <a:lstStyle/>
            <a:p>
              <a:r>
                <a:rPr lang="en-GB" sz="1600" b="1" dirty="0" smtClean="0">
                  <a:solidFill>
                    <a:srgbClr val="E7E6E6">
                      <a:lumMod val="50000"/>
                    </a:srgbClr>
                  </a:solidFill>
                </a:rPr>
                <a:t>2016</a:t>
              </a:r>
              <a:endParaRPr lang="en-GB" sz="1600" b="1" dirty="0">
                <a:solidFill>
                  <a:srgbClr val="E7E6E6">
                    <a:lumMod val="50000"/>
                  </a:srgbClr>
                </a:solidFill>
              </a:endParaRPr>
            </a:p>
          </p:txBody>
        </p:sp>
        <p:pic>
          <p:nvPicPr>
            <p:cNvPr id="13" name="Picture 12"/>
            <p:cNvPicPr>
              <a:picLocks noChangeAspect="1"/>
            </p:cNvPicPr>
            <p:nvPr/>
          </p:nvPicPr>
          <p:blipFill>
            <a:blip r:embed="rId22" cstate="print">
              <a:extLst>
                <a:ext uri="{28A0092B-C50C-407E-A947-70E740481C1C}">
                  <a14:useLocalDpi xmlns="" xmlns:a14="http://schemas.microsoft.com/office/drawing/2010/main" val="0"/>
                </a:ext>
              </a:extLst>
            </a:blip>
            <a:stretch>
              <a:fillRect/>
            </a:stretch>
          </p:blipFill>
          <p:spPr>
            <a:xfrm>
              <a:off x="10227245" y="2221227"/>
              <a:ext cx="760231" cy="237510"/>
            </a:xfrm>
            <a:prstGeom prst="rect">
              <a:avLst/>
            </a:prstGeom>
          </p:spPr>
        </p:pic>
        <p:pic>
          <p:nvPicPr>
            <p:cNvPr id="1030" name="Picture 6" descr="Image result for preformed road markings"/>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9995827" y="2561305"/>
              <a:ext cx="756572" cy="503121"/>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Image result for preform road markings "/>
            <p:cNvPicPr>
              <a:picLocks noChangeAspect="1" noChangeArrowheads="1"/>
            </p:cNvPicPr>
            <p:nvPr/>
          </p:nvPicPr>
          <p:blipFill rotWithShape="1">
            <a:blip r:embed="rId24" cstate="print">
              <a:extLst>
                <a:ext uri="{28A0092B-C50C-407E-A947-70E740481C1C}">
                  <a14:useLocalDpi xmlns="" xmlns:a14="http://schemas.microsoft.com/office/drawing/2010/main" val="0"/>
                </a:ext>
              </a:extLst>
            </a:blip>
            <a:srcRect l="15754" r="35067"/>
            <a:stretch/>
          </p:blipFill>
          <p:spPr bwMode="auto">
            <a:xfrm>
              <a:off x="10758529" y="2501085"/>
              <a:ext cx="476029" cy="56334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p:cNvPicPr>
              <a:picLocks noChangeAspect="1"/>
            </p:cNvPicPr>
            <p:nvPr/>
          </p:nvPicPr>
          <p:blipFill rotWithShape="1">
            <a:blip r:embed="rId25" cstate="print">
              <a:extLst>
                <a:ext uri="{28A0092B-C50C-407E-A947-70E740481C1C}">
                  <a14:useLocalDpi xmlns="" xmlns:a14="http://schemas.microsoft.com/office/drawing/2010/main" val="0"/>
                </a:ext>
              </a:extLst>
            </a:blip>
            <a:srcRect t="36511"/>
            <a:stretch/>
          </p:blipFill>
          <p:spPr>
            <a:xfrm>
              <a:off x="9995827" y="3195152"/>
              <a:ext cx="1238731" cy="618399"/>
            </a:xfrm>
            <a:prstGeom prst="rect">
              <a:avLst/>
            </a:prstGeom>
          </p:spPr>
        </p:pic>
        <p:pic>
          <p:nvPicPr>
            <p:cNvPr id="16" name="Picture 15"/>
            <p:cNvPicPr>
              <a:picLocks noChangeAspect="1"/>
            </p:cNvPicPr>
            <p:nvPr/>
          </p:nvPicPr>
          <p:blipFill>
            <a:blip r:embed="rId26" cstate="print">
              <a:extLst>
                <a:ext uri="{28A0092B-C50C-407E-A947-70E740481C1C}">
                  <a14:useLocalDpi xmlns="" xmlns:a14="http://schemas.microsoft.com/office/drawing/2010/main" val="0"/>
                </a:ext>
              </a:extLst>
            </a:blip>
            <a:stretch>
              <a:fillRect/>
            </a:stretch>
          </p:blipFill>
          <p:spPr>
            <a:xfrm>
              <a:off x="9995827" y="3916119"/>
              <a:ext cx="1238731" cy="828288"/>
            </a:xfrm>
            <a:prstGeom prst="rect">
              <a:avLst/>
            </a:prstGeom>
          </p:spPr>
        </p:pic>
      </p:grpSp>
      <p:grpSp>
        <p:nvGrpSpPr>
          <p:cNvPr id="35" name="Group 34"/>
          <p:cNvGrpSpPr/>
          <p:nvPr/>
        </p:nvGrpSpPr>
        <p:grpSpPr>
          <a:xfrm>
            <a:off x="1273323" y="5443670"/>
            <a:ext cx="6068709" cy="435836"/>
            <a:chOff x="623843" y="5802594"/>
            <a:chExt cx="6068709" cy="435836"/>
          </a:xfrm>
        </p:grpSpPr>
        <p:sp>
          <p:nvSpPr>
            <p:cNvPr id="31" name="Left-Right Arrow 30"/>
            <p:cNvSpPr/>
            <p:nvPr/>
          </p:nvSpPr>
          <p:spPr>
            <a:xfrm>
              <a:off x="623843" y="5802594"/>
              <a:ext cx="6068709" cy="43583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3328246" y="5851177"/>
              <a:ext cx="999858" cy="369332"/>
            </a:xfrm>
            <a:prstGeom prst="rect">
              <a:avLst/>
            </a:prstGeom>
            <a:noFill/>
          </p:spPr>
          <p:txBody>
            <a:bodyPr wrap="square" rtlCol="0">
              <a:spAutoFit/>
            </a:bodyPr>
            <a:lstStyle/>
            <a:p>
              <a:r>
                <a:rPr lang="en-GB" dirty="0" smtClean="0">
                  <a:solidFill>
                    <a:schemeClr val="bg1"/>
                  </a:solidFill>
                </a:rPr>
                <a:t>UK</a:t>
              </a:r>
              <a:endParaRPr lang="en-GB" dirty="0">
                <a:solidFill>
                  <a:schemeClr val="bg1"/>
                </a:solidFill>
              </a:endParaRPr>
            </a:p>
          </p:txBody>
        </p:sp>
      </p:grpSp>
      <p:grpSp>
        <p:nvGrpSpPr>
          <p:cNvPr id="36" name="Group 35"/>
          <p:cNvGrpSpPr/>
          <p:nvPr/>
        </p:nvGrpSpPr>
        <p:grpSpPr>
          <a:xfrm>
            <a:off x="8011247" y="5441253"/>
            <a:ext cx="3299978" cy="435836"/>
            <a:chOff x="7877635" y="5817925"/>
            <a:chExt cx="3299978" cy="435836"/>
          </a:xfrm>
        </p:grpSpPr>
        <p:sp>
          <p:nvSpPr>
            <p:cNvPr id="76" name="Left-Right Arrow 75"/>
            <p:cNvSpPr/>
            <p:nvPr/>
          </p:nvSpPr>
          <p:spPr>
            <a:xfrm>
              <a:off x="7877635" y="5817925"/>
              <a:ext cx="3299978" cy="43583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p:cNvSpPr txBox="1"/>
            <p:nvPr/>
          </p:nvSpPr>
          <p:spPr>
            <a:xfrm>
              <a:off x="8824232" y="5851177"/>
              <a:ext cx="1934668" cy="369332"/>
            </a:xfrm>
            <a:prstGeom prst="rect">
              <a:avLst/>
            </a:prstGeom>
            <a:noFill/>
          </p:spPr>
          <p:txBody>
            <a:bodyPr wrap="square" rtlCol="0">
              <a:spAutoFit/>
            </a:bodyPr>
            <a:lstStyle/>
            <a:p>
              <a:r>
                <a:rPr lang="en-GB" dirty="0" smtClean="0">
                  <a:solidFill>
                    <a:schemeClr val="bg1"/>
                  </a:solidFill>
                </a:rPr>
                <a:t>International</a:t>
              </a:r>
              <a:endParaRPr lang="en-GB" dirty="0">
                <a:solidFill>
                  <a:schemeClr val="bg1"/>
                </a:solidFill>
              </a:endParaRPr>
            </a:p>
          </p:txBody>
        </p:sp>
      </p:grpSp>
      <p:sp>
        <p:nvSpPr>
          <p:cNvPr id="37" name="TextBox 36"/>
          <p:cNvSpPr txBox="1"/>
          <p:nvPr/>
        </p:nvSpPr>
        <p:spPr>
          <a:xfrm>
            <a:off x="794759" y="504202"/>
            <a:ext cx="3318704" cy="369332"/>
          </a:xfrm>
          <a:prstGeom prst="rect">
            <a:avLst/>
          </a:prstGeom>
          <a:noFill/>
        </p:spPr>
        <p:txBody>
          <a:bodyPr wrap="square" rtlCol="0">
            <a:spAutoFit/>
          </a:bodyPr>
          <a:lstStyle/>
          <a:p>
            <a:r>
              <a:rPr lang="en-GB" dirty="0" smtClean="0"/>
              <a:t>Briefly about each business:</a:t>
            </a:r>
            <a:endParaRPr lang="en-GB" dirty="0"/>
          </a:p>
        </p:txBody>
      </p:sp>
      <p:pic>
        <p:nvPicPr>
          <p:cNvPr id="65" name="Picture 64" descr="mhg.jpg"/>
          <p:cNvPicPr>
            <a:picLocks noChangeAspect="1"/>
          </p:cNvPicPr>
          <p:nvPr/>
        </p:nvPicPr>
        <p:blipFill>
          <a:blip r:embed="rId27"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2520623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4741" y="1097280"/>
            <a:ext cx="1817568" cy="830997"/>
          </a:xfrm>
          <a:prstGeom prst="rect">
            <a:avLst/>
          </a:prstGeom>
          <a:ln w="571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dirty="0" smtClean="0"/>
              <a:t>HFS</a:t>
            </a:r>
          </a:p>
          <a:p>
            <a:endParaRPr lang="en-GB" sz="1600" dirty="0"/>
          </a:p>
          <a:p>
            <a:r>
              <a:rPr lang="en-GB" sz="1600" dirty="0" smtClean="0"/>
              <a:t>Average SRV = 82.7</a:t>
            </a:r>
            <a:endParaRPr lang="en-GB" sz="1600" dirty="0"/>
          </a:p>
        </p:txBody>
      </p:sp>
      <p:sp>
        <p:nvSpPr>
          <p:cNvPr id="8" name="TextBox 7"/>
          <p:cNvSpPr txBox="1"/>
          <p:nvPr/>
        </p:nvSpPr>
        <p:spPr>
          <a:xfrm>
            <a:off x="324741" y="2132087"/>
            <a:ext cx="1823342" cy="830997"/>
          </a:xfrm>
          <a:prstGeom prst="rect">
            <a:avLst/>
          </a:prstGeom>
          <a:noFill/>
          <a:ln w="57150">
            <a:solidFill>
              <a:schemeClr val="accent5">
                <a:lumMod val="75000"/>
              </a:schemeClr>
            </a:solidFill>
          </a:ln>
        </p:spPr>
        <p:txBody>
          <a:bodyPr wrap="square" rtlCol="0">
            <a:spAutoFit/>
          </a:bodyPr>
          <a:lstStyle/>
          <a:p>
            <a:r>
              <a:rPr lang="en-GB" sz="1600" dirty="0" smtClean="0"/>
              <a:t>Asphalt </a:t>
            </a:r>
          </a:p>
          <a:p>
            <a:endParaRPr lang="en-GB" sz="1600" dirty="0" smtClean="0"/>
          </a:p>
          <a:p>
            <a:r>
              <a:rPr lang="en-GB" sz="1600" dirty="0" smtClean="0"/>
              <a:t>Average SRV = 77.9</a:t>
            </a:r>
            <a:endParaRPr lang="en-GB" sz="1600" dirty="0"/>
          </a:p>
        </p:txBody>
      </p:sp>
      <p:sp>
        <p:nvSpPr>
          <p:cNvPr id="30" name="TextBox 29"/>
          <p:cNvSpPr txBox="1"/>
          <p:nvPr/>
        </p:nvSpPr>
        <p:spPr>
          <a:xfrm>
            <a:off x="9676383" y="1097280"/>
            <a:ext cx="2003428" cy="830997"/>
          </a:xfrm>
          <a:prstGeom prst="rect">
            <a:avLst/>
          </a:prstGeom>
          <a:ln w="571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600" dirty="0" smtClean="0"/>
              <a:t>HFS</a:t>
            </a:r>
          </a:p>
          <a:p>
            <a:endParaRPr lang="en-GB" sz="1600" dirty="0"/>
          </a:p>
          <a:p>
            <a:r>
              <a:rPr lang="en-GB" sz="1600" dirty="0" smtClean="0"/>
              <a:t>Average SRV = 79</a:t>
            </a:r>
            <a:endParaRPr lang="en-GB" sz="1600" dirty="0"/>
          </a:p>
        </p:txBody>
      </p:sp>
      <p:sp>
        <p:nvSpPr>
          <p:cNvPr id="31" name="TextBox 30"/>
          <p:cNvSpPr txBox="1"/>
          <p:nvPr/>
        </p:nvSpPr>
        <p:spPr>
          <a:xfrm>
            <a:off x="9676383" y="2132086"/>
            <a:ext cx="2003428" cy="830997"/>
          </a:xfrm>
          <a:prstGeom prst="rect">
            <a:avLst/>
          </a:prstGeom>
          <a:noFill/>
          <a:ln w="57150">
            <a:solidFill>
              <a:schemeClr val="accent5">
                <a:lumMod val="75000"/>
              </a:schemeClr>
            </a:solidFill>
          </a:ln>
        </p:spPr>
        <p:txBody>
          <a:bodyPr wrap="square" rtlCol="0">
            <a:spAutoFit/>
          </a:bodyPr>
          <a:lstStyle/>
          <a:p>
            <a:r>
              <a:rPr lang="en-GB" sz="1600" dirty="0" smtClean="0"/>
              <a:t>High PSV Aggregates </a:t>
            </a:r>
          </a:p>
          <a:p>
            <a:endParaRPr lang="en-GB" sz="1600" dirty="0"/>
          </a:p>
          <a:p>
            <a:r>
              <a:rPr lang="en-GB" sz="1600" dirty="0" smtClean="0"/>
              <a:t>Average SRV = 69</a:t>
            </a:r>
            <a:endParaRPr lang="en-GB" sz="1600" dirty="0"/>
          </a:p>
        </p:txBody>
      </p:sp>
      <p:sp>
        <p:nvSpPr>
          <p:cNvPr id="35" name="TextBox 34"/>
          <p:cNvSpPr txBox="1"/>
          <p:nvPr/>
        </p:nvSpPr>
        <p:spPr>
          <a:xfrm>
            <a:off x="8062958" y="305324"/>
            <a:ext cx="3858603" cy="369332"/>
          </a:xfrm>
          <a:prstGeom prst="rect">
            <a:avLst/>
          </a:prstGeom>
          <a:noFill/>
        </p:spPr>
        <p:txBody>
          <a:bodyPr wrap="square" rtlCol="0">
            <a:spAutoFit/>
          </a:bodyPr>
          <a:lstStyle/>
          <a:p>
            <a:r>
              <a:rPr lang="en-GB" dirty="0" smtClean="0"/>
              <a:t>Case Study Test Results October 2015</a:t>
            </a:r>
            <a:endParaRPr lang="en-GB" dirty="0"/>
          </a:p>
        </p:txBody>
      </p:sp>
      <p:sp>
        <p:nvSpPr>
          <p:cNvPr id="36" name="TextBox 35"/>
          <p:cNvSpPr txBox="1"/>
          <p:nvPr/>
        </p:nvSpPr>
        <p:spPr>
          <a:xfrm>
            <a:off x="683486" y="310682"/>
            <a:ext cx="3858603" cy="369332"/>
          </a:xfrm>
          <a:prstGeom prst="rect">
            <a:avLst/>
          </a:prstGeom>
          <a:noFill/>
        </p:spPr>
        <p:txBody>
          <a:bodyPr wrap="square" rtlCol="0">
            <a:spAutoFit/>
          </a:bodyPr>
          <a:lstStyle/>
          <a:p>
            <a:r>
              <a:rPr lang="en-GB" dirty="0" smtClean="0"/>
              <a:t>Pendulum Test Results January 2015</a:t>
            </a:r>
            <a:endParaRPr lang="en-GB" dirty="0"/>
          </a:p>
        </p:txBody>
      </p:sp>
      <p:pic>
        <p:nvPicPr>
          <p:cNvPr id="5" name="Picture 4"/>
          <p:cNvPicPr>
            <a:picLocks noChangeAspect="1"/>
          </p:cNvPicPr>
          <p:nvPr/>
        </p:nvPicPr>
        <p:blipFill rotWithShape="1">
          <a:blip r:embed="rId2" cstate="print">
            <a:extLst>
              <a:ext uri="{28A0092B-C50C-407E-A947-70E740481C1C}">
                <a14:useLocalDpi xmlns="" xmlns:a14="http://schemas.microsoft.com/office/drawing/2010/main" val="0"/>
              </a:ext>
            </a:extLst>
          </a:blip>
          <a:srcRect l="2684" r="6100"/>
          <a:stretch/>
        </p:blipFill>
        <p:spPr>
          <a:xfrm>
            <a:off x="2487572" y="2279886"/>
            <a:ext cx="3413760" cy="2084781"/>
          </a:xfrm>
          <a:prstGeom prst="rect">
            <a:avLst/>
          </a:prstGeom>
        </p:spPr>
      </p:pic>
      <p:grpSp>
        <p:nvGrpSpPr>
          <p:cNvPr id="10" name="Group 9"/>
          <p:cNvGrpSpPr/>
          <p:nvPr/>
        </p:nvGrpSpPr>
        <p:grpSpPr>
          <a:xfrm>
            <a:off x="295823" y="4116878"/>
            <a:ext cx="3454617" cy="1243186"/>
            <a:chOff x="8641529" y="3834598"/>
            <a:chExt cx="3894477" cy="1401475"/>
          </a:xfrm>
        </p:grpSpPr>
        <p:sp>
          <p:nvSpPr>
            <p:cNvPr id="11" name="TextBox 10"/>
            <p:cNvSpPr txBox="1"/>
            <p:nvPr/>
          </p:nvSpPr>
          <p:spPr>
            <a:xfrm rot="20800879">
              <a:off x="9040776" y="4119933"/>
              <a:ext cx="3495230" cy="728625"/>
            </a:xfrm>
            <a:prstGeom prst="rect">
              <a:avLst/>
            </a:prstGeom>
            <a:noFill/>
          </p:spPr>
          <p:txBody>
            <a:bodyPr wrap="square" rtlCol="0">
              <a:spAutoFit/>
            </a:bodyPr>
            <a:lstStyle/>
            <a:p>
              <a:r>
                <a:rPr lang="en-GB" b="1" dirty="0" smtClean="0">
                  <a:solidFill>
                    <a:srgbClr val="FF0000"/>
                  </a:solidFill>
                  <a:latin typeface="Viner Hand ITC" panose="03070502030502020203" pitchFamily="66" charset="0"/>
                </a:rPr>
                <a:t>Difference in SRV</a:t>
              </a:r>
            </a:p>
            <a:p>
              <a:r>
                <a:rPr lang="en-GB" b="1" dirty="0" smtClean="0">
                  <a:solidFill>
                    <a:srgbClr val="FF0000"/>
                  </a:solidFill>
                  <a:latin typeface="Viner Hand ITC" panose="03070502030502020203" pitchFamily="66" charset="0"/>
                </a:rPr>
                <a:t>         5.7 units </a:t>
              </a:r>
              <a:endParaRPr lang="en-GB" b="1" dirty="0">
                <a:solidFill>
                  <a:srgbClr val="FF0000"/>
                </a:solidFill>
                <a:latin typeface="Viner Hand ITC" panose="03070502030502020203" pitchFamily="66" charset="0"/>
              </a:endParaRPr>
            </a:p>
          </p:txBody>
        </p:sp>
        <p:sp>
          <p:nvSpPr>
            <p:cNvPr id="12" name="Oval 11"/>
            <p:cNvSpPr/>
            <p:nvPr/>
          </p:nvSpPr>
          <p:spPr>
            <a:xfrm rot="20910095">
              <a:off x="8641529" y="3834598"/>
              <a:ext cx="3003847" cy="1401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r="7494"/>
          <a:stretch/>
        </p:blipFill>
        <p:spPr>
          <a:xfrm>
            <a:off x="5978053" y="2279886"/>
            <a:ext cx="3462038" cy="2084781"/>
          </a:xfrm>
          <a:prstGeom prst="rect">
            <a:avLst/>
          </a:prstGeom>
        </p:spPr>
      </p:pic>
      <p:grpSp>
        <p:nvGrpSpPr>
          <p:cNvPr id="32" name="Group 31"/>
          <p:cNvGrpSpPr/>
          <p:nvPr/>
        </p:nvGrpSpPr>
        <p:grpSpPr>
          <a:xfrm>
            <a:off x="8722244" y="3744686"/>
            <a:ext cx="4053230" cy="1441720"/>
            <a:chOff x="8865824" y="3976178"/>
            <a:chExt cx="3777678" cy="1185170"/>
          </a:xfrm>
        </p:grpSpPr>
        <p:sp>
          <p:nvSpPr>
            <p:cNvPr id="33" name="TextBox 32"/>
            <p:cNvSpPr txBox="1"/>
            <p:nvPr/>
          </p:nvSpPr>
          <p:spPr>
            <a:xfrm rot="20800879">
              <a:off x="9148272" y="4173176"/>
              <a:ext cx="3495230" cy="531318"/>
            </a:xfrm>
            <a:prstGeom prst="rect">
              <a:avLst/>
            </a:prstGeom>
            <a:noFill/>
          </p:spPr>
          <p:txBody>
            <a:bodyPr wrap="square" rtlCol="0">
              <a:spAutoFit/>
            </a:bodyPr>
            <a:lstStyle/>
            <a:p>
              <a:r>
                <a:rPr lang="en-GB" b="1" dirty="0" smtClean="0">
                  <a:solidFill>
                    <a:srgbClr val="FF0000"/>
                  </a:solidFill>
                  <a:latin typeface="Viner Hand ITC" panose="03070502030502020203" pitchFamily="66" charset="0"/>
                </a:rPr>
                <a:t>Difference in SRV</a:t>
              </a:r>
            </a:p>
            <a:p>
              <a:r>
                <a:rPr lang="en-GB" b="1" dirty="0" smtClean="0">
                  <a:solidFill>
                    <a:srgbClr val="FF0000"/>
                  </a:solidFill>
                  <a:latin typeface="Viner Hand ITC" panose="03070502030502020203" pitchFamily="66" charset="0"/>
                </a:rPr>
                <a:t>         10 units </a:t>
              </a:r>
              <a:endParaRPr lang="en-GB" b="1" dirty="0">
                <a:solidFill>
                  <a:srgbClr val="FF0000"/>
                </a:solidFill>
                <a:latin typeface="Viner Hand ITC" panose="03070502030502020203" pitchFamily="66" charset="0"/>
              </a:endParaRPr>
            </a:p>
          </p:txBody>
        </p:sp>
        <p:sp>
          <p:nvSpPr>
            <p:cNvPr id="34" name="Oval 33"/>
            <p:cNvSpPr/>
            <p:nvPr/>
          </p:nvSpPr>
          <p:spPr>
            <a:xfrm rot="20910095">
              <a:off x="8865824" y="3976178"/>
              <a:ext cx="2398789" cy="11851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7" name="Straight Arrow Connector 26"/>
          <p:cNvCxnSpPr/>
          <p:nvPr/>
        </p:nvCxnSpPr>
        <p:spPr>
          <a:xfrm flipV="1">
            <a:off x="3265714" y="3100298"/>
            <a:ext cx="1041662" cy="8703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137624" y="3113688"/>
            <a:ext cx="1750668" cy="7364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mhg.jpg"/>
          <p:cNvPicPr>
            <a:picLocks noChangeAspect="1"/>
          </p:cNvPicPr>
          <p:nvPr/>
        </p:nvPicPr>
        <p:blipFill>
          <a:blip r:embed="rId4"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3451141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l="21486" r="25031"/>
          <a:stretch/>
        </p:blipFill>
        <p:spPr>
          <a:xfrm>
            <a:off x="3563596" y="1245238"/>
            <a:ext cx="1956987" cy="3188208"/>
          </a:xfrm>
          <a:prstGeom prst="rect">
            <a:avLst/>
          </a:prstGeom>
        </p:spPr>
      </p:pic>
      <p:sp>
        <p:nvSpPr>
          <p:cNvPr id="7" name="TextBox 6"/>
          <p:cNvSpPr txBox="1"/>
          <p:nvPr/>
        </p:nvSpPr>
        <p:spPr>
          <a:xfrm>
            <a:off x="769120" y="920694"/>
            <a:ext cx="2409914" cy="923330"/>
          </a:xfrm>
          <a:prstGeom prst="rect">
            <a:avLst/>
          </a:prstGeom>
          <a:ln w="571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HFS</a:t>
            </a:r>
          </a:p>
          <a:p>
            <a:endParaRPr lang="en-GB" dirty="0"/>
          </a:p>
          <a:p>
            <a:r>
              <a:rPr lang="en-GB" dirty="0" smtClean="0"/>
              <a:t>Average SRV = 82.7</a:t>
            </a:r>
            <a:endParaRPr lang="en-GB" dirty="0"/>
          </a:p>
        </p:txBody>
      </p:sp>
      <p:sp>
        <p:nvSpPr>
          <p:cNvPr id="8" name="TextBox 7"/>
          <p:cNvSpPr txBox="1"/>
          <p:nvPr/>
        </p:nvSpPr>
        <p:spPr>
          <a:xfrm>
            <a:off x="769120" y="2173202"/>
            <a:ext cx="2409914" cy="1200329"/>
          </a:xfrm>
          <a:prstGeom prst="rect">
            <a:avLst/>
          </a:prstGeom>
          <a:noFill/>
          <a:ln w="57150">
            <a:solidFill>
              <a:schemeClr val="accent5">
                <a:lumMod val="75000"/>
              </a:schemeClr>
            </a:solidFill>
          </a:ln>
        </p:spPr>
        <p:txBody>
          <a:bodyPr wrap="square" rtlCol="0">
            <a:spAutoFit/>
          </a:bodyPr>
          <a:lstStyle/>
          <a:p>
            <a:r>
              <a:rPr lang="en-GB" dirty="0" smtClean="0"/>
              <a:t>Typical </a:t>
            </a:r>
            <a:r>
              <a:rPr lang="en-GB" dirty="0" smtClean="0"/>
              <a:t>Indian </a:t>
            </a:r>
            <a:r>
              <a:rPr lang="en-GB" dirty="0" smtClean="0"/>
              <a:t>Initial </a:t>
            </a:r>
            <a:r>
              <a:rPr lang="en-GB" dirty="0" smtClean="0"/>
              <a:t>Asphalt SRV</a:t>
            </a:r>
          </a:p>
          <a:p>
            <a:endParaRPr lang="en-GB" dirty="0"/>
          </a:p>
          <a:p>
            <a:r>
              <a:rPr lang="en-GB" dirty="0" smtClean="0"/>
              <a:t>SRV = 55</a:t>
            </a:r>
            <a:endParaRPr lang="en-GB" dirty="0"/>
          </a:p>
        </p:txBody>
      </p:sp>
      <p:grpSp>
        <p:nvGrpSpPr>
          <p:cNvPr id="10" name="Group 9"/>
          <p:cNvGrpSpPr/>
          <p:nvPr/>
        </p:nvGrpSpPr>
        <p:grpSpPr>
          <a:xfrm>
            <a:off x="329825" y="3507122"/>
            <a:ext cx="4001973" cy="1401475"/>
            <a:chOff x="8641529" y="3834598"/>
            <a:chExt cx="4001973" cy="1401475"/>
          </a:xfrm>
        </p:grpSpPr>
        <p:sp>
          <p:nvSpPr>
            <p:cNvPr id="11" name="TextBox 10"/>
            <p:cNvSpPr txBox="1"/>
            <p:nvPr/>
          </p:nvSpPr>
          <p:spPr>
            <a:xfrm rot="20800879">
              <a:off x="9148272" y="4084892"/>
              <a:ext cx="3495230" cy="707886"/>
            </a:xfrm>
            <a:prstGeom prst="rect">
              <a:avLst/>
            </a:prstGeom>
            <a:noFill/>
          </p:spPr>
          <p:txBody>
            <a:bodyPr wrap="square" rtlCol="0">
              <a:spAutoFit/>
            </a:bodyPr>
            <a:lstStyle/>
            <a:p>
              <a:r>
                <a:rPr lang="en-GB" sz="2000" b="1" dirty="0" smtClean="0">
                  <a:solidFill>
                    <a:srgbClr val="FF0000"/>
                  </a:solidFill>
                  <a:latin typeface="Viner Hand ITC" panose="03070502030502020203" pitchFamily="66" charset="0"/>
                </a:rPr>
                <a:t>Difference in SRV</a:t>
              </a:r>
            </a:p>
            <a:p>
              <a:r>
                <a:rPr lang="en-GB" sz="2000" b="1" dirty="0" smtClean="0">
                  <a:solidFill>
                    <a:srgbClr val="FF0000"/>
                  </a:solidFill>
                  <a:latin typeface="Viner Hand ITC" panose="03070502030502020203" pitchFamily="66" charset="0"/>
                </a:rPr>
                <a:t>         27.7 units </a:t>
              </a:r>
              <a:endParaRPr lang="en-GB" sz="2000" b="1" dirty="0">
                <a:solidFill>
                  <a:srgbClr val="FF0000"/>
                </a:solidFill>
                <a:latin typeface="Viner Hand ITC" panose="03070502030502020203" pitchFamily="66" charset="0"/>
              </a:endParaRPr>
            </a:p>
          </p:txBody>
        </p:sp>
        <p:sp>
          <p:nvSpPr>
            <p:cNvPr id="12" name="Oval 11"/>
            <p:cNvSpPr/>
            <p:nvPr/>
          </p:nvSpPr>
          <p:spPr>
            <a:xfrm rot="20910095">
              <a:off x="8641529" y="3834598"/>
              <a:ext cx="3003847" cy="1401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Elbow Connector 19"/>
          <p:cNvCxnSpPr>
            <a:stCxn id="8" idx="3"/>
          </p:cNvCxnSpPr>
          <p:nvPr/>
        </p:nvCxnSpPr>
        <p:spPr>
          <a:xfrm flipV="1">
            <a:off x="3179034" y="1849455"/>
            <a:ext cx="957130" cy="923912"/>
          </a:xfrm>
          <a:prstGeom prst="bentConnector3">
            <a:avLst>
              <a:gd name="adj1" fmla="val 50000"/>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179034" y="1486968"/>
            <a:ext cx="1580973"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3" cstate="print">
            <a:extLst>
              <a:ext uri="{28A0092B-C50C-407E-A947-70E740481C1C}">
                <a14:useLocalDpi xmlns="" xmlns:a14="http://schemas.microsoft.com/office/drawing/2010/main" val="0"/>
              </a:ext>
            </a:extLst>
          </a:blip>
          <a:srcRect l="20741" r="24399"/>
          <a:stretch/>
        </p:blipFill>
        <p:spPr>
          <a:xfrm>
            <a:off x="5782398" y="1245238"/>
            <a:ext cx="2008261" cy="3188208"/>
          </a:xfrm>
          <a:prstGeom prst="rect">
            <a:avLst/>
          </a:prstGeom>
        </p:spPr>
      </p:pic>
      <p:cxnSp>
        <p:nvCxnSpPr>
          <p:cNvPr id="28" name="Straight Arrow Connector 27"/>
          <p:cNvCxnSpPr/>
          <p:nvPr/>
        </p:nvCxnSpPr>
        <p:spPr>
          <a:xfrm>
            <a:off x="6848209" y="2634867"/>
            <a:ext cx="407622" cy="266865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139870" y="920694"/>
            <a:ext cx="2409914" cy="923330"/>
          </a:xfrm>
          <a:prstGeom prst="rect">
            <a:avLst/>
          </a:prstGeom>
          <a:ln w="571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HFS</a:t>
            </a:r>
          </a:p>
          <a:p>
            <a:endParaRPr lang="en-GB" dirty="0"/>
          </a:p>
          <a:p>
            <a:r>
              <a:rPr lang="en-GB" dirty="0" smtClean="0"/>
              <a:t>Average SRV = 82</a:t>
            </a:r>
            <a:endParaRPr lang="en-GB" dirty="0"/>
          </a:p>
        </p:txBody>
      </p:sp>
      <p:sp>
        <p:nvSpPr>
          <p:cNvPr id="31" name="TextBox 30"/>
          <p:cNvSpPr txBox="1"/>
          <p:nvPr/>
        </p:nvSpPr>
        <p:spPr>
          <a:xfrm>
            <a:off x="8139870" y="2100291"/>
            <a:ext cx="2409914" cy="1200329"/>
          </a:xfrm>
          <a:prstGeom prst="rect">
            <a:avLst/>
          </a:prstGeom>
          <a:noFill/>
          <a:ln w="57150">
            <a:solidFill>
              <a:schemeClr val="accent5">
                <a:lumMod val="75000"/>
              </a:schemeClr>
            </a:solidFill>
          </a:ln>
        </p:spPr>
        <p:txBody>
          <a:bodyPr wrap="square" rtlCol="0">
            <a:spAutoFit/>
          </a:bodyPr>
          <a:lstStyle/>
          <a:p>
            <a:r>
              <a:rPr lang="en-GB" dirty="0" smtClean="0"/>
              <a:t>Indian Intervention Level SRV</a:t>
            </a:r>
          </a:p>
          <a:p>
            <a:endParaRPr lang="en-GB" dirty="0"/>
          </a:p>
          <a:p>
            <a:r>
              <a:rPr lang="en-GB" dirty="0" smtClean="0"/>
              <a:t>SRV = </a:t>
            </a:r>
            <a:r>
              <a:rPr lang="en-GB" dirty="0"/>
              <a:t>4</a:t>
            </a:r>
            <a:r>
              <a:rPr lang="en-GB" dirty="0" smtClean="0"/>
              <a:t>5</a:t>
            </a:r>
            <a:endParaRPr lang="en-GB" dirty="0"/>
          </a:p>
        </p:txBody>
      </p:sp>
      <p:grpSp>
        <p:nvGrpSpPr>
          <p:cNvPr id="32" name="Group 31"/>
          <p:cNvGrpSpPr/>
          <p:nvPr/>
        </p:nvGrpSpPr>
        <p:grpSpPr>
          <a:xfrm>
            <a:off x="8190027" y="3507122"/>
            <a:ext cx="4001973" cy="1401475"/>
            <a:chOff x="8641529" y="3834598"/>
            <a:chExt cx="4001973" cy="1401475"/>
          </a:xfrm>
        </p:grpSpPr>
        <p:sp>
          <p:nvSpPr>
            <p:cNvPr id="33" name="TextBox 32"/>
            <p:cNvSpPr txBox="1"/>
            <p:nvPr/>
          </p:nvSpPr>
          <p:spPr>
            <a:xfrm rot="20800879">
              <a:off x="9148272" y="4084892"/>
              <a:ext cx="3495230" cy="707886"/>
            </a:xfrm>
            <a:prstGeom prst="rect">
              <a:avLst/>
            </a:prstGeom>
            <a:noFill/>
          </p:spPr>
          <p:txBody>
            <a:bodyPr wrap="square" rtlCol="0">
              <a:spAutoFit/>
            </a:bodyPr>
            <a:lstStyle/>
            <a:p>
              <a:r>
                <a:rPr lang="en-GB" sz="2000" b="1" dirty="0" smtClean="0">
                  <a:solidFill>
                    <a:srgbClr val="FF0000"/>
                  </a:solidFill>
                  <a:latin typeface="Viner Hand ITC" panose="03070502030502020203" pitchFamily="66" charset="0"/>
                </a:rPr>
                <a:t>Difference in SRV</a:t>
              </a:r>
            </a:p>
            <a:p>
              <a:r>
                <a:rPr lang="en-GB" sz="2000" b="1" dirty="0" smtClean="0">
                  <a:solidFill>
                    <a:srgbClr val="FF0000"/>
                  </a:solidFill>
                  <a:latin typeface="Viner Hand ITC" panose="03070502030502020203" pitchFamily="66" charset="0"/>
                </a:rPr>
                <a:t>         37 units </a:t>
              </a:r>
              <a:endParaRPr lang="en-GB" sz="2000" b="1" dirty="0">
                <a:solidFill>
                  <a:srgbClr val="FF0000"/>
                </a:solidFill>
                <a:latin typeface="Viner Hand ITC" panose="03070502030502020203" pitchFamily="66" charset="0"/>
              </a:endParaRPr>
            </a:p>
          </p:txBody>
        </p:sp>
        <p:sp>
          <p:nvSpPr>
            <p:cNvPr id="34" name="Oval 33"/>
            <p:cNvSpPr/>
            <p:nvPr/>
          </p:nvSpPr>
          <p:spPr>
            <a:xfrm rot="20910095">
              <a:off x="8641529" y="3834598"/>
              <a:ext cx="3003847" cy="1401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TextBox 34"/>
          <p:cNvSpPr txBox="1"/>
          <p:nvPr/>
        </p:nvSpPr>
        <p:spPr>
          <a:xfrm>
            <a:off x="609182" y="321633"/>
            <a:ext cx="3858603" cy="369332"/>
          </a:xfrm>
          <a:prstGeom prst="rect">
            <a:avLst/>
          </a:prstGeom>
          <a:noFill/>
        </p:spPr>
        <p:txBody>
          <a:bodyPr wrap="square" rtlCol="0">
            <a:spAutoFit/>
          </a:bodyPr>
          <a:lstStyle/>
          <a:p>
            <a:r>
              <a:rPr lang="en-GB" dirty="0" smtClean="0"/>
              <a:t>How does this relate to India?</a:t>
            </a:r>
            <a:endParaRPr lang="en-GB" dirty="0"/>
          </a:p>
        </p:txBody>
      </p:sp>
      <p:cxnSp>
        <p:nvCxnSpPr>
          <p:cNvPr id="22" name="Straight Arrow Connector 21"/>
          <p:cNvCxnSpPr/>
          <p:nvPr/>
        </p:nvCxnSpPr>
        <p:spPr>
          <a:xfrm>
            <a:off x="4559360" y="2634867"/>
            <a:ext cx="233890" cy="203560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537868" y="4535508"/>
            <a:ext cx="3515766" cy="425157"/>
          </a:xfrm>
          <a:prstGeom prst="line">
            <a:avLst/>
          </a:prstGeom>
          <a:ln w="952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028645" y="5183274"/>
            <a:ext cx="3515766" cy="425157"/>
          </a:xfrm>
          <a:prstGeom prst="line">
            <a:avLst/>
          </a:prstGeom>
          <a:ln w="95250">
            <a:solidFill>
              <a:srgbClr val="92D050"/>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3" cstate="print">
            <a:extLst>
              <a:ext uri="{28A0092B-C50C-407E-A947-70E740481C1C}">
                <a14:useLocalDpi xmlns="" xmlns:a14="http://schemas.microsoft.com/office/drawing/2010/main" val="0"/>
              </a:ext>
            </a:extLst>
          </a:blip>
          <a:srcRect l="33438" t="46451" r="55418" b="24869"/>
          <a:stretch/>
        </p:blipFill>
        <p:spPr>
          <a:xfrm>
            <a:off x="4063886" y="3759608"/>
            <a:ext cx="407963" cy="914400"/>
          </a:xfrm>
          <a:prstGeom prst="rect">
            <a:avLst/>
          </a:prstGeom>
        </p:spPr>
      </p:pic>
      <p:pic>
        <p:nvPicPr>
          <p:cNvPr id="38" name="Picture 37"/>
          <p:cNvPicPr>
            <a:picLocks noChangeAspect="1"/>
          </p:cNvPicPr>
          <p:nvPr/>
        </p:nvPicPr>
        <p:blipFill rotWithShape="1">
          <a:blip r:embed="rId3" cstate="print">
            <a:extLst>
              <a:ext uri="{28A0092B-C50C-407E-A947-70E740481C1C}">
                <a14:useLocalDpi xmlns="" xmlns:a14="http://schemas.microsoft.com/office/drawing/2010/main" val="0"/>
              </a:ext>
            </a:extLst>
          </a:blip>
          <a:srcRect l="33438" t="46451" r="55418" b="24869"/>
          <a:stretch/>
        </p:blipFill>
        <p:spPr>
          <a:xfrm>
            <a:off x="6212684" y="4451397"/>
            <a:ext cx="407963" cy="914400"/>
          </a:xfrm>
          <a:prstGeom prst="rect">
            <a:avLst/>
          </a:prstGeom>
        </p:spPr>
      </p:pic>
      <p:pic>
        <p:nvPicPr>
          <p:cNvPr id="23" name="Picture 22" descr="mhg.jpg"/>
          <p:cNvPicPr>
            <a:picLocks noChangeAspect="1"/>
          </p:cNvPicPr>
          <p:nvPr/>
        </p:nvPicPr>
        <p:blipFill>
          <a:blip r:embed="rId4" cstate="print"/>
          <a:stretch>
            <a:fillRect/>
          </a:stretch>
        </p:blipFill>
        <p:spPr>
          <a:xfrm>
            <a:off x="9824465" y="6257108"/>
            <a:ext cx="2016161" cy="391886"/>
          </a:xfrm>
          <a:prstGeom prst="rect">
            <a:avLst/>
          </a:prstGeom>
        </p:spPr>
      </p:pic>
      <p:sp>
        <p:nvSpPr>
          <p:cNvPr id="26" name="TextBox 25"/>
          <p:cNvSpPr txBox="1"/>
          <p:nvPr/>
        </p:nvSpPr>
        <p:spPr>
          <a:xfrm>
            <a:off x="169817" y="5956663"/>
            <a:ext cx="8961120" cy="369332"/>
          </a:xfrm>
          <a:prstGeom prst="rect">
            <a:avLst/>
          </a:prstGeom>
          <a:noFill/>
        </p:spPr>
        <p:txBody>
          <a:bodyPr wrap="square" rtlCol="0">
            <a:spAutoFit/>
          </a:bodyPr>
          <a:lstStyle/>
          <a:p>
            <a:r>
              <a:rPr lang="en-US" b="1" dirty="0" smtClean="0"/>
              <a:t>With passing time, every single unit difference in SRV , the distance on ground is even more</a:t>
            </a:r>
            <a:endParaRPr lang="en-US" b="1" dirty="0"/>
          </a:p>
        </p:txBody>
      </p:sp>
    </p:spTree>
    <p:extLst>
      <p:ext uri="{BB962C8B-B14F-4D97-AF65-F5344CB8AC3E}">
        <p14:creationId xmlns="" xmlns:p14="http://schemas.microsoft.com/office/powerpoint/2010/main" val="38120556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1219200" y="346076"/>
            <a:ext cx="10363200" cy="639763"/>
          </a:xfrm>
          <a:noFill/>
          <a:ln>
            <a:miter lim="800000"/>
            <a:headEnd/>
            <a:tailEnd/>
          </a:ln>
        </p:spPr>
        <p:txBody>
          <a:bodyPr wrap="square" numCol="1" anchorCtr="0" compatLnSpc="1">
            <a:prstTxWarp prst="textNoShape">
              <a:avLst/>
            </a:prstTxWarp>
          </a:bodyPr>
          <a:lstStyle/>
          <a:p>
            <a:r>
              <a:rPr sz="2400" smtClean="0">
                <a:latin typeface="Aachen"/>
              </a:rPr>
              <a:t>Thailands school zones project wins Evonik award </a:t>
            </a:r>
          </a:p>
        </p:txBody>
      </p:sp>
      <p:grpSp>
        <p:nvGrpSpPr>
          <p:cNvPr id="2" name="Group 34"/>
          <p:cNvGrpSpPr>
            <a:grpSpLocks/>
          </p:cNvGrpSpPr>
          <p:nvPr/>
        </p:nvGrpSpPr>
        <p:grpSpPr bwMode="auto">
          <a:xfrm>
            <a:off x="-3475566" y="0"/>
            <a:ext cx="3136900" cy="2425700"/>
            <a:chOff x="-2605974" y="0"/>
            <a:chExt cx="2352675" cy="2425700"/>
          </a:xfrm>
        </p:grpSpPr>
        <p:sp>
          <p:nvSpPr>
            <p:cNvPr id="36" name="Rectangle 35"/>
            <p:cNvSpPr/>
            <p:nvPr/>
          </p:nvSpPr>
          <p:spPr>
            <a:xfrm>
              <a:off x="-1786824" y="658813"/>
              <a:ext cx="685800" cy="457200"/>
            </a:xfrm>
            <a:prstGeom prst="rect">
              <a:avLst/>
            </a:prstGeom>
            <a:solidFill>
              <a:srgbClr val="ED9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prstClr val="white"/>
                  </a:solidFill>
                </a:rPr>
                <a:t>R:237</a:t>
              </a:r>
            </a:p>
            <a:p>
              <a:pPr algn="ctr" fontAlgn="auto">
                <a:spcBef>
                  <a:spcPts val="0"/>
                </a:spcBef>
                <a:spcAft>
                  <a:spcPts val="0"/>
                </a:spcAft>
                <a:defRPr/>
              </a:pPr>
              <a:r>
                <a:rPr lang="en-US" sz="800" dirty="0">
                  <a:solidFill>
                    <a:prstClr val="white"/>
                  </a:solidFill>
                </a:rPr>
                <a:t>G:153</a:t>
              </a:r>
            </a:p>
            <a:p>
              <a:pPr algn="ctr" fontAlgn="auto">
                <a:spcBef>
                  <a:spcPts val="0"/>
                </a:spcBef>
                <a:spcAft>
                  <a:spcPts val="0"/>
                </a:spcAft>
                <a:defRPr/>
              </a:pPr>
              <a:r>
                <a:rPr lang="en-US" sz="800" dirty="0">
                  <a:solidFill>
                    <a:prstClr val="white"/>
                  </a:solidFill>
                </a:rPr>
                <a:t>B:76</a:t>
              </a:r>
            </a:p>
          </p:txBody>
        </p:sp>
        <p:sp>
          <p:nvSpPr>
            <p:cNvPr id="37" name="Rectangle 36"/>
            <p:cNvSpPr/>
            <p:nvPr/>
          </p:nvSpPr>
          <p:spPr>
            <a:xfrm>
              <a:off x="-1786824" y="0"/>
              <a:ext cx="685800" cy="457200"/>
            </a:xfrm>
            <a:prstGeom prst="rect">
              <a:avLst/>
            </a:prstGeom>
            <a:solidFill>
              <a:srgbClr val="3F6D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prstClr val="white"/>
                  </a:solidFill>
                </a:rPr>
                <a:t>R:63</a:t>
              </a:r>
            </a:p>
            <a:p>
              <a:pPr algn="ctr" fontAlgn="auto">
                <a:spcBef>
                  <a:spcPts val="0"/>
                </a:spcBef>
                <a:spcAft>
                  <a:spcPts val="0"/>
                </a:spcAft>
                <a:defRPr/>
              </a:pPr>
              <a:r>
                <a:rPr lang="en-US" sz="800" dirty="0">
                  <a:solidFill>
                    <a:prstClr val="white"/>
                  </a:solidFill>
                </a:rPr>
                <a:t>G:109</a:t>
              </a:r>
            </a:p>
            <a:p>
              <a:pPr algn="ctr" fontAlgn="auto">
                <a:spcBef>
                  <a:spcPts val="0"/>
                </a:spcBef>
                <a:spcAft>
                  <a:spcPts val="0"/>
                </a:spcAft>
                <a:defRPr/>
              </a:pPr>
              <a:r>
                <a:rPr lang="en-US" sz="800" dirty="0">
                  <a:solidFill>
                    <a:prstClr val="white"/>
                  </a:solidFill>
                </a:rPr>
                <a:t>B:161</a:t>
              </a:r>
            </a:p>
          </p:txBody>
        </p:sp>
        <p:sp>
          <p:nvSpPr>
            <p:cNvPr id="38" name="Rectangle 37"/>
            <p:cNvSpPr/>
            <p:nvPr/>
          </p:nvSpPr>
          <p:spPr>
            <a:xfrm>
              <a:off x="-2605974" y="1317625"/>
              <a:ext cx="685800" cy="457200"/>
            </a:xfrm>
            <a:prstGeom prst="rect">
              <a:avLst/>
            </a:prstGeom>
            <a:solidFill>
              <a:srgbClr val="1A1A1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prstClr val="white"/>
                  </a:solidFill>
                </a:rPr>
                <a:t>R:26</a:t>
              </a:r>
            </a:p>
            <a:p>
              <a:pPr algn="ctr" fontAlgn="auto">
                <a:spcBef>
                  <a:spcPts val="0"/>
                </a:spcBef>
                <a:spcAft>
                  <a:spcPts val="0"/>
                </a:spcAft>
                <a:defRPr/>
              </a:pPr>
              <a:r>
                <a:rPr lang="en-US" sz="800" dirty="0">
                  <a:solidFill>
                    <a:prstClr val="white"/>
                  </a:solidFill>
                </a:rPr>
                <a:t>G:26</a:t>
              </a:r>
            </a:p>
            <a:p>
              <a:pPr algn="ctr" fontAlgn="auto">
                <a:spcBef>
                  <a:spcPts val="0"/>
                </a:spcBef>
                <a:spcAft>
                  <a:spcPts val="0"/>
                </a:spcAft>
                <a:defRPr/>
              </a:pPr>
              <a:r>
                <a:rPr lang="en-US" sz="800" dirty="0">
                  <a:solidFill>
                    <a:prstClr val="white"/>
                  </a:solidFill>
                </a:rPr>
                <a:t>B:24</a:t>
              </a:r>
            </a:p>
          </p:txBody>
        </p:sp>
        <p:sp>
          <p:nvSpPr>
            <p:cNvPr id="39" name="Rectangle 38"/>
            <p:cNvSpPr/>
            <p:nvPr/>
          </p:nvSpPr>
          <p:spPr>
            <a:xfrm>
              <a:off x="-1786824" y="1317625"/>
              <a:ext cx="685800" cy="457200"/>
            </a:xfrm>
            <a:prstGeom prst="rect">
              <a:avLst/>
            </a:prstGeom>
            <a:solidFill>
              <a:srgbClr val="5B5B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prstClr val="white"/>
                  </a:solidFill>
                </a:rPr>
                <a:t>R:91</a:t>
              </a:r>
            </a:p>
            <a:p>
              <a:pPr algn="ctr" fontAlgn="auto">
                <a:spcBef>
                  <a:spcPts val="0"/>
                </a:spcBef>
                <a:spcAft>
                  <a:spcPts val="0"/>
                </a:spcAft>
                <a:defRPr/>
              </a:pPr>
              <a:r>
                <a:rPr lang="en-US" sz="800" dirty="0">
                  <a:solidFill>
                    <a:prstClr val="white"/>
                  </a:solidFill>
                </a:rPr>
                <a:t>G:91</a:t>
              </a:r>
            </a:p>
            <a:p>
              <a:pPr algn="ctr" fontAlgn="auto">
                <a:spcBef>
                  <a:spcPts val="0"/>
                </a:spcBef>
                <a:spcAft>
                  <a:spcPts val="0"/>
                </a:spcAft>
                <a:defRPr/>
              </a:pPr>
              <a:r>
                <a:rPr lang="en-US" sz="800" dirty="0">
                  <a:solidFill>
                    <a:prstClr val="white"/>
                  </a:solidFill>
                </a:rPr>
                <a:t>B:108</a:t>
              </a:r>
            </a:p>
          </p:txBody>
        </p:sp>
        <p:sp>
          <p:nvSpPr>
            <p:cNvPr id="40" name="Rectangle 39"/>
            <p:cNvSpPr/>
            <p:nvPr/>
          </p:nvSpPr>
          <p:spPr>
            <a:xfrm>
              <a:off x="-939099" y="1317625"/>
              <a:ext cx="685800" cy="457200"/>
            </a:xfrm>
            <a:prstGeom prst="rect">
              <a:avLst/>
            </a:prstGeom>
            <a:solidFill>
              <a:schemeClr val="bg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t>R:127</a:t>
              </a:r>
            </a:p>
            <a:p>
              <a:pPr algn="ctr" fontAlgn="auto">
                <a:spcBef>
                  <a:spcPts val="0"/>
                </a:spcBef>
                <a:spcAft>
                  <a:spcPts val="0"/>
                </a:spcAft>
                <a:defRPr/>
              </a:pPr>
              <a:r>
                <a:rPr lang="en-US" sz="800" dirty="0"/>
                <a:t>G:127</a:t>
              </a:r>
            </a:p>
            <a:p>
              <a:pPr algn="ctr" fontAlgn="auto">
                <a:spcBef>
                  <a:spcPts val="0"/>
                </a:spcBef>
                <a:spcAft>
                  <a:spcPts val="0"/>
                </a:spcAft>
                <a:defRPr/>
              </a:pPr>
              <a:r>
                <a:rPr lang="en-US" sz="800" dirty="0"/>
                <a:t>B:127</a:t>
              </a:r>
            </a:p>
          </p:txBody>
        </p:sp>
        <p:sp>
          <p:nvSpPr>
            <p:cNvPr id="41" name="Rectangle 40"/>
            <p:cNvSpPr/>
            <p:nvPr/>
          </p:nvSpPr>
          <p:spPr>
            <a:xfrm>
              <a:off x="-2605974" y="1968500"/>
              <a:ext cx="6858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prstClr val="white"/>
                  </a:solidFill>
                </a:rPr>
                <a:t>R:192</a:t>
              </a:r>
            </a:p>
            <a:p>
              <a:pPr algn="ctr" fontAlgn="auto">
                <a:spcBef>
                  <a:spcPts val="0"/>
                </a:spcBef>
                <a:spcAft>
                  <a:spcPts val="0"/>
                </a:spcAft>
                <a:defRPr/>
              </a:pPr>
              <a:r>
                <a:rPr lang="en-US" sz="800" dirty="0">
                  <a:solidFill>
                    <a:prstClr val="white"/>
                  </a:solidFill>
                </a:rPr>
                <a:t>G:80</a:t>
              </a:r>
            </a:p>
            <a:p>
              <a:pPr algn="ctr" fontAlgn="auto">
                <a:spcBef>
                  <a:spcPts val="0"/>
                </a:spcBef>
                <a:spcAft>
                  <a:spcPts val="0"/>
                </a:spcAft>
                <a:defRPr/>
              </a:pPr>
              <a:r>
                <a:rPr lang="en-US" sz="800" dirty="0">
                  <a:solidFill>
                    <a:prstClr val="white"/>
                  </a:solidFill>
                </a:rPr>
                <a:t>B:77</a:t>
              </a:r>
            </a:p>
          </p:txBody>
        </p:sp>
        <p:sp>
          <p:nvSpPr>
            <p:cNvPr id="42" name="Rectangle 41"/>
            <p:cNvSpPr/>
            <p:nvPr/>
          </p:nvSpPr>
          <p:spPr>
            <a:xfrm>
              <a:off x="-939099" y="0"/>
              <a:ext cx="685800" cy="457200"/>
            </a:xfrm>
            <a:prstGeom prst="rect">
              <a:avLst/>
            </a:prstGeom>
            <a:solidFill>
              <a:srgbClr val="7BA1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prstClr val="white"/>
                  </a:solidFill>
                </a:rPr>
                <a:t>R:123</a:t>
              </a:r>
            </a:p>
            <a:p>
              <a:pPr algn="ctr" fontAlgn="auto">
                <a:spcBef>
                  <a:spcPts val="0"/>
                </a:spcBef>
                <a:spcAft>
                  <a:spcPts val="0"/>
                </a:spcAft>
                <a:defRPr/>
              </a:pPr>
              <a:r>
                <a:rPr lang="en-US" sz="800" dirty="0">
                  <a:solidFill>
                    <a:prstClr val="white"/>
                  </a:solidFill>
                </a:rPr>
                <a:t>G:161</a:t>
              </a:r>
            </a:p>
            <a:p>
              <a:pPr algn="ctr" fontAlgn="auto">
                <a:spcBef>
                  <a:spcPts val="0"/>
                </a:spcBef>
                <a:spcAft>
                  <a:spcPts val="0"/>
                </a:spcAft>
                <a:defRPr/>
              </a:pPr>
              <a:r>
                <a:rPr lang="en-US" sz="800" dirty="0">
                  <a:solidFill>
                    <a:prstClr val="white"/>
                  </a:solidFill>
                </a:rPr>
                <a:t>B:206</a:t>
              </a:r>
            </a:p>
          </p:txBody>
        </p:sp>
        <p:sp>
          <p:nvSpPr>
            <p:cNvPr id="43" name="Rectangle 42"/>
            <p:cNvSpPr/>
            <p:nvPr/>
          </p:nvSpPr>
          <p:spPr>
            <a:xfrm>
              <a:off x="-2605974" y="0"/>
              <a:ext cx="685800" cy="457200"/>
            </a:xfrm>
            <a:prstGeom prst="rect">
              <a:avLst/>
            </a:prstGeom>
            <a:solidFill>
              <a:srgbClr val="0F2F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prstClr val="white"/>
                  </a:solidFill>
                </a:rPr>
                <a:t>R:15</a:t>
              </a:r>
            </a:p>
            <a:p>
              <a:pPr algn="ctr" fontAlgn="auto">
                <a:spcBef>
                  <a:spcPts val="0"/>
                </a:spcBef>
                <a:spcAft>
                  <a:spcPts val="0"/>
                </a:spcAft>
                <a:defRPr/>
              </a:pPr>
              <a:r>
                <a:rPr lang="en-US" sz="800" dirty="0">
                  <a:solidFill>
                    <a:prstClr val="white"/>
                  </a:solidFill>
                </a:rPr>
                <a:t>G:47</a:t>
              </a:r>
            </a:p>
            <a:p>
              <a:pPr algn="ctr" fontAlgn="auto">
                <a:spcBef>
                  <a:spcPts val="0"/>
                </a:spcBef>
                <a:spcAft>
                  <a:spcPts val="0"/>
                </a:spcAft>
                <a:defRPr/>
              </a:pPr>
              <a:r>
                <a:rPr lang="en-US" sz="800" dirty="0">
                  <a:solidFill>
                    <a:prstClr val="white"/>
                  </a:solidFill>
                </a:rPr>
                <a:t>B:98</a:t>
              </a:r>
            </a:p>
          </p:txBody>
        </p:sp>
        <p:sp>
          <p:nvSpPr>
            <p:cNvPr id="44" name="Rectangle 43"/>
            <p:cNvSpPr/>
            <p:nvPr/>
          </p:nvSpPr>
          <p:spPr>
            <a:xfrm>
              <a:off x="-2605974" y="655638"/>
              <a:ext cx="685800" cy="457200"/>
            </a:xfrm>
            <a:prstGeom prst="rect">
              <a:avLst/>
            </a:prstGeom>
            <a:solidFill>
              <a:srgbClr val="EB8B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prstClr val="white"/>
                  </a:solidFill>
                </a:rPr>
                <a:t>R:235</a:t>
              </a:r>
            </a:p>
            <a:p>
              <a:pPr algn="ctr" fontAlgn="auto">
                <a:spcBef>
                  <a:spcPts val="0"/>
                </a:spcBef>
                <a:spcAft>
                  <a:spcPts val="0"/>
                </a:spcAft>
                <a:defRPr/>
              </a:pPr>
              <a:r>
                <a:rPr lang="en-US" sz="800" dirty="0">
                  <a:solidFill>
                    <a:prstClr val="white"/>
                  </a:solidFill>
                </a:rPr>
                <a:t>G:139</a:t>
              </a:r>
            </a:p>
            <a:p>
              <a:pPr algn="ctr" fontAlgn="auto">
                <a:spcBef>
                  <a:spcPts val="0"/>
                </a:spcBef>
                <a:spcAft>
                  <a:spcPts val="0"/>
                </a:spcAft>
                <a:defRPr/>
              </a:pPr>
              <a:r>
                <a:rPr lang="en-US" sz="800" dirty="0">
                  <a:solidFill>
                    <a:prstClr val="white"/>
                  </a:solidFill>
                </a:rPr>
                <a:t>B:51</a:t>
              </a:r>
            </a:p>
          </p:txBody>
        </p:sp>
        <p:sp>
          <p:nvSpPr>
            <p:cNvPr id="45" name="Rectangle 44"/>
            <p:cNvSpPr/>
            <p:nvPr/>
          </p:nvSpPr>
          <p:spPr>
            <a:xfrm>
              <a:off x="-939099" y="658813"/>
              <a:ext cx="685800" cy="457200"/>
            </a:xfrm>
            <a:prstGeom prst="rect">
              <a:avLst/>
            </a:prstGeom>
            <a:solidFill>
              <a:srgbClr val="F2B6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dirty="0">
                  <a:solidFill>
                    <a:prstClr val="white"/>
                  </a:solidFill>
                </a:rPr>
                <a:t>R:242</a:t>
              </a:r>
            </a:p>
            <a:p>
              <a:pPr algn="ctr" fontAlgn="auto">
                <a:spcBef>
                  <a:spcPts val="0"/>
                </a:spcBef>
                <a:spcAft>
                  <a:spcPts val="0"/>
                </a:spcAft>
                <a:defRPr/>
              </a:pPr>
              <a:r>
                <a:rPr lang="en-US" sz="800" dirty="0">
                  <a:solidFill>
                    <a:prstClr val="white"/>
                  </a:solidFill>
                </a:rPr>
                <a:t>G:182</a:t>
              </a:r>
            </a:p>
            <a:p>
              <a:pPr algn="ctr" fontAlgn="auto">
                <a:spcBef>
                  <a:spcPts val="0"/>
                </a:spcBef>
                <a:spcAft>
                  <a:spcPts val="0"/>
                </a:spcAft>
                <a:defRPr/>
              </a:pPr>
              <a:r>
                <a:rPr lang="en-US" sz="800" dirty="0">
                  <a:solidFill>
                    <a:prstClr val="white"/>
                  </a:solidFill>
                </a:rPr>
                <a:t>B:127</a:t>
              </a:r>
            </a:p>
          </p:txBody>
        </p:sp>
      </p:grpSp>
      <p:pic>
        <p:nvPicPr>
          <p:cNvPr id="1026" name="Picture 2"/>
          <p:cNvPicPr>
            <a:picLocks noGrp="1" noChangeAspect="1" noChangeArrowheads="1"/>
          </p:cNvPicPr>
          <p:nvPr>
            <p:ph sz="half" idx="4294967295"/>
          </p:nvPr>
        </p:nvPicPr>
        <p:blipFill>
          <a:blip r:embed="rId2"/>
          <a:srcRect/>
          <a:stretch>
            <a:fillRect/>
          </a:stretch>
        </p:blipFill>
        <p:spPr bwMode="auto">
          <a:xfrm rot="10800000">
            <a:off x="5298141" y="1514474"/>
            <a:ext cx="5582654" cy="3756025"/>
          </a:xfrm>
          <a:prstGeom prst="rect">
            <a:avLst/>
          </a:prstGeom>
          <a:noFill/>
          <a:ln w="9525">
            <a:noFill/>
            <a:miter lim="800000"/>
            <a:headEnd/>
            <a:tailEnd/>
          </a:ln>
          <a:effectLst/>
        </p:spPr>
      </p:pic>
      <p:pic>
        <p:nvPicPr>
          <p:cNvPr id="15" name="Picture 14" descr="mhg.jpg"/>
          <p:cNvPicPr>
            <a:picLocks noChangeAspect="1"/>
          </p:cNvPicPr>
          <p:nvPr/>
        </p:nvPicPr>
        <p:blipFill>
          <a:blip r:embed="rId3" cstate="print"/>
          <a:stretch>
            <a:fillRect/>
          </a:stretch>
        </p:blipFill>
        <p:spPr>
          <a:xfrm>
            <a:off x="9824465" y="6257108"/>
            <a:ext cx="2016161" cy="391886"/>
          </a:xfrm>
          <a:prstGeom prst="rect">
            <a:avLst/>
          </a:prstGeom>
        </p:spPr>
      </p:pic>
      <p:pic>
        <p:nvPicPr>
          <p:cNvPr id="16" name="Picture 2"/>
          <p:cNvPicPr>
            <a:picLocks noGrp="1" noChangeAspect="1" noChangeArrowheads="1"/>
          </p:cNvPicPr>
          <p:nvPr>
            <p:ph sz="half" idx="4294967295"/>
          </p:nvPr>
        </p:nvPicPr>
        <p:blipFill>
          <a:blip r:embed="rId4"/>
          <a:srcRect/>
          <a:stretch>
            <a:fillRect/>
          </a:stretch>
        </p:blipFill>
        <p:spPr bwMode="auto">
          <a:xfrm>
            <a:off x="950913" y="1327150"/>
            <a:ext cx="3568700" cy="45085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377" y="1254034"/>
            <a:ext cx="6096000" cy="2490425"/>
          </a:xfrm>
          <a:prstGeom prst="rect">
            <a:avLst/>
          </a:prstGeom>
        </p:spPr>
        <p:txBody>
          <a:bodyPr wrap="square">
            <a:spAutoFit/>
          </a:bodyPr>
          <a:lstStyle/>
          <a:p>
            <a:pPr marL="342900" lvl="0" indent="-342900" fontAlgn="base">
              <a:lnSpc>
                <a:spcPts val="1650"/>
              </a:lnSpc>
              <a:spcAft>
                <a:spcPts val="0"/>
              </a:spcAft>
              <a:buSzPts val="1000"/>
              <a:buFont typeface="Symbol" panose="05050102010706020507" pitchFamily="18" charset="2"/>
              <a:buChar char=""/>
              <a:tabLst>
                <a:tab pos="457200" algn="l"/>
              </a:tabLst>
            </a:pPr>
            <a:r>
              <a:rPr lang="en-GB" dirty="0" smtClean="0">
                <a:solidFill>
                  <a:srgbClr val="666666"/>
                </a:solidFill>
                <a:latin typeface="inherit"/>
                <a:ea typeface="Times New Roman" panose="02020603050405020304" pitchFamily="18" charset="0"/>
                <a:cs typeface="Helvetica" panose="020B0604020202020204" pitchFamily="34" charset="0"/>
              </a:rPr>
              <a:t>All Horizontal Curves, Bends and </a:t>
            </a:r>
            <a:r>
              <a:rPr lang="en-GB" dirty="0">
                <a:solidFill>
                  <a:srgbClr val="666666"/>
                </a:solidFill>
                <a:latin typeface="inherit"/>
                <a:ea typeface="Times New Roman" panose="02020603050405020304" pitchFamily="18" charset="0"/>
                <a:cs typeface="Helvetica" panose="020B0604020202020204" pitchFamily="34" charset="0"/>
              </a:rPr>
              <a:t>Ramps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Times New Roman" panose="02020603050405020304" pitchFamily="18" charset="0"/>
                <a:cs typeface="Helvetica" panose="020B0604020202020204" pitchFamily="34" charset="0"/>
              </a:rPr>
              <a:t>Intersections/Intersection </a:t>
            </a:r>
            <a:r>
              <a:rPr lang="en-GB" dirty="0" smtClean="0">
                <a:solidFill>
                  <a:srgbClr val="666666"/>
                </a:solidFill>
                <a:latin typeface="inherit"/>
                <a:ea typeface="Times New Roman" panose="02020603050405020304" pitchFamily="18" charset="0"/>
                <a:cs typeface="Helvetica" panose="020B0604020202020204" pitchFamily="34" charset="0"/>
              </a:rPr>
              <a:t>Approaches</a:t>
            </a:r>
          </a:p>
          <a:p>
            <a:pPr marL="342900" lvl="0" indent="-342900" fontAlgn="base">
              <a:lnSpc>
                <a:spcPts val="1650"/>
              </a:lnSpc>
              <a:spcAft>
                <a:spcPts val="0"/>
              </a:spcAft>
              <a:buSzPts val="1000"/>
              <a:buFont typeface="Symbol" panose="05050102010706020507" pitchFamily="18" charset="2"/>
              <a:buChar char=""/>
              <a:tabLst>
                <a:tab pos="457200" algn="l"/>
              </a:tabLst>
            </a:pPr>
            <a:r>
              <a:rPr lang="en-GB" sz="2000" dirty="0" smtClean="0">
                <a:solidFill>
                  <a:srgbClr val="666666"/>
                </a:solidFill>
                <a:latin typeface="inherit"/>
                <a:ea typeface="Calibri" panose="020F0502020204030204" pitchFamily="34" charset="0"/>
                <a:cs typeface="Times New Roman" panose="02020603050405020304" pitchFamily="18" charset="0"/>
              </a:rPr>
              <a:t>Hilly terrain</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Times New Roman" panose="02020603050405020304" pitchFamily="18" charset="0"/>
                <a:cs typeface="Helvetica" panose="020B0604020202020204" pitchFamily="34" charset="0"/>
              </a:rPr>
              <a:t>Steep Grades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smtClean="0">
                <a:solidFill>
                  <a:srgbClr val="666666"/>
                </a:solidFill>
                <a:latin typeface="inherit"/>
                <a:ea typeface="Times New Roman" panose="02020603050405020304" pitchFamily="18" charset="0"/>
                <a:cs typeface="Helvetica" panose="020B0604020202020204" pitchFamily="34" charset="0"/>
              </a:rPr>
              <a:t>Roundabouts</a:t>
            </a: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smtClean="0">
                <a:solidFill>
                  <a:srgbClr val="666666"/>
                </a:solidFill>
                <a:latin typeface="inherit"/>
                <a:ea typeface="Times New Roman" panose="02020603050405020304" pitchFamily="18" charset="0"/>
                <a:cs typeface="Helvetica" panose="020B0604020202020204" pitchFamily="34" charset="0"/>
              </a:rPr>
              <a:t>Hard paved shoulders</a:t>
            </a:r>
            <a:endParaRPr lang="en-GB" dirty="0" smtClean="0">
              <a:solidFill>
                <a:srgbClr val="666666"/>
              </a:solidFill>
              <a:latin typeface="inherit"/>
              <a:ea typeface="Times New Roman" panose="02020603050405020304" pitchFamily="18"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sz="2000" dirty="0" smtClean="0">
                <a:solidFill>
                  <a:srgbClr val="666666"/>
                </a:solidFill>
                <a:latin typeface="inherit"/>
                <a:ea typeface="Calibri" panose="020F0502020204030204" pitchFamily="34" charset="0"/>
                <a:cs typeface="Times New Roman" panose="02020603050405020304" pitchFamily="18" charset="0"/>
              </a:rPr>
              <a:t>Toll plaza area</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Times New Roman" panose="02020603050405020304" pitchFamily="18" charset="0"/>
                <a:cs typeface="Helvetica" panose="020B0604020202020204" pitchFamily="34" charset="0"/>
              </a:rPr>
              <a:t>Bus Stop Areas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Times New Roman" panose="02020603050405020304" pitchFamily="18" charset="0"/>
                <a:cs typeface="Helvetica" panose="020B0604020202020204" pitchFamily="34" charset="0"/>
              </a:rPr>
              <a:t>Pedestrian Walkways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Times New Roman" panose="02020603050405020304" pitchFamily="18" charset="0"/>
                <a:cs typeface="Helvetica" panose="020B0604020202020204" pitchFamily="34" charset="0"/>
              </a:rPr>
              <a:t>Bridge </a:t>
            </a:r>
            <a:r>
              <a:rPr lang="en-GB" dirty="0" smtClean="0">
                <a:solidFill>
                  <a:srgbClr val="666666"/>
                </a:solidFill>
                <a:latin typeface="inherit"/>
                <a:ea typeface="Times New Roman" panose="02020603050405020304" pitchFamily="18" charset="0"/>
                <a:cs typeface="Helvetica" panose="020B0604020202020204" pitchFamily="34" charset="0"/>
              </a:rPr>
              <a:t>Decks</a:t>
            </a:r>
          </a:p>
          <a:p>
            <a:pPr marL="342900" lvl="0" indent="-342900" fontAlgn="base">
              <a:lnSpc>
                <a:spcPts val="1650"/>
              </a:lnSpc>
              <a:spcAft>
                <a:spcPts val="0"/>
              </a:spcAft>
              <a:buSzPts val="1000"/>
              <a:buFont typeface="Symbol" panose="05050102010706020507" pitchFamily="18" charset="2"/>
              <a:buChar char=""/>
              <a:tabLst>
                <a:tab pos="457200" algn="l"/>
              </a:tabLst>
            </a:pPr>
            <a:r>
              <a:rPr lang="en-GB" sz="2000" dirty="0" smtClean="0">
                <a:solidFill>
                  <a:srgbClr val="666666"/>
                </a:solidFill>
                <a:effectLst/>
                <a:latin typeface="inherit"/>
                <a:ea typeface="Calibri" panose="020F0502020204030204" pitchFamily="34" charset="0"/>
                <a:cs typeface="Times New Roman" panose="02020603050405020304" pitchFamily="18" charset="0"/>
              </a:rPr>
              <a:t>Parking bays (optional)</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973686" y="528257"/>
            <a:ext cx="4459458" cy="369332"/>
          </a:xfrm>
          <a:prstGeom prst="rect">
            <a:avLst/>
          </a:prstGeom>
          <a:noFill/>
        </p:spPr>
        <p:txBody>
          <a:bodyPr wrap="square" rtlCol="0">
            <a:spAutoFit/>
          </a:bodyPr>
          <a:lstStyle/>
          <a:p>
            <a:r>
              <a:rPr lang="en-GB" dirty="0" smtClean="0"/>
              <a:t>Where should it be used?</a:t>
            </a:r>
            <a:endParaRPr lang="en-GB"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38025" y="230959"/>
            <a:ext cx="3718686" cy="2476645"/>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338025" y="2707604"/>
            <a:ext cx="3723997" cy="2781825"/>
          </a:xfrm>
          <a:prstGeom prst="rect">
            <a:avLst/>
          </a:prstGeom>
        </p:spPr>
      </p:pic>
      <p:pic>
        <p:nvPicPr>
          <p:cNvPr id="6" name="Picture 5"/>
          <p:cNvPicPr>
            <a:picLocks noChangeAspect="1"/>
          </p:cNvPicPr>
          <p:nvPr/>
        </p:nvPicPr>
        <p:blipFill rotWithShape="1">
          <a:blip r:embed="rId4" cstate="print">
            <a:extLst>
              <a:ext uri="{28A0092B-C50C-407E-A947-70E740481C1C}">
                <a14:useLocalDpi xmlns="" xmlns:a14="http://schemas.microsoft.com/office/drawing/2010/main" val="0"/>
              </a:ext>
            </a:extLst>
          </a:blip>
          <a:srcRect t="37275" b="14496"/>
          <a:stretch/>
        </p:blipFill>
        <p:spPr>
          <a:xfrm>
            <a:off x="7338025" y="5489429"/>
            <a:ext cx="3718686" cy="1008835"/>
          </a:xfrm>
          <a:prstGeom prst="rect">
            <a:avLst/>
          </a:prstGeom>
        </p:spPr>
      </p:pic>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56002" y="3998794"/>
            <a:ext cx="6030669" cy="2035995"/>
          </a:xfrm>
          <a:prstGeom prst="rect">
            <a:avLst/>
          </a:prstGeom>
        </p:spPr>
      </p:pic>
    </p:spTree>
    <p:extLst>
      <p:ext uri="{BB962C8B-B14F-4D97-AF65-F5344CB8AC3E}">
        <p14:creationId xmlns="" xmlns:p14="http://schemas.microsoft.com/office/powerpoint/2010/main" val="13634794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32764" y="1869741"/>
            <a:ext cx="4831307" cy="3623481"/>
          </a:xfrm>
          <a:prstGeom prst="rect">
            <a:avLst/>
          </a:prstGeom>
        </p:spPr>
      </p:pic>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196082" y="1869740"/>
            <a:ext cx="4831308" cy="3623481"/>
          </a:xfrm>
          <a:prstGeom prst="rect">
            <a:avLst/>
          </a:prstGeom>
        </p:spPr>
      </p:pic>
      <p:sp>
        <p:nvSpPr>
          <p:cNvPr id="4" name="TextBox 3"/>
          <p:cNvSpPr txBox="1"/>
          <p:nvPr/>
        </p:nvSpPr>
        <p:spPr>
          <a:xfrm>
            <a:off x="1132764" y="859809"/>
            <a:ext cx="3862317" cy="461665"/>
          </a:xfrm>
          <a:prstGeom prst="rect">
            <a:avLst/>
          </a:prstGeom>
          <a:noFill/>
        </p:spPr>
        <p:txBody>
          <a:bodyPr wrap="square" rtlCol="0">
            <a:spAutoFit/>
          </a:bodyPr>
          <a:lstStyle/>
          <a:p>
            <a:r>
              <a:rPr lang="en-GB" sz="2400" dirty="0" smtClean="0"/>
              <a:t>Coloured Lane Delineation </a:t>
            </a:r>
            <a:endParaRPr lang="en-GB" sz="2400" dirty="0"/>
          </a:p>
        </p:txBody>
      </p:sp>
      <p:pic>
        <p:nvPicPr>
          <p:cNvPr id="5" name="Picture 4" descr="mhg.jpg"/>
          <p:cNvPicPr>
            <a:picLocks noChangeAspect="1"/>
          </p:cNvPicPr>
          <p:nvPr/>
        </p:nvPicPr>
        <p:blipFill>
          <a:blip r:embed="rId4"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597694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106" y="872976"/>
            <a:ext cx="10454184" cy="5478423"/>
          </a:xfrm>
          <a:prstGeom prst="rect">
            <a:avLst/>
          </a:prstGeom>
        </p:spPr>
        <p:txBody>
          <a:bodyPr wrap="square">
            <a:spAutoFit/>
          </a:bodyPr>
          <a:lstStyle/>
          <a:p>
            <a:pPr algn="ctr" fontAlgn="base">
              <a:lnSpc>
                <a:spcPts val="2100"/>
              </a:lnSpc>
              <a:spcAft>
                <a:spcPts val="1050"/>
              </a:spcAft>
            </a:pPr>
            <a:r>
              <a:rPr lang="en-GB" sz="2800" b="1" u="sng" dirty="0" smtClean="0">
                <a:solidFill>
                  <a:srgbClr val="444444"/>
                </a:solidFill>
                <a:latin typeface="inherit"/>
                <a:ea typeface="Times New Roman" panose="02020603050405020304" pitchFamily="18" charset="0"/>
              </a:rPr>
              <a:t>Why Indian roads need high friction surfacing </a:t>
            </a:r>
            <a:r>
              <a:rPr lang="en-GB" sz="2800" b="1" dirty="0" smtClean="0">
                <a:solidFill>
                  <a:srgbClr val="444444"/>
                </a:solidFill>
                <a:latin typeface="inherit"/>
                <a:ea typeface="Times New Roman" panose="02020603050405020304" pitchFamily="18" charset="0"/>
              </a:rPr>
              <a:t>- </a:t>
            </a:r>
            <a:r>
              <a:rPr lang="en-GB" sz="2800" b="1" dirty="0" smtClean="0">
                <a:solidFill>
                  <a:srgbClr val="FF0000"/>
                </a:solidFill>
                <a:latin typeface="inherit"/>
                <a:ea typeface="Times New Roman" panose="02020603050405020304" pitchFamily="18" charset="0"/>
              </a:rPr>
              <a:t>ColourTex</a:t>
            </a:r>
          </a:p>
          <a:p>
            <a:pPr algn="ctr" fontAlgn="base">
              <a:lnSpc>
                <a:spcPts val="2100"/>
              </a:lnSpc>
              <a:spcAft>
                <a:spcPts val="1050"/>
              </a:spcAft>
            </a:pPr>
            <a:endParaRPr lang="en-GB" sz="2800" b="1" u="sng" dirty="0" smtClean="0">
              <a:solidFill>
                <a:srgbClr val="444444"/>
              </a:solidFill>
              <a:latin typeface="inherit"/>
              <a:ea typeface="Times New Roman" panose="02020603050405020304" pitchFamily="18" charset="0"/>
            </a:endParaRPr>
          </a:p>
          <a:p>
            <a:pPr fontAlgn="base">
              <a:lnSpc>
                <a:spcPts val="2100"/>
              </a:lnSpc>
              <a:spcAft>
                <a:spcPts val="1050"/>
              </a:spcAft>
            </a:pPr>
            <a:r>
              <a:rPr lang="en-GB" sz="2000" b="1" u="sng" dirty="0" smtClean="0">
                <a:solidFill>
                  <a:srgbClr val="444444"/>
                </a:solidFill>
                <a:latin typeface="inherit"/>
                <a:ea typeface="Times New Roman" panose="02020603050405020304" pitchFamily="18" charset="0"/>
              </a:rPr>
              <a:t>Indian Road Safety Statistics – Some startling facts</a:t>
            </a:r>
          </a:p>
          <a:p>
            <a:pPr>
              <a:buFont typeface="Arial" pitchFamily="34" charset="0"/>
              <a:buChar char="•"/>
            </a:pPr>
            <a:r>
              <a:rPr lang="en-US" dirty="0" smtClean="0">
                <a:latin typeface="inherit"/>
              </a:rPr>
              <a:t> </a:t>
            </a:r>
            <a:r>
              <a:rPr lang="en-US" dirty="0" smtClean="0"/>
              <a:t>The total number of road accidents increased by 2.5 per cent from 4,89,400 in 2014 to 5,01,423 in 2015. The total number of persons killed increased by 4.6 per cent from 1,39,671 in 2014 to 1,46,133 in 2015. </a:t>
            </a:r>
          </a:p>
          <a:p>
            <a:endParaRPr lang="en-US" dirty="0" smtClean="0"/>
          </a:p>
          <a:p>
            <a:pPr>
              <a:buFont typeface="Arial" pitchFamily="34" charset="0"/>
              <a:buChar char="•"/>
            </a:pPr>
            <a:r>
              <a:rPr lang="en-US" dirty="0" smtClean="0"/>
              <a:t> Road accident injuries have also increased by 1.4 per cent from 4,93,474 in 2014 to 5,00,279 in 2015. Accident severity ( number of persons killed per 100 accidents) has gone up from 28.5 in 2014 to 29.1 in 2015. </a:t>
            </a:r>
          </a:p>
          <a:p>
            <a:endParaRPr lang="en-US" dirty="0" smtClean="0"/>
          </a:p>
          <a:p>
            <a:pPr>
              <a:buFont typeface="Arial" pitchFamily="34" charset="0"/>
              <a:buChar char="•"/>
            </a:pPr>
            <a:r>
              <a:rPr lang="en-US" dirty="0" smtClean="0"/>
              <a:t> The analysis of road accident data 2015 reveals that about 1374 accidents and 400 deaths take place every day on Indian roads. It further reveals that 57 accidents take place and 17 lives are lost every hour on an average in road accidents in our country.</a:t>
            </a:r>
          </a:p>
          <a:p>
            <a:endParaRPr lang="en-US" dirty="0" smtClean="0"/>
          </a:p>
          <a:p>
            <a:pPr>
              <a:buFont typeface="Arial" pitchFamily="34" charset="0"/>
              <a:buChar char="•"/>
            </a:pPr>
            <a:r>
              <a:rPr lang="en-US" dirty="0" smtClean="0"/>
              <a:t>  The total number of road accidents per lakh population increased in the country from 39.5 in 2014 to 40.0 in 2015. Similarly number of persons killed and injured per lakh population also increased from 11.3 to 11.7 per cent and 39.8 to 39.9 respectively in 2015.</a:t>
            </a:r>
          </a:p>
          <a:p>
            <a:pPr>
              <a:buFont typeface="Arial" pitchFamily="34" charset="0"/>
              <a:buChar char="•"/>
            </a:pPr>
            <a:endParaRPr lang="en-US" b="1" dirty="0" smtClean="0">
              <a:latin typeface="inherit"/>
              <a:ea typeface="Times New Roman" panose="02020603050405020304" pitchFamily="18" charset="0"/>
            </a:endParaRPr>
          </a:p>
          <a:p>
            <a:pPr>
              <a:buFont typeface="Arial" pitchFamily="34" charset="0"/>
              <a:buChar char="•"/>
            </a:pPr>
            <a:endParaRPr lang="en-GB" b="1" dirty="0">
              <a:latin typeface="inherit"/>
              <a:ea typeface="Times New Roman" panose="02020603050405020304" pitchFamily="18" charset="0"/>
            </a:endParaRPr>
          </a:p>
        </p:txBody>
      </p:sp>
      <p:pic>
        <p:nvPicPr>
          <p:cNvPr id="7" name="Picture 6" descr="mhg.jpg"/>
          <p:cNvPicPr>
            <a:picLocks noChangeAspect="1"/>
          </p:cNvPicPr>
          <p:nvPr/>
        </p:nvPicPr>
        <p:blipFill>
          <a:blip r:embed="rId2"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2046441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106" y="872976"/>
            <a:ext cx="10454184" cy="6901889"/>
          </a:xfrm>
          <a:prstGeom prst="rect">
            <a:avLst/>
          </a:prstGeom>
        </p:spPr>
        <p:txBody>
          <a:bodyPr wrap="square">
            <a:spAutoFit/>
          </a:bodyPr>
          <a:lstStyle/>
          <a:p>
            <a:pPr fontAlgn="base">
              <a:lnSpc>
                <a:spcPts val="2100"/>
              </a:lnSpc>
              <a:spcAft>
                <a:spcPts val="1050"/>
              </a:spcAft>
            </a:pPr>
            <a:r>
              <a:rPr lang="en-GB" sz="2800" b="1" u="sng" dirty="0" smtClean="0">
                <a:solidFill>
                  <a:srgbClr val="444444"/>
                </a:solidFill>
                <a:latin typeface="Helvetica" panose="020B0604020202020204" pitchFamily="34" charset="0"/>
                <a:ea typeface="Times New Roman" panose="02020603050405020304" pitchFamily="18" charset="0"/>
              </a:rPr>
              <a:t>Some Statistics - Cost involved in road accidents in India</a:t>
            </a:r>
          </a:p>
          <a:p>
            <a:pPr fontAlgn="base">
              <a:lnSpc>
                <a:spcPts val="2100"/>
              </a:lnSpc>
              <a:spcAft>
                <a:spcPts val="1050"/>
              </a:spcAft>
            </a:pPr>
            <a:endParaRPr lang="en-GB" sz="2800" b="1" dirty="0" smtClean="0">
              <a:solidFill>
                <a:srgbClr val="444444"/>
              </a:solidFill>
              <a:latin typeface="Helvetica" panose="020B0604020202020204" pitchFamily="34" charset="0"/>
              <a:ea typeface="Times New Roman" panose="02020603050405020304" pitchFamily="18" charset="0"/>
            </a:endParaRPr>
          </a:p>
          <a:p>
            <a:pPr fontAlgn="base">
              <a:lnSpc>
                <a:spcPts val="1650"/>
              </a:lnSpc>
              <a:spcAft>
                <a:spcPts val="1050"/>
              </a:spcAft>
              <a:buFont typeface="Arial" pitchFamily="34" charset="0"/>
              <a:buChar char="•"/>
            </a:pPr>
            <a:r>
              <a:rPr lang="en-GB" dirty="0" smtClean="0">
                <a:solidFill>
                  <a:srgbClr val="666666"/>
                </a:solidFill>
                <a:latin typeface="inherit"/>
                <a:ea typeface="Times New Roman" panose="02020603050405020304" pitchFamily="18" charset="0"/>
              </a:rPr>
              <a:t> </a:t>
            </a:r>
            <a:r>
              <a:rPr lang="en-GB" dirty="0" smtClean="0">
                <a:solidFill>
                  <a:srgbClr val="666666"/>
                </a:solidFill>
                <a:ea typeface="Times New Roman" panose="02020603050405020304" pitchFamily="18" charset="0"/>
              </a:rPr>
              <a:t>Medical costs account for43% of total costs of care in the management of rod accident victims. These are the direct costs, the indirect costs are related costs, loss of work and wages, loss of property etc.</a:t>
            </a:r>
          </a:p>
          <a:p>
            <a:pPr fontAlgn="base">
              <a:lnSpc>
                <a:spcPts val="1650"/>
              </a:lnSpc>
              <a:spcAft>
                <a:spcPts val="1050"/>
              </a:spcAft>
              <a:buFont typeface="Arial" pitchFamily="34" charset="0"/>
              <a:buChar char="•"/>
            </a:pPr>
            <a:r>
              <a:rPr lang="en-GB" dirty="0" smtClean="0">
                <a:solidFill>
                  <a:srgbClr val="666666"/>
                </a:solidFill>
                <a:ea typeface="Times New Roman" panose="02020603050405020304" pitchFamily="18" charset="0"/>
              </a:rPr>
              <a:t>  Nearly </a:t>
            </a:r>
            <a:r>
              <a:rPr lang="en-US" dirty="0" smtClean="0"/>
              <a:t>3,80,000 Indians have been displaced by the road accident disasters and it is expected to cost more than 1.2 billion dollars (World Bank). </a:t>
            </a:r>
          </a:p>
          <a:p>
            <a:pPr fontAlgn="base">
              <a:lnSpc>
                <a:spcPts val="1650"/>
              </a:lnSpc>
              <a:spcAft>
                <a:spcPts val="1050"/>
              </a:spcAft>
              <a:buFont typeface="Arial" pitchFamily="34" charset="0"/>
              <a:buChar char="•"/>
            </a:pPr>
            <a:r>
              <a:rPr lang="en-US" dirty="0" smtClean="0"/>
              <a:t> In 2009 only, 1.27 lakh people died in road accident in India resulting a financial cost of approximately 1,36,000 crore Indian rupees (Mondal et al, 2011). </a:t>
            </a:r>
          </a:p>
          <a:p>
            <a:pPr fontAlgn="base">
              <a:lnSpc>
                <a:spcPts val="1650"/>
              </a:lnSpc>
              <a:spcAft>
                <a:spcPts val="1050"/>
              </a:spcAft>
              <a:buFont typeface="Arial" pitchFamily="34" charset="0"/>
              <a:buChar char="•"/>
            </a:pPr>
            <a:r>
              <a:rPr lang="en-US" dirty="0" smtClean="0"/>
              <a:t> In 2009, for every 4.14 minute and 1.13 minute one death and one injury took place respectively in India from road accident s. The Planning Commission of India had actually assessed the social cost at 55,000 Crore on account of road accidents in India.</a:t>
            </a:r>
          </a:p>
          <a:p>
            <a:pPr fontAlgn="base">
              <a:lnSpc>
                <a:spcPts val="1650"/>
              </a:lnSpc>
              <a:spcAft>
                <a:spcPts val="1050"/>
              </a:spcAft>
              <a:buFont typeface="Arial" pitchFamily="34" charset="0"/>
              <a:buChar char="•"/>
            </a:pPr>
            <a:r>
              <a:rPr lang="en-US" dirty="0" smtClean="0"/>
              <a:t> In 2012, the International Road  federation (IRF) estimated that traffic collision results in an annual monetary loss of $20 billion in India. This figure includes expenses associated with the accident victim, property damage and all other administration expenses.</a:t>
            </a:r>
          </a:p>
          <a:p>
            <a:pPr fontAlgn="base">
              <a:lnSpc>
                <a:spcPts val="1650"/>
              </a:lnSpc>
              <a:spcAft>
                <a:spcPts val="1050"/>
              </a:spcAft>
              <a:buFont typeface="Arial" pitchFamily="34" charset="0"/>
              <a:buChar char="•"/>
            </a:pPr>
            <a:r>
              <a:rPr lang="en-US" dirty="0" smtClean="0"/>
              <a:t>  The Save Life Foundation, a Delhi-based, independent, non-profit organization working to improve road safety and emergency care across India, has said that the Planning Commission in a 2014 report had estimated that the annual cost of road crashes in India could be around 3% of GDP.</a:t>
            </a:r>
          </a:p>
          <a:p>
            <a:pPr fontAlgn="base">
              <a:lnSpc>
                <a:spcPts val="1650"/>
              </a:lnSpc>
              <a:spcAft>
                <a:spcPts val="1050"/>
              </a:spcAft>
              <a:buFont typeface="Arial" pitchFamily="34" charset="0"/>
              <a:buChar char="•"/>
            </a:pPr>
            <a:endParaRPr lang="en-US" dirty="0" smtClean="0">
              <a:latin typeface="inherit"/>
            </a:endParaRPr>
          </a:p>
          <a:p>
            <a:pPr fontAlgn="base">
              <a:lnSpc>
                <a:spcPts val="1650"/>
              </a:lnSpc>
              <a:spcAft>
                <a:spcPts val="1050"/>
              </a:spcAft>
              <a:buFont typeface="Arial" pitchFamily="34" charset="0"/>
              <a:buChar char="•"/>
            </a:pPr>
            <a:endParaRPr lang="en-US" dirty="0" smtClean="0">
              <a:latin typeface="inherit"/>
            </a:endParaRPr>
          </a:p>
          <a:p>
            <a:pPr fontAlgn="base">
              <a:lnSpc>
                <a:spcPts val="1650"/>
              </a:lnSpc>
              <a:spcAft>
                <a:spcPts val="1050"/>
              </a:spcAft>
            </a:pPr>
            <a:endParaRPr lang="en-GB" dirty="0" smtClean="0">
              <a:solidFill>
                <a:srgbClr val="666666"/>
              </a:solidFill>
              <a:latin typeface="Helvetica" panose="020B0604020202020204" pitchFamily="34" charset="0"/>
              <a:ea typeface="Times New Roman" panose="02020603050405020304" pitchFamily="18" charset="0"/>
            </a:endParaRPr>
          </a:p>
          <a:p>
            <a:pPr fontAlgn="base">
              <a:lnSpc>
                <a:spcPts val="1650"/>
              </a:lnSpc>
              <a:spcAft>
                <a:spcPts val="1050"/>
              </a:spcAft>
            </a:pPr>
            <a:endParaRPr lang="en-GB" sz="2400" dirty="0">
              <a:latin typeface="Times New Roman" panose="02020603050405020304" pitchFamily="18" charset="0"/>
              <a:ea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000" dirty="0">
              <a:solidFill>
                <a:srgbClr val="666666"/>
              </a:solidFill>
              <a:effectLst/>
              <a:latin typeface="inherit"/>
              <a:ea typeface="Calibri" panose="020F0502020204030204" pitchFamily="34"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mhg.jpg"/>
          <p:cNvPicPr>
            <a:picLocks noChangeAspect="1"/>
          </p:cNvPicPr>
          <p:nvPr/>
        </p:nvPicPr>
        <p:blipFill>
          <a:blip r:embed="rId2"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20464415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106" y="872975"/>
            <a:ext cx="10454184" cy="4647426"/>
          </a:xfrm>
          <a:prstGeom prst="rect">
            <a:avLst/>
          </a:prstGeom>
        </p:spPr>
        <p:txBody>
          <a:bodyPr wrap="square">
            <a:spAutoFit/>
          </a:bodyPr>
          <a:lstStyle/>
          <a:p>
            <a:pPr fontAlgn="base">
              <a:lnSpc>
                <a:spcPts val="2100"/>
              </a:lnSpc>
              <a:spcAft>
                <a:spcPts val="1050"/>
              </a:spcAft>
            </a:pPr>
            <a:r>
              <a:rPr lang="en-GB" sz="2800" b="1" u="sng" dirty="0" smtClean="0">
                <a:solidFill>
                  <a:srgbClr val="444444"/>
                </a:solidFill>
                <a:latin typeface="Helvetica" panose="020B0604020202020204" pitchFamily="34" charset="0"/>
                <a:ea typeface="Times New Roman" panose="02020603050405020304" pitchFamily="18" charset="0"/>
              </a:rPr>
              <a:t>Some Statistics - Cost involved in road accidents in India</a:t>
            </a:r>
          </a:p>
          <a:p>
            <a:pPr fontAlgn="base">
              <a:lnSpc>
                <a:spcPts val="1650"/>
              </a:lnSpc>
              <a:spcAft>
                <a:spcPts val="1050"/>
              </a:spcAft>
              <a:buFont typeface="Arial" pitchFamily="34" charset="0"/>
              <a:buChar char="•"/>
            </a:pPr>
            <a:r>
              <a:rPr lang="en-GB" dirty="0" smtClean="0">
                <a:solidFill>
                  <a:srgbClr val="666666"/>
                </a:solidFill>
                <a:ea typeface="Times New Roman" panose="02020603050405020304" pitchFamily="18" charset="0"/>
              </a:rPr>
              <a:t>  </a:t>
            </a:r>
            <a:r>
              <a:rPr lang="en-US" dirty="0" smtClean="0"/>
              <a:t>According to the data released by the Central Statistical Organization, the GDP for 2014-15 was Rs 126 lakh crore. Thus, the cost of road crashes would have amounted to Rs 3.8 lakh crore. Compared to Budget 2015, the cost of road crashes amounts to one-fifth of the Budget.</a:t>
            </a:r>
          </a:p>
          <a:p>
            <a:pPr>
              <a:buFont typeface="Arial" pitchFamily="34" charset="0"/>
              <a:buChar char="•"/>
            </a:pPr>
            <a:r>
              <a:rPr lang="en-US" dirty="0" smtClean="0"/>
              <a:t>  The table below compares the cost of road crashes with the monetary allocation of certain important ministries:</a:t>
            </a:r>
          </a:p>
          <a:p>
            <a:endParaRPr lang="en-US" dirty="0" smtClean="0">
              <a:latin typeface="inherit"/>
            </a:endParaRPr>
          </a:p>
          <a:p>
            <a:r>
              <a:rPr lang="en-US" dirty="0" smtClean="0"/>
              <a:t> </a:t>
            </a:r>
          </a:p>
          <a:p>
            <a:pPr fontAlgn="base">
              <a:lnSpc>
                <a:spcPts val="1650"/>
              </a:lnSpc>
              <a:spcAft>
                <a:spcPts val="1050"/>
              </a:spcAft>
              <a:buFont typeface="Arial" pitchFamily="34" charset="0"/>
              <a:buChar char="•"/>
            </a:pPr>
            <a:endParaRPr lang="en-US" dirty="0" smtClean="0">
              <a:latin typeface="inherit"/>
            </a:endParaRPr>
          </a:p>
          <a:p>
            <a:pPr fontAlgn="base">
              <a:lnSpc>
                <a:spcPts val="1650"/>
              </a:lnSpc>
              <a:spcAft>
                <a:spcPts val="1050"/>
              </a:spcAft>
              <a:buFont typeface="Arial" pitchFamily="34" charset="0"/>
              <a:buChar char="•"/>
            </a:pPr>
            <a:endParaRPr lang="en-US" dirty="0" smtClean="0">
              <a:latin typeface="inherit"/>
            </a:endParaRPr>
          </a:p>
          <a:p>
            <a:pPr fontAlgn="base">
              <a:lnSpc>
                <a:spcPts val="1650"/>
              </a:lnSpc>
              <a:spcAft>
                <a:spcPts val="1050"/>
              </a:spcAft>
            </a:pPr>
            <a:endParaRPr lang="en-US" dirty="0" smtClean="0">
              <a:latin typeface="inherit"/>
            </a:endParaRPr>
          </a:p>
          <a:p>
            <a:r>
              <a:rPr lang="en-US" sz="2400" dirty="0" smtClean="0"/>
              <a:t> </a:t>
            </a:r>
          </a:p>
          <a:p>
            <a:pPr fontAlgn="base">
              <a:lnSpc>
                <a:spcPts val="1650"/>
              </a:lnSpc>
              <a:spcAft>
                <a:spcPts val="1050"/>
              </a:spcAft>
            </a:pPr>
            <a:endParaRPr lang="en-GB" sz="2400" dirty="0">
              <a:latin typeface="Times New Roman" panose="02020603050405020304" pitchFamily="18" charset="0"/>
              <a:ea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000" dirty="0">
              <a:solidFill>
                <a:srgbClr val="666666"/>
              </a:solidFill>
              <a:effectLst/>
              <a:latin typeface="inherit"/>
              <a:ea typeface="Calibri" panose="020F0502020204030204" pitchFamily="34"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mhg.jpg"/>
          <p:cNvPicPr>
            <a:picLocks noChangeAspect="1"/>
          </p:cNvPicPr>
          <p:nvPr/>
        </p:nvPicPr>
        <p:blipFill>
          <a:blip r:embed="rId2" cstate="print"/>
          <a:stretch>
            <a:fillRect/>
          </a:stretch>
        </p:blipFill>
        <p:spPr>
          <a:xfrm>
            <a:off x="9824465" y="6257108"/>
            <a:ext cx="2016161" cy="391886"/>
          </a:xfrm>
          <a:prstGeom prst="rect">
            <a:avLst/>
          </a:prstGeom>
        </p:spPr>
      </p:pic>
      <p:pic>
        <p:nvPicPr>
          <p:cNvPr id="8" name="Picture 7" descr="road-crashes-economic-loss"/>
          <p:cNvPicPr/>
          <p:nvPr/>
        </p:nvPicPr>
        <p:blipFill>
          <a:blip r:embed="rId3"/>
          <a:srcRect/>
          <a:stretch>
            <a:fillRect/>
          </a:stretch>
        </p:blipFill>
        <p:spPr bwMode="auto">
          <a:xfrm>
            <a:off x="1267097" y="2821577"/>
            <a:ext cx="10084526" cy="3056708"/>
          </a:xfrm>
          <a:prstGeom prst="rect">
            <a:avLst/>
          </a:prstGeom>
          <a:noFill/>
          <a:ln w="9525">
            <a:noFill/>
            <a:miter lim="800000"/>
            <a:headEnd/>
            <a:tailEnd/>
          </a:ln>
        </p:spPr>
      </p:pic>
      <p:sp>
        <p:nvSpPr>
          <p:cNvPr id="9" name="TextBox 8"/>
          <p:cNvSpPr txBox="1"/>
          <p:nvPr/>
        </p:nvSpPr>
        <p:spPr>
          <a:xfrm>
            <a:off x="1149531" y="6021977"/>
            <a:ext cx="8203475" cy="646331"/>
          </a:xfrm>
          <a:prstGeom prst="rect">
            <a:avLst/>
          </a:prstGeom>
          <a:noFill/>
        </p:spPr>
        <p:txBody>
          <a:bodyPr wrap="square" rtlCol="0">
            <a:spAutoFit/>
          </a:bodyPr>
          <a:lstStyle/>
          <a:p>
            <a:r>
              <a:rPr lang="en-US" u="sng" dirty="0" smtClean="0">
                <a:latin typeface="inherit"/>
              </a:rPr>
              <a:t>Conclusion:</a:t>
            </a:r>
            <a:r>
              <a:rPr lang="en-US" dirty="0" smtClean="0">
                <a:latin typeface="inherit"/>
              </a:rPr>
              <a:t> The cost involved in road accident far exceeds the budget allocation by respective ministries and continues to increase year after year.</a:t>
            </a:r>
            <a:endParaRPr lang="en-US" dirty="0">
              <a:latin typeface="inherit"/>
            </a:endParaRPr>
          </a:p>
        </p:txBody>
      </p:sp>
    </p:spTree>
    <p:extLst>
      <p:ext uri="{BB962C8B-B14F-4D97-AF65-F5344CB8AC3E}">
        <p14:creationId xmlns="" xmlns:p14="http://schemas.microsoft.com/office/powerpoint/2010/main" val="20464415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9684" y="1515291"/>
            <a:ext cx="7781174" cy="4722761"/>
          </a:xfrm>
          <a:prstGeom prst="rect">
            <a:avLst/>
          </a:prstGeom>
        </p:spPr>
        <p:txBody>
          <a:bodyPr wrap="square">
            <a:spAutoFit/>
          </a:bodyPr>
          <a:lstStyle/>
          <a:p>
            <a:pPr marL="342900" lvl="0" indent="-342900" fontAlgn="base">
              <a:lnSpc>
                <a:spcPts val="1650"/>
              </a:lnSpc>
              <a:spcAft>
                <a:spcPts val="0"/>
              </a:spcAft>
              <a:buSzPts val="1000"/>
              <a:buFont typeface="Symbol" panose="05050102010706020507" pitchFamily="18" charset="2"/>
              <a:buChar char=""/>
              <a:tabLst>
                <a:tab pos="457200" algn="l"/>
              </a:tabLst>
            </a:pPr>
            <a:r>
              <a:rPr lang="en-GB" dirty="0" smtClean="0">
                <a:solidFill>
                  <a:srgbClr val="666666"/>
                </a:solidFill>
                <a:latin typeface="inherit"/>
                <a:ea typeface="Times New Roman" panose="02020603050405020304" pitchFamily="18" charset="0"/>
                <a:cs typeface="Helvetica" panose="020B0604020202020204" pitchFamily="34" charset="0"/>
              </a:rPr>
              <a:t>HFS provides </a:t>
            </a:r>
            <a:r>
              <a:rPr lang="en-GB" dirty="0">
                <a:solidFill>
                  <a:srgbClr val="666666"/>
                </a:solidFill>
                <a:latin typeface="inherit"/>
                <a:ea typeface="Times New Roman" panose="02020603050405020304" pitchFamily="18" charset="0"/>
                <a:cs typeface="Helvetica" panose="020B0604020202020204" pitchFamily="34" charset="0"/>
              </a:rPr>
              <a:t>a solution for restoration of skid resistance on existing pavements or enhancement of skid resistance on new </a:t>
            </a:r>
            <a:r>
              <a:rPr lang="en-GB" dirty="0" smtClean="0">
                <a:solidFill>
                  <a:srgbClr val="666666"/>
                </a:solidFill>
                <a:latin typeface="inherit"/>
                <a:ea typeface="Times New Roman" panose="02020603050405020304" pitchFamily="18" charset="0"/>
                <a:cs typeface="Helvetica" panose="020B0604020202020204" pitchFamily="34" charset="0"/>
              </a:rPr>
              <a:t>pavements</a:t>
            </a: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400" dirty="0">
              <a:latin typeface="inherit"/>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smtClean="0">
                <a:solidFill>
                  <a:srgbClr val="666666"/>
                </a:solidFill>
                <a:latin typeface="inherit"/>
                <a:ea typeface="Times New Roman" panose="02020603050405020304" pitchFamily="18" charset="0"/>
                <a:cs typeface="Helvetica" panose="020B0604020202020204" pitchFamily="34" charset="0"/>
              </a:rPr>
              <a:t>HFS provides </a:t>
            </a:r>
            <a:r>
              <a:rPr lang="en-GB" dirty="0">
                <a:solidFill>
                  <a:srgbClr val="666666"/>
                </a:solidFill>
                <a:latin typeface="inherit"/>
                <a:ea typeface="Times New Roman" panose="02020603050405020304" pitchFamily="18" charset="0"/>
                <a:cs typeface="Helvetica" panose="020B0604020202020204" pitchFamily="34" charset="0"/>
              </a:rPr>
              <a:t>a solution for “spot treatment” of a pavement where friction demand is </a:t>
            </a:r>
            <a:r>
              <a:rPr lang="en-GB" dirty="0" smtClean="0">
                <a:solidFill>
                  <a:srgbClr val="666666"/>
                </a:solidFill>
                <a:latin typeface="inherit"/>
                <a:ea typeface="Times New Roman" panose="02020603050405020304" pitchFamily="18" charset="0"/>
                <a:cs typeface="Helvetica" panose="020B0604020202020204" pitchFamily="34" charset="0"/>
              </a:rPr>
              <a:t>highest – high braking zones</a:t>
            </a:r>
            <a:endParaRPr lang="en-GB" dirty="0" smtClean="0">
              <a:solidFill>
                <a:srgbClr val="666666"/>
              </a:solidFill>
              <a:latin typeface="inherit"/>
              <a:ea typeface="Times New Roman" panose="02020603050405020304" pitchFamily="18"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400" dirty="0">
              <a:latin typeface="inherit"/>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Times New Roman" panose="02020603050405020304" pitchFamily="18" charset="0"/>
                <a:cs typeface="Helvetica" panose="020B0604020202020204" pitchFamily="34" charset="0"/>
              </a:rPr>
              <a:t>Low Cost Treatment (when compared to removal and replacement existing pavement</a:t>
            </a:r>
            <a:r>
              <a:rPr lang="en-GB" dirty="0" smtClean="0">
                <a:solidFill>
                  <a:srgbClr val="666666"/>
                </a:solidFill>
                <a:latin typeface="inherit"/>
                <a:ea typeface="Times New Roman" panose="02020603050405020304" pitchFamily="18" charset="0"/>
                <a:cs typeface="Helvetica" panose="020B0604020202020204" pitchFamily="34" charset="0"/>
              </a:rPr>
              <a:t>)</a:t>
            </a: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400" dirty="0">
              <a:latin typeface="inherit"/>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Times New Roman" panose="02020603050405020304" pitchFamily="18" charset="0"/>
                <a:cs typeface="Helvetica" panose="020B0604020202020204" pitchFamily="34" charset="0"/>
              </a:rPr>
              <a:t>Can be installed during short (4-6 hour) closures of the pavement and only one lane at a </a:t>
            </a:r>
            <a:r>
              <a:rPr lang="en-GB" dirty="0" smtClean="0">
                <a:solidFill>
                  <a:srgbClr val="666666"/>
                </a:solidFill>
                <a:latin typeface="inherit"/>
                <a:ea typeface="Times New Roman" panose="02020603050405020304" pitchFamily="18" charset="0"/>
                <a:cs typeface="Helvetica" panose="020B0604020202020204" pitchFamily="34" charset="0"/>
              </a:rPr>
              <a:t>time, also curing time is </a:t>
            </a:r>
            <a:endParaRPr lang="en-GB" dirty="0" smtClean="0">
              <a:solidFill>
                <a:srgbClr val="666666"/>
              </a:solidFill>
              <a:latin typeface="inherit"/>
              <a:ea typeface="Times New Roman" panose="02020603050405020304" pitchFamily="18"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400" dirty="0">
              <a:latin typeface="inherit"/>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Times New Roman" panose="02020603050405020304" pitchFamily="18" charset="0"/>
                <a:cs typeface="Helvetica" panose="020B0604020202020204" pitchFamily="34" charset="0"/>
              </a:rPr>
              <a:t>Only minimal additional thickness or </a:t>
            </a:r>
            <a:r>
              <a:rPr lang="en-GB" dirty="0" smtClean="0">
                <a:solidFill>
                  <a:srgbClr val="666666"/>
                </a:solidFill>
                <a:latin typeface="inherit"/>
                <a:ea typeface="Times New Roman" panose="02020603050405020304" pitchFamily="18" charset="0"/>
                <a:cs typeface="Helvetica" panose="020B0604020202020204" pitchFamily="34" charset="0"/>
              </a:rPr>
              <a:t>(3-5mm) thickness </a:t>
            </a:r>
            <a:r>
              <a:rPr lang="en-GB" dirty="0">
                <a:solidFill>
                  <a:srgbClr val="666666"/>
                </a:solidFill>
                <a:latin typeface="inherit"/>
                <a:ea typeface="Times New Roman" panose="02020603050405020304" pitchFamily="18" charset="0"/>
                <a:cs typeface="Helvetica" panose="020B0604020202020204" pitchFamily="34" charset="0"/>
              </a:rPr>
              <a:t>for areas where overhead clearance is </a:t>
            </a:r>
            <a:r>
              <a:rPr lang="en-GB" dirty="0" smtClean="0">
                <a:solidFill>
                  <a:srgbClr val="666666"/>
                </a:solidFill>
                <a:latin typeface="inherit"/>
                <a:ea typeface="Times New Roman" panose="02020603050405020304" pitchFamily="18" charset="0"/>
                <a:cs typeface="Helvetica" panose="020B0604020202020204" pitchFamily="34" charset="0"/>
              </a:rPr>
              <a:t>limited</a:t>
            </a: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400" dirty="0">
              <a:latin typeface="inherit"/>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Times New Roman" panose="02020603050405020304" pitchFamily="18" charset="0"/>
                <a:cs typeface="Helvetica" panose="020B0604020202020204" pitchFamily="34" charset="0"/>
              </a:rPr>
              <a:t>Can be installed over virtually all pavement </a:t>
            </a:r>
            <a:r>
              <a:rPr lang="en-GB" dirty="0" smtClean="0">
                <a:solidFill>
                  <a:srgbClr val="666666"/>
                </a:solidFill>
                <a:latin typeface="inherit"/>
                <a:ea typeface="Times New Roman" panose="02020603050405020304" pitchFamily="18" charset="0"/>
                <a:cs typeface="Helvetica" panose="020B0604020202020204" pitchFamily="34" charset="0"/>
              </a:rPr>
              <a:t>types and can </a:t>
            </a:r>
            <a:r>
              <a:rPr lang="en-GB" dirty="0">
                <a:solidFill>
                  <a:srgbClr val="666666"/>
                </a:solidFill>
                <a:latin typeface="inherit"/>
                <a:ea typeface="Times New Roman" panose="02020603050405020304" pitchFamily="18" charset="0"/>
                <a:cs typeface="Helvetica" panose="020B0604020202020204" pitchFamily="34" charset="0"/>
              </a:rPr>
              <a:t>be coloured for delineation </a:t>
            </a:r>
            <a:r>
              <a:rPr lang="en-GB" dirty="0" smtClean="0">
                <a:solidFill>
                  <a:srgbClr val="666666"/>
                </a:solidFill>
                <a:latin typeface="inherit"/>
                <a:ea typeface="Times New Roman" panose="02020603050405020304" pitchFamily="18" charset="0"/>
                <a:cs typeface="Helvetica" panose="020B0604020202020204" pitchFamily="34" charset="0"/>
              </a:rPr>
              <a:t>purposes</a:t>
            </a:r>
          </a:p>
          <a:p>
            <a:pPr marL="342900" lvl="0" indent="-342900" fontAlgn="base">
              <a:lnSpc>
                <a:spcPts val="1650"/>
              </a:lnSpc>
              <a:spcAft>
                <a:spcPts val="0"/>
              </a:spcAft>
              <a:buSzPts val="1000"/>
              <a:tabLst>
                <a:tab pos="457200" algn="l"/>
              </a:tabLst>
            </a:pPr>
            <a:endParaRPr lang="en-GB" dirty="0" smtClean="0">
              <a:solidFill>
                <a:srgbClr val="666666"/>
              </a:solidFill>
              <a:latin typeface="inherit"/>
              <a:ea typeface="Times New Roman" panose="02020603050405020304" pitchFamily="18"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sz="2400" dirty="0" smtClean="0">
                <a:solidFill>
                  <a:srgbClr val="666666"/>
                </a:solidFill>
                <a:effectLst/>
                <a:latin typeface="inherit"/>
                <a:ea typeface="Calibri" panose="020F0502020204030204" pitchFamily="34" charset="0"/>
                <a:cs typeface="Times New Roman" panose="02020603050405020304" pitchFamily="18" charset="0"/>
              </a:rPr>
              <a:t> </a:t>
            </a:r>
            <a:r>
              <a:rPr lang="en-GB" dirty="0" smtClean="0">
                <a:solidFill>
                  <a:srgbClr val="666666"/>
                </a:solidFill>
                <a:effectLst/>
                <a:latin typeface="inherit"/>
                <a:ea typeface="Calibri" panose="020F0502020204030204" pitchFamily="34" charset="0"/>
                <a:cs typeface="Times New Roman" panose="02020603050405020304" pitchFamily="18" charset="0"/>
              </a:rPr>
              <a:t>To reduce accidents and casualties on Indian roads and highways its high time that the authorities start using high friction surfacing </a:t>
            </a:r>
            <a:r>
              <a:rPr lang="en-GB" dirty="0" smtClean="0">
                <a:solidFill>
                  <a:srgbClr val="666666"/>
                </a:solidFill>
                <a:latin typeface="inherit"/>
                <a:ea typeface="Calibri" panose="020F0502020204030204" pitchFamily="34" charset="0"/>
                <a:cs typeface="Times New Roman" panose="02020603050405020304" pitchFamily="18" charset="0"/>
              </a:rPr>
              <a:t>to </a:t>
            </a:r>
            <a:r>
              <a:rPr lang="en-GB" dirty="0" smtClean="0">
                <a:solidFill>
                  <a:srgbClr val="666666"/>
                </a:solidFill>
                <a:effectLst/>
                <a:latin typeface="inherit"/>
                <a:ea typeface="Calibri" panose="020F0502020204030204" pitchFamily="34" charset="0"/>
                <a:cs typeface="Times New Roman" panose="02020603050405020304" pitchFamily="18" charset="0"/>
              </a:rPr>
              <a:t>save precious  lives and make roads safer for use</a:t>
            </a:r>
            <a:endParaRPr lang="en-GB" dirty="0">
              <a:effectLst/>
              <a:latin typeface="inherit"/>
              <a:ea typeface="Calibri" panose="020F0502020204030204" pitchFamily="34" charset="0"/>
              <a:cs typeface="Times New Roman" panose="02020603050405020304" pitchFamily="18" charset="0"/>
            </a:endParaRPr>
          </a:p>
        </p:txBody>
      </p:sp>
      <p:sp>
        <p:nvSpPr>
          <p:cNvPr id="3" name="TextBox 2"/>
          <p:cNvSpPr txBox="1"/>
          <p:nvPr/>
        </p:nvSpPr>
        <p:spPr>
          <a:xfrm>
            <a:off x="709683" y="1050878"/>
            <a:ext cx="3084394" cy="461665"/>
          </a:xfrm>
          <a:prstGeom prst="rect">
            <a:avLst/>
          </a:prstGeom>
          <a:noFill/>
        </p:spPr>
        <p:txBody>
          <a:bodyPr wrap="square" rtlCol="0">
            <a:spAutoFit/>
          </a:bodyPr>
          <a:lstStyle/>
          <a:p>
            <a:r>
              <a:rPr lang="en-GB" sz="2400" u="sng" dirty="0" smtClean="0">
                <a:latin typeface="inherit"/>
              </a:rPr>
              <a:t>Summary</a:t>
            </a:r>
            <a:r>
              <a:rPr lang="en-GB" dirty="0" smtClean="0">
                <a:latin typeface="inherit"/>
              </a:rPr>
              <a:t>:</a:t>
            </a:r>
            <a:endParaRPr lang="en-GB" dirty="0">
              <a:latin typeface="inherit"/>
            </a:endParaRPr>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10445" r="22703"/>
          <a:stretch/>
        </p:blipFill>
        <p:spPr>
          <a:xfrm>
            <a:off x="8595360" y="1476103"/>
            <a:ext cx="3357153" cy="2390503"/>
          </a:xfrm>
          <a:prstGeom prst="rect">
            <a:avLst/>
          </a:prstGeom>
        </p:spPr>
      </p:pic>
      <p:pic>
        <p:nvPicPr>
          <p:cNvPr id="5" name="Picture 4" descr="mhg.jpg"/>
          <p:cNvPicPr>
            <a:picLocks noChangeAspect="1"/>
          </p:cNvPicPr>
          <p:nvPr/>
        </p:nvPicPr>
        <p:blipFill>
          <a:blip r:embed="rId3" cstate="print"/>
          <a:stretch>
            <a:fillRect/>
          </a:stretch>
        </p:blipFill>
        <p:spPr>
          <a:xfrm>
            <a:off x="9824465" y="6257108"/>
            <a:ext cx="2016161" cy="391886"/>
          </a:xfrm>
          <a:prstGeom prst="rect">
            <a:avLst/>
          </a:prstGeom>
        </p:spPr>
      </p:pic>
      <p:pic>
        <p:nvPicPr>
          <p:cNvPr id="6" name="Picture 5" descr="D:\BACKUP 150217\DESK DATA\Video\Other presentation material\Red_ColourTex_Mersey_Tunnel.jpg"/>
          <p:cNvPicPr/>
          <p:nvPr/>
        </p:nvPicPr>
        <p:blipFill>
          <a:blip r:embed="rId4" cstate="print"/>
          <a:srcRect/>
          <a:stretch>
            <a:fillRect/>
          </a:stretch>
        </p:blipFill>
        <p:spPr bwMode="auto">
          <a:xfrm>
            <a:off x="8576854" y="3961991"/>
            <a:ext cx="3401786" cy="2295117"/>
          </a:xfrm>
          <a:prstGeom prst="rect">
            <a:avLst/>
          </a:prstGeom>
          <a:noFill/>
          <a:ln w="9525">
            <a:noFill/>
            <a:miter lim="800000"/>
            <a:headEnd/>
            <a:tailEnd/>
          </a:ln>
        </p:spPr>
      </p:pic>
    </p:spTree>
    <p:extLst>
      <p:ext uri="{BB962C8B-B14F-4D97-AF65-F5344CB8AC3E}">
        <p14:creationId xmlns="" xmlns:p14="http://schemas.microsoft.com/office/powerpoint/2010/main" val="15248096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91732" y="2023216"/>
            <a:ext cx="7605757" cy="923330"/>
          </a:xfrm>
          <a:prstGeom prst="rect">
            <a:avLst/>
          </a:prstGeom>
          <a:noFill/>
        </p:spPr>
        <p:txBody>
          <a:bodyPr wrap="square" rtlCol="0">
            <a:spAutoFit/>
          </a:bodyPr>
          <a:lstStyle/>
          <a:p>
            <a:r>
              <a:rPr lang="en-GB" sz="4000" dirty="0" smtClean="0"/>
              <a:t>  </a:t>
            </a:r>
            <a:r>
              <a:rPr lang="en-GB" sz="5400" dirty="0" smtClean="0"/>
              <a:t>Thank You!</a:t>
            </a:r>
            <a:endParaRPr lang="en-GB" sz="5400" dirty="0"/>
          </a:p>
        </p:txBody>
      </p:sp>
      <p:pic>
        <p:nvPicPr>
          <p:cNvPr id="4" name="Picture 3" descr="mhg.jpg"/>
          <p:cNvPicPr>
            <a:picLocks noChangeAspect="1"/>
          </p:cNvPicPr>
          <p:nvPr/>
        </p:nvPicPr>
        <p:blipFill>
          <a:blip r:embed="rId2" cstate="print"/>
          <a:stretch>
            <a:fillRect/>
          </a:stretch>
        </p:blipFill>
        <p:spPr>
          <a:xfrm>
            <a:off x="7624482" y="5620870"/>
            <a:ext cx="4216144" cy="1028123"/>
          </a:xfrm>
          <a:prstGeom prst="rect">
            <a:avLst/>
          </a:prstGeom>
        </p:spPr>
      </p:pic>
    </p:spTree>
    <p:extLst>
      <p:ext uri="{BB962C8B-B14F-4D97-AF65-F5344CB8AC3E}">
        <p14:creationId xmlns="" xmlns:p14="http://schemas.microsoft.com/office/powerpoint/2010/main" val="287557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4759" y="504202"/>
            <a:ext cx="3318704" cy="369332"/>
          </a:xfrm>
          <a:prstGeom prst="rect">
            <a:avLst/>
          </a:prstGeom>
          <a:noFill/>
        </p:spPr>
        <p:txBody>
          <a:bodyPr wrap="square" rtlCol="0">
            <a:spAutoFit/>
          </a:bodyPr>
          <a:lstStyle/>
          <a:p>
            <a:r>
              <a:rPr lang="en-GB" dirty="0" smtClean="0"/>
              <a:t>The future:</a:t>
            </a:r>
            <a:endParaRPr lang="en-GB" dirty="0"/>
          </a:p>
        </p:txBody>
      </p:sp>
      <p:grpSp>
        <p:nvGrpSpPr>
          <p:cNvPr id="14" name="Group 13"/>
          <p:cNvGrpSpPr/>
          <p:nvPr/>
        </p:nvGrpSpPr>
        <p:grpSpPr>
          <a:xfrm>
            <a:off x="521208" y="873534"/>
            <a:ext cx="8193024" cy="5787648"/>
            <a:chOff x="1691640" y="744205"/>
            <a:chExt cx="8193024" cy="5787648"/>
          </a:xfrm>
        </p:grpSpPr>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16200000">
              <a:off x="2894328" y="-458483"/>
              <a:ext cx="5787648" cy="8193024"/>
            </a:xfrm>
            <a:prstGeom prst="rect">
              <a:avLst/>
            </a:prstGeom>
          </p:spPr>
        </p:pic>
        <p:sp>
          <p:nvSpPr>
            <p:cNvPr id="6" name="Freeform 5"/>
            <p:cNvSpPr/>
            <p:nvPr/>
          </p:nvSpPr>
          <p:spPr>
            <a:xfrm>
              <a:off x="4928616" y="1563624"/>
              <a:ext cx="2606040" cy="2980944"/>
            </a:xfrm>
            <a:custGeom>
              <a:avLst/>
              <a:gdLst>
                <a:gd name="connsiteX0" fmla="*/ 0 w 2606040"/>
                <a:gd name="connsiteY0" fmla="*/ 2971800 h 2980944"/>
                <a:gd name="connsiteX1" fmla="*/ 2203704 w 2606040"/>
                <a:gd name="connsiteY1" fmla="*/ 2980944 h 2980944"/>
                <a:gd name="connsiteX2" fmla="*/ 2194560 w 2606040"/>
                <a:gd name="connsiteY2" fmla="*/ 2880360 h 2980944"/>
                <a:gd name="connsiteX3" fmla="*/ 2606040 w 2606040"/>
                <a:gd name="connsiteY3" fmla="*/ 2331720 h 2980944"/>
                <a:gd name="connsiteX4" fmla="*/ 2395728 w 2606040"/>
                <a:gd name="connsiteY4" fmla="*/ 2176272 h 2980944"/>
                <a:gd name="connsiteX5" fmla="*/ 2551176 w 2606040"/>
                <a:gd name="connsiteY5" fmla="*/ 1984248 h 2980944"/>
                <a:gd name="connsiteX6" fmla="*/ 36576 w 2606040"/>
                <a:gd name="connsiteY6" fmla="*/ 0 h 2980944"/>
                <a:gd name="connsiteX7" fmla="*/ 9144 w 2606040"/>
                <a:gd name="connsiteY7" fmla="*/ 320040 h 2980944"/>
                <a:gd name="connsiteX8" fmla="*/ 0 w 2606040"/>
                <a:gd name="connsiteY8" fmla="*/ 2971800 h 298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040" h="2980944">
                  <a:moveTo>
                    <a:pt x="0" y="2971800"/>
                  </a:moveTo>
                  <a:lnTo>
                    <a:pt x="2203704" y="2980944"/>
                  </a:lnTo>
                  <a:lnTo>
                    <a:pt x="2194560" y="2880360"/>
                  </a:lnTo>
                  <a:lnTo>
                    <a:pt x="2606040" y="2331720"/>
                  </a:lnTo>
                  <a:lnTo>
                    <a:pt x="2395728" y="2176272"/>
                  </a:lnTo>
                  <a:lnTo>
                    <a:pt x="2551176" y="1984248"/>
                  </a:lnTo>
                  <a:lnTo>
                    <a:pt x="36576" y="0"/>
                  </a:lnTo>
                  <a:lnTo>
                    <a:pt x="9144" y="320040"/>
                  </a:lnTo>
                  <a:lnTo>
                    <a:pt x="0" y="2971800"/>
                  </a:lnTo>
                  <a:close/>
                </a:path>
              </a:pathLst>
            </a:custGeom>
            <a:solidFill>
              <a:srgbClr val="FF0000">
                <a:alpha val="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3" cstate="print"/>
            <a:srcRect l="8667" t="17681" r="6974" b="18759"/>
            <a:stretch/>
          </p:blipFill>
          <p:spPr>
            <a:xfrm>
              <a:off x="6391656" y="3874979"/>
              <a:ext cx="777240" cy="221533"/>
            </a:xfrm>
            <a:prstGeom prst="rect">
              <a:avLst/>
            </a:prstGeom>
            <a:noFill/>
            <a:ln cap="flat">
              <a:noFill/>
            </a:ln>
          </p:spPr>
        </p:pic>
        <p:pic>
          <p:nvPicPr>
            <p:cNvPr id="11" name="Picture 10"/>
            <p:cNvPicPr>
              <a:picLocks noChangeAspect="1"/>
            </p:cNvPicPr>
            <p:nvPr/>
          </p:nvPicPr>
          <p:blipFill rotWithShape="1">
            <a:blip r:embed="rId4" cstate="print"/>
            <a:srcRect l="5782" t="17487" r="4080" b="19101"/>
            <a:stretch/>
          </p:blipFill>
          <p:spPr>
            <a:xfrm>
              <a:off x="5125212" y="3638028"/>
              <a:ext cx="1106424" cy="210937"/>
            </a:xfrm>
            <a:prstGeom prst="rect">
              <a:avLst/>
            </a:prstGeom>
            <a:noFill/>
            <a:ln cap="flat">
              <a:noFill/>
            </a:ln>
          </p:spPr>
        </p:pic>
      </p:grpSp>
      <p:pic>
        <p:nvPicPr>
          <p:cNvPr id="15" name="Picture 1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762216" y="504202"/>
            <a:ext cx="4585488" cy="3439116"/>
          </a:xfrm>
          <a:prstGeom prst="rect">
            <a:avLst/>
          </a:prstGeom>
        </p:spPr>
      </p:pic>
      <p:pic>
        <p:nvPicPr>
          <p:cNvPr id="13" name="Picture 12" descr="mhg.jpg"/>
          <p:cNvPicPr>
            <a:picLocks noChangeAspect="1"/>
          </p:cNvPicPr>
          <p:nvPr/>
        </p:nvPicPr>
        <p:blipFill>
          <a:blip r:embed="rId6"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2978663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6023" y="0"/>
            <a:ext cx="11008480" cy="523220"/>
          </a:xfrm>
          <a:prstGeom prst="rect">
            <a:avLst/>
          </a:prstGeom>
          <a:noFill/>
        </p:spPr>
        <p:txBody>
          <a:bodyPr wrap="square" rtlCol="0">
            <a:spAutoFit/>
          </a:bodyPr>
          <a:lstStyle/>
          <a:p>
            <a:r>
              <a:rPr lang="en-GB" sz="2800" dirty="0" smtClean="0">
                <a:solidFill>
                  <a:srgbClr val="FF0000"/>
                </a:solidFill>
              </a:rPr>
              <a:t>                                   </a:t>
            </a:r>
            <a:r>
              <a:rPr lang="en-GB" sz="2800" dirty="0" smtClean="0">
                <a:latin typeface="inherit"/>
              </a:rPr>
              <a:t>Metalite Hitex Group – Indian facility</a:t>
            </a:r>
          </a:p>
        </p:txBody>
      </p:sp>
      <p:pic>
        <p:nvPicPr>
          <p:cNvPr id="7" name="Picture 6" descr="mhg.jpg"/>
          <p:cNvPicPr>
            <a:picLocks noChangeAspect="1"/>
          </p:cNvPicPr>
          <p:nvPr/>
        </p:nvPicPr>
        <p:blipFill>
          <a:blip r:embed="rId2" cstate="print"/>
          <a:stretch>
            <a:fillRect/>
          </a:stretch>
        </p:blipFill>
        <p:spPr>
          <a:xfrm>
            <a:off x="9824465" y="6257108"/>
            <a:ext cx="2016161" cy="391886"/>
          </a:xfrm>
          <a:prstGeom prst="rect">
            <a:avLst/>
          </a:prstGeom>
        </p:spPr>
      </p:pic>
      <p:sp>
        <p:nvSpPr>
          <p:cNvPr id="10" name="TextBox 9"/>
          <p:cNvSpPr txBox="1"/>
          <p:nvPr/>
        </p:nvSpPr>
        <p:spPr>
          <a:xfrm>
            <a:off x="914400" y="849085"/>
            <a:ext cx="10306595" cy="2031325"/>
          </a:xfrm>
          <a:prstGeom prst="rect">
            <a:avLst/>
          </a:prstGeom>
          <a:noFill/>
        </p:spPr>
        <p:txBody>
          <a:bodyPr wrap="square" rtlCol="0">
            <a:spAutoFit/>
          </a:bodyPr>
          <a:lstStyle/>
          <a:p>
            <a:r>
              <a:rPr lang="en-US" dirty="0" smtClean="0">
                <a:latin typeface="inherit"/>
              </a:rPr>
              <a:t> </a:t>
            </a:r>
            <a:r>
              <a:rPr lang="en-US" b="1" u="sng" dirty="0" smtClean="0"/>
              <a:t>Metalite-Hitex Manufacturing Plant</a:t>
            </a:r>
            <a:endParaRPr lang="en-US" dirty="0" smtClean="0"/>
          </a:p>
          <a:p>
            <a:pPr>
              <a:buFont typeface="Wingdings" pitchFamily="2" charset="2"/>
              <a:buChar char="§"/>
            </a:pPr>
            <a:r>
              <a:rPr lang="en-US" dirty="0" smtClean="0"/>
              <a:t> Established : June 2015, </a:t>
            </a:r>
          </a:p>
          <a:p>
            <a:pPr>
              <a:buFont typeface="Wingdings" pitchFamily="2" charset="2"/>
              <a:buChar char="§"/>
            </a:pPr>
            <a:r>
              <a:rPr lang="en-US" dirty="0" smtClean="0"/>
              <a:t>  Location: Bawal, India (Delhi Jaipur Highway) </a:t>
            </a:r>
          </a:p>
          <a:p>
            <a:pPr>
              <a:buFont typeface="Wingdings" pitchFamily="2" charset="2"/>
              <a:buChar char="§"/>
            </a:pPr>
            <a:r>
              <a:rPr lang="en-US" dirty="0" smtClean="0"/>
              <a:t>  Product Offerings from this plant : Thermoplastic road marking, </a:t>
            </a:r>
            <a:r>
              <a:rPr lang="en-US" b="1" dirty="0" smtClean="0"/>
              <a:t>(HiBrite</a:t>
            </a:r>
            <a:r>
              <a:rPr lang="en-US" dirty="0" smtClean="0"/>
              <a:t>) High friction anti skid surfacing material </a:t>
            </a:r>
            <a:r>
              <a:rPr lang="en-US" b="1" dirty="0" smtClean="0"/>
              <a:t>(ColourTex</a:t>
            </a:r>
            <a:r>
              <a:rPr lang="en-US" dirty="0" smtClean="0"/>
              <a:t>), crack sealing material (</a:t>
            </a:r>
            <a:r>
              <a:rPr lang="en-US" b="1" dirty="0" smtClean="0"/>
              <a:t>Texband) </a:t>
            </a:r>
            <a:r>
              <a:rPr lang="en-US" dirty="0" smtClean="0"/>
              <a:t>and cycle track material (</a:t>
            </a:r>
            <a:r>
              <a:rPr lang="en-US" b="1" dirty="0" smtClean="0"/>
              <a:t>CycleWay)</a:t>
            </a:r>
          </a:p>
          <a:p>
            <a:pPr>
              <a:buFont typeface="Wingdings" pitchFamily="2" charset="2"/>
              <a:buChar char="§"/>
            </a:pPr>
            <a:r>
              <a:rPr lang="en-US" dirty="0" smtClean="0"/>
              <a:t>  All our products are manufactured with the same attention to quality and as always, we strive to be the "easiest company to do business with.”</a:t>
            </a:r>
            <a:endParaRPr lang="en-US" dirty="0">
              <a:latin typeface="inherit"/>
            </a:endParaRPr>
          </a:p>
        </p:txBody>
      </p:sp>
      <p:pic>
        <p:nvPicPr>
          <p:cNvPr id="11" name="Picture 10" descr="C:\Users\Dell Pc\Desktop\Plant Photograph"/>
          <p:cNvPicPr/>
          <p:nvPr/>
        </p:nvPicPr>
        <p:blipFill>
          <a:blip r:embed="rId3"/>
          <a:srcRect/>
          <a:stretch>
            <a:fillRect/>
          </a:stretch>
        </p:blipFill>
        <p:spPr bwMode="auto">
          <a:xfrm>
            <a:off x="707570" y="3344092"/>
            <a:ext cx="5327469" cy="3004458"/>
          </a:xfrm>
          <a:prstGeom prst="rect">
            <a:avLst/>
          </a:prstGeom>
          <a:noFill/>
          <a:ln w="9525">
            <a:noFill/>
            <a:miter lim="800000"/>
            <a:headEnd/>
            <a:tailEnd/>
          </a:ln>
        </p:spPr>
      </p:pic>
      <p:pic>
        <p:nvPicPr>
          <p:cNvPr id="12" name="Picture 11" descr="C:\Users\Ishu\Desktop\LRM_EXPORT_20160826_110447.jp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191794" y="3370217"/>
            <a:ext cx="5617029" cy="2856140"/>
          </a:xfrm>
          <a:prstGeom prst="rect">
            <a:avLst/>
          </a:prstGeom>
          <a:noFill/>
          <a:ln>
            <a:noFill/>
          </a:ln>
        </p:spPr>
      </p:pic>
    </p:spTree>
    <p:extLst>
      <p:ext uri="{BB962C8B-B14F-4D97-AF65-F5344CB8AC3E}">
        <p14:creationId xmlns="" xmlns:p14="http://schemas.microsoft.com/office/powerpoint/2010/main" val="1522208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1497" y="287383"/>
            <a:ext cx="8229600" cy="523220"/>
          </a:xfrm>
          <a:prstGeom prst="rect">
            <a:avLst/>
          </a:prstGeom>
          <a:noFill/>
        </p:spPr>
        <p:txBody>
          <a:bodyPr wrap="square" rtlCol="0">
            <a:spAutoFit/>
          </a:bodyPr>
          <a:lstStyle/>
          <a:p>
            <a:r>
              <a:rPr lang="en-GB" sz="2800" dirty="0" smtClean="0">
                <a:latin typeface="inherit"/>
              </a:rPr>
              <a:t>            </a:t>
            </a:r>
            <a:r>
              <a:rPr lang="en-GB" sz="2800" u="sng" dirty="0" smtClean="0">
                <a:latin typeface="inherit"/>
              </a:rPr>
              <a:t>Metalite Hitex Group – Indian facility</a:t>
            </a:r>
            <a:endParaRPr lang="en-GB" sz="2800" u="sng" dirty="0" smtClean="0">
              <a:solidFill>
                <a:srgbClr val="FF0000"/>
              </a:solidFill>
            </a:endParaRPr>
          </a:p>
        </p:txBody>
      </p:sp>
      <p:pic>
        <p:nvPicPr>
          <p:cNvPr id="7" name="Picture 6" descr="mhg.jpg"/>
          <p:cNvPicPr>
            <a:picLocks noChangeAspect="1"/>
          </p:cNvPicPr>
          <p:nvPr/>
        </p:nvPicPr>
        <p:blipFill>
          <a:blip r:embed="rId2" cstate="print"/>
          <a:stretch>
            <a:fillRect/>
          </a:stretch>
        </p:blipFill>
        <p:spPr>
          <a:xfrm>
            <a:off x="9824465" y="6257108"/>
            <a:ext cx="2016161" cy="391886"/>
          </a:xfrm>
          <a:prstGeom prst="rect">
            <a:avLst/>
          </a:prstGeom>
        </p:spPr>
      </p:pic>
      <p:sp>
        <p:nvSpPr>
          <p:cNvPr id="10" name="TextBox 9"/>
          <p:cNvSpPr txBox="1"/>
          <p:nvPr/>
        </p:nvSpPr>
        <p:spPr>
          <a:xfrm>
            <a:off x="287384" y="914400"/>
            <a:ext cx="7589520" cy="6186309"/>
          </a:xfrm>
          <a:prstGeom prst="rect">
            <a:avLst/>
          </a:prstGeom>
          <a:noFill/>
        </p:spPr>
        <p:txBody>
          <a:bodyPr wrap="square" rtlCol="0">
            <a:spAutoFit/>
          </a:bodyPr>
          <a:lstStyle/>
          <a:p>
            <a:r>
              <a:rPr lang="en-US" dirty="0" smtClean="0">
                <a:latin typeface="inherit"/>
              </a:rPr>
              <a:t> </a:t>
            </a:r>
            <a:r>
              <a:rPr lang="en-US" b="1" u="sng" dirty="0" smtClean="0"/>
              <a:t>The Process</a:t>
            </a:r>
            <a:endParaRPr lang="en-US" dirty="0" smtClean="0"/>
          </a:p>
          <a:p>
            <a:r>
              <a:rPr lang="en-US" dirty="0" smtClean="0"/>
              <a:t>Our manufacturing process consists of fully digital weighing systems for raw materials to ensure the perfect blend every time. After mixing our blend on high spec mixers we use the latest FFS (</a:t>
            </a:r>
            <a:r>
              <a:rPr lang="en-US" dirty="0" smtClean="0"/>
              <a:t>Form, </a:t>
            </a:r>
            <a:r>
              <a:rPr lang="en-US" dirty="0" smtClean="0"/>
              <a:t>Fill &amp; Seal) machine to weigh and bag our product confirming to international standards. The finished pallets are weather protected using high quality automated stretch wrap machine. </a:t>
            </a:r>
          </a:p>
          <a:p>
            <a:endParaRPr lang="en-US" dirty="0" smtClean="0"/>
          </a:p>
          <a:p>
            <a:r>
              <a:rPr lang="en-US" b="1" u="sng" dirty="0" smtClean="0"/>
              <a:t>Quality</a:t>
            </a:r>
          </a:p>
          <a:p>
            <a:r>
              <a:rPr lang="en-US" dirty="0" smtClean="0"/>
              <a:t>To comply with the highest standards of quality we weigh and record every batch details into our system.  For us quality starts right from selecting the raw material used in the manufacturing, the equipment &amp; machinery used at the plant, production process, manpower training and knowledge, quality checks and controls and right down to even packaging. </a:t>
            </a:r>
          </a:p>
          <a:p>
            <a:endParaRPr lang="en-US" dirty="0" smtClean="0"/>
          </a:p>
          <a:p>
            <a:r>
              <a:rPr lang="en-US" dirty="0" smtClean="0"/>
              <a:t>We have a custom built laboratory at our India plant to check the raw material received at the plant &amp; also testing the finished product on various parameters Our Indian plant is both ISO 9000 &amp; ISO 14001 certified. </a:t>
            </a:r>
          </a:p>
          <a:p>
            <a:endParaRPr lang="en-US" dirty="0" smtClean="0"/>
          </a:p>
          <a:p>
            <a:r>
              <a:rPr lang="en-US" dirty="0" smtClean="0"/>
              <a:t>Hitex products have a proven track record of performance in even the harshest conditions, from the extreme temperatures of the Middle East and Africa, to the frozen roads and studded tyres of Scandinavia and Russia.</a:t>
            </a:r>
          </a:p>
          <a:p>
            <a:endParaRPr lang="en-US" dirty="0">
              <a:latin typeface="inherit"/>
            </a:endParaRPr>
          </a:p>
        </p:txBody>
      </p:sp>
      <p:pic>
        <p:nvPicPr>
          <p:cNvPr id="11" name="Picture 10" descr="C:\Users\Ishu\Desktop\LRM_EXPORT_20160826_110317.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968343" y="1502230"/>
            <a:ext cx="4023360" cy="4480560"/>
          </a:xfrm>
          <a:prstGeom prst="rect">
            <a:avLst/>
          </a:prstGeom>
          <a:noFill/>
          <a:ln>
            <a:noFill/>
          </a:ln>
        </p:spPr>
      </p:pic>
    </p:spTree>
    <p:extLst>
      <p:ext uri="{BB962C8B-B14F-4D97-AF65-F5344CB8AC3E}">
        <p14:creationId xmlns="" xmlns:p14="http://schemas.microsoft.com/office/powerpoint/2010/main" val="1522208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6023" y="0"/>
            <a:ext cx="8229600" cy="523220"/>
          </a:xfrm>
          <a:prstGeom prst="rect">
            <a:avLst/>
          </a:prstGeom>
          <a:noFill/>
        </p:spPr>
        <p:txBody>
          <a:bodyPr wrap="square" rtlCol="0">
            <a:spAutoFit/>
          </a:bodyPr>
          <a:lstStyle/>
          <a:p>
            <a:r>
              <a:rPr lang="en-GB" sz="2800" dirty="0" smtClean="0"/>
              <a:t>                                   What is High Friction Surfacing?</a:t>
            </a:r>
          </a:p>
        </p:txBody>
      </p:sp>
      <p:pic>
        <p:nvPicPr>
          <p:cNvPr id="6" name="Picture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530046" y="1280159"/>
            <a:ext cx="3265714" cy="4232365"/>
          </a:xfrm>
          <a:prstGeom prst="rect">
            <a:avLst/>
          </a:prstGeom>
        </p:spPr>
      </p:pic>
      <p:pic>
        <p:nvPicPr>
          <p:cNvPr id="7" name="Picture 6" descr="mhg.jpg"/>
          <p:cNvPicPr>
            <a:picLocks noChangeAspect="1"/>
          </p:cNvPicPr>
          <p:nvPr/>
        </p:nvPicPr>
        <p:blipFill>
          <a:blip r:embed="rId3" cstate="print"/>
          <a:stretch>
            <a:fillRect/>
          </a:stretch>
        </p:blipFill>
        <p:spPr>
          <a:xfrm>
            <a:off x="9824465" y="6257108"/>
            <a:ext cx="2016161" cy="391886"/>
          </a:xfrm>
          <a:prstGeom prst="rect">
            <a:avLst/>
          </a:prstGeom>
        </p:spPr>
      </p:pic>
      <p:sp>
        <p:nvSpPr>
          <p:cNvPr id="8" name="Content Placeholder 3"/>
          <p:cNvSpPr txBox="1">
            <a:spLocks/>
          </p:cNvSpPr>
          <p:nvPr/>
        </p:nvSpPr>
        <p:spPr bwMode="auto">
          <a:xfrm>
            <a:off x="261257" y="613953"/>
            <a:ext cx="8177349" cy="5865224"/>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r>
              <a:rPr lang="en-GB" dirty="0" smtClean="0"/>
              <a:t>HFS stands for </a:t>
            </a:r>
            <a:r>
              <a:rPr lang="en-GB" b="1" dirty="0" smtClean="0"/>
              <a:t>High Friction Surfacing </a:t>
            </a:r>
            <a:r>
              <a:rPr lang="en-GB" dirty="0" smtClean="0"/>
              <a:t>(sometimes also known as anti-skid surfacing)</a:t>
            </a:r>
          </a:p>
          <a:p>
            <a:endParaRPr lang="en-GB" dirty="0" smtClean="0"/>
          </a:p>
          <a:p>
            <a:r>
              <a:rPr lang="en-GB" dirty="0" smtClean="0"/>
              <a:t> These are pavement surface treatment systems that are composed of “tough” polish-resistant, abrasion-resistant aggregates bonded to the pavement surface using a resin.  Both “hot applied” and “cold applied” with the sole purpose of providing vehicles with better grip on the road surface. </a:t>
            </a:r>
            <a:r>
              <a:rPr lang="en-US" sz="1600" dirty="0" smtClean="0"/>
              <a:t> </a:t>
            </a:r>
            <a:r>
              <a:rPr lang="en-US" dirty="0" smtClean="0"/>
              <a:t>High friction surface treatments (HFST) are an effective countermeasure for improving pavement friction to meet friction demand at curves for </a:t>
            </a:r>
            <a:r>
              <a:rPr lang="en-US" b="1" u="sng" dirty="0" smtClean="0"/>
              <a:t>both asphalt and concrete surfaces. </a:t>
            </a:r>
          </a:p>
          <a:p>
            <a:endParaRPr lang="en-US" dirty="0" smtClean="0"/>
          </a:p>
          <a:p>
            <a:r>
              <a:rPr lang="en-US" dirty="0" smtClean="0"/>
              <a:t>HFST can increase friction values on </a:t>
            </a:r>
            <a:r>
              <a:rPr lang="en-US" b="1" u="sng" dirty="0" smtClean="0"/>
              <a:t>bridge decks </a:t>
            </a:r>
            <a:r>
              <a:rPr lang="en-US" dirty="0" smtClean="0"/>
              <a:t>far above those achieved by new asphalt or concrete, as well as extend its lifespan. Developed to </a:t>
            </a:r>
            <a:r>
              <a:rPr lang="en-US" b="1" u="sng" dirty="0" smtClean="0"/>
              <a:t>assist road users in important braking zones, such as on the approaches to traffic lights, hazardous bends, junctions, pedestrian crossings and roundabouts,</a:t>
            </a:r>
            <a:r>
              <a:rPr lang="en-US" dirty="0" smtClean="0"/>
              <a:t> Hitex products improve safety where it’s needed. This also includes improving vehicle steering response and grip in areas such as </a:t>
            </a:r>
            <a:r>
              <a:rPr lang="en-US" b="1" u="sng" dirty="0" smtClean="0"/>
              <a:t>sharp bends or steep hills, where traction is important</a:t>
            </a:r>
            <a:r>
              <a:rPr lang="en-US" dirty="0" smtClean="0"/>
              <a:t>.</a:t>
            </a:r>
          </a:p>
          <a:p>
            <a:endParaRPr kumimoji="0" lang="en-US" b="0" i="0" u="none" strike="noStrike" kern="1200" cap="none" spc="0" normalizeH="0" baseline="0" noProof="0" dirty="0" smtClean="0">
              <a:ln>
                <a:noFill/>
              </a:ln>
              <a:solidFill>
                <a:schemeClr val="tx1"/>
              </a:solidFill>
              <a:effectLst/>
              <a:uLnTx/>
              <a:uFillTx/>
            </a:endParaRPr>
          </a:p>
          <a:p>
            <a:pPr lvl="0"/>
            <a:r>
              <a:rPr lang="en-US" dirty="0" smtClean="0"/>
              <a:t>It is the perfect solution for use on the Urban and Rural networks, providing a safe and durable maintenance – free application. The high friction surfacing enhances road  </a:t>
            </a:r>
            <a:r>
              <a:rPr lang="en-US" b="1" u="sng" dirty="0" smtClean="0"/>
              <a:t>safety by improving braking time through increased surface friction.</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1522208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106" y="872976"/>
            <a:ext cx="10454184" cy="5632311"/>
          </a:xfrm>
          <a:prstGeom prst="rect">
            <a:avLst/>
          </a:prstGeom>
        </p:spPr>
        <p:txBody>
          <a:bodyPr wrap="square">
            <a:spAutoFit/>
          </a:bodyPr>
          <a:lstStyle/>
          <a:p>
            <a:pPr fontAlgn="base">
              <a:lnSpc>
                <a:spcPts val="2100"/>
              </a:lnSpc>
              <a:spcAft>
                <a:spcPts val="1050"/>
              </a:spcAft>
            </a:pPr>
            <a:r>
              <a:rPr lang="en-GB" sz="2800" b="1" u="sng" dirty="0">
                <a:solidFill>
                  <a:srgbClr val="444444"/>
                </a:solidFill>
                <a:latin typeface="Helvetica" panose="020B0604020202020204" pitchFamily="34" charset="0"/>
                <a:ea typeface="Times New Roman" panose="02020603050405020304" pitchFamily="18" charset="0"/>
              </a:rPr>
              <a:t>Binder </a:t>
            </a:r>
            <a:r>
              <a:rPr lang="en-GB" sz="2800" b="1" u="sng" dirty="0" smtClean="0">
                <a:solidFill>
                  <a:srgbClr val="444444"/>
                </a:solidFill>
                <a:latin typeface="Helvetica" panose="020B0604020202020204" pitchFamily="34" charset="0"/>
                <a:ea typeface="Times New Roman" panose="02020603050405020304" pitchFamily="18" charset="0"/>
              </a:rPr>
              <a:t>Properties in HFS system</a:t>
            </a:r>
          </a:p>
          <a:p>
            <a:pPr fontAlgn="base">
              <a:lnSpc>
                <a:spcPts val="2100"/>
              </a:lnSpc>
              <a:spcAft>
                <a:spcPts val="1050"/>
              </a:spcAft>
            </a:pPr>
            <a:endParaRPr lang="en-GB" sz="2800" b="1" dirty="0">
              <a:latin typeface="Times New Roman" panose="02020603050405020304" pitchFamily="18" charset="0"/>
              <a:ea typeface="Times New Roman" panose="02020603050405020304" pitchFamily="18" charset="0"/>
            </a:endParaRPr>
          </a:p>
          <a:p>
            <a:pPr fontAlgn="base">
              <a:lnSpc>
                <a:spcPts val="1650"/>
              </a:lnSpc>
              <a:spcAft>
                <a:spcPts val="1050"/>
              </a:spcAft>
            </a:pPr>
            <a:r>
              <a:rPr lang="en-GB" dirty="0">
                <a:solidFill>
                  <a:srgbClr val="666666"/>
                </a:solidFill>
                <a:latin typeface="inherit"/>
                <a:ea typeface="Times New Roman" panose="02020603050405020304" pitchFamily="18" charset="0"/>
              </a:rPr>
              <a:t>Several varieties of resin binders are used in HFS systems, including epoxy-resin, rosin-ester, polyurethane-resin, polyester-resin, and methyl methacrylate binders. A description of the more common binders is provided below:</a:t>
            </a:r>
            <a:endParaRPr lang="en-GB" sz="2400" dirty="0">
              <a:latin typeface="inherit"/>
              <a:ea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Calibri" panose="020F0502020204030204" pitchFamily="34" charset="0"/>
                <a:cs typeface="Helvetica" panose="020B0604020202020204" pitchFamily="34" charset="0"/>
              </a:rPr>
              <a:t>Epoxy-resin:  This type of binder is a two-component system. One part of the system is composed of the resin and an oil to reduce the viscosity of the resin, and the second part is composed of the curing agent, bitumen, oil and accelerators. Both parts are mixed on-site</a:t>
            </a:r>
            <a:r>
              <a:rPr lang="en-GB" dirty="0" smtClean="0">
                <a:solidFill>
                  <a:srgbClr val="666666"/>
                </a:solidFill>
                <a:latin typeface="inherit"/>
                <a:ea typeface="Calibri" panose="020F0502020204030204" pitchFamily="34" charset="0"/>
                <a:cs typeface="Helvetica" panose="020B0604020202020204" pitchFamily="34" charset="0"/>
              </a:rPr>
              <a:t>.</a:t>
            </a:r>
          </a:p>
          <a:p>
            <a:pPr lvl="0" fontAlgn="base">
              <a:lnSpc>
                <a:spcPts val="1650"/>
              </a:lnSpc>
              <a:spcAft>
                <a:spcPts val="0"/>
              </a:spcAft>
              <a:buSzPts val="1000"/>
              <a:tabLst>
                <a:tab pos="457200" algn="l"/>
              </a:tabLst>
            </a:pPr>
            <a:endParaRPr lang="en-GB" sz="2000" dirty="0">
              <a:solidFill>
                <a:srgbClr val="666666"/>
              </a:solidFill>
              <a:latin typeface="inherit"/>
              <a:ea typeface="Calibri" panose="020F0502020204030204" pitchFamily="34"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a:solidFill>
                  <a:srgbClr val="666666"/>
                </a:solidFill>
                <a:latin typeface="inherit"/>
                <a:ea typeface="Calibri" panose="020F0502020204030204" pitchFamily="34" charset="0"/>
                <a:cs typeface="Helvetica" panose="020B0604020202020204" pitchFamily="34" charset="0"/>
              </a:rPr>
              <a:t>Polyurethane-resin: A multi-component binder (two liquid and one powder, respectively) which cures chemically and is generally hand applied. The aggregate is then applied after. These binders help with achieving a quicker curing time during cold weather applications</a:t>
            </a:r>
            <a:r>
              <a:rPr lang="en-GB" dirty="0" smtClean="0">
                <a:solidFill>
                  <a:srgbClr val="666666"/>
                </a:solidFill>
                <a:latin typeface="inherit"/>
                <a:ea typeface="Calibri" panose="020F0502020204030204" pitchFamily="34" charset="0"/>
                <a:cs typeface="Helvetica" panose="020B0604020202020204" pitchFamily="34" charset="0"/>
              </a:rPr>
              <a:t>.</a:t>
            </a: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000" dirty="0">
              <a:solidFill>
                <a:srgbClr val="666666"/>
              </a:solidFill>
              <a:latin typeface="inherit"/>
              <a:ea typeface="Calibri" panose="020F0502020204030204" pitchFamily="34"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r>
              <a:rPr lang="en-GB" dirty="0" smtClean="0">
                <a:solidFill>
                  <a:srgbClr val="666666"/>
                </a:solidFill>
                <a:latin typeface="inherit"/>
                <a:ea typeface="Calibri" panose="020F0502020204030204" pitchFamily="34" charset="0"/>
                <a:cs typeface="Helvetica" panose="020B0604020202020204" pitchFamily="34" charset="0"/>
              </a:rPr>
              <a:t>Acrylic-resin (MMA): </a:t>
            </a:r>
            <a:r>
              <a:rPr lang="en-GB" dirty="0">
                <a:solidFill>
                  <a:srgbClr val="666666"/>
                </a:solidFill>
                <a:latin typeface="inherit"/>
                <a:ea typeface="Calibri" panose="020F0502020204030204" pitchFamily="34" charset="0"/>
                <a:cs typeface="Helvetica" panose="020B0604020202020204" pitchFamily="34" charset="0"/>
              </a:rPr>
              <a:t>Similar to epoxy-resin, however it has a faster curing time</a:t>
            </a:r>
            <a:r>
              <a:rPr lang="en-GB" dirty="0" smtClean="0">
                <a:solidFill>
                  <a:srgbClr val="666666"/>
                </a:solidFill>
                <a:latin typeface="inherit"/>
                <a:ea typeface="Calibri" panose="020F0502020204030204" pitchFamily="34" charset="0"/>
                <a:cs typeface="Helvetica" panose="020B0604020202020204" pitchFamily="34" charset="0"/>
              </a:rPr>
              <a:t>.</a:t>
            </a: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dirty="0">
              <a:solidFill>
                <a:srgbClr val="666666"/>
              </a:solidFill>
              <a:latin typeface="inherit"/>
              <a:ea typeface="Calibri" panose="020F0502020204030204" pitchFamily="34"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dirty="0" smtClean="0">
              <a:solidFill>
                <a:srgbClr val="666666"/>
              </a:solidFill>
              <a:latin typeface="inherit"/>
              <a:ea typeface="Calibri" panose="020F0502020204030204" pitchFamily="34"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dirty="0" smtClean="0">
              <a:solidFill>
                <a:srgbClr val="666666"/>
              </a:solidFill>
              <a:latin typeface="inherit"/>
              <a:ea typeface="Calibri" panose="020F0502020204030204" pitchFamily="34" charset="0"/>
              <a:cs typeface="Helvetica" panose="020B0604020202020204" pitchFamily="34" charset="0"/>
            </a:endParaRPr>
          </a:p>
          <a:p>
            <a:pPr marL="342900" indent="-342900" fontAlgn="base">
              <a:lnSpc>
                <a:spcPts val="1650"/>
              </a:lnSpc>
              <a:buSzPts val="1000"/>
              <a:buFont typeface="Symbol" panose="05050102010706020507" pitchFamily="18" charset="2"/>
              <a:buChar char=""/>
              <a:tabLst>
                <a:tab pos="457200" algn="l"/>
              </a:tabLst>
            </a:pPr>
            <a:r>
              <a:rPr lang="en-GB" dirty="0">
                <a:solidFill>
                  <a:srgbClr val="666666"/>
                </a:solidFill>
                <a:latin typeface="inherit"/>
                <a:ea typeface="Calibri" panose="020F0502020204030204" pitchFamily="34" charset="0"/>
                <a:cs typeface="Helvetica" panose="020B0604020202020204" pitchFamily="34" charset="0"/>
              </a:rPr>
              <a:t>Rosin-ester: This type of binder is “premixed”, meaning the resin and the chippings are bagged as a dry powder. Once on-site, the powder is heated and spread.</a:t>
            </a: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000" dirty="0">
              <a:solidFill>
                <a:srgbClr val="666666"/>
              </a:solidFill>
              <a:effectLst/>
              <a:latin typeface="inherit"/>
              <a:ea typeface="Calibri" panose="020F0502020204030204" pitchFamily="34" charset="0"/>
              <a:cs typeface="Helvetica" panose="020B0604020202020204" pitchFamily="34" charset="0"/>
            </a:endParaRPr>
          </a:p>
          <a:p>
            <a:pPr marL="342900" lvl="0" indent="-342900" fontAlgn="base">
              <a:lnSpc>
                <a:spcPts val="1650"/>
              </a:lnSpc>
              <a:spcAft>
                <a:spcPts val="0"/>
              </a:spcAft>
              <a:buSzPts val="1000"/>
              <a:buFont typeface="Symbol" panose="05050102010706020507" pitchFamily="18" charset="2"/>
              <a:buChar char=""/>
              <a:tabLst>
                <a:tab pos="457200" algn="l"/>
              </a:tabLs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 name="Straight Arrow Connector 3"/>
          <p:cNvCxnSpPr/>
          <p:nvPr/>
        </p:nvCxnSpPr>
        <p:spPr>
          <a:xfrm flipV="1">
            <a:off x="887106" y="2470245"/>
            <a:ext cx="0" cy="2388358"/>
          </a:xfrm>
          <a:prstGeom prst="straightConnector1">
            <a:avLst/>
          </a:prstGeom>
          <a:ln w="666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6200000">
            <a:off x="-1405720" y="2085323"/>
            <a:ext cx="3780430" cy="523220"/>
          </a:xfrm>
          <a:prstGeom prst="rect">
            <a:avLst/>
          </a:prstGeom>
          <a:noFill/>
        </p:spPr>
        <p:txBody>
          <a:bodyPr wrap="square" rtlCol="0">
            <a:spAutoFit/>
          </a:bodyPr>
          <a:lstStyle/>
          <a:p>
            <a:r>
              <a:rPr lang="en-GB" sz="2800" b="1" dirty="0" smtClean="0">
                <a:solidFill>
                  <a:schemeClr val="accent1">
                    <a:lumMod val="75000"/>
                  </a:schemeClr>
                </a:solidFill>
              </a:rPr>
              <a:t>“COLD”</a:t>
            </a:r>
            <a:endParaRPr lang="en-GB" sz="2800" b="1" dirty="0">
              <a:solidFill>
                <a:schemeClr val="accent1">
                  <a:lumMod val="75000"/>
                </a:schemeClr>
              </a:solidFill>
            </a:endParaRPr>
          </a:p>
        </p:txBody>
      </p:sp>
      <p:sp>
        <p:nvSpPr>
          <p:cNvPr id="6" name="TextBox 5"/>
          <p:cNvSpPr txBox="1"/>
          <p:nvPr/>
        </p:nvSpPr>
        <p:spPr>
          <a:xfrm rot="16200000">
            <a:off x="-1405722" y="4098850"/>
            <a:ext cx="3780430" cy="523220"/>
          </a:xfrm>
          <a:prstGeom prst="rect">
            <a:avLst/>
          </a:prstGeom>
          <a:noFill/>
        </p:spPr>
        <p:txBody>
          <a:bodyPr wrap="square" rtlCol="0">
            <a:spAutoFit/>
          </a:bodyPr>
          <a:lstStyle/>
          <a:p>
            <a:r>
              <a:rPr lang="en-GB" sz="2800" b="1" dirty="0" smtClean="0">
                <a:solidFill>
                  <a:srgbClr val="FF0000"/>
                </a:solidFill>
              </a:rPr>
              <a:t>“HOT”</a:t>
            </a:r>
            <a:endParaRPr lang="en-GB" sz="2800" b="1" dirty="0">
              <a:solidFill>
                <a:srgbClr val="FF0000"/>
              </a:solidFill>
            </a:endParaRPr>
          </a:p>
        </p:txBody>
      </p:sp>
      <p:pic>
        <p:nvPicPr>
          <p:cNvPr id="7" name="Picture 6" descr="mhg.jpg"/>
          <p:cNvPicPr>
            <a:picLocks noChangeAspect="1"/>
          </p:cNvPicPr>
          <p:nvPr/>
        </p:nvPicPr>
        <p:blipFill>
          <a:blip r:embed="rId2"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2046441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0809" y="1064524"/>
            <a:ext cx="4831307" cy="830997"/>
          </a:xfrm>
          <a:prstGeom prst="rect">
            <a:avLst/>
          </a:prstGeom>
          <a:noFill/>
        </p:spPr>
        <p:txBody>
          <a:bodyPr wrap="square" rtlCol="0">
            <a:spAutoFit/>
          </a:bodyPr>
          <a:lstStyle/>
          <a:p>
            <a:r>
              <a:rPr lang="en-GB" sz="2400" dirty="0" smtClean="0"/>
              <a:t>Hot Applied Material</a:t>
            </a:r>
          </a:p>
          <a:p>
            <a:r>
              <a:rPr lang="en-GB" sz="2400" dirty="0"/>
              <a:t>	</a:t>
            </a:r>
            <a:endParaRPr lang="en-GB" sz="1400"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465282" y="4868671"/>
            <a:ext cx="4462676" cy="1507499"/>
          </a:xfrm>
          <a:prstGeom prst="rect">
            <a:avLst/>
          </a:prstGeom>
        </p:spPr>
      </p:pic>
      <p:pic>
        <p:nvPicPr>
          <p:cNvPr id="6" name="Picture 5"/>
          <p:cNvPicPr>
            <a:picLocks noChangeAspect="1"/>
          </p:cNvPicPr>
          <p:nvPr/>
        </p:nvPicPr>
        <p:blipFill rotWithShape="1">
          <a:blip r:embed="rId3">
            <a:extLst>
              <a:ext uri="{28A0092B-C50C-407E-A947-70E740481C1C}">
                <a14:useLocalDpi xmlns="" xmlns:a14="http://schemas.microsoft.com/office/drawing/2010/main" val="0"/>
              </a:ext>
            </a:extLst>
          </a:blip>
          <a:srcRect l="53815" r="31396" b="43095"/>
          <a:stretch/>
        </p:blipFill>
        <p:spPr>
          <a:xfrm>
            <a:off x="1501252" y="1854926"/>
            <a:ext cx="2988862" cy="4547369"/>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154303" y="448555"/>
            <a:ext cx="3202675" cy="2402006"/>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356978" y="448555"/>
            <a:ext cx="3202674" cy="2402006"/>
          </a:xfrm>
          <a:prstGeom prst="rect">
            <a:avLst/>
          </a:prstGeom>
        </p:spPr>
      </p:pic>
      <p:pic>
        <p:nvPicPr>
          <p:cNvPr id="8" name="Picture 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882184" y="2990587"/>
            <a:ext cx="5222541" cy="1764183"/>
          </a:xfrm>
          <a:prstGeom prst="rect">
            <a:avLst/>
          </a:prstGeom>
        </p:spPr>
      </p:pic>
      <p:pic>
        <p:nvPicPr>
          <p:cNvPr id="9" name="Picture 8" descr="mhg.jpg"/>
          <p:cNvPicPr>
            <a:picLocks noChangeAspect="1"/>
          </p:cNvPicPr>
          <p:nvPr/>
        </p:nvPicPr>
        <p:blipFill>
          <a:blip r:embed="rId7" cstate="print"/>
          <a:stretch>
            <a:fillRect/>
          </a:stretch>
        </p:blipFill>
        <p:spPr>
          <a:xfrm>
            <a:off x="9824465" y="6257108"/>
            <a:ext cx="2016161" cy="391886"/>
          </a:xfrm>
          <a:prstGeom prst="rect">
            <a:avLst/>
          </a:prstGeom>
        </p:spPr>
      </p:pic>
    </p:spTree>
    <p:extLst>
      <p:ext uri="{BB962C8B-B14F-4D97-AF65-F5344CB8AC3E}">
        <p14:creationId xmlns="" xmlns:p14="http://schemas.microsoft.com/office/powerpoint/2010/main" val="449559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9413</TotalTime>
  <Words>1864</Words>
  <Application>Microsoft Office PowerPoint</Application>
  <PresentationFormat>Custom</PresentationFormat>
  <Paragraphs>323</Paragraphs>
  <Slides>39</Slides>
  <Notes>1</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Acrobat Document</vt:lpstr>
      <vt:lpstr>Slide 1</vt:lpstr>
      <vt:lpstr>Slide 2</vt:lpstr>
      <vt:lpstr>Slide 3</vt:lpstr>
      <vt:lpstr>Slide 4</vt:lpstr>
      <vt:lpstr>Slide 5</vt:lpstr>
      <vt:lpstr>Slide 6</vt:lpstr>
      <vt:lpstr>Slide 7</vt:lpstr>
      <vt:lpstr>Slide 8</vt:lpstr>
      <vt:lpstr>Slide 9</vt:lpstr>
      <vt:lpstr>Equipment</vt:lpstr>
      <vt:lpstr>Slide 11</vt:lpstr>
      <vt:lpstr>Slide 12</vt:lpstr>
      <vt:lpstr>Slide 13</vt:lpstr>
      <vt:lpstr>High friction surfacing application at Elsamex project</vt:lpstr>
      <vt:lpstr>High friction surfacing application at Elsamex NH project </vt:lpstr>
      <vt:lpstr>High friction surfacing application at Dwarka Delhi</vt:lpstr>
      <vt:lpstr>High friction surfacing application at Nagpur Toll-NHAI</vt:lpstr>
      <vt:lpstr>High friction surfacing application for PWD Chattisgarh</vt:lpstr>
      <vt:lpstr>Significant success in US – High friction surfacing  </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Thailands school zones project wins Evonik award </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Finn Goff</dc:creator>
  <cp:lastModifiedBy>Dell Pc</cp:lastModifiedBy>
  <cp:revision>107</cp:revision>
  <dcterms:created xsi:type="dcterms:W3CDTF">2015-11-09T14:08:49Z</dcterms:created>
  <dcterms:modified xsi:type="dcterms:W3CDTF">2017-08-18T02:00:04Z</dcterms:modified>
</cp:coreProperties>
</file>