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9" r:id="rId2"/>
  </p:sldMasterIdLst>
  <p:notesMasterIdLst>
    <p:notesMasterId r:id="rId57"/>
  </p:notesMasterIdLst>
  <p:handoutMasterIdLst>
    <p:handoutMasterId r:id="rId58"/>
  </p:handoutMasterIdLst>
  <p:sldIdLst>
    <p:sldId id="331" r:id="rId3"/>
    <p:sldId id="317" r:id="rId4"/>
    <p:sldId id="320" r:id="rId5"/>
    <p:sldId id="300" r:id="rId6"/>
    <p:sldId id="256" r:id="rId7"/>
    <p:sldId id="296" r:id="rId8"/>
    <p:sldId id="273" r:id="rId9"/>
    <p:sldId id="274" r:id="rId10"/>
    <p:sldId id="287" r:id="rId11"/>
    <p:sldId id="288" r:id="rId12"/>
    <p:sldId id="311" r:id="rId13"/>
    <p:sldId id="309" r:id="rId14"/>
    <p:sldId id="310" r:id="rId15"/>
    <p:sldId id="308" r:id="rId16"/>
    <p:sldId id="307" r:id="rId17"/>
    <p:sldId id="285" r:id="rId18"/>
    <p:sldId id="329" r:id="rId19"/>
    <p:sldId id="330" r:id="rId20"/>
    <p:sldId id="316" r:id="rId21"/>
    <p:sldId id="301" r:id="rId22"/>
    <p:sldId id="302" r:id="rId23"/>
    <p:sldId id="303" r:id="rId24"/>
    <p:sldId id="304" r:id="rId25"/>
    <p:sldId id="315" r:id="rId26"/>
    <p:sldId id="305" r:id="rId27"/>
    <p:sldId id="297" r:id="rId28"/>
    <p:sldId id="299" r:id="rId29"/>
    <p:sldId id="294" r:id="rId30"/>
    <p:sldId id="279" r:id="rId31"/>
    <p:sldId id="306" r:id="rId32"/>
    <p:sldId id="314" r:id="rId33"/>
    <p:sldId id="319" r:id="rId34"/>
    <p:sldId id="312" r:id="rId35"/>
    <p:sldId id="265" r:id="rId36"/>
    <p:sldId id="266" r:id="rId37"/>
    <p:sldId id="298" r:id="rId38"/>
    <p:sldId id="268" r:id="rId39"/>
    <p:sldId id="313" r:id="rId40"/>
    <p:sldId id="290" r:id="rId41"/>
    <p:sldId id="272" r:id="rId42"/>
    <p:sldId id="292" r:id="rId43"/>
    <p:sldId id="277" r:id="rId44"/>
    <p:sldId id="267" r:id="rId45"/>
    <p:sldId id="276" r:id="rId46"/>
    <p:sldId id="282" r:id="rId47"/>
    <p:sldId id="333" r:id="rId48"/>
    <p:sldId id="334" r:id="rId49"/>
    <p:sldId id="335" r:id="rId50"/>
    <p:sldId id="336" r:id="rId51"/>
    <p:sldId id="337" r:id="rId52"/>
    <p:sldId id="270" r:id="rId53"/>
    <p:sldId id="281" r:id="rId54"/>
    <p:sldId id="275" r:id="rId55"/>
    <p:sldId id="295" r:id="rId56"/>
  </p:sldIdLst>
  <p:sldSz cx="12188825" cy="6858000"/>
  <p:notesSz cx="9144000" cy="6858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786" y="-96"/>
      </p:cViewPr>
      <p:guideLst>
        <p:guide orient="horz" pos="2160"/>
        <p:guide pos="3839"/>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63" d="100"/>
          <a:sy n="63" d="100"/>
        </p:scale>
        <p:origin x="2838" y="108"/>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a:p>
        </p:txBody>
      </p:sp>
      <p:sp>
        <p:nvSpPr>
          <p:cNvPr id="3" name="Date Placeholder 2"/>
          <p:cNvSpPr>
            <a:spLocks noGrp="1"/>
          </p:cNvSpPr>
          <p:nvPr>
            <p:ph type="dt" sz="quarter" idx="1"/>
          </p:nvPr>
        </p:nvSpPr>
        <p:spPr>
          <a:xfrm>
            <a:off x="5180013" y="0"/>
            <a:ext cx="3962400" cy="344488"/>
          </a:xfrm>
          <a:prstGeom prst="rect">
            <a:avLst/>
          </a:prstGeom>
        </p:spPr>
        <p:txBody>
          <a:bodyPr vert="horz" wrap="square" lIns="91440" tIns="45720" rIns="91440" bIns="45720" numCol="1" anchor="t" anchorCtr="0" compatLnSpc="1">
            <a:prstTxWarp prst="textNoShape">
              <a:avLst/>
            </a:prstTxWarp>
          </a:bodyPr>
          <a:lstStyle>
            <a:lvl1pPr algn="r">
              <a:defRPr sz="1200">
                <a:latin typeface="Franklin Gothic Medium" pitchFamily="34" charset="0"/>
              </a:defRPr>
            </a:lvl1pPr>
          </a:lstStyle>
          <a:p>
            <a:fld id="{9AD44541-7915-4BC7-93BD-FDFEF33449CE}" type="datetime1">
              <a:rPr lang="en-US"/>
              <a:pPr/>
              <a:t>8/17/2017</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wrap="square" lIns="91440" tIns="45720" rIns="91440" bIns="45720" numCol="1" anchor="b" anchorCtr="0" compatLnSpc="1">
            <a:prstTxWarp prst="textNoShape">
              <a:avLst/>
            </a:prstTxWarp>
          </a:bodyPr>
          <a:lstStyle>
            <a:lvl1pPr algn="r">
              <a:defRPr sz="1200">
                <a:latin typeface="Franklin Gothic Medium" pitchFamily="34" charset="0"/>
              </a:defRPr>
            </a:lvl1pPr>
          </a:lstStyle>
          <a:p>
            <a:fld id="{B3FC1126-D2FD-42C7-B4C2-DDA7AA85D95F}"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a:p>
        </p:txBody>
      </p:sp>
      <p:sp>
        <p:nvSpPr>
          <p:cNvPr id="3" name="Date Placeholder 2"/>
          <p:cNvSpPr>
            <a:spLocks noGrp="1"/>
          </p:cNvSpPr>
          <p:nvPr>
            <p:ph type="dt"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atin typeface="Franklin Gothic Medium" pitchFamily="34" charset="0"/>
              </a:defRPr>
            </a:lvl1pPr>
          </a:lstStyle>
          <a:p>
            <a:fld id="{5C5E201B-F017-403E-B911-3D3FF91200EE}" type="datetime1">
              <a:rPr lang="en-US"/>
              <a:pPr/>
              <a:t>8/17/2017</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noProof="0"/>
              <a:t>Click to edit Master text styles</a:t>
            </a:r>
          </a:p>
          <a:p>
            <a:pPr lvl="1"/>
            <a:r>
              <a:rPr noProof="0"/>
              <a:t>Second level</a:t>
            </a:r>
          </a:p>
          <a:p>
            <a:pPr lvl="2"/>
            <a:r>
              <a:rPr noProof="0"/>
              <a:t>Third level</a:t>
            </a:r>
          </a:p>
          <a:p>
            <a:pPr lvl="3"/>
            <a:r>
              <a:rPr noProof="0"/>
              <a:t>Fourth level</a:t>
            </a:r>
          </a:p>
          <a:p>
            <a:pPr lvl="4"/>
            <a:r>
              <a:rPr noProof="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atin typeface="Franklin Gothic Medium" pitchFamily="34" charset="0"/>
              </a:defRPr>
            </a:lvl1pPr>
          </a:lstStyle>
          <a:p>
            <a:fld id="{463D7F85-2665-475E-9869-B1C17750FE0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4" charset="-128"/>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8436" name="Slide Number Placeholder 3"/>
          <p:cNvSpPr>
            <a:spLocks noGrp="1"/>
          </p:cNvSpPr>
          <p:nvPr>
            <p:ph type="sldNum" sz="quarter" idx="5"/>
          </p:nvPr>
        </p:nvSpPr>
        <p:spPr bwMode="auto">
          <a:noFill/>
          <a:ln>
            <a:miter lim="800000"/>
            <a:headEnd/>
            <a:tailEnd/>
          </a:ln>
        </p:spPr>
        <p:txBody>
          <a:bodyPr/>
          <a:lstStyle/>
          <a:p>
            <a:fld id="{127E69E4-3F87-4EBE-85FB-23C800C82A1C}" type="slidenum">
              <a:rPr lang="en-US"/>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Comic Sans MS" pitchFamily="66"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3D7F85-2665-475E-9869-B1C17750FE0C}" type="slidenum">
              <a:rPr lang="en-US" smtClean="0"/>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5604" name="Slide Number Placeholder 3"/>
          <p:cNvSpPr>
            <a:spLocks noGrp="1"/>
          </p:cNvSpPr>
          <p:nvPr>
            <p:ph type="sldNum" sz="quarter" idx="5"/>
          </p:nvPr>
        </p:nvSpPr>
        <p:spPr bwMode="auto">
          <a:noFill/>
          <a:ln>
            <a:miter lim="800000"/>
            <a:headEnd/>
            <a:tailEnd/>
          </a:ln>
        </p:spPr>
        <p:txBody>
          <a:bodyPr/>
          <a:lstStyle/>
          <a:p>
            <a:fld id="{66B23A6B-AE37-4890-B8B0-C9826122A9CB}" type="slidenum">
              <a:rPr lang="en-US"/>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Comic Sans MS" pitchFamily="6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Comic Sans MS" pitchFamily="66"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Comic Sans MS" pitchFamily="66"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Comic Sans MS" pitchFamily="66"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Comic Sans MS" pitchFamily="66"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Comic Sans MS" pitchFamily="66"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Comic Sans MS" pitchFamily="66"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3175" y="6400800"/>
            <a:ext cx="1218565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5650"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088" y="4343400"/>
            <a:ext cx="987266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6994" y="758952"/>
            <a:ext cx="10055781" cy="3566160"/>
          </a:xfrm>
        </p:spPr>
        <p:txBody>
          <a:bodyPr/>
          <a:lstStyle>
            <a:lvl1pPr algn="l">
              <a:lnSpc>
                <a:spcPct val="85000"/>
              </a:lnSpc>
              <a:defRPr sz="7998"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99764" y="4455621"/>
            <a:ext cx="10055781" cy="1143000"/>
          </a:xfrm>
        </p:spPr>
        <p:txBody>
          <a:bodyPr lIns="91440" rIns="91440"/>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fld id="{395B5372-142B-4BEB-8912-079356EFE213}" type="datetime1">
              <a:rPr lang="en-US"/>
              <a:pPr/>
              <a:t>8/17/2017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IN"/>
          </a:p>
        </p:txBody>
      </p:sp>
      <p:sp>
        <p:nvSpPr>
          <p:cNvPr id="9" name="Slide Number Placeholder 5"/>
          <p:cNvSpPr>
            <a:spLocks noGrp="1"/>
          </p:cNvSpPr>
          <p:nvPr>
            <p:ph type="sldNum" sz="quarter" idx="12"/>
          </p:nvPr>
        </p:nvSpPr>
        <p:spPr/>
        <p:txBody>
          <a:bodyPr/>
          <a:lstStyle>
            <a:lvl1pPr>
              <a:defRPr/>
            </a:lvl1pPr>
          </a:lstStyle>
          <a:p>
            <a:fld id="{2E6D7264-6FE9-4800-AD38-3E1060880553}" type="slidenum">
              <a:rPr lang="en-US"/>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4F76FF60-5CA8-4A9D-813C-0D5DD9B788B2}" type="datetime1">
              <a:rPr lang="en-US"/>
              <a:pPr/>
              <a:t>8/17/2017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fld id="{306DDDF2-1C9C-4A63-A49A-764CA8261ECD}" type="slidenum">
              <a:rPr lang="en-US"/>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3175" y="6400800"/>
            <a:ext cx="1218565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5650"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2628" y="412302"/>
            <a:ext cx="262821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7982" y="412302"/>
            <a:ext cx="7732286"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fld id="{243A8553-477B-4E96-8697-850FE7F3C152}" type="datetime1">
              <a:rPr lang="en-US"/>
              <a:pPr/>
              <a:t>8/17/2017</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IN"/>
          </a:p>
        </p:txBody>
      </p:sp>
      <p:sp>
        <p:nvSpPr>
          <p:cNvPr id="8" name="Slide Number Placeholder 5"/>
          <p:cNvSpPr>
            <a:spLocks noGrp="1"/>
          </p:cNvSpPr>
          <p:nvPr>
            <p:ph type="sldNum" sz="quarter" idx="12"/>
          </p:nvPr>
        </p:nvSpPr>
        <p:spPr/>
        <p:txBody>
          <a:bodyPr/>
          <a:lstStyle>
            <a:lvl1pPr>
              <a:defRPr/>
            </a:lvl1pPr>
          </a:lstStyle>
          <a:p>
            <a:fld id="{74379BC1-BA42-4AD8-8B8D-5E8CC26CE49B}" type="slidenum">
              <a:rPr lang="en-US"/>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162" y="609600"/>
            <a:ext cx="10360501"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914400" y="6248400"/>
            <a:ext cx="2538413" cy="457200"/>
          </a:xfrm>
        </p:spPr>
        <p:txBody>
          <a:bodyPr anchor="t"/>
          <a:lstStyle>
            <a:lvl1pPr eaLnBrk="0" hangingPunct="0">
              <a:defRPr>
                <a:latin typeface="Arial" pitchFamily="34" charset="0"/>
                <a:ea typeface="Arial" pitchFamily="4" charset="0"/>
                <a:cs typeface="Arial" pitchFamily="4" charset="0"/>
              </a:defRPr>
            </a:lvl1pPr>
          </a:lstStyle>
          <a:p>
            <a:pPr>
              <a:defRPr/>
            </a:pPr>
            <a:endParaRPr lang="en-US"/>
          </a:p>
        </p:txBody>
      </p:sp>
      <p:sp>
        <p:nvSpPr>
          <p:cNvPr id="4" name="Rectangle 5"/>
          <p:cNvSpPr>
            <a:spLocks noGrp="1" noChangeArrowheads="1"/>
          </p:cNvSpPr>
          <p:nvPr>
            <p:ph type="ftr" sz="quarter" idx="11"/>
          </p:nvPr>
        </p:nvSpPr>
        <p:spPr>
          <a:xfrm>
            <a:off x="4164013" y="6248400"/>
            <a:ext cx="3860800" cy="457200"/>
          </a:xfrm>
        </p:spPr>
        <p:txBody>
          <a:bodyPr wrap="square" numCol="1" anchor="t" anchorCtr="0" compatLnSpc="1">
            <a:prstTxWarp prst="textNoShape">
              <a:avLst/>
            </a:prstTxWarp>
          </a:bodyPr>
          <a:lstStyle>
            <a:lvl1pPr eaLnBrk="0" hangingPunct="0">
              <a:defRPr>
                <a:latin typeface="Arial" pitchFamily="34" charset="0"/>
              </a:defRPr>
            </a:lvl1pPr>
          </a:lstStyle>
          <a:p>
            <a:pPr>
              <a:defRPr/>
            </a:pPr>
            <a:endParaRPr lang="en-US"/>
          </a:p>
        </p:txBody>
      </p:sp>
      <p:sp>
        <p:nvSpPr>
          <p:cNvPr id="5" name="Rectangle 6"/>
          <p:cNvSpPr>
            <a:spLocks noGrp="1" noChangeArrowheads="1"/>
          </p:cNvSpPr>
          <p:nvPr>
            <p:ph type="sldNum" sz="quarter" idx="12"/>
          </p:nvPr>
        </p:nvSpPr>
        <p:spPr>
          <a:xfrm>
            <a:off x="8736013" y="6248400"/>
            <a:ext cx="2538412" cy="457200"/>
          </a:xfrm>
        </p:spPr>
        <p:txBody>
          <a:bodyPr anchor="t"/>
          <a:lstStyle>
            <a:lvl1pPr eaLnBrk="0" hangingPunct="0">
              <a:defRPr/>
            </a:lvl1pPr>
          </a:lstStyle>
          <a:p>
            <a:fld id="{1C42BE26-A0D6-4165-97F8-EA7604A6F21E}"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64967AB3-54E9-44FB-8B98-3CAACDE7944F}" type="datetime1">
              <a:rPr lang="en-US"/>
              <a:pPr/>
              <a:t>8/17/2017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fld id="{D9458F16-B358-4731-9B3E-8B9C3EB0D349}" type="slidenum">
              <a:rPr lang="en-US"/>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175" y="6400800"/>
            <a:ext cx="1218565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5650"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088" y="4343400"/>
            <a:ext cx="987266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6994" y="758952"/>
            <a:ext cx="10055781" cy="3566160"/>
          </a:xfrm>
        </p:spPr>
        <p:txBody>
          <a:bodyPr anchorCtr="0"/>
          <a:lstStyle>
            <a:lvl1pPr>
              <a:lnSpc>
                <a:spcPct val="85000"/>
              </a:lnSpc>
              <a:defRPr sz="7998"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6994" y="4453128"/>
            <a:ext cx="10055781" cy="1143000"/>
          </a:xfrm>
        </p:spPr>
        <p:txBody>
          <a:bodyPr lIns="91440" rIns="91440"/>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a:defRPr/>
            </a:lvl1pPr>
          </a:lstStyle>
          <a:p>
            <a:fld id="{B891A451-668B-4A9C-A3C0-E5B4384F81DF}" type="datetime1">
              <a:rPr lang="en-US"/>
              <a:pPr/>
              <a:t>8/17/2017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IN"/>
          </a:p>
        </p:txBody>
      </p:sp>
      <p:sp>
        <p:nvSpPr>
          <p:cNvPr id="9" name="Slide Number Placeholder 5"/>
          <p:cNvSpPr>
            <a:spLocks noGrp="1"/>
          </p:cNvSpPr>
          <p:nvPr>
            <p:ph type="sldNum" sz="quarter" idx="12"/>
          </p:nvPr>
        </p:nvSpPr>
        <p:spPr/>
        <p:txBody>
          <a:bodyPr/>
          <a:lstStyle>
            <a:lvl1pPr>
              <a:defRPr/>
            </a:lvl1pPr>
          </a:lstStyle>
          <a:p>
            <a:fld id="{D1EA5187-693E-4C60-8867-8327895922F3}" type="slidenum">
              <a:rPr lang="en-US"/>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6994" y="286604"/>
            <a:ext cx="10055781"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6992" y="1845734"/>
            <a:ext cx="4936474"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6301" y="1845735"/>
            <a:ext cx="4936474"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fld id="{0A72E152-D3EE-4BC2-A1EF-2825291D31E8}" type="datetime1">
              <a:rPr lang="en-US"/>
              <a:pPr/>
              <a:t>8/17/2017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fld id="{8A00B0E6-9B68-4A10-A66B-95DD7E39A252}" type="slidenum">
              <a:rPr lang="en-US"/>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6994" y="286604"/>
            <a:ext cx="10055781"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6994" y="1846052"/>
            <a:ext cx="4936474" cy="736282"/>
          </a:xfrm>
        </p:spPr>
        <p:txBody>
          <a:bodyPr lIns="91440" rIns="91440" anchor="ct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6994" y="2582334"/>
            <a:ext cx="4936474"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6301" y="1846052"/>
            <a:ext cx="4936474" cy="736282"/>
          </a:xfrm>
        </p:spPr>
        <p:txBody>
          <a:bodyPr lIns="91440" rIns="91440" anchor="ct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6301" y="2582334"/>
            <a:ext cx="4936474"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fld id="{37EB4C90-C4C8-40B3-BE94-20427E57A161}" type="datetime1">
              <a:rPr lang="en-US"/>
              <a:pPr/>
              <a:t>8/17/2017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IN"/>
          </a:p>
        </p:txBody>
      </p:sp>
      <p:sp>
        <p:nvSpPr>
          <p:cNvPr id="9" name="Slide Number Placeholder 5"/>
          <p:cNvSpPr>
            <a:spLocks noGrp="1"/>
          </p:cNvSpPr>
          <p:nvPr>
            <p:ph type="sldNum" sz="quarter" idx="12"/>
          </p:nvPr>
        </p:nvSpPr>
        <p:spPr/>
        <p:txBody>
          <a:bodyPr/>
          <a:lstStyle>
            <a:lvl1pPr>
              <a:defRPr/>
            </a:lvl1pPr>
          </a:lstStyle>
          <a:p>
            <a:fld id="{5A0A1C7D-D055-45DC-9A1C-13C4D70CE43B}" type="slidenum">
              <a:rPr lang="en-US"/>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4BDBCAF9-ED8C-41D4-AE39-CD300DCB9EB0}" type="datetime1">
              <a:rPr lang="en-US"/>
              <a:pPr/>
              <a:t>8/17/2017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IN"/>
          </a:p>
        </p:txBody>
      </p:sp>
      <p:sp>
        <p:nvSpPr>
          <p:cNvPr id="5" name="Slide Number Placeholder 5"/>
          <p:cNvSpPr>
            <a:spLocks noGrp="1"/>
          </p:cNvSpPr>
          <p:nvPr>
            <p:ph type="sldNum" sz="quarter" idx="12"/>
          </p:nvPr>
        </p:nvSpPr>
        <p:spPr/>
        <p:txBody>
          <a:bodyPr/>
          <a:lstStyle>
            <a:lvl1pPr>
              <a:defRPr/>
            </a:lvl1pPr>
          </a:lstStyle>
          <a:p>
            <a:fld id="{2ED3BEBC-3411-487D-9F33-46D38C30D285}" type="slidenum">
              <a:rPr lang="en-US"/>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3175" y="6400800"/>
            <a:ext cx="1218565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0" y="6334125"/>
            <a:ext cx="12185650"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fld id="{CC3AEF1C-7AC1-447F-AC86-4E5FCA7E40C1}" type="datetime1">
              <a:rPr lang="en-US"/>
              <a:pPr/>
              <a:t>8/17/2017</a:t>
            </a:fld>
            <a:endParaRPr lang="en-US"/>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IN"/>
          </a:p>
        </p:txBody>
      </p:sp>
      <p:sp>
        <p:nvSpPr>
          <p:cNvPr id="6" name="Slide Number Placeholder 8"/>
          <p:cNvSpPr>
            <a:spLocks noGrp="1"/>
          </p:cNvSpPr>
          <p:nvPr>
            <p:ph type="sldNum" sz="quarter" idx="12"/>
          </p:nvPr>
        </p:nvSpPr>
        <p:spPr/>
        <p:txBody>
          <a:bodyPr/>
          <a:lstStyle>
            <a:lvl1pPr>
              <a:defRPr/>
            </a:lvl1pPr>
          </a:lstStyle>
          <a:p>
            <a:fld id="{9950EDB7-99EC-4616-A950-CADCCEDE293E}" type="slidenum">
              <a:rPr lang="en-US"/>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404971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38600" y="0"/>
            <a:ext cx="6508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594359"/>
            <a:ext cx="3199567" cy="2286000"/>
          </a:xfrm>
        </p:spPr>
        <p:txBody>
          <a:bodyPr/>
          <a:lstStyle>
            <a:lvl1pPr>
              <a:defRPr sz="3599"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799350" y="731520"/>
            <a:ext cx="6490549"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081" y="2926080"/>
            <a:ext cx="3199567" cy="3379124"/>
          </a:xfrm>
        </p:spPr>
        <p:txBody>
          <a:bodyPr lIns="91440" rIns="91440"/>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7" name="Date Placeholder 4"/>
          <p:cNvSpPr>
            <a:spLocks noGrp="1"/>
          </p:cNvSpPr>
          <p:nvPr>
            <p:ph type="dt" sz="half" idx="10"/>
          </p:nvPr>
        </p:nvSpPr>
        <p:spPr>
          <a:xfrm>
            <a:off x="465138" y="6459538"/>
            <a:ext cx="2617787" cy="365125"/>
          </a:xfrm>
        </p:spPr>
        <p:txBody>
          <a:bodyPr/>
          <a:lstStyle>
            <a:lvl1pPr>
              <a:defRPr/>
            </a:lvl1pPr>
          </a:lstStyle>
          <a:p>
            <a:fld id="{9F898771-F97A-45DA-9FE1-C61E4C091425}" type="datetime1">
              <a:rPr lang="en-US"/>
              <a:pPr/>
              <a:t>8/17/2017</a:t>
            </a:fld>
            <a:endParaRPr lang="en-US"/>
          </a:p>
        </p:txBody>
      </p:sp>
      <p:sp>
        <p:nvSpPr>
          <p:cNvPr id="8" name="Footer Placeholder 5"/>
          <p:cNvSpPr>
            <a:spLocks noGrp="1"/>
          </p:cNvSpPr>
          <p:nvPr>
            <p:ph type="ftr" sz="quarter" idx="11"/>
          </p:nvPr>
        </p:nvSpPr>
        <p:spPr>
          <a:xfrm>
            <a:off x="4799013" y="6459538"/>
            <a:ext cx="4646612" cy="365125"/>
          </a:xfrm>
        </p:spPr>
        <p:txBody>
          <a:bodyPr/>
          <a:lstStyle>
            <a:lvl1pPr algn="l">
              <a:defRPr>
                <a:solidFill>
                  <a:schemeClr val="tx2"/>
                </a:solidFill>
              </a:defRPr>
            </a:lvl1pPr>
          </a:lstStyle>
          <a:p>
            <a:pPr>
              <a:defRPr/>
            </a:pPr>
            <a:endParaRPr lang="en-IN"/>
          </a:p>
        </p:txBody>
      </p:sp>
      <p:sp>
        <p:nvSpPr>
          <p:cNvPr id="9" name="Slide Number Placeholder 6"/>
          <p:cNvSpPr>
            <a:spLocks noGrp="1"/>
          </p:cNvSpPr>
          <p:nvPr>
            <p:ph type="sldNum" sz="quarter" idx="12"/>
          </p:nvPr>
        </p:nvSpPr>
        <p:spPr/>
        <p:txBody>
          <a:bodyPr/>
          <a:lstStyle>
            <a:lvl1pPr>
              <a:defRPr>
                <a:solidFill>
                  <a:schemeClr val="tx2"/>
                </a:solidFill>
              </a:defRPr>
            </a:lvl1pPr>
          </a:lstStyle>
          <a:p>
            <a:fld id="{25A7520D-9ED1-4B09-8A6B-DCB4F175D373}" type="slidenum">
              <a:rPr lang="en-US"/>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4953000"/>
            <a:ext cx="12185650"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0" y="4914900"/>
            <a:ext cx="12185650"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5" y="5074920"/>
            <a:ext cx="10111011" cy="822960"/>
          </a:xfrm>
        </p:spPr>
        <p:txBody>
          <a:bodyPr tIns="0" bIns="0">
            <a:noAutofit/>
          </a:bodyPr>
          <a:lstStyle>
            <a:lvl1pPr>
              <a:defRPr sz="3599"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88810" cy="4915076"/>
          </a:xfrm>
          <a:solidFill>
            <a:schemeClr val="bg2">
              <a:lumMod val="90000"/>
            </a:schemeClr>
          </a:solidFill>
        </p:spPr>
        <p:txBody>
          <a:bodyPr lIns="457200" tIns="457200" rtlCol="0">
            <a:normAutofit/>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096994" y="5907024"/>
            <a:ext cx="10110630" cy="594360"/>
          </a:xfrm>
        </p:spPr>
        <p:txBody>
          <a:bodyPr lIns="91440" tIns="0" rIns="91440" bIns="0"/>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fld id="{EC4803CB-D3AE-4B4D-ACF1-3C70C0A7D1F7}" type="datetime1">
              <a:rPr lang="en-US"/>
              <a:pPr/>
              <a:t>8/17/2017</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fld id="{29CF88D8-A8B2-41CA-B7C4-966485DA04F0}" type="slidenum">
              <a:rPr lang="en-US"/>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12188825"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63" y="287338"/>
            <a:ext cx="10055225" cy="144938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029" name="Text Placeholder 2"/>
          <p:cNvSpPr>
            <a:spLocks noGrp="1"/>
          </p:cNvSpPr>
          <p:nvPr>
            <p:ph type="body" idx="1"/>
          </p:nvPr>
        </p:nvSpPr>
        <p:spPr bwMode="auto">
          <a:xfrm>
            <a:off x="1096963" y="1846263"/>
            <a:ext cx="10055225" cy="402272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096963" y="6459538"/>
            <a:ext cx="2471737"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FFFFFF"/>
                </a:solidFill>
                <a:latin typeface="Calibri" pitchFamily="34" charset="0"/>
              </a:defRPr>
            </a:lvl1pPr>
          </a:lstStyle>
          <a:p>
            <a:fld id="{F8FD0E41-5CEF-4F26-9836-67D5B2D1DF0D}" type="datetime1">
              <a:rPr lang="en-US"/>
              <a:pPr/>
              <a:t>8/17/2017</a:t>
            </a:fld>
            <a:endParaRPr lang="en-US"/>
          </a:p>
        </p:txBody>
      </p:sp>
      <p:sp>
        <p:nvSpPr>
          <p:cNvPr id="5" name="Footer Placeholder 4"/>
          <p:cNvSpPr>
            <a:spLocks noGrp="1"/>
          </p:cNvSpPr>
          <p:nvPr>
            <p:ph type="ftr" sz="quarter" idx="3"/>
          </p:nvPr>
        </p:nvSpPr>
        <p:spPr>
          <a:xfrm>
            <a:off x="3684588" y="6459538"/>
            <a:ext cx="4822825" cy="365125"/>
          </a:xfrm>
          <a:prstGeom prst="rect">
            <a:avLst/>
          </a:prstGeom>
        </p:spPr>
        <p:txBody>
          <a:bodyPr vert="horz" lIns="91440" tIns="45720" rIns="91440" bIns="45720" rtlCol="0" anchor="ctr"/>
          <a:lstStyle>
            <a:lvl1pPr algn="ctr" fontAlgn="auto">
              <a:spcBef>
                <a:spcPts val="0"/>
              </a:spcBef>
              <a:spcAft>
                <a:spcPts val="0"/>
              </a:spcAft>
              <a:defRPr sz="900" cap="all" baseline="0">
                <a:solidFill>
                  <a:srgbClr val="FFFFFF"/>
                </a:solidFill>
                <a:latin typeface="+mn-lt"/>
                <a:ea typeface="+mn-ea"/>
                <a:cs typeface="+mn-cs"/>
              </a:defRPr>
            </a:lvl1pPr>
          </a:lstStyle>
          <a:p>
            <a:pPr>
              <a:defRPr/>
            </a:pPr>
            <a:endParaRPr lang="en-IN"/>
          </a:p>
        </p:txBody>
      </p:sp>
      <p:sp>
        <p:nvSpPr>
          <p:cNvPr id="6" name="Slide Number Placeholder 5"/>
          <p:cNvSpPr>
            <a:spLocks noGrp="1"/>
          </p:cNvSpPr>
          <p:nvPr>
            <p:ph type="sldNum" sz="quarter" idx="4"/>
          </p:nvPr>
        </p:nvSpPr>
        <p:spPr>
          <a:xfrm>
            <a:off x="9898063" y="6459538"/>
            <a:ext cx="13112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latin typeface="Calibri" pitchFamily="34" charset="0"/>
              </a:defRPr>
            </a:lvl1pPr>
          </a:lstStyle>
          <a:p>
            <a:fld id="{2A11F047-E17E-4373-92D4-1E36F691EB84}" type="slidenum">
              <a:rPr lang="en-US"/>
              <a:pPr/>
              <a:t>‹#›</a:t>
            </a:fld>
            <a:endParaRPr lang="en-US"/>
          </a:p>
        </p:txBody>
      </p:sp>
      <p:cxnSp>
        <p:nvCxnSpPr>
          <p:cNvPr id="10" name="Straight Connector 9"/>
          <p:cNvCxnSpPr/>
          <p:nvPr/>
        </p:nvCxnSpPr>
        <p:spPr>
          <a:xfrm>
            <a:off x="1193800" y="1738313"/>
            <a:ext cx="996315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54" r:id="rId1"/>
    <p:sldLayoutId id="2147483949" r:id="rId2"/>
    <p:sldLayoutId id="2147483955" r:id="rId3"/>
    <p:sldLayoutId id="2147483950" r:id="rId4"/>
    <p:sldLayoutId id="2147483951" r:id="rId5"/>
    <p:sldLayoutId id="2147483952" r:id="rId6"/>
    <p:sldLayoutId id="2147483956" r:id="rId7"/>
    <p:sldLayoutId id="2147483957" r:id="rId8"/>
    <p:sldLayoutId id="2147483958" r:id="rId9"/>
    <p:sldLayoutId id="2147483953" r:id="rId10"/>
    <p:sldLayoutId id="2147483959" r:id="rId11"/>
    <p:sldLayoutId id="2147483960" r:id="rId12"/>
  </p:sldLayoutIdLst>
  <p:transition spd="med">
    <p:fade/>
  </p:transition>
  <p:timing>
    <p:tnLst>
      <p:par>
        <p:cTn id="1" dur="indefinite" restart="never" nodeType="tmRoot"/>
      </p:par>
    </p:tnLst>
  </p:timing>
  <p:txStyles>
    <p:titleStyle>
      <a:lvl1pPr algn="l" defTabSz="912813" rtl="0" eaLnBrk="0" fontAlgn="base" hangingPunct="0">
        <a:lnSpc>
          <a:spcPct val="85000"/>
        </a:lnSpc>
        <a:spcBef>
          <a:spcPct val="0"/>
        </a:spcBef>
        <a:spcAft>
          <a:spcPct val="0"/>
        </a:spcAft>
        <a:defRPr sz="4700" kern="1200" spc="-50">
          <a:solidFill>
            <a:srgbClr val="404040"/>
          </a:solidFill>
          <a:latin typeface="+mj-lt"/>
          <a:ea typeface="MS PGothic" pitchFamily="34" charset="-128"/>
          <a:cs typeface="MS PGothic" pitchFamily="34" charset="-128"/>
        </a:defRPr>
      </a:lvl1pPr>
      <a:lvl2pPr algn="l" defTabSz="912813" rtl="0" eaLnBrk="0" fontAlgn="base" hangingPunct="0">
        <a:lnSpc>
          <a:spcPct val="85000"/>
        </a:lnSpc>
        <a:spcBef>
          <a:spcPct val="0"/>
        </a:spcBef>
        <a:spcAft>
          <a:spcPct val="0"/>
        </a:spcAft>
        <a:defRPr sz="4700">
          <a:solidFill>
            <a:srgbClr val="404040"/>
          </a:solidFill>
          <a:latin typeface="Calibri Light"/>
          <a:ea typeface="MS PGothic" pitchFamily="34" charset="-128"/>
          <a:cs typeface="MS PGothic" pitchFamily="34" charset="-128"/>
        </a:defRPr>
      </a:lvl2pPr>
      <a:lvl3pPr algn="l" defTabSz="912813" rtl="0" eaLnBrk="0" fontAlgn="base" hangingPunct="0">
        <a:lnSpc>
          <a:spcPct val="85000"/>
        </a:lnSpc>
        <a:spcBef>
          <a:spcPct val="0"/>
        </a:spcBef>
        <a:spcAft>
          <a:spcPct val="0"/>
        </a:spcAft>
        <a:defRPr sz="4700">
          <a:solidFill>
            <a:srgbClr val="404040"/>
          </a:solidFill>
          <a:latin typeface="Calibri Light"/>
          <a:ea typeface="MS PGothic" pitchFamily="34" charset="-128"/>
          <a:cs typeface="MS PGothic" pitchFamily="34" charset="-128"/>
        </a:defRPr>
      </a:lvl3pPr>
      <a:lvl4pPr algn="l" defTabSz="912813" rtl="0" eaLnBrk="0" fontAlgn="base" hangingPunct="0">
        <a:lnSpc>
          <a:spcPct val="85000"/>
        </a:lnSpc>
        <a:spcBef>
          <a:spcPct val="0"/>
        </a:spcBef>
        <a:spcAft>
          <a:spcPct val="0"/>
        </a:spcAft>
        <a:defRPr sz="4700">
          <a:solidFill>
            <a:srgbClr val="404040"/>
          </a:solidFill>
          <a:latin typeface="Calibri Light"/>
          <a:ea typeface="MS PGothic" pitchFamily="34" charset="-128"/>
          <a:cs typeface="MS PGothic" pitchFamily="34" charset="-128"/>
        </a:defRPr>
      </a:lvl4pPr>
      <a:lvl5pPr algn="l" defTabSz="912813" rtl="0" eaLnBrk="0" fontAlgn="base" hangingPunct="0">
        <a:lnSpc>
          <a:spcPct val="85000"/>
        </a:lnSpc>
        <a:spcBef>
          <a:spcPct val="0"/>
        </a:spcBef>
        <a:spcAft>
          <a:spcPct val="0"/>
        </a:spcAft>
        <a:defRPr sz="4700">
          <a:solidFill>
            <a:srgbClr val="404040"/>
          </a:solidFill>
          <a:latin typeface="Calibri Light"/>
          <a:ea typeface="MS PGothic" pitchFamily="34" charset="-128"/>
          <a:cs typeface="MS PGothic" pitchFamily="34" charset="-128"/>
        </a:defRPr>
      </a:lvl5pPr>
      <a:lvl6pPr marL="457200" algn="l" defTabSz="912813" rtl="0" fontAlgn="base">
        <a:lnSpc>
          <a:spcPct val="85000"/>
        </a:lnSpc>
        <a:spcBef>
          <a:spcPct val="0"/>
        </a:spcBef>
        <a:spcAft>
          <a:spcPct val="0"/>
        </a:spcAft>
        <a:defRPr sz="4700">
          <a:solidFill>
            <a:srgbClr val="404040"/>
          </a:solidFill>
          <a:latin typeface="Calibri Light"/>
        </a:defRPr>
      </a:lvl6pPr>
      <a:lvl7pPr marL="914400" algn="l" defTabSz="912813" rtl="0" fontAlgn="base">
        <a:lnSpc>
          <a:spcPct val="85000"/>
        </a:lnSpc>
        <a:spcBef>
          <a:spcPct val="0"/>
        </a:spcBef>
        <a:spcAft>
          <a:spcPct val="0"/>
        </a:spcAft>
        <a:defRPr sz="4700">
          <a:solidFill>
            <a:srgbClr val="404040"/>
          </a:solidFill>
          <a:latin typeface="Calibri Light"/>
        </a:defRPr>
      </a:lvl7pPr>
      <a:lvl8pPr marL="1371600" algn="l" defTabSz="912813" rtl="0" fontAlgn="base">
        <a:lnSpc>
          <a:spcPct val="85000"/>
        </a:lnSpc>
        <a:spcBef>
          <a:spcPct val="0"/>
        </a:spcBef>
        <a:spcAft>
          <a:spcPct val="0"/>
        </a:spcAft>
        <a:defRPr sz="4700">
          <a:solidFill>
            <a:srgbClr val="404040"/>
          </a:solidFill>
          <a:latin typeface="Calibri Light"/>
        </a:defRPr>
      </a:lvl8pPr>
      <a:lvl9pPr marL="1828800" algn="l" defTabSz="912813" rtl="0" fontAlgn="base">
        <a:lnSpc>
          <a:spcPct val="85000"/>
        </a:lnSpc>
        <a:spcBef>
          <a:spcPct val="0"/>
        </a:spcBef>
        <a:spcAft>
          <a:spcPct val="0"/>
        </a:spcAft>
        <a:defRPr sz="4700">
          <a:solidFill>
            <a:srgbClr val="404040"/>
          </a:solidFill>
          <a:latin typeface="Calibri Light"/>
        </a:defRPr>
      </a:lvl9pPr>
    </p:titleStyle>
    <p:bodyStyle>
      <a:lvl1pPr marL="90488" indent="-90488" algn="l" defTabSz="912813" rtl="0" eaLnBrk="0" fontAlgn="base" hangingPunct="0">
        <a:lnSpc>
          <a:spcPct val="90000"/>
        </a:lnSpc>
        <a:spcBef>
          <a:spcPts val="1200"/>
        </a:spcBef>
        <a:spcAft>
          <a:spcPts val="200"/>
        </a:spcAft>
        <a:buClr>
          <a:schemeClr val="accent1"/>
        </a:buClr>
        <a:buSzPct val="100000"/>
        <a:buFont typeface="Calibri" pitchFamily="34" charset="0"/>
        <a:buChar char=" "/>
        <a:defRPr sz="1900" kern="1200">
          <a:solidFill>
            <a:srgbClr val="404040"/>
          </a:solidFill>
          <a:latin typeface="+mn-lt"/>
          <a:ea typeface="MS PGothic" pitchFamily="34" charset="-128"/>
          <a:cs typeface="MS PGothic" pitchFamily="34" charset="-128"/>
        </a:defRPr>
      </a:lvl1pPr>
      <a:lvl2pPr marL="382588" indent="-182563" algn="l" defTabSz="912813" rtl="0" eaLnBrk="0" fontAlgn="base" hangingPunct="0">
        <a:lnSpc>
          <a:spcPct val="90000"/>
        </a:lnSpc>
        <a:spcBef>
          <a:spcPts val="200"/>
        </a:spcBef>
        <a:spcAft>
          <a:spcPts val="400"/>
        </a:spcAft>
        <a:buClr>
          <a:schemeClr val="accent1"/>
        </a:buClr>
        <a:buFont typeface="Calibri" pitchFamily="34" charset="0"/>
        <a:buChar char="◦"/>
        <a:defRPr sz="1700" kern="1200">
          <a:solidFill>
            <a:srgbClr val="404040"/>
          </a:solidFill>
          <a:latin typeface="+mn-lt"/>
          <a:ea typeface="MS PGothic" pitchFamily="34" charset="-128"/>
          <a:cs typeface="+mn-cs"/>
        </a:defRPr>
      </a:lvl2pPr>
      <a:lvl3pPr marL="566738" indent="-182563" algn="l" defTabSz="912813"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S PGothic" pitchFamily="34" charset="-128"/>
          <a:cs typeface="ＭＳ Ｐゴシック" pitchFamily="4" charset="-128"/>
        </a:defRPr>
      </a:lvl3pPr>
      <a:lvl4pPr marL="749300" indent="-182563" algn="l" defTabSz="912813"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S PGothic" pitchFamily="34" charset="-128"/>
          <a:cs typeface="+mn-cs"/>
        </a:defRPr>
      </a:lvl4pPr>
      <a:lvl5pPr marL="931863" indent="-182563" algn="l" defTabSz="912813"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S PGothic" pitchFamily="34" charset="-128"/>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54.emf"/><Relationship Id="rId7"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png"/><Relationship Id="rId10" Type="http://schemas.openxmlformats.org/officeDocument/2006/relationships/image" Target="../media/image59.jpeg"/><Relationship Id="rId4" Type="http://schemas.openxmlformats.org/officeDocument/2006/relationships/image" Target="../media/image55.png"/><Relationship Id="rId9"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jpeg"/><Relationship Id="rId4" Type="http://schemas.openxmlformats.org/officeDocument/2006/relationships/image" Target="../media/image1.emf"/></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2.emf"/><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emf"/></Relationships>
</file>

<file path=ppt/slides/_rels/slide4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image" Target="../media/image67.emf"/></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6.xml"/><Relationship Id="rId1" Type="http://schemas.openxmlformats.org/officeDocument/2006/relationships/vmlDrawing" Target="../drawings/vmlDrawing2.v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oleObject" Targe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5.xml"/><Relationship Id="rId1" Type="http://schemas.openxmlformats.org/officeDocument/2006/relationships/vmlDrawing" Target="../drawings/vmlDrawing4.vml"/><Relationship Id="rId4" Type="http://schemas.openxmlformats.org/officeDocument/2006/relationships/oleObject" Targ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2.jpeg"/><Relationship Id="rId2" Type="http://schemas.openxmlformats.org/officeDocument/2006/relationships/image" Target="../media/image79.jpeg"/><Relationship Id="rId1" Type="http://schemas.openxmlformats.org/officeDocument/2006/relationships/slideLayout" Target="../slideLayouts/slideLayout5.xml"/><Relationship Id="rId6" Type="http://schemas.openxmlformats.org/officeDocument/2006/relationships/image" Target="../media/image1.emf"/><Relationship Id="rId5" Type="http://schemas.openxmlformats.org/officeDocument/2006/relationships/image" Target="../media/image82.jpe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emf"/><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p:cNvPicPr>
          <p:nvPr/>
        </p:nvPicPr>
        <p:blipFill>
          <a:blip r:embed="rId2"/>
          <a:srcRect/>
          <a:stretch>
            <a:fillRect/>
          </a:stretch>
        </p:blipFill>
        <p:spPr bwMode="auto">
          <a:xfrm>
            <a:off x="10369550" y="152400"/>
            <a:ext cx="1819275" cy="1138237"/>
          </a:xfrm>
          <a:prstGeom prst="rect">
            <a:avLst/>
          </a:prstGeom>
          <a:noFill/>
          <a:ln w="9525">
            <a:noFill/>
            <a:miter lim="800000"/>
            <a:headEnd/>
            <a:tailEnd/>
          </a:ln>
        </p:spPr>
      </p:pic>
      <p:sp>
        <p:nvSpPr>
          <p:cNvPr id="6" name="Content Placeholder 5"/>
          <p:cNvSpPr>
            <a:spLocks noGrp="1"/>
          </p:cNvSpPr>
          <p:nvPr>
            <p:ph idx="1"/>
          </p:nvPr>
        </p:nvSpPr>
        <p:spPr>
          <a:xfrm>
            <a:off x="1096963" y="1904999"/>
            <a:ext cx="10636249" cy="4419601"/>
          </a:xfrm>
        </p:spPr>
        <p:txBody>
          <a:bodyPr/>
          <a:lstStyle/>
          <a:p>
            <a:pPr algn="ctr">
              <a:buNone/>
            </a:pPr>
            <a:r>
              <a:rPr lang="en-GB" sz="3200" b="1" dirty="0" smtClean="0"/>
              <a:t>CPWD PRESENTATION  -</a:t>
            </a:r>
            <a:r>
              <a:rPr lang="en-GB" sz="4800" b="1" dirty="0" smtClean="0"/>
              <a:t>  </a:t>
            </a:r>
            <a:r>
              <a:rPr lang="en-GB" sz="3200" b="1" dirty="0" smtClean="0"/>
              <a:t>August 18</a:t>
            </a:r>
            <a:r>
              <a:rPr lang="en-GB" sz="3200" b="1" baseline="30000" dirty="0" smtClean="0"/>
              <a:t>th</a:t>
            </a:r>
            <a:r>
              <a:rPr lang="en-GB" sz="3200" b="1" dirty="0" smtClean="0"/>
              <a:t>, 2017</a:t>
            </a:r>
            <a:r>
              <a:rPr lang="en-GB" sz="4800" b="1" dirty="0" smtClean="0"/>
              <a:t>   </a:t>
            </a:r>
          </a:p>
          <a:p>
            <a:endParaRPr lang="en-GB" sz="4800" b="1" dirty="0" smtClean="0"/>
          </a:p>
          <a:p>
            <a:r>
              <a:rPr lang="en-GB" sz="2800" b="1" dirty="0" smtClean="0">
                <a:solidFill>
                  <a:srgbClr val="92D050"/>
                </a:solidFill>
              </a:rPr>
              <a:t>NUPHALT</a:t>
            </a:r>
            <a:r>
              <a:rPr lang="en-GB" sz="2800" b="1" dirty="0" smtClean="0"/>
              <a:t> -  </a:t>
            </a:r>
            <a:r>
              <a:rPr lang="en-GB" sz="2800" b="1" i="1" dirty="0" smtClean="0"/>
              <a:t>AN INFRARED RECYCLING POTHOLE REPAIR TECHNOLOGY</a:t>
            </a:r>
            <a:endParaRPr lang="en-GB" sz="2400" b="1" dirty="0" smtClean="0"/>
          </a:p>
          <a:p>
            <a:endParaRPr lang="en-US" dirty="0"/>
          </a:p>
        </p:txBody>
      </p:sp>
      <p:pic>
        <p:nvPicPr>
          <p:cNvPr id="7" name="Picture 5" descr="Metalite New Logo.jpg"/>
          <p:cNvPicPr>
            <a:picLocks noChangeAspect="1"/>
          </p:cNvPicPr>
          <p:nvPr/>
        </p:nvPicPr>
        <p:blipFill>
          <a:blip r:embed="rId3"/>
          <a:srcRect/>
          <a:stretch>
            <a:fillRect/>
          </a:stretch>
        </p:blipFill>
        <p:spPr bwMode="auto">
          <a:xfrm>
            <a:off x="9599612" y="4572000"/>
            <a:ext cx="1861138" cy="527050"/>
          </a:xfrm>
          <a:prstGeom prst="rect">
            <a:avLst/>
          </a:prstGeom>
          <a:noFill/>
          <a:ln w="9525">
            <a:noFill/>
            <a:miter lim="800000"/>
            <a:headEnd/>
            <a:tailEnd/>
          </a:ln>
        </p:spPr>
      </p:pic>
      <p:sp>
        <p:nvSpPr>
          <p:cNvPr id="8" name="Rectangle 7"/>
          <p:cNvSpPr/>
          <p:nvPr/>
        </p:nvSpPr>
        <p:spPr>
          <a:xfrm>
            <a:off x="5865812" y="5334000"/>
            <a:ext cx="6092825" cy="369332"/>
          </a:xfrm>
          <a:prstGeom prst="rect">
            <a:avLst/>
          </a:prstGeom>
        </p:spPr>
        <p:txBody>
          <a:bodyPr>
            <a:spAutoFit/>
          </a:bodyPr>
          <a:lstStyle/>
          <a:p>
            <a:r>
              <a:rPr lang="en-GB" b="1" dirty="0" smtClean="0"/>
              <a:t>                            Vishal Saluja - Chief Marketing Officer </a:t>
            </a:r>
            <a:endParaRPr lang="en-US" dirty="0"/>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2"/>
          <a:srcRect/>
          <a:stretch>
            <a:fillRect/>
          </a:stretch>
        </p:blipFill>
        <p:spPr>
          <a:xfrm>
            <a:off x="844550" y="1143000"/>
            <a:ext cx="10355263" cy="4800600"/>
          </a:xfrm>
          <a:noFill/>
        </p:spPr>
      </p:pic>
      <p:grpSp>
        <p:nvGrpSpPr>
          <p:cNvPr id="28675" name="Group 4"/>
          <p:cNvGrpSpPr>
            <a:grpSpLocks/>
          </p:cNvGrpSpPr>
          <p:nvPr/>
        </p:nvGrpSpPr>
        <p:grpSpPr bwMode="auto">
          <a:xfrm>
            <a:off x="9294813" y="5943600"/>
            <a:ext cx="2894012" cy="908050"/>
            <a:chOff x="9294812" y="5416550"/>
            <a:chExt cx="2894013" cy="908050"/>
          </a:xfrm>
        </p:grpSpPr>
        <p:pic>
          <p:nvPicPr>
            <p:cNvPr id="28677"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28678"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
        <p:nvSpPr>
          <p:cNvPr id="28676" name="TextBox 7"/>
          <p:cNvSpPr txBox="1">
            <a:spLocks noChangeArrowheads="1"/>
          </p:cNvSpPr>
          <p:nvPr/>
        </p:nvSpPr>
        <p:spPr bwMode="auto">
          <a:xfrm>
            <a:off x="1217613" y="304800"/>
            <a:ext cx="9601200" cy="630238"/>
          </a:xfrm>
          <a:prstGeom prst="rect">
            <a:avLst/>
          </a:prstGeom>
          <a:noFill/>
          <a:ln w="9525">
            <a:noFill/>
            <a:miter lim="800000"/>
            <a:headEnd/>
            <a:tailEnd/>
          </a:ln>
        </p:spPr>
        <p:txBody>
          <a:bodyPr>
            <a:spAutoFit/>
          </a:bodyPr>
          <a:lstStyle/>
          <a:p>
            <a:r>
              <a:rPr lang="en-US" sz="3500" b="1" u="sng"/>
              <a:t>The Engineering behind NuPhalt technology</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1522413" y="228600"/>
            <a:ext cx="9617075" cy="461963"/>
          </a:xfrm>
          <a:prstGeom prst="rect">
            <a:avLst/>
          </a:prstGeom>
          <a:noFill/>
          <a:ln w="9525">
            <a:noFill/>
            <a:miter lim="800000"/>
            <a:headEnd/>
            <a:tailEnd/>
          </a:ln>
        </p:spPr>
        <p:txBody>
          <a:bodyPr>
            <a:spAutoFit/>
          </a:bodyPr>
          <a:lstStyle/>
          <a:p>
            <a:pPr algn="ctr" eaLnBrk="0" hangingPunct="0"/>
            <a:r>
              <a:rPr lang="en-GB" sz="2400" b="1" u="sng">
                <a:latin typeface="Frutiger 65 Bold" charset="0"/>
              </a:rPr>
              <a:t>Nu-phalt Infrared Road Crossing Repair </a:t>
            </a:r>
            <a:endParaRPr lang="en-US" sz="2400" b="1" u="sng">
              <a:latin typeface="Frutiger 65 Bold" charset="0"/>
            </a:endParaRPr>
          </a:p>
        </p:txBody>
      </p:sp>
      <p:grpSp>
        <p:nvGrpSpPr>
          <p:cNvPr id="29699" name="Group 11"/>
          <p:cNvGrpSpPr>
            <a:grpSpLocks/>
          </p:cNvGrpSpPr>
          <p:nvPr/>
        </p:nvGrpSpPr>
        <p:grpSpPr bwMode="auto">
          <a:xfrm>
            <a:off x="476250" y="1066800"/>
            <a:ext cx="11426825" cy="3763963"/>
            <a:chOff x="476127" y="2165350"/>
            <a:chExt cx="11427023" cy="3763963"/>
          </a:xfrm>
        </p:grpSpPr>
        <p:pic>
          <p:nvPicPr>
            <p:cNvPr id="6" name="Picture 5"/>
            <p:cNvPicPr>
              <a:picLocks noChangeAspect="1" noChangeArrowheads="1"/>
            </p:cNvPicPr>
            <p:nvPr/>
          </p:nvPicPr>
          <p:blipFill>
            <a:blip r:embed="rId3"/>
            <a:srcRect l="15086" t="17679" r="3012" b="14806"/>
            <a:stretch>
              <a:fillRect/>
            </a:stretch>
          </p:blipFill>
          <p:spPr bwMode="auto">
            <a:xfrm>
              <a:off x="476127" y="3071813"/>
              <a:ext cx="5618260" cy="2857500"/>
            </a:xfrm>
            <a:prstGeom prst="rect">
              <a:avLst/>
            </a:prstGeom>
            <a:noFill/>
            <a:ln w="9525">
              <a:noFill/>
              <a:miter lim="800000"/>
              <a:headEnd/>
              <a:tailEnd/>
            </a:ln>
            <a:effectLst>
              <a:outerShdw dist="35921" dir="2700000" algn="ctr" rotWithShape="0">
                <a:srgbClr val="808080"/>
              </a:outerShdw>
            </a:effectLst>
          </p:spPr>
        </p:pic>
        <p:pic>
          <p:nvPicPr>
            <p:cNvPr id="7" name="Picture 8"/>
            <p:cNvPicPr>
              <a:picLocks noChangeAspect="1" noChangeArrowheads="1"/>
            </p:cNvPicPr>
            <p:nvPr/>
          </p:nvPicPr>
          <p:blipFill>
            <a:blip r:embed="rId4"/>
            <a:srcRect/>
            <a:stretch>
              <a:fillRect/>
            </a:stretch>
          </p:blipFill>
          <p:spPr bwMode="auto">
            <a:xfrm>
              <a:off x="6475394" y="3071813"/>
              <a:ext cx="5427756" cy="2857500"/>
            </a:xfrm>
            <a:prstGeom prst="rect">
              <a:avLst/>
            </a:prstGeom>
            <a:noFill/>
            <a:ln w="9525">
              <a:noFill/>
              <a:miter lim="800000"/>
              <a:headEnd/>
              <a:tailEnd/>
            </a:ln>
            <a:effectLst>
              <a:outerShdw dist="35921" dir="2700000" algn="ctr" rotWithShape="0">
                <a:srgbClr val="808080"/>
              </a:outerShdw>
            </a:effectLst>
          </p:spPr>
        </p:pic>
        <p:sp>
          <p:nvSpPr>
            <p:cNvPr id="29705" name="TextBox 9"/>
            <p:cNvSpPr txBox="1">
              <a:spLocks noChangeArrowheads="1"/>
            </p:cNvSpPr>
            <p:nvPr/>
          </p:nvSpPr>
          <p:spPr bwMode="auto">
            <a:xfrm>
              <a:off x="1999731" y="2214563"/>
              <a:ext cx="1999728" cy="584200"/>
            </a:xfrm>
            <a:prstGeom prst="rect">
              <a:avLst/>
            </a:prstGeom>
            <a:noFill/>
            <a:ln w="9525">
              <a:noFill/>
              <a:miter lim="800000"/>
              <a:headEnd/>
              <a:tailEnd/>
            </a:ln>
          </p:spPr>
          <p:txBody>
            <a:bodyPr>
              <a:spAutoFit/>
            </a:bodyPr>
            <a:lstStyle/>
            <a:p>
              <a:pPr algn="ctr" eaLnBrk="0" hangingPunct="0"/>
              <a:r>
                <a:rPr lang="en-GB" sz="3200">
                  <a:latin typeface="Frutiger 65 Bold" charset="0"/>
                </a:rPr>
                <a:t>Before</a:t>
              </a:r>
              <a:endParaRPr lang="en-US" sz="3200">
                <a:latin typeface="Frutiger 65 Bold" charset="0"/>
              </a:endParaRPr>
            </a:p>
          </p:txBody>
        </p:sp>
        <p:sp>
          <p:nvSpPr>
            <p:cNvPr id="29706" name="TextBox 10"/>
            <p:cNvSpPr txBox="1">
              <a:spLocks noChangeArrowheads="1"/>
            </p:cNvSpPr>
            <p:nvPr/>
          </p:nvSpPr>
          <p:spPr bwMode="auto">
            <a:xfrm rot="10800000" flipV="1">
              <a:off x="7522791" y="2165350"/>
              <a:ext cx="3047206" cy="585788"/>
            </a:xfrm>
            <a:prstGeom prst="rect">
              <a:avLst/>
            </a:prstGeom>
            <a:noFill/>
            <a:ln w="9525">
              <a:noFill/>
              <a:miter lim="800000"/>
              <a:headEnd/>
              <a:tailEnd/>
            </a:ln>
          </p:spPr>
          <p:txBody>
            <a:bodyPr>
              <a:spAutoFit/>
            </a:bodyPr>
            <a:lstStyle/>
            <a:p>
              <a:pPr eaLnBrk="0" hangingPunct="0"/>
              <a:r>
                <a:rPr lang="en-GB" sz="3200">
                  <a:latin typeface="Frutiger 65 Bold" charset="0"/>
                </a:rPr>
                <a:t>After </a:t>
              </a:r>
              <a:endParaRPr lang="en-US" sz="3200">
                <a:latin typeface="Frutiger 65 Bold" charset="0"/>
              </a:endParaRPr>
            </a:p>
          </p:txBody>
        </p:sp>
      </p:grpSp>
      <p:grpSp>
        <p:nvGrpSpPr>
          <p:cNvPr id="29700" name="Group 10"/>
          <p:cNvGrpSpPr>
            <a:grpSpLocks/>
          </p:cNvGrpSpPr>
          <p:nvPr/>
        </p:nvGrpSpPr>
        <p:grpSpPr bwMode="auto">
          <a:xfrm>
            <a:off x="9294813" y="5943600"/>
            <a:ext cx="2894012" cy="908050"/>
            <a:chOff x="9294812" y="5416550"/>
            <a:chExt cx="2894013" cy="908050"/>
          </a:xfrm>
        </p:grpSpPr>
        <p:pic>
          <p:nvPicPr>
            <p:cNvPr id="29701" name="Picture 4"/>
            <p:cNvPicPr>
              <a:picLocks noChangeAspect="1"/>
            </p:cNvPicPr>
            <p:nvPr/>
          </p:nvPicPr>
          <p:blipFill>
            <a:blip r:embed="rId5"/>
            <a:srcRect b="15408"/>
            <a:stretch>
              <a:fillRect/>
            </a:stretch>
          </p:blipFill>
          <p:spPr bwMode="auto">
            <a:xfrm>
              <a:off x="10607103" y="5487988"/>
              <a:ext cx="1581722" cy="836612"/>
            </a:xfrm>
            <a:prstGeom prst="rect">
              <a:avLst/>
            </a:prstGeom>
            <a:noFill/>
            <a:ln w="9525">
              <a:noFill/>
              <a:miter lim="800000"/>
              <a:headEnd/>
              <a:tailEnd/>
            </a:ln>
          </p:spPr>
        </p:pic>
        <p:pic>
          <p:nvPicPr>
            <p:cNvPr id="29702" name="Picture 5" descr="Metalite New Logo.jpg"/>
            <p:cNvPicPr>
              <a:picLocks noChangeAspect="1"/>
            </p:cNvPicPr>
            <p:nvPr/>
          </p:nvPicPr>
          <p:blipFill>
            <a:blip r:embed="rId6"/>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checkerboard(across)">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ChangeArrowheads="1"/>
          </p:cNvSpPr>
          <p:nvPr/>
        </p:nvSpPr>
        <p:spPr bwMode="auto">
          <a:xfrm>
            <a:off x="666750" y="152400"/>
            <a:ext cx="10950575" cy="461963"/>
          </a:xfrm>
          <a:prstGeom prst="rect">
            <a:avLst/>
          </a:prstGeom>
          <a:noFill/>
          <a:ln w="9525">
            <a:noFill/>
            <a:miter lim="800000"/>
            <a:headEnd/>
            <a:tailEnd/>
          </a:ln>
        </p:spPr>
        <p:txBody>
          <a:bodyPr>
            <a:spAutoFit/>
          </a:bodyPr>
          <a:lstStyle/>
          <a:p>
            <a:pPr algn="ctr"/>
            <a:r>
              <a:rPr lang="en-GB" sz="2400" b="1" u="sng">
                <a:latin typeface="Frutiger 65 Bold" charset="0"/>
              </a:rPr>
              <a:t>1 x 1 heater – Easy to operate design</a:t>
            </a:r>
            <a:endParaRPr lang="en-US" sz="2400" b="1" u="sng"/>
          </a:p>
        </p:txBody>
      </p:sp>
      <p:grpSp>
        <p:nvGrpSpPr>
          <p:cNvPr id="31747" name="Group 6"/>
          <p:cNvGrpSpPr>
            <a:grpSpLocks/>
          </p:cNvGrpSpPr>
          <p:nvPr/>
        </p:nvGrpSpPr>
        <p:grpSpPr bwMode="auto">
          <a:xfrm>
            <a:off x="2266950" y="914400"/>
            <a:ext cx="7866063" cy="5105400"/>
            <a:chOff x="1428750" y="1785938"/>
            <a:chExt cx="9712325" cy="4500562"/>
          </a:xfrm>
        </p:grpSpPr>
        <p:pic>
          <p:nvPicPr>
            <p:cNvPr id="31751" name="Picture 1" descr="Picture10.jpg"/>
            <p:cNvPicPr>
              <a:picLocks noChangeAspect="1"/>
            </p:cNvPicPr>
            <p:nvPr/>
          </p:nvPicPr>
          <p:blipFill>
            <a:blip r:embed="rId3"/>
            <a:srcRect/>
            <a:stretch>
              <a:fillRect/>
            </a:stretch>
          </p:blipFill>
          <p:spPr bwMode="auto">
            <a:xfrm>
              <a:off x="1428750" y="1785938"/>
              <a:ext cx="9712325" cy="4500562"/>
            </a:xfrm>
            <a:prstGeom prst="rect">
              <a:avLst/>
            </a:prstGeom>
            <a:noFill/>
            <a:ln w="9525">
              <a:noFill/>
              <a:miter lim="800000"/>
              <a:headEnd/>
              <a:tailEnd/>
            </a:ln>
          </p:spPr>
        </p:pic>
        <p:sp>
          <p:nvSpPr>
            <p:cNvPr id="4" name="Rectangle 3"/>
            <p:cNvSpPr/>
            <p:nvPr/>
          </p:nvSpPr>
          <p:spPr>
            <a:xfrm>
              <a:off x="2475830" y="1828800"/>
              <a:ext cx="5220668" cy="325577"/>
            </a:xfrm>
            <a:prstGeom prst="rect">
              <a:avLst/>
            </a:prstGeom>
          </p:spPr>
          <p:txBody>
            <a:bodyPr>
              <a:spAutoFit/>
            </a:bodyPr>
            <a:lstStyle/>
            <a:p>
              <a:pPr fontAlgn="auto">
                <a:spcBef>
                  <a:spcPts val="0"/>
                </a:spcBef>
                <a:spcAft>
                  <a:spcPts val="0"/>
                </a:spcAft>
                <a:defRPr/>
              </a:pPr>
              <a:r>
                <a:rPr lang="en-GB"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utiger 65 Bold"/>
                  <a:ea typeface="Arial" pitchFamily="4" charset="0"/>
                  <a:cs typeface="Arial" pitchFamily="4" charset="0"/>
                </a:rPr>
                <a:t>Locate IR Heater Over Failed Area </a:t>
              </a:r>
              <a:endParaRPr lang="en-US" dirty="0">
                <a:latin typeface="+mn-lt"/>
                <a:ea typeface="Arial" pitchFamily="4" charset="0"/>
                <a:cs typeface="Arial" pitchFamily="4" charset="0"/>
              </a:endParaRPr>
            </a:p>
          </p:txBody>
        </p:sp>
      </p:grpSp>
      <p:grpSp>
        <p:nvGrpSpPr>
          <p:cNvPr id="31748" name="Group 10"/>
          <p:cNvGrpSpPr>
            <a:grpSpLocks/>
          </p:cNvGrpSpPr>
          <p:nvPr/>
        </p:nvGrpSpPr>
        <p:grpSpPr bwMode="auto">
          <a:xfrm>
            <a:off x="9294813" y="6026150"/>
            <a:ext cx="2894012" cy="908050"/>
            <a:chOff x="9294812" y="5416550"/>
            <a:chExt cx="2894013" cy="908050"/>
          </a:xfrm>
        </p:grpSpPr>
        <p:pic>
          <p:nvPicPr>
            <p:cNvPr id="31749" name="Picture 4"/>
            <p:cNvPicPr>
              <a:picLocks noChangeAspect="1"/>
            </p:cNvPicPr>
            <p:nvPr/>
          </p:nvPicPr>
          <p:blipFill>
            <a:blip r:embed="rId4"/>
            <a:srcRect b="15408"/>
            <a:stretch>
              <a:fillRect/>
            </a:stretch>
          </p:blipFill>
          <p:spPr bwMode="auto">
            <a:xfrm>
              <a:off x="10607103" y="5487988"/>
              <a:ext cx="1581722" cy="836612"/>
            </a:xfrm>
            <a:prstGeom prst="rect">
              <a:avLst/>
            </a:prstGeom>
            <a:noFill/>
            <a:ln w="9525">
              <a:noFill/>
              <a:miter lim="800000"/>
              <a:headEnd/>
              <a:tailEnd/>
            </a:ln>
          </p:spPr>
        </p:pic>
        <p:pic>
          <p:nvPicPr>
            <p:cNvPr id="31750" name="Picture 5" descr="Metalite New Logo.jpg"/>
            <p:cNvPicPr>
              <a:picLocks noChangeAspect="1"/>
            </p:cNvPicPr>
            <p:nvPr/>
          </p:nvPicPr>
          <p:blipFill>
            <a:blip r:embed="rId5"/>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checkerboard(across)">
                                      <p:cBhvr>
                                        <p:cTn id="7" dur="5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Picture13.jpg"/>
          <p:cNvPicPr>
            <a:picLocks noChangeAspect="1"/>
          </p:cNvPicPr>
          <p:nvPr/>
        </p:nvPicPr>
        <p:blipFill>
          <a:blip r:embed="rId3"/>
          <a:srcRect/>
          <a:stretch>
            <a:fillRect/>
          </a:stretch>
        </p:blipFill>
        <p:spPr bwMode="auto">
          <a:xfrm>
            <a:off x="1619250" y="609600"/>
            <a:ext cx="9236075" cy="5553075"/>
          </a:xfrm>
          <a:prstGeom prst="rect">
            <a:avLst/>
          </a:prstGeom>
          <a:noFill/>
          <a:ln w="9525">
            <a:noFill/>
            <a:miter lim="800000"/>
            <a:headEnd/>
            <a:tailEnd/>
          </a:ln>
        </p:spPr>
      </p:pic>
      <p:sp>
        <p:nvSpPr>
          <p:cNvPr id="56323" name="Rectangle 2"/>
          <p:cNvSpPr>
            <a:spLocks noChangeArrowheads="1"/>
          </p:cNvSpPr>
          <p:nvPr/>
        </p:nvSpPr>
        <p:spPr bwMode="auto">
          <a:xfrm>
            <a:off x="857250" y="76200"/>
            <a:ext cx="10569575" cy="461963"/>
          </a:xfrm>
          <a:prstGeom prst="rect">
            <a:avLst/>
          </a:prstGeom>
          <a:noFill/>
          <a:ln w="9525">
            <a:noFill/>
            <a:miter lim="800000"/>
            <a:headEnd/>
            <a:tailEnd/>
          </a:ln>
        </p:spPr>
        <p:txBody>
          <a:bodyPr>
            <a:spAutoFit/>
          </a:bodyPr>
          <a:lstStyle/>
          <a:p>
            <a:pPr algn="ctr"/>
            <a:r>
              <a:rPr lang="en-GB" sz="2400" b="1" u="sng">
                <a:latin typeface="Frutiger 65 Bold" charset="0"/>
              </a:rPr>
              <a:t>nu-phalt with Highways Agency M1 on HRA</a:t>
            </a:r>
            <a:endParaRPr lang="en-US" sz="2400" b="1" u="sng"/>
          </a:p>
        </p:txBody>
      </p:sp>
      <p:grpSp>
        <p:nvGrpSpPr>
          <p:cNvPr id="33796" name="Group 10"/>
          <p:cNvGrpSpPr>
            <a:grpSpLocks/>
          </p:cNvGrpSpPr>
          <p:nvPr/>
        </p:nvGrpSpPr>
        <p:grpSpPr bwMode="auto">
          <a:xfrm>
            <a:off x="9294813" y="6026150"/>
            <a:ext cx="2894012" cy="908050"/>
            <a:chOff x="9294812" y="5416550"/>
            <a:chExt cx="2894013" cy="908050"/>
          </a:xfrm>
        </p:grpSpPr>
        <p:pic>
          <p:nvPicPr>
            <p:cNvPr id="33797" name="Picture 4"/>
            <p:cNvPicPr>
              <a:picLocks noChangeAspect="1"/>
            </p:cNvPicPr>
            <p:nvPr/>
          </p:nvPicPr>
          <p:blipFill>
            <a:blip r:embed="rId4"/>
            <a:srcRect b="15408"/>
            <a:stretch>
              <a:fillRect/>
            </a:stretch>
          </p:blipFill>
          <p:spPr bwMode="auto">
            <a:xfrm>
              <a:off x="10607103" y="5487988"/>
              <a:ext cx="1581722" cy="836612"/>
            </a:xfrm>
            <a:prstGeom prst="rect">
              <a:avLst/>
            </a:prstGeom>
            <a:noFill/>
            <a:ln w="9525">
              <a:noFill/>
              <a:miter lim="800000"/>
              <a:headEnd/>
              <a:tailEnd/>
            </a:ln>
          </p:spPr>
        </p:pic>
        <p:pic>
          <p:nvPicPr>
            <p:cNvPr id="33798" name="Picture 5" descr="Metalite New Logo.jpg"/>
            <p:cNvPicPr>
              <a:picLocks noChangeAspect="1"/>
            </p:cNvPicPr>
            <p:nvPr/>
          </p:nvPicPr>
          <p:blipFill>
            <a:blip r:embed="rId5"/>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checkerboard(across)">
                                      <p:cBhvr>
                                        <p:cTn id="7" dur="500"/>
                                        <p:tgtEl>
                                          <p:spTgt spid="5632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6322"/>
                                        </p:tgtEl>
                                        <p:attrNameLst>
                                          <p:attrName>style.visibility</p:attrName>
                                        </p:attrNameLst>
                                      </p:cBhvr>
                                      <p:to>
                                        <p:strVal val="visible"/>
                                      </p:to>
                                    </p:set>
                                    <p:animEffect transition="in" filter="checkerboard(across)">
                                      <p:cBhvr>
                                        <p:cTn id="11" dur="500"/>
                                        <p:tgtEl>
                                          <p:spTgt spid="56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Picture11.jpg"/>
          <p:cNvPicPr>
            <a:picLocks noChangeAspect="1"/>
          </p:cNvPicPr>
          <p:nvPr/>
        </p:nvPicPr>
        <p:blipFill>
          <a:blip r:embed="rId3"/>
          <a:srcRect/>
          <a:stretch>
            <a:fillRect/>
          </a:stretch>
        </p:blipFill>
        <p:spPr bwMode="auto">
          <a:xfrm>
            <a:off x="684213" y="76200"/>
            <a:ext cx="5376862" cy="6172200"/>
          </a:xfrm>
          <a:prstGeom prst="rect">
            <a:avLst/>
          </a:prstGeom>
          <a:noFill/>
          <a:ln w="9525">
            <a:noFill/>
            <a:miter lim="800000"/>
            <a:headEnd/>
            <a:tailEnd/>
          </a:ln>
        </p:spPr>
      </p:pic>
      <p:sp>
        <p:nvSpPr>
          <p:cNvPr id="4" name="Rectangle 3"/>
          <p:cNvSpPr>
            <a:spLocks noChangeArrowheads="1"/>
          </p:cNvSpPr>
          <p:nvPr/>
        </p:nvSpPr>
        <p:spPr bwMode="auto">
          <a:xfrm>
            <a:off x="6627813" y="3429000"/>
            <a:ext cx="4648200" cy="830263"/>
          </a:xfrm>
          <a:prstGeom prst="rect">
            <a:avLst/>
          </a:prstGeom>
          <a:noFill/>
          <a:ln w="9525">
            <a:noFill/>
            <a:miter lim="800000"/>
            <a:headEnd/>
            <a:tailEnd/>
          </a:ln>
        </p:spPr>
        <p:txBody>
          <a:bodyPr>
            <a:spAutoFit/>
          </a:bodyPr>
          <a:lstStyle/>
          <a:p>
            <a:r>
              <a:rPr lang="en-GB" sz="2400" b="1" u="sng">
                <a:latin typeface="Frutiger 65 Bold" charset="0"/>
              </a:rPr>
              <a:t>Using Hoist System Off - Load Equipment</a:t>
            </a:r>
            <a:endParaRPr lang="en-US" sz="2400" b="1" u="sng">
              <a:latin typeface="Frutiger 65 Bold" charset="0"/>
            </a:endParaRPr>
          </a:p>
        </p:txBody>
      </p:sp>
      <p:grpSp>
        <p:nvGrpSpPr>
          <p:cNvPr id="35844" name="Group 10"/>
          <p:cNvGrpSpPr>
            <a:grpSpLocks/>
          </p:cNvGrpSpPr>
          <p:nvPr/>
        </p:nvGrpSpPr>
        <p:grpSpPr bwMode="auto">
          <a:xfrm>
            <a:off x="9294813" y="6026150"/>
            <a:ext cx="2894012" cy="908050"/>
            <a:chOff x="9294812" y="5416550"/>
            <a:chExt cx="2894013" cy="908050"/>
          </a:xfrm>
        </p:grpSpPr>
        <p:pic>
          <p:nvPicPr>
            <p:cNvPr id="35845" name="Picture 4"/>
            <p:cNvPicPr>
              <a:picLocks noChangeAspect="1"/>
            </p:cNvPicPr>
            <p:nvPr/>
          </p:nvPicPr>
          <p:blipFill>
            <a:blip r:embed="rId4"/>
            <a:srcRect b="15408"/>
            <a:stretch>
              <a:fillRect/>
            </a:stretch>
          </p:blipFill>
          <p:spPr bwMode="auto">
            <a:xfrm>
              <a:off x="10607103" y="5487988"/>
              <a:ext cx="1581722" cy="836612"/>
            </a:xfrm>
            <a:prstGeom prst="rect">
              <a:avLst/>
            </a:prstGeom>
            <a:noFill/>
            <a:ln w="9525">
              <a:noFill/>
              <a:miter lim="800000"/>
              <a:headEnd/>
              <a:tailEnd/>
            </a:ln>
          </p:spPr>
        </p:pic>
        <p:pic>
          <p:nvPicPr>
            <p:cNvPr id="35846" name="Picture 5" descr="Metalite New Logo.jpg"/>
            <p:cNvPicPr>
              <a:picLocks noChangeAspect="1"/>
            </p:cNvPicPr>
            <p:nvPr/>
          </p:nvPicPr>
          <p:blipFill>
            <a:blip r:embed="rId5"/>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checkerboard(across)">
                                      <p:cBhvr>
                                        <p:cTn id="7" dur="500"/>
                                        <p:tgtEl>
                                          <p:spTgt spid="44034"/>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ChangeArrowheads="1"/>
          </p:cNvSpPr>
          <p:nvPr/>
        </p:nvSpPr>
        <p:spPr bwMode="auto">
          <a:xfrm>
            <a:off x="1238250" y="609600"/>
            <a:ext cx="9902825" cy="461963"/>
          </a:xfrm>
          <a:prstGeom prst="rect">
            <a:avLst/>
          </a:prstGeom>
          <a:noFill/>
          <a:ln w="9525">
            <a:noFill/>
            <a:miter lim="800000"/>
            <a:headEnd/>
            <a:tailEnd/>
          </a:ln>
        </p:spPr>
        <p:txBody>
          <a:bodyPr>
            <a:spAutoFit/>
          </a:bodyPr>
          <a:lstStyle/>
          <a:p>
            <a:pPr algn="ctr"/>
            <a:r>
              <a:rPr lang="en-GB" sz="2400" b="1" u="sng">
                <a:latin typeface="Frutiger 65 Bold" charset="0"/>
              </a:rPr>
              <a:t>nu-phalt  re-level on Silverstone GP Circuit</a:t>
            </a:r>
            <a:endParaRPr lang="en-US" sz="2400" b="1" u="sng"/>
          </a:p>
        </p:txBody>
      </p:sp>
      <p:pic>
        <p:nvPicPr>
          <p:cNvPr id="4" name="Picture 3" descr="Copse to Beckets.JPG"/>
          <p:cNvPicPr>
            <a:picLocks noChangeAspect="1"/>
          </p:cNvPicPr>
          <p:nvPr/>
        </p:nvPicPr>
        <p:blipFill>
          <a:blip r:embed="rId3"/>
          <a:srcRect/>
          <a:stretch>
            <a:fillRect/>
          </a:stretch>
        </p:blipFill>
        <p:spPr bwMode="auto">
          <a:xfrm>
            <a:off x="2970213" y="1600200"/>
            <a:ext cx="6475412" cy="3857625"/>
          </a:xfrm>
          <a:prstGeom prst="rect">
            <a:avLst/>
          </a:prstGeom>
          <a:noFill/>
          <a:ln w="9525">
            <a:noFill/>
            <a:miter lim="800000"/>
            <a:headEnd/>
            <a:tailEnd/>
          </a:ln>
        </p:spPr>
      </p:pic>
      <p:grpSp>
        <p:nvGrpSpPr>
          <p:cNvPr id="37892" name="Group 10"/>
          <p:cNvGrpSpPr>
            <a:grpSpLocks/>
          </p:cNvGrpSpPr>
          <p:nvPr/>
        </p:nvGrpSpPr>
        <p:grpSpPr bwMode="auto">
          <a:xfrm>
            <a:off x="9294813" y="6026150"/>
            <a:ext cx="2894012" cy="908050"/>
            <a:chOff x="9294812" y="5416550"/>
            <a:chExt cx="2894013" cy="908050"/>
          </a:xfrm>
        </p:grpSpPr>
        <p:pic>
          <p:nvPicPr>
            <p:cNvPr id="37893" name="Picture 4"/>
            <p:cNvPicPr>
              <a:picLocks noChangeAspect="1"/>
            </p:cNvPicPr>
            <p:nvPr/>
          </p:nvPicPr>
          <p:blipFill>
            <a:blip r:embed="rId4"/>
            <a:srcRect b="15408"/>
            <a:stretch>
              <a:fillRect/>
            </a:stretch>
          </p:blipFill>
          <p:spPr bwMode="auto">
            <a:xfrm>
              <a:off x="10607103" y="5487988"/>
              <a:ext cx="1581722" cy="836612"/>
            </a:xfrm>
            <a:prstGeom prst="rect">
              <a:avLst/>
            </a:prstGeom>
            <a:noFill/>
            <a:ln w="9525">
              <a:noFill/>
              <a:miter lim="800000"/>
              <a:headEnd/>
              <a:tailEnd/>
            </a:ln>
          </p:spPr>
        </p:pic>
        <p:pic>
          <p:nvPicPr>
            <p:cNvPr id="37894" name="Picture 5" descr="Metalite New Logo.jpg"/>
            <p:cNvPicPr>
              <a:picLocks noChangeAspect="1"/>
            </p:cNvPicPr>
            <p:nvPr/>
          </p:nvPicPr>
          <p:blipFill>
            <a:blip r:embed="rId5"/>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checkerboard(across)">
                                      <p:cBhvr>
                                        <p:cTn id="7" dur="500"/>
                                        <p:tgtEl>
                                          <p:spTgt spid="56323"/>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56323"/>
                                        </p:tgtEl>
                                        <p:attrNameLst>
                                          <p:attrName>style.visibility</p:attrName>
                                        </p:attrNameLst>
                                      </p:cBhvr>
                                      <p:to>
                                        <p:strVal val="visible"/>
                                      </p:to>
                                    </p:set>
                                    <p:animEffect transition="in" filter="checkerboard(across)">
                                      <p:cBhvr>
                                        <p:cTn id="10" dur="500"/>
                                        <p:tgtEl>
                                          <p:spTgt spid="56323"/>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bldP spid="5632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2.jpg"/>
          <p:cNvPicPr>
            <a:picLocks noChangeAspect="1"/>
          </p:cNvPicPr>
          <p:nvPr/>
        </p:nvPicPr>
        <p:blipFill>
          <a:blip r:embed="rId2"/>
          <a:srcRect/>
          <a:stretch>
            <a:fillRect/>
          </a:stretch>
        </p:blipFill>
        <p:spPr bwMode="auto">
          <a:xfrm>
            <a:off x="6896100" y="1371600"/>
            <a:ext cx="5141913" cy="3786188"/>
          </a:xfrm>
          <a:prstGeom prst="rect">
            <a:avLst/>
          </a:prstGeom>
          <a:noFill/>
          <a:ln w="9525">
            <a:noFill/>
            <a:miter lim="800000"/>
            <a:headEnd/>
            <a:tailEnd/>
          </a:ln>
        </p:spPr>
      </p:pic>
      <p:sp>
        <p:nvSpPr>
          <p:cNvPr id="6" name="TextBox 5"/>
          <p:cNvSpPr txBox="1">
            <a:spLocks noChangeArrowheads="1"/>
          </p:cNvSpPr>
          <p:nvPr/>
        </p:nvSpPr>
        <p:spPr bwMode="auto">
          <a:xfrm flipH="1">
            <a:off x="2055813" y="0"/>
            <a:ext cx="7696200" cy="661988"/>
          </a:xfrm>
          <a:prstGeom prst="rect">
            <a:avLst/>
          </a:prstGeom>
          <a:noFill/>
          <a:ln w="9525">
            <a:noFill/>
            <a:miter lim="800000"/>
            <a:headEnd/>
            <a:tailEnd/>
          </a:ln>
        </p:spPr>
        <p:txBody>
          <a:bodyPr>
            <a:spAutoFit/>
          </a:bodyPr>
          <a:lstStyle/>
          <a:p>
            <a:pPr algn="ctr" eaLnBrk="0" hangingPunct="0"/>
            <a:r>
              <a:rPr lang="en-GB" sz="3700" b="1" u="sng">
                <a:solidFill>
                  <a:srgbClr val="739A28"/>
                </a:solidFill>
                <a:latin typeface="Calibri Light" pitchFamily="34" charset="0"/>
              </a:rPr>
              <a:t>The NuPhalt Infrared Heater </a:t>
            </a:r>
            <a:endParaRPr lang="en-US" sz="3700" b="1" u="sng">
              <a:solidFill>
                <a:srgbClr val="739A28"/>
              </a:solidFill>
              <a:latin typeface="Calibri Light" pitchFamily="34" charset="0"/>
            </a:endParaRPr>
          </a:p>
        </p:txBody>
      </p:sp>
      <p:sp>
        <p:nvSpPr>
          <p:cNvPr id="7" name="TextBox 6"/>
          <p:cNvSpPr txBox="1">
            <a:spLocks noChangeArrowheads="1"/>
          </p:cNvSpPr>
          <p:nvPr/>
        </p:nvSpPr>
        <p:spPr bwMode="auto">
          <a:xfrm>
            <a:off x="0" y="809625"/>
            <a:ext cx="6780213" cy="6124575"/>
          </a:xfrm>
          <a:prstGeom prst="rect">
            <a:avLst/>
          </a:prstGeom>
          <a:noFill/>
          <a:ln w="9525">
            <a:noFill/>
            <a:miter lim="800000"/>
            <a:headEnd/>
            <a:tailEnd/>
          </a:ln>
        </p:spPr>
        <p:txBody>
          <a:bodyPr>
            <a:spAutoFit/>
          </a:bodyPr>
          <a:lstStyle/>
          <a:p>
            <a:pPr marL="342900" indent="-342900" algn="just" eaLnBrk="0" hangingPunct="0">
              <a:buClr>
                <a:schemeClr val="accent1"/>
              </a:buClr>
              <a:buFont typeface="Wingdings" pitchFamily="2" charset="2"/>
              <a:buChar char="§"/>
            </a:pPr>
            <a:r>
              <a:rPr lang="en-GB" sz="1600">
                <a:latin typeface="Frutiger 65 Bold" charset="0"/>
              </a:rPr>
              <a:t>Patented design built in stainless steel 304 grade body with simple to   operate unique process logic control system</a:t>
            </a:r>
            <a:endParaRPr lang="en-US" sz="1600"/>
          </a:p>
          <a:p>
            <a:pPr marL="342900" indent="-342900" algn="just" eaLnBrk="0" hangingPunct="0">
              <a:buClr>
                <a:schemeClr val="accent1"/>
              </a:buClr>
              <a:buFont typeface="Wingdings" pitchFamily="2" charset="2"/>
              <a:buChar char="§"/>
            </a:pPr>
            <a:endParaRPr lang="en-US" sz="1600"/>
          </a:p>
          <a:p>
            <a:pPr marL="342900" indent="-342900" algn="just" eaLnBrk="0" hangingPunct="0">
              <a:buClr>
                <a:schemeClr val="accent1"/>
              </a:buClr>
              <a:buFont typeface="Wingdings" pitchFamily="2" charset="2"/>
              <a:buChar char="§"/>
            </a:pPr>
            <a:r>
              <a:rPr lang="en-US" sz="1600"/>
              <a:t>The heater has simple to operate solid state process logic control (PLC) system</a:t>
            </a:r>
          </a:p>
          <a:p>
            <a:pPr marL="342900" indent="-342900" algn="just" eaLnBrk="0" hangingPunct="0">
              <a:buClr>
                <a:schemeClr val="accent1"/>
              </a:buClr>
              <a:buFont typeface="Wingdings" pitchFamily="2" charset="2"/>
              <a:buChar char="§"/>
            </a:pPr>
            <a:endParaRPr lang="en-US" sz="1600"/>
          </a:p>
          <a:p>
            <a:pPr marL="342900" indent="-342900" algn="just" eaLnBrk="0" hangingPunct="0">
              <a:buClr>
                <a:schemeClr val="accent1"/>
              </a:buClr>
              <a:buFont typeface="Wingdings" pitchFamily="2" charset="2"/>
              <a:buChar char="§"/>
            </a:pPr>
            <a:r>
              <a:rPr lang="en-US" sz="1600"/>
              <a:t>The infrared heater has a maintenance free knitted alloy mesh with no direct visible flame. This knitted material is not only durable it has an advantage because it allows the burner output to be controlled</a:t>
            </a:r>
          </a:p>
          <a:p>
            <a:pPr marL="342900" indent="-342900" algn="just" eaLnBrk="0" hangingPunct="0">
              <a:buClr>
                <a:schemeClr val="accent1"/>
              </a:buClr>
              <a:buFont typeface="Wingdings" pitchFamily="2" charset="2"/>
              <a:buChar char="§"/>
            </a:pPr>
            <a:endParaRPr lang="en-US" sz="1600"/>
          </a:p>
          <a:p>
            <a:pPr marL="342900" indent="-342900" algn="just" eaLnBrk="0" hangingPunct="0">
              <a:buClr>
                <a:schemeClr val="accent1"/>
              </a:buClr>
              <a:buFont typeface="Wingdings" pitchFamily="2" charset="2"/>
              <a:buChar char="§"/>
            </a:pPr>
            <a:r>
              <a:rPr lang="en-US" sz="1600"/>
              <a:t>It is fully controllable through 4 gas burners and via an on-board computer system initially controlling the burner and then measuring ambient temperature, burner deck temperature and surface temperature.</a:t>
            </a:r>
          </a:p>
          <a:p>
            <a:pPr marL="342900" indent="-342900" algn="just" eaLnBrk="0" hangingPunct="0">
              <a:buClr>
                <a:schemeClr val="accent1"/>
              </a:buClr>
              <a:buFont typeface="Wingdings" pitchFamily="2" charset="2"/>
              <a:buChar char="§"/>
            </a:pPr>
            <a:endParaRPr lang="en-US" sz="1600"/>
          </a:p>
          <a:p>
            <a:pPr marL="342900" indent="-342900" algn="just" eaLnBrk="0" hangingPunct="0">
              <a:buClr>
                <a:schemeClr val="accent1"/>
              </a:buClr>
              <a:buFont typeface="Wingdings" pitchFamily="2" charset="2"/>
              <a:buChar char="§"/>
            </a:pPr>
            <a:r>
              <a:rPr lang="en-US" sz="1600"/>
              <a:t>Due to this controllable heat source the amount of gas and air mix through the pre mix fans will reduce once the surface temperature reaches 150°C(Approx.) and will ensure that the surface being heated is not damaged.</a:t>
            </a:r>
          </a:p>
          <a:p>
            <a:pPr marL="342900" indent="-342900" algn="just" eaLnBrk="0" hangingPunct="0">
              <a:buClr>
                <a:schemeClr val="accent1"/>
              </a:buClr>
              <a:buFont typeface="Wingdings" pitchFamily="2" charset="2"/>
              <a:buChar char="§"/>
            </a:pPr>
            <a:endParaRPr lang="en-US" sz="1600"/>
          </a:p>
          <a:p>
            <a:pPr marL="342900" indent="-342900" algn="just" eaLnBrk="0" hangingPunct="0">
              <a:buClr>
                <a:schemeClr val="accent1"/>
              </a:buClr>
              <a:buFont typeface="Wingdings" pitchFamily="2" charset="2"/>
              <a:buChar char="§"/>
            </a:pPr>
            <a:r>
              <a:rPr lang="en-US" sz="1600"/>
              <a:t>The Infrared heater is mounted on metal casters and therefore it can be easily moved into the position on-site.</a:t>
            </a:r>
          </a:p>
          <a:p>
            <a:pPr marL="342900" indent="-342900" eaLnBrk="0" hangingPunct="0"/>
            <a:endParaRPr lang="en-US" sz="2000">
              <a:latin typeface="Frutiger 65 Bold" charset="0"/>
            </a:endParaRPr>
          </a:p>
          <a:p>
            <a:pPr marL="342900" indent="-342900" eaLnBrk="0" hangingPunct="0">
              <a:buFont typeface="Arial" pitchFamily="34" charset="0"/>
              <a:buChar char="•"/>
            </a:pPr>
            <a:endParaRPr lang="en-US" sz="2000">
              <a:latin typeface="Frutiger 65 Bold" charset="0"/>
            </a:endParaRPr>
          </a:p>
        </p:txBody>
      </p:sp>
      <p:grpSp>
        <p:nvGrpSpPr>
          <p:cNvPr id="39941" name="Group 7"/>
          <p:cNvGrpSpPr>
            <a:grpSpLocks/>
          </p:cNvGrpSpPr>
          <p:nvPr/>
        </p:nvGrpSpPr>
        <p:grpSpPr bwMode="auto">
          <a:xfrm>
            <a:off x="9294813" y="5949950"/>
            <a:ext cx="2894012" cy="908050"/>
            <a:chOff x="9294812" y="5416550"/>
            <a:chExt cx="2894013" cy="908050"/>
          </a:xfrm>
        </p:grpSpPr>
        <p:pic>
          <p:nvPicPr>
            <p:cNvPr id="39942"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39943"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76200"/>
            <a:ext cx="6369050" cy="898525"/>
          </a:xfrm>
        </p:spPr>
        <p:txBody>
          <a:bodyPr wrap="square" numCol="1" anchorCtr="0" compatLnSpc="1">
            <a:prstTxWarp prst="textNoShape">
              <a:avLst/>
            </a:prstTxWarp>
            <a:normAutofit/>
          </a:bodyPr>
          <a:lstStyle/>
          <a:p>
            <a:r>
              <a:rPr lang="en-US" dirty="0" smtClean="0"/>
              <a:t>The 5 types of IR Heaters:</a:t>
            </a:r>
          </a:p>
        </p:txBody>
      </p:sp>
      <p:pic>
        <p:nvPicPr>
          <p:cNvPr id="40963" name="Picture 2" descr="Heater-500-x-2000.png"/>
          <p:cNvPicPr>
            <a:picLocks noChangeAspect="1"/>
          </p:cNvPicPr>
          <p:nvPr/>
        </p:nvPicPr>
        <p:blipFill>
          <a:blip r:embed="rId2"/>
          <a:srcRect/>
          <a:stretch>
            <a:fillRect/>
          </a:stretch>
        </p:blipFill>
        <p:spPr bwMode="auto">
          <a:xfrm>
            <a:off x="227013" y="1905000"/>
            <a:ext cx="5651500" cy="3009900"/>
          </a:xfrm>
          <a:prstGeom prst="rect">
            <a:avLst/>
          </a:prstGeom>
          <a:noFill/>
          <a:ln w="9525">
            <a:noFill/>
            <a:miter lim="800000"/>
            <a:headEnd/>
            <a:tailEnd/>
          </a:ln>
        </p:spPr>
      </p:pic>
      <p:pic>
        <p:nvPicPr>
          <p:cNvPr id="40964" name="Picture 3" descr="Heater-1000-x-2000.png"/>
          <p:cNvPicPr>
            <a:picLocks noChangeAspect="1"/>
          </p:cNvPicPr>
          <p:nvPr/>
        </p:nvPicPr>
        <p:blipFill>
          <a:blip r:embed="rId3"/>
          <a:srcRect/>
          <a:stretch>
            <a:fillRect/>
          </a:stretch>
        </p:blipFill>
        <p:spPr bwMode="auto">
          <a:xfrm>
            <a:off x="7072313" y="-76200"/>
            <a:ext cx="4965700" cy="2644775"/>
          </a:xfrm>
          <a:prstGeom prst="rect">
            <a:avLst/>
          </a:prstGeom>
          <a:noFill/>
          <a:ln w="9525">
            <a:noFill/>
            <a:miter lim="800000"/>
            <a:headEnd/>
            <a:tailEnd/>
          </a:ln>
        </p:spPr>
      </p:pic>
      <p:pic>
        <p:nvPicPr>
          <p:cNvPr id="40965" name="Picture 4" descr="images.png"/>
          <p:cNvPicPr>
            <a:picLocks noChangeAspect="1"/>
          </p:cNvPicPr>
          <p:nvPr/>
        </p:nvPicPr>
        <p:blipFill>
          <a:blip r:embed="rId4"/>
          <a:srcRect/>
          <a:stretch>
            <a:fillRect/>
          </a:stretch>
        </p:blipFill>
        <p:spPr bwMode="auto">
          <a:xfrm>
            <a:off x="7593013" y="3657600"/>
            <a:ext cx="3911600" cy="2082800"/>
          </a:xfrm>
          <a:prstGeom prst="rect">
            <a:avLst/>
          </a:prstGeom>
          <a:noFill/>
          <a:ln w="9525">
            <a:noFill/>
            <a:miter lim="800000"/>
            <a:headEnd/>
            <a:tailEnd/>
          </a:ln>
        </p:spPr>
      </p:pic>
      <p:sp>
        <p:nvSpPr>
          <p:cNvPr id="40966" name="TextBox 5"/>
          <p:cNvSpPr txBox="1">
            <a:spLocks noChangeArrowheads="1"/>
          </p:cNvSpPr>
          <p:nvPr/>
        </p:nvSpPr>
        <p:spPr bwMode="auto">
          <a:xfrm>
            <a:off x="1522413" y="4343400"/>
            <a:ext cx="3962400" cy="646113"/>
          </a:xfrm>
          <a:prstGeom prst="rect">
            <a:avLst/>
          </a:prstGeom>
          <a:noFill/>
          <a:ln w="9525">
            <a:noFill/>
            <a:miter lim="800000"/>
            <a:headEnd/>
            <a:tailEnd/>
          </a:ln>
        </p:spPr>
        <p:txBody>
          <a:bodyPr>
            <a:spAutoFit/>
          </a:bodyPr>
          <a:lstStyle/>
          <a:p>
            <a:r>
              <a:rPr lang="en-US"/>
              <a:t>0.5 x 2 Meter – Specially for Logitudinal Repairs</a:t>
            </a:r>
          </a:p>
        </p:txBody>
      </p:sp>
      <p:sp>
        <p:nvSpPr>
          <p:cNvPr id="40967" name="TextBox 6"/>
          <p:cNvSpPr txBox="1">
            <a:spLocks noChangeArrowheads="1"/>
          </p:cNvSpPr>
          <p:nvPr/>
        </p:nvSpPr>
        <p:spPr bwMode="auto">
          <a:xfrm>
            <a:off x="8228013" y="2438400"/>
            <a:ext cx="3048000" cy="646113"/>
          </a:xfrm>
          <a:prstGeom prst="rect">
            <a:avLst/>
          </a:prstGeom>
          <a:noFill/>
          <a:ln w="9525">
            <a:noFill/>
            <a:miter lim="800000"/>
            <a:headEnd/>
            <a:tailEnd/>
          </a:ln>
        </p:spPr>
        <p:txBody>
          <a:bodyPr>
            <a:spAutoFit/>
          </a:bodyPr>
          <a:lstStyle/>
          <a:p>
            <a:r>
              <a:rPr lang="en-US"/>
              <a:t>1 x 2 Meter – Highways and Urban Road Potholes</a:t>
            </a:r>
          </a:p>
        </p:txBody>
      </p:sp>
      <p:sp>
        <p:nvSpPr>
          <p:cNvPr id="40968" name="TextBox 7"/>
          <p:cNvSpPr txBox="1">
            <a:spLocks noChangeArrowheads="1"/>
          </p:cNvSpPr>
          <p:nvPr/>
        </p:nvSpPr>
        <p:spPr bwMode="auto">
          <a:xfrm>
            <a:off x="8304213" y="5638800"/>
            <a:ext cx="3276600" cy="646113"/>
          </a:xfrm>
          <a:prstGeom prst="rect">
            <a:avLst/>
          </a:prstGeom>
          <a:noFill/>
          <a:ln w="9525">
            <a:noFill/>
            <a:miter lim="800000"/>
            <a:headEnd/>
            <a:tailEnd/>
          </a:ln>
        </p:spPr>
        <p:txBody>
          <a:bodyPr>
            <a:spAutoFit/>
          </a:bodyPr>
          <a:lstStyle/>
          <a:p>
            <a:r>
              <a:rPr lang="en-US"/>
              <a:t>1 x 1 Meter – For smaller vehicle &amp; narrow city roads</a:t>
            </a: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eater-800-x-800.png"/>
          <p:cNvPicPr>
            <a:picLocks noChangeAspect="1"/>
          </p:cNvPicPr>
          <p:nvPr/>
        </p:nvPicPr>
        <p:blipFill>
          <a:blip r:embed="rId2"/>
          <a:srcRect/>
          <a:stretch>
            <a:fillRect/>
          </a:stretch>
        </p:blipFill>
        <p:spPr bwMode="auto">
          <a:xfrm>
            <a:off x="-458788" y="-152400"/>
            <a:ext cx="7224713" cy="3848100"/>
          </a:xfrm>
          <a:prstGeom prst="rect">
            <a:avLst/>
          </a:prstGeom>
          <a:noFill/>
          <a:ln w="9525">
            <a:noFill/>
            <a:miter lim="800000"/>
            <a:headEnd/>
            <a:tailEnd/>
          </a:ln>
        </p:spPr>
      </p:pic>
      <p:pic>
        <p:nvPicPr>
          <p:cNvPr id="41987" name="Picture 3" descr="heater-250-x-2000.png"/>
          <p:cNvPicPr>
            <a:picLocks noChangeAspect="1"/>
          </p:cNvPicPr>
          <p:nvPr/>
        </p:nvPicPr>
        <p:blipFill>
          <a:blip r:embed="rId3"/>
          <a:srcRect/>
          <a:stretch>
            <a:fillRect/>
          </a:stretch>
        </p:blipFill>
        <p:spPr bwMode="auto">
          <a:xfrm>
            <a:off x="5332413" y="2438400"/>
            <a:ext cx="7099300" cy="3781425"/>
          </a:xfrm>
          <a:prstGeom prst="rect">
            <a:avLst/>
          </a:prstGeom>
          <a:noFill/>
          <a:ln w="9525">
            <a:noFill/>
            <a:miter lim="800000"/>
            <a:headEnd/>
            <a:tailEnd/>
          </a:ln>
        </p:spPr>
      </p:pic>
      <p:sp>
        <p:nvSpPr>
          <p:cNvPr id="41988" name="TextBox 4"/>
          <p:cNvSpPr txBox="1">
            <a:spLocks noChangeArrowheads="1"/>
          </p:cNvSpPr>
          <p:nvPr/>
        </p:nvSpPr>
        <p:spPr bwMode="auto">
          <a:xfrm>
            <a:off x="1370013" y="3200400"/>
            <a:ext cx="3962400" cy="646113"/>
          </a:xfrm>
          <a:prstGeom prst="rect">
            <a:avLst/>
          </a:prstGeom>
          <a:noFill/>
          <a:ln w="9525">
            <a:noFill/>
            <a:miter lim="800000"/>
            <a:headEnd/>
            <a:tailEnd/>
          </a:ln>
        </p:spPr>
        <p:txBody>
          <a:bodyPr>
            <a:spAutoFit/>
          </a:bodyPr>
          <a:lstStyle/>
          <a:p>
            <a:r>
              <a:rPr lang="en-US"/>
              <a:t>0.8 x 0.8 Meter – Specially for repair work around poles</a:t>
            </a:r>
          </a:p>
        </p:txBody>
      </p:sp>
      <p:sp>
        <p:nvSpPr>
          <p:cNvPr id="41989" name="TextBox 5"/>
          <p:cNvSpPr txBox="1">
            <a:spLocks noChangeArrowheads="1"/>
          </p:cNvSpPr>
          <p:nvPr/>
        </p:nvSpPr>
        <p:spPr bwMode="auto">
          <a:xfrm>
            <a:off x="7085013" y="5410200"/>
            <a:ext cx="3962400" cy="646113"/>
          </a:xfrm>
          <a:prstGeom prst="rect">
            <a:avLst/>
          </a:prstGeom>
          <a:noFill/>
          <a:ln w="9525">
            <a:noFill/>
            <a:miter lim="800000"/>
            <a:headEnd/>
            <a:tailEnd/>
          </a:ln>
        </p:spPr>
        <p:txBody>
          <a:bodyPr>
            <a:spAutoFit/>
          </a:bodyPr>
          <a:lstStyle/>
          <a:p>
            <a:r>
              <a:rPr lang="en-US"/>
              <a:t>0.25 x 2 Meter – Specially for Tranche repairs &amp; metal work</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bwMode="auto">
          <a:xfrm rot="10800000" flipV="1">
            <a:off x="4038600" y="228600"/>
            <a:ext cx="6856413" cy="571500"/>
          </a:xfrm>
          <a:ln>
            <a:miter lim="800000"/>
            <a:headEnd/>
            <a:tailEnd/>
          </a:ln>
        </p:spPr>
        <p:txBody>
          <a:bodyPr wrap="square" numCol="1" anchor="t" anchorCtr="0" compatLnSpc="1">
            <a:prstTxWarp prst="textNoShape">
              <a:avLst/>
            </a:prstTxWarp>
          </a:bodyPr>
          <a:lstStyle/>
          <a:p>
            <a:r>
              <a:rPr lang="en-GB" sz="2800" b="1" u="sng" smtClean="0">
                <a:solidFill>
                  <a:srgbClr val="262626"/>
                </a:solidFill>
                <a:latin typeface="Frutiger 65 Bold" charset="0"/>
              </a:rPr>
              <a:t>Ready To Drive Away</a:t>
            </a:r>
            <a:endParaRPr lang="en-US" sz="2800" b="1" u="sng" smtClean="0">
              <a:solidFill>
                <a:srgbClr val="262626"/>
              </a:solidFill>
              <a:latin typeface="Frutiger 65 Bold" charset="0"/>
            </a:endParaRPr>
          </a:p>
        </p:txBody>
      </p:sp>
      <p:pic>
        <p:nvPicPr>
          <p:cNvPr id="11" name="Picture 10" descr="DSC02397.JPG"/>
          <p:cNvPicPr>
            <a:picLocks noChangeAspect="1"/>
          </p:cNvPicPr>
          <p:nvPr/>
        </p:nvPicPr>
        <p:blipFill>
          <a:blip r:embed="rId2"/>
          <a:srcRect/>
          <a:stretch>
            <a:fillRect/>
          </a:stretch>
        </p:blipFill>
        <p:spPr bwMode="auto">
          <a:xfrm>
            <a:off x="2190750" y="1295400"/>
            <a:ext cx="8094663" cy="4090988"/>
          </a:xfrm>
          <a:prstGeom prst="rect">
            <a:avLst/>
          </a:prstGeom>
          <a:noFill/>
          <a:ln w="9525">
            <a:noFill/>
            <a:miter lim="800000"/>
            <a:headEnd/>
            <a:tailEnd/>
          </a:ln>
        </p:spPr>
      </p:pic>
      <p:grpSp>
        <p:nvGrpSpPr>
          <p:cNvPr id="43012" name="Group 10"/>
          <p:cNvGrpSpPr>
            <a:grpSpLocks/>
          </p:cNvGrpSpPr>
          <p:nvPr/>
        </p:nvGrpSpPr>
        <p:grpSpPr bwMode="auto">
          <a:xfrm>
            <a:off x="9294813" y="6026150"/>
            <a:ext cx="2894012" cy="908050"/>
            <a:chOff x="9294812" y="5416550"/>
            <a:chExt cx="2894013" cy="908050"/>
          </a:xfrm>
        </p:grpSpPr>
        <p:pic>
          <p:nvPicPr>
            <p:cNvPr id="43013"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43014"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685800"/>
            <a:ext cx="4191000" cy="3505200"/>
          </a:xfrm>
        </p:spPr>
        <p:txBody>
          <a:bodyPr wrap="square" numCol="1" anchorCtr="0" compatLnSpc="1">
            <a:prstTxWarp prst="textNoShape">
              <a:avLst/>
            </a:prstTxWarp>
            <a:normAutofit/>
          </a:bodyPr>
          <a:lstStyle/>
          <a:p>
            <a:r>
              <a:rPr lang="en-US" sz="3500" dirty="0" smtClean="0"/>
              <a:t>Potholes aren’t just a local problem, It’s a </a:t>
            </a:r>
            <a:br>
              <a:rPr lang="en-US" sz="3500" dirty="0" smtClean="0"/>
            </a:br>
            <a:r>
              <a:rPr lang="en-US" sz="3500" dirty="0" smtClean="0"/>
              <a:t>global problem that needs local solution</a:t>
            </a:r>
          </a:p>
        </p:txBody>
      </p:sp>
      <p:pic>
        <p:nvPicPr>
          <p:cNvPr id="20483" name="Content Placeholder 7" descr="set2.jpg"/>
          <p:cNvPicPr>
            <a:picLocks noGrp="1" noChangeAspect="1"/>
          </p:cNvPicPr>
          <p:nvPr>
            <p:ph idx="1"/>
          </p:nvPr>
        </p:nvPicPr>
        <p:blipFill>
          <a:blip r:embed="rId2"/>
          <a:srcRect t="-30188" b="-30188"/>
          <a:stretch>
            <a:fillRect/>
          </a:stretch>
        </p:blipFill>
        <p:spPr>
          <a:xfrm>
            <a:off x="4265613" y="0"/>
            <a:ext cx="7543800" cy="6858000"/>
          </a:xfrm>
        </p:spPr>
      </p:pic>
      <p:grpSp>
        <p:nvGrpSpPr>
          <p:cNvPr id="20484" name="Group 5"/>
          <p:cNvGrpSpPr>
            <a:grpSpLocks/>
          </p:cNvGrpSpPr>
          <p:nvPr/>
        </p:nvGrpSpPr>
        <p:grpSpPr bwMode="auto">
          <a:xfrm>
            <a:off x="9294813" y="5949950"/>
            <a:ext cx="2894012" cy="908050"/>
            <a:chOff x="9294812" y="5416550"/>
            <a:chExt cx="2894013" cy="908050"/>
          </a:xfrm>
        </p:grpSpPr>
        <p:pic>
          <p:nvPicPr>
            <p:cNvPr id="20485"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20486"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descr="Control Panel.jpg"/>
          <p:cNvPicPr>
            <a:picLocks noChangeAspect="1"/>
          </p:cNvPicPr>
          <p:nvPr/>
        </p:nvPicPr>
        <p:blipFill>
          <a:blip r:embed="rId2"/>
          <a:srcRect/>
          <a:stretch>
            <a:fillRect/>
          </a:stretch>
        </p:blipFill>
        <p:spPr bwMode="auto">
          <a:xfrm>
            <a:off x="2360613" y="1357313"/>
            <a:ext cx="7572375" cy="4357687"/>
          </a:xfrm>
          <a:prstGeom prst="rect">
            <a:avLst/>
          </a:prstGeom>
          <a:noFill/>
          <a:ln w="9525">
            <a:noFill/>
            <a:miter lim="800000"/>
            <a:headEnd/>
            <a:tailEnd/>
          </a:ln>
        </p:spPr>
      </p:pic>
      <p:sp>
        <p:nvSpPr>
          <p:cNvPr id="14" name="Rectangle 3"/>
          <p:cNvSpPr>
            <a:spLocks noChangeArrowheads="1"/>
          </p:cNvSpPr>
          <p:nvPr/>
        </p:nvSpPr>
        <p:spPr bwMode="auto">
          <a:xfrm>
            <a:off x="1903413" y="228600"/>
            <a:ext cx="8458200" cy="661988"/>
          </a:xfrm>
          <a:prstGeom prst="rect">
            <a:avLst/>
          </a:prstGeom>
          <a:noFill/>
          <a:ln w="9525">
            <a:noFill/>
            <a:miter lim="800000"/>
            <a:headEnd/>
            <a:tailEnd/>
          </a:ln>
        </p:spPr>
        <p:txBody>
          <a:bodyPr>
            <a:spAutoFit/>
          </a:bodyPr>
          <a:lstStyle/>
          <a:p>
            <a:pPr algn="ctr"/>
            <a:r>
              <a:rPr lang="en-GB" sz="3700" b="1" u="sng">
                <a:solidFill>
                  <a:srgbClr val="739A28"/>
                </a:solidFill>
                <a:latin typeface="Calibri Light" pitchFamily="34" charset="0"/>
              </a:rPr>
              <a:t>NuPhalt Infrared System Process</a:t>
            </a:r>
            <a:endParaRPr lang="en-US" sz="3700" b="1" u="sng">
              <a:solidFill>
                <a:srgbClr val="739A28"/>
              </a:solidFill>
              <a:latin typeface="Calibri Light" pitchFamily="34" charset="0"/>
            </a:endParaRPr>
          </a:p>
        </p:txBody>
      </p:sp>
      <p:grpSp>
        <p:nvGrpSpPr>
          <p:cNvPr id="44036" name="Group 5"/>
          <p:cNvGrpSpPr>
            <a:grpSpLocks/>
          </p:cNvGrpSpPr>
          <p:nvPr/>
        </p:nvGrpSpPr>
        <p:grpSpPr bwMode="auto">
          <a:xfrm>
            <a:off x="9294813" y="5949950"/>
            <a:ext cx="2894012" cy="908050"/>
            <a:chOff x="9294812" y="5416550"/>
            <a:chExt cx="2894013" cy="908050"/>
          </a:xfrm>
        </p:grpSpPr>
        <p:pic>
          <p:nvPicPr>
            <p:cNvPr id="44037"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44038"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heckerboard(across)">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rner Ops.jpg"/>
          <p:cNvPicPr>
            <a:picLocks noChangeAspect="1"/>
          </p:cNvPicPr>
          <p:nvPr/>
        </p:nvPicPr>
        <p:blipFill>
          <a:blip r:embed="rId2"/>
          <a:srcRect/>
          <a:stretch>
            <a:fillRect/>
          </a:stretch>
        </p:blipFill>
        <p:spPr bwMode="auto">
          <a:xfrm>
            <a:off x="2417763" y="1776413"/>
            <a:ext cx="7715250" cy="3786187"/>
          </a:xfrm>
          <a:prstGeom prst="rect">
            <a:avLst/>
          </a:prstGeom>
          <a:noFill/>
          <a:ln w="9525">
            <a:noFill/>
            <a:miter lim="800000"/>
            <a:headEnd/>
            <a:tailEnd/>
          </a:ln>
        </p:spPr>
      </p:pic>
      <p:sp>
        <p:nvSpPr>
          <p:cNvPr id="6" name="Rectangle 5"/>
          <p:cNvSpPr>
            <a:spLocks noChangeArrowheads="1"/>
          </p:cNvSpPr>
          <p:nvPr/>
        </p:nvSpPr>
        <p:spPr bwMode="auto">
          <a:xfrm>
            <a:off x="608013" y="304800"/>
            <a:ext cx="11125200" cy="661988"/>
          </a:xfrm>
          <a:prstGeom prst="rect">
            <a:avLst/>
          </a:prstGeom>
          <a:noFill/>
          <a:ln w="9525">
            <a:noFill/>
            <a:miter lim="800000"/>
            <a:headEnd/>
            <a:tailEnd/>
          </a:ln>
        </p:spPr>
        <p:txBody>
          <a:bodyPr>
            <a:spAutoFit/>
          </a:bodyPr>
          <a:lstStyle/>
          <a:p>
            <a:pPr algn="ctr" eaLnBrk="0" hangingPunct="0"/>
            <a:r>
              <a:rPr lang="en-GB" sz="3700" b="1" u="sng">
                <a:solidFill>
                  <a:srgbClr val="739A28"/>
                </a:solidFill>
                <a:latin typeface="Calibri Light" pitchFamily="34" charset="0"/>
              </a:rPr>
              <a:t>How Does The NuPhalt Infrared System Work? </a:t>
            </a:r>
            <a:endParaRPr lang="en-US" sz="3700" b="1" u="sng">
              <a:solidFill>
                <a:srgbClr val="739A28"/>
              </a:solidFill>
              <a:latin typeface="Calibri Light" pitchFamily="34" charset="0"/>
            </a:endParaRPr>
          </a:p>
        </p:txBody>
      </p:sp>
      <p:grpSp>
        <p:nvGrpSpPr>
          <p:cNvPr id="45060" name="Group 6"/>
          <p:cNvGrpSpPr>
            <a:grpSpLocks/>
          </p:cNvGrpSpPr>
          <p:nvPr/>
        </p:nvGrpSpPr>
        <p:grpSpPr bwMode="auto">
          <a:xfrm>
            <a:off x="9294813" y="5949950"/>
            <a:ext cx="2894012" cy="908050"/>
            <a:chOff x="9294812" y="5416550"/>
            <a:chExt cx="2894013" cy="908050"/>
          </a:xfrm>
        </p:grpSpPr>
        <p:pic>
          <p:nvPicPr>
            <p:cNvPr id="45061"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45062"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1065213" y="1295400"/>
            <a:ext cx="10058400" cy="4648200"/>
          </a:xfrm>
          <a:prstGeom prst="rect">
            <a:avLst/>
          </a:prstGeom>
          <a:noFill/>
          <a:ln w="9525">
            <a:noFill/>
            <a:miter lim="800000"/>
            <a:headEnd/>
            <a:tailEnd/>
          </a:ln>
        </p:spPr>
      </p:pic>
      <p:grpSp>
        <p:nvGrpSpPr>
          <p:cNvPr id="46083" name="Group 4"/>
          <p:cNvGrpSpPr>
            <a:grpSpLocks/>
          </p:cNvGrpSpPr>
          <p:nvPr/>
        </p:nvGrpSpPr>
        <p:grpSpPr bwMode="auto">
          <a:xfrm>
            <a:off x="9294813" y="5949950"/>
            <a:ext cx="2894012" cy="908050"/>
            <a:chOff x="9294812" y="5416550"/>
            <a:chExt cx="2894013" cy="908050"/>
          </a:xfrm>
        </p:grpSpPr>
        <p:pic>
          <p:nvPicPr>
            <p:cNvPr id="46085"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46086"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
        <p:nvSpPr>
          <p:cNvPr id="8" name="TextBox 7"/>
          <p:cNvSpPr txBox="1"/>
          <p:nvPr/>
        </p:nvSpPr>
        <p:spPr>
          <a:xfrm>
            <a:off x="2481263" y="228600"/>
            <a:ext cx="7118350" cy="646113"/>
          </a:xfrm>
          <a:prstGeom prst="rect">
            <a:avLst/>
          </a:prstGeom>
          <a:noFill/>
        </p:spPr>
        <p:txBody>
          <a:bodyPr wrap="none">
            <a:spAutoFit/>
          </a:bodyPr>
          <a:lstStyle/>
          <a:p>
            <a:pPr>
              <a:defRPr/>
            </a:pPr>
            <a:r>
              <a:rPr lang="en-US" sz="3600" b="1" u="sng" spc="-50" dirty="0">
                <a:solidFill>
                  <a:schemeClr val="accent1">
                    <a:lumMod val="75000"/>
                  </a:schemeClr>
                </a:solidFill>
                <a:latin typeface="+mj-lt"/>
                <a:ea typeface="+mj-ea"/>
                <a:cs typeface="+mj-cs"/>
              </a:rPr>
              <a:t>Unique &amp; Innovative NIT Heaters</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It 1.png"/>
          <p:cNvPicPr>
            <a:picLocks noChangeAspect="1"/>
          </p:cNvPicPr>
          <p:nvPr/>
        </p:nvPicPr>
        <p:blipFill>
          <a:blip r:embed="rId2"/>
          <a:srcRect/>
          <a:stretch>
            <a:fillRect/>
          </a:stretch>
        </p:blipFill>
        <p:spPr bwMode="auto">
          <a:xfrm>
            <a:off x="531813" y="1371600"/>
            <a:ext cx="4389437" cy="3500438"/>
          </a:xfrm>
          <a:prstGeom prst="rect">
            <a:avLst/>
          </a:prstGeom>
          <a:noFill/>
          <a:ln w="9525">
            <a:noFill/>
            <a:miter lim="800000"/>
            <a:headEnd/>
            <a:tailEnd/>
          </a:ln>
        </p:spPr>
      </p:pic>
      <p:pic>
        <p:nvPicPr>
          <p:cNvPr id="6" name="Picture 5" descr="Nit 2.jpg"/>
          <p:cNvPicPr>
            <a:picLocks noChangeAspect="1"/>
          </p:cNvPicPr>
          <p:nvPr/>
        </p:nvPicPr>
        <p:blipFill>
          <a:blip r:embed="rId3"/>
          <a:srcRect/>
          <a:stretch>
            <a:fillRect/>
          </a:stretch>
        </p:blipFill>
        <p:spPr bwMode="auto">
          <a:xfrm>
            <a:off x="6246813" y="1371600"/>
            <a:ext cx="4360862" cy="3500438"/>
          </a:xfrm>
          <a:prstGeom prst="rect">
            <a:avLst/>
          </a:prstGeom>
          <a:noFill/>
          <a:ln w="9525">
            <a:noFill/>
            <a:miter lim="800000"/>
            <a:headEnd/>
            <a:tailEnd/>
          </a:ln>
        </p:spPr>
      </p:pic>
      <p:sp>
        <p:nvSpPr>
          <p:cNvPr id="7" name="TextBox 6"/>
          <p:cNvSpPr txBox="1">
            <a:spLocks noChangeArrowheads="1"/>
          </p:cNvSpPr>
          <p:nvPr/>
        </p:nvSpPr>
        <p:spPr bwMode="auto">
          <a:xfrm>
            <a:off x="1370013" y="304800"/>
            <a:ext cx="8763000" cy="661988"/>
          </a:xfrm>
          <a:prstGeom prst="rect">
            <a:avLst/>
          </a:prstGeom>
          <a:noFill/>
          <a:ln w="9525">
            <a:noFill/>
            <a:miter lim="800000"/>
            <a:headEnd/>
            <a:tailEnd/>
          </a:ln>
        </p:spPr>
        <p:txBody>
          <a:bodyPr>
            <a:spAutoFit/>
          </a:bodyPr>
          <a:lstStyle/>
          <a:p>
            <a:pPr algn="ctr" eaLnBrk="0" hangingPunct="0"/>
            <a:r>
              <a:rPr lang="en-GB" sz="3700" b="1" u="sng">
                <a:solidFill>
                  <a:srgbClr val="739A28"/>
                </a:solidFill>
                <a:latin typeface="Calibri Light" pitchFamily="34" charset="0"/>
              </a:rPr>
              <a:t>NuPhalt NIT Infrared Heater Panel</a:t>
            </a:r>
            <a:endParaRPr lang="en-US" sz="3700" b="1" u="sng">
              <a:solidFill>
                <a:srgbClr val="739A28"/>
              </a:solidFill>
              <a:latin typeface="Calibri Light" pitchFamily="34" charset="0"/>
            </a:endParaRPr>
          </a:p>
        </p:txBody>
      </p:sp>
      <p:sp>
        <p:nvSpPr>
          <p:cNvPr id="8" name="TextBox 7"/>
          <p:cNvSpPr txBox="1">
            <a:spLocks noChangeArrowheads="1"/>
          </p:cNvSpPr>
          <p:nvPr/>
        </p:nvSpPr>
        <p:spPr bwMode="auto">
          <a:xfrm>
            <a:off x="760413" y="5105400"/>
            <a:ext cx="3962400" cy="430213"/>
          </a:xfrm>
          <a:prstGeom prst="rect">
            <a:avLst/>
          </a:prstGeom>
          <a:noFill/>
          <a:ln w="9525">
            <a:noFill/>
            <a:miter lim="800000"/>
            <a:headEnd/>
            <a:tailEnd/>
          </a:ln>
        </p:spPr>
        <p:txBody>
          <a:bodyPr>
            <a:spAutoFit/>
          </a:bodyPr>
          <a:lstStyle/>
          <a:p>
            <a:pPr algn="ctr" eaLnBrk="0" hangingPunct="0"/>
            <a:r>
              <a:rPr lang="en-GB" sz="2200">
                <a:latin typeface="Frutiger 65 Bold" charset="0"/>
              </a:rPr>
              <a:t>NIT at Ambient Temperature</a:t>
            </a:r>
            <a:endParaRPr lang="en-US" sz="2200">
              <a:latin typeface="Frutiger 65 Bold" charset="0"/>
            </a:endParaRPr>
          </a:p>
        </p:txBody>
      </p:sp>
      <p:sp>
        <p:nvSpPr>
          <p:cNvPr id="9" name="TextBox 8"/>
          <p:cNvSpPr txBox="1">
            <a:spLocks noChangeArrowheads="1"/>
          </p:cNvSpPr>
          <p:nvPr/>
        </p:nvSpPr>
        <p:spPr bwMode="auto">
          <a:xfrm>
            <a:off x="6323013" y="5105400"/>
            <a:ext cx="4149725" cy="430213"/>
          </a:xfrm>
          <a:prstGeom prst="rect">
            <a:avLst/>
          </a:prstGeom>
          <a:noFill/>
          <a:ln w="9525">
            <a:noFill/>
            <a:miter lim="800000"/>
            <a:headEnd/>
            <a:tailEnd/>
          </a:ln>
        </p:spPr>
        <p:txBody>
          <a:bodyPr>
            <a:spAutoFit/>
          </a:bodyPr>
          <a:lstStyle/>
          <a:p>
            <a:pPr algn="r" eaLnBrk="0" hangingPunct="0"/>
            <a:r>
              <a:rPr lang="en-GB" sz="2200">
                <a:latin typeface="Frutiger 65 Bold" charset="0"/>
              </a:rPr>
              <a:t> NIT at Operating Temperature</a:t>
            </a:r>
            <a:endParaRPr lang="en-US" sz="2200">
              <a:latin typeface="Frutiger 65 Bold" charset="0"/>
            </a:endParaRPr>
          </a:p>
        </p:txBody>
      </p:sp>
      <p:grpSp>
        <p:nvGrpSpPr>
          <p:cNvPr id="47111" name="Group 9"/>
          <p:cNvGrpSpPr>
            <a:grpSpLocks/>
          </p:cNvGrpSpPr>
          <p:nvPr/>
        </p:nvGrpSpPr>
        <p:grpSpPr bwMode="auto">
          <a:xfrm>
            <a:off x="9294813" y="5949950"/>
            <a:ext cx="2894012" cy="908050"/>
            <a:chOff x="9294812" y="5416550"/>
            <a:chExt cx="2894013" cy="908050"/>
          </a:xfrm>
        </p:grpSpPr>
        <p:pic>
          <p:nvPicPr>
            <p:cNvPr id="47112" name="Picture 4"/>
            <p:cNvPicPr>
              <a:picLocks noChangeAspect="1"/>
            </p:cNvPicPr>
            <p:nvPr/>
          </p:nvPicPr>
          <p:blipFill>
            <a:blip r:embed="rId4"/>
            <a:srcRect b="15408"/>
            <a:stretch>
              <a:fillRect/>
            </a:stretch>
          </p:blipFill>
          <p:spPr bwMode="auto">
            <a:xfrm>
              <a:off x="10607103" y="5487988"/>
              <a:ext cx="1581722" cy="836612"/>
            </a:xfrm>
            <a:prstGeom prst="rect">
              <a:avLst/>
            </a:prstGeom>
            <a:noFill/>
            <a:ln w="9525">
              <a:noFill/>
              <a:miter lim="800000"/>
              <a:headEnd/>
              <a:tailEnd/>
            </a:ln>
          </p:spPr>
        </p:pic>
        <p:pic>
          <p:nvPicPr>
            <p:cNvPr id="47113" name="Picture 5" descr="Metalite New Logo.jpg"/>
            <p:cNvPicPr>
              <a:picLocks noChangeAspect="1"/>
            </p:cNvPicPr>
            <p:nvPr/>
          </p:nvPicPr>
          <p:blipFill>
            <a:blip r:embed="rId5"/>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par>
                          <p:cTn id="21" fill="hold">
                            <p:stCondLst>
                              <p:cond delay="500"/>
                            </p:stCondLst>
                            <p:childTnLst>
                              <p:par>
                                <p:cTn id="22" presetID="5" presetClass="entr" presetSubtype="1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p:cNvSpPr>
          <p:nvPr/>
        </p:nvSpPr>
        <p:spPr bwMode="auto">
          <a:xfrm>
            <a:off x="1143000" y="5000625"/>
            <a:ext cx="9807575" cy="369888"/>
          </a:xfrm>
          <a:prstGeom prst="rect">
            <a:avLst/>
          </a:prstGeom>
          <a:blipFill dpi="0" rotWithShape="1">
            <a:blip r:embed="rId3"/>
            <a:srcRect/>
            <a:tile tx="0" ty="0" sx="100000" sy="100000" flip="none" algn="tl"/>
          </a:blipFill>
          <a:ln w="9525">
            <a:noFill/>
            <a:miter lim="800000"/>
            <a:headEnd/>
            <a:tailEnd/>
          </a:ln>
        </p:spPr>
        <p:txBody>
          <a:bodyPr>
            <a:spAutoFit/>
          </a:bodyPr>
          <a:lstStyle/>
          <a:p>
            <a:endParaRPr lang="en-US"/>
          </a:p>
        </p:txBody>
      </p:sp>
      <p:pic>
        <p:nvPicPr>
          <p:cNvPr id="19" name="Picture 18" descr="Wearing Course Pot Hole.jpg"/>
          <p:cNvPicPr>
            <a:picLocks noChangeAspect="1"/>
          </p:cNvPicPr>
          <p:nvPr/>
        </p:nvPicPr>
        <p:blipFill>
          <a:blip r:embed="rId4"/>
          <a:srcRect/>
          <a:stretch>
            <a:fillRect/>
          </a:stretch>
        </p:blipFill>
        <p:spPr bwMode="auto">
          <a:xfrm>
            <a:off x="1143000" y="4572000"/>
            <a:ext cx="9807575" cy="476250"/>
          </a:xfrm>
          <a:prstGeom prst="rect">
            <a:avLst/>
          </a:prstGeom>
          <a:noFill/>
          <a:ln w="9525">
            <a:noFill/>
            <a:miter lim="800000"/>
            <a:headEnd/>
            <a:tailEnd/>
          </a:ln>
        </p:spPr>
      </p:pic>
      <p:sp>
        <p:nvSpPr>
          <p:cNvPr id="26" name="TextBox 25"/>
          <p:cNvSpPr txBox="1">
            <a:spLocks noChangeArrowheads="1"/>
          </p:cNvSpPr>
          <p:nvPr/>
        </p:nvSpPr>
        <p:spPr bwMode="auto">
          <a:xfrm>
            <a:off x="2000250" y="3214688"/>
            <a:ext cx="7521575" cy="369887"/>
          </a:xfrm>
          <a:prstGeom prst="rect">
            <a:avLst/>
          </a:prstGeom>
          <a:solidFill>
            <a:srgbClr val="F7FEA0"/>
          </a:solidFill>
          <a:ln w="9525">
            <a:noFill/>
            <a:miter lim="800000"/>
            <a:headEnd/>
            <a:tailEnd/>
          </a:ln>
        </p:spPr>
        <p:txBody>
          <a:bodyPr>
            <a:spAutoFit/>
          </a:bodyPr>
          <a:lstStyle/>
          <a:p>
            <a:endParaRPr lang="en-US"/>
          </a:p>
        </p:txBody>
      </p:sp>
      <p:sp>
        <p:nvSpPr>
          <p:cNvPr id="27" name="TextBox 26"/>
          <p:cNvSpPr txBox="1">
            <a:spLocks noChangeArrowheads="1"/>
          </p:cNvSpPr>
          <p:nvPr/>
        </p:nvSpPr>
        <p:spPr bwMode="auto">
          <a:xfrm>
            <a:off x="1809751" y="3143250"/>
            <a:ext cx="7180261" cy="369888"/>
          </a:xfrm>
          <a:prstGeom prst="rect">
            <a:avLst/>
          </a:prstGeom>
          <a:solidFill>
            <a:srgbClr val="FF6600"/>
          </a:solidFill>
          <a:ln w="9525">
            <a:noFill/>
            <a:miter lim="800000"/>
            <a:headEnd/>
            <a:tailEnd/>
          </a:ln>
        </p:spPr>
        <p:txBody>
          <a:bodyPr wrap="square">
            <a:spAutoFit/>
          </a:bodyPr>
          <a:lstStyle/>
          <a:p>
            <a:endParaRPr lang="en-GB"/>
          </a:p>
        </p:txBody>
      </p:sp>
      <p:sp>
        <p:nvSpPr>
          <p:cNvPr id="28" name="TextBox 27"/>
          <p:cNvSpPr txBox="1">
            <a:spLocks noChangeArrowheads="1"/>
          </p:cNvSpPr>
          <p:nvPr/>
        </p:nvSpPr>
        <p:spPr bwMode="auto">
          <a:xfrm>
            <a:off x="2055812" y="1828800"/>
            <a:ext cx="6951662" cy="369888"/>
          </a:xfrm>
          <a:prstGeom prst="rect">
            <a:avLst/>
          </a:prstGeom>
          <a:solidFill>
            <a:schemeClr val="tx1"/>
          </a:solidFill>
          <a:ln w="9525">
            <a:noFill/>
            <a:miter lim="800000"/>
            <a:headEnd/>
            <a:tailEnd/>
          </a:ln>
        </p:spPr>
        <p:txBody>
          <a:bodyPr wrap="square">
            <a:spAutoFit/>
          </a:bodyPr>
          <a:lstStyle/>
          <a:p>
            <a:endParaRPr lang="en-US"/>
          </a:p>
        </p:txBody>
      </p:sp>
      <p:sp>
        <p:nvSpPr>
          <p:cNvPr id="30" name="TextBox 29"/>
          <p:cNvSpPr txBox="1">
            <a:spLocks/>
          </p:cNvSpPr>
          <p:nvPr/>
        </p:nvSpPr>
        <p:spPr bwMode="auto">
          <a:xfrm rot="10800000">
            <a:off x="1809750" y="2857500"/>
            <a:ext cx="7256462" cy="369888"/>
          </a:xfrm>
          <a:prstGeom prst="rect">
            <a:avLst/>
          </a:prstGeom>
          <a:gradFill rotWithShape="0">
            <a:gsLst>
              <a:gs pos="0">
                <a:srgbClr val="FFF200"/>
              </a:gs>
              <a:gs pos="45000">
                <a:srgbClr val="FF7A00"/>
              </a:gs>
              <a:gs pos="70000">
                <a:srgbClr val="FF0300"/>
              </a:gs>
              <a:gs pos="100000">
                <a:srgbClr val="4D0808"/>
              </a:gs>
            </a:gsLst>
            <a:lin ang="5400000"/>
          </a:gradFill>
          <a:ln w="9525">
            <a:noFill/>
            <a:miter lim="800000"/>
            <a:headEnd/>
            <a:tailEnd/>
          </a:ln>
        </p:spPr>
        <p:txBody>
          <a:bodyPr wrap="square">
            <a:spAutoFit/>
          </a:bodyPr>
          <a:lstStyle/>
          <a:p>
            <a:endParaRPr lang="en-US"/>
          </a:p>
        </p:txBody>
      </p:sp>
      <p:sp>
        <p:nvSpPr>
          <p:cNvPr id="32" name="TextBox 31"/>
          <p:cNvSpPr txBox="1">
            <a:spLocks noChangeArrowheads="1"/>
          </p:cNvSpPr>
          <p:nvPr/>
        </p:nvSpPr>
        <p:spPr bwMode="auto">
          <a:xfrm>
            <a:off x="4379913" y="2857500"/>
            <a:ext cx="2381250" cy="369888"/>
          </a:xfrm>
          <a:prstGeom prst="rect">
            <a:avLst/>
          </a:prstGeom>
          <a:noFill/>
          <a:ln w="9525">
            <a:noFill/>
            <a:miter lim="800000"/>
            <a:headEnd/>
            <a:tailEnd/>
          </a:ln>
        </p:spPr>
        <p:txBody>
          <a:bodyPr>
            <a:spAutoFit/>
          </a:bodyPr>
          <a:lstStyle/>
          <a:p>
            <a:pPr algn="ctr"/>
            <a:r>
              <a:rPr lang="en-GB"/>
              <a:t>Infrared Emitter</a:t>
            </a:r>
            <a:endParaRPr lang="en-US"/>
          </a:p>
        </p:txBody>
      </p:sp>
      <p:sp>
        <p:nvSpPr>
          <p:cNvPr id="33" name="TextBox 32"/>
          <p:cNvSpPr txBox="1">
            <a:spLocks noChangeArrowheads="1"/>
          </p:cNvSpPr>
          <p:nvPr/>
        </p:nvSpPr>
        <p:spPr bwMode="auto">
          <a:xfrm>
            <a:off x="4665663" y="3571875"/>
            <a:ext cx="1677987" cy="369888"/>
          </a:xfrm>
          <a:prstGeom prst="rect">
            <a:avLst/>
          </a:prstGeom>
          <a:noFill/>
          <a:ln w="9525">
            <a:noFill/>
            <a:miter lim="800000"/>
            <a:headEnd/>
            <a:tailEnd/>
          </a:ln>
        </p:spPr>
        <p:txBody>
          <a:bodyPr wrap="none">
            <a:spAutoFit/>
          </a:bodyPr>
          <a:lstStyle/>
          <a:p>
            <a:r>
              <a:rPr lang="en-GB"/>
              <a:t>Short Wave IR</a:t>
            </a:r>
            <a:endParaRPr lang="en-US"/>
          </a:p>
        </p:txBody>
      </p:sp>
      <p:sp>
        <p:nvSpPr>
          <p:cNvPr id="34" name="TextBox 33"/>
          <p:cNvSpPr txBox="1">
            <a:spLocks noChangeArrowheads="1"/>
          </p:cNvSpPr>
          <p:nvPr/>
        </p:nvSpPr>
        <p:spPr bwMode="auto">
          <a:xfrm>
            <a:off x="4284663" y="4572000"/>
            <a:ext cx="3905250" cy="369888"/>
          </a:xfrm>
          <a:prstGeom prst="rect">
            <a:avLst/>
          </a:prstGeom>
          <a:noFill/>
          <a:ln w="9525">
            <a:noFill/>
            <a:miter lim="800000"/>
            <a:headEnd/>
            <a:tailEnd/>
          </a:ln>
        </p:spPr>
        <p:txBody>
          <a:bodyPr>
            <a:spAutoFit/>
          </a:bodyPr>
          <a:lstStyle/>
          <a:p>
            <a:r>
              <a:rPr lang="en-GB"/>
              <a:t>Medium Wave IR</a:t>
            </a:r>
            <a:endParaRPr lang="en-US"/>
          </a:p>
        </p:txBody>
      </p:sp>
      <p:sp>
        <p:nvSpPr>
          <p:cNvPr id="35" name="TextBox 34"/>
          <p:cNvSpPr txBox="1">
            <a:spLocks noChangeArrowheads="1"/>
          </p:cNvSpPr>
          <p:nvPr/>
        </p:nvSpPr>
        <p:spPr bwMode="auto">
          <a:xfrm>
            <a:off x="4379913" y="5143500"/>
            <a:ext cx="2476500" cy="369888"/>
          </a:xfrm>
          <a:prstGeom prst="rect">
            <a:avLst/>
          </a:prstGeom>
          <a:noFill/>
          <a:ln w="9525">
            <a:noFill/>
            <a:miter lim="800000"/>
            <a:headEnd/>
            <a:tailEnd/>
          </a:ln>
        </p:spPr>
        <p:txBody>
          <a:bodyPr>
            <a:spAutoFit/>
          </a:bodyPr>
          <a:lstStyle/>
          <a:p>
            <a:r>
              <a:rPr lang="en-GB">
                <a:solidFill>
                  <a:schemeClr val="bg1"/>
                </a:solidFill>
              </a:rPr>
              <a:t>Long Wave IR</a:t>
            </a:r>
            <a:endParaRPr lang="en-US">
              <a:solidFill>
                <a:schemeClr val="bg1"/>
              </a:solidFill>
            </a:endParaRPr>
          </a:p>
        </p:txBody>
      </p:sp>
      <p:sp>
        <p:nvSpPr>
          <p:cNvPr id="12" name="TextBox 11"/>
          <p:cNvSpPr txBox="1">
            <a:spLocks noChangeArrowheads="1"/>
          </p:cNvSpPr>
          <p:nvPr/>
        </p:nvSpPr>
        <p:spPr bwMode="auto">
          <a:xfrm>
            <a:off x="2000250" y="1333500"/>
            <a:ext cx="8950325" cy="461963"/>
          </a:xfrm>
          <a:prstGeom prst="rect">
            <a:avLst/>
          </a:prstGeom>
          <a:noFill/>
          <a:ln w="9525">
            <a:noFill/>
            <a:miter lim="800000"/>
            <a:headEnd/>
            <a:tailEnd/>
          </a:ln>
        </p:spPr>
        <p:txBody>
          <a:bodyPr>
            <a:spAutoFit/>
          </a:bodyPr>
          <a:lstStyle/>
          <a:p>
            <a:pPr algn="ctr" eaLnBrk="0" hangingPunct="0"/>
            <a:r>
              <a:rPr lang="en-GB" sz="2400">
                <a:latin typeface="Frutiger 65 Bold" charset="0"/>
              </a:rPr>
              <a:t>Infrared Method Of Asphalt Repair</a:t>
            </a:r>
            <a:endParaRPr lang="en-US" sz="2400">
              <a:latin typeface="Frutiger 65 Bold" charset="0"/>
            </a:endParaRPr>
          </a:p>
        </p:txBody>
      </p:sp>
      <p:sp>
        <p:nvSpPr>
          <p:cNvPr id="13" name="TextBox 12"/>
          <p:cNvSpPr txBox="1">
            <a:spLocks noChangeArrowheads="1"/>
          </p:cNvSpPr>
          <p:nvPr/>
        </p:nvSpPr>
        <p:spPr bwMode="auto">
          <a:xfrm>
            <a:off x="1143000" y="4643438"/>
            <a:ext cx="4570413" cy="369887"/>
          </a:xfrm>
          <a:prstGeom prst="rect">
            <a:avLst/>
          </a:prstGeom>
          <a:noFill/>
          <a:ln w="9525">
            <a:noFill/>
            <a:miter lim="800000"/>
            <a:headEnd/>
            <a:tailEnd/>
          </a:ln>
        </p:spPr>
        <p:txBody>
          <a:bodyPr>
            <a:spAutoFit/>
          </a:bodyPr>
          <a:lstStyle/>
          <a:p>
            <a:r>
              <a:rPr lang="en-GB"/>
              <a:t>Wearing Course</a:t>
            </a:r>
            <a:endParaRPr lang="en-US"/>
          </a:p>
        </p:txBody>
      </p:sp>
      <p:sp>
        <p:nvSpPr>
          <p:cNvPr id="14" name="TextBox 13"/>
          <p:cNvSpPr txBox="1">
            <a:spLocks noChangeArrowheads="1"/>
          </p:cNvSpPr>
          <p:nvPr/>
        </p:nvSpPr>
        <p:spPr bwMode="auto">
          <a:xfrm>
            <a:off x="1238250" y="5286375"/>
            <a:ext cx="3046413" cy="369888"/>
          </a:xfrm>
          <a:prstGeom prst="rect">
            <a:avLst/>
          </a:prstGeom>
          <a:noFill/>
          <a:ln w="9525">
            <a:noFill/>
            <a:miter lim="800000"/>
            <a:headEnd/>
            <a:tailEnd/>
          </a:ln>
        </p:spPr>
        <p:txBody>
          <a:bodyPr wrap="none">
            <a:spAutoFit/>
          </a:bodyPr>
          <a:lstStyle/>
          <a:p>
            <a:r>
              <a:rPr lang="en-GB"/>
              <a:t>Base or Sub Base Structure</a:t>
            </a:r>
            <a:endParaRPr lang="en-US"/>
          </a:p>
        </p:txBody>
      </p:sp>
      <p:grpSp>
        <p:nvGrpSpPr>
          <p:cNvPr id="48143" name="Group 10"/>
          <p:cNvGrpSpPr>
            <a:grpSpLocks/>
          </p:cNvGrpSpPr>
          <p:nvPr/>
        </p:nvGrpSpPr>
        <p:grpSpPr bwMode="auto">
          <a:xfrm>
            <a:off x="9294813" y="6026150"/>
            <a:ext cx="2894012" cy="908050"/>
            <a:chOff x="9294812" y="5416550"/>
            <a:chExt cx="2894013" cy="908050"/>
          </a:xfrm>
        </p:grpSpPr>
        <p:pic>
          <p:nvPicPr>
            <p:cNvPr id="48144" name="Picture 4"/>
            <p:cNvPicPr>
              <a:picLocks noChangeAspect="1"/>
            </p:cNvPicPr>
            <p:nvPr/>
          </p:nvPicPr>
          <p:blipFill>
            <a:blip r:embed="rId5"/>
            <a:srcRect b="15408"/>
            <a:stretch>
              <a:fillRect/>
            </a:stretch>
          </p:blipFill>
          <p:spPr bwMode="auto">
            <a:xfrm>
              <a:off x="10607103" y="5487988"/>
              <a:ext cx="1581722" cy="836612"/>
            </a:xfrm>
            <a:prstGeom prst="rect">
              <a:avLst/>
            </a:prstGeom>
            <a:noFill/>
            <a:ln w="9525">
              <a:noFill/>
              <a:miter lim="800000"/>
              <a:headEnd/>
              <a:tailEnd/>
            </a:ln>
          </p:spPr>
        </p:pic>
        <p:pic>
          <p:nvPicPr>
            <p:cNvPr id="48145" name="Picture 5" descr="Metalite New Logo.jpg"/>
            <p:cNvPicPr>
              <a:picLocks noChangeAspect="1"/>
            </p:cNvPicPr>
            <p:nvPr/>
          </p:nvPicPr>
          <p:blipFill>
            <a:blip r:embed="rId6"/>
            <a:srcRect/>
            <a:stretch>
              <a:fillRect/>
            </a:stretch>
          </p:blipFill>
          <p:spPr bwMode="auto">
            <a:xfrm>
              <a:off x="9294812" y="5416550"/>
              <a:ext cx="1327737" cy="908050"/>
            </a:xfrm>
            <a:prstGeom prst="rect">
              <a:avLst/>
            </a:prstGeom>
            <a:noFill/>
            <a:ln w="9525">
              <a:noFill/>
              <a:miter lim="800000"/>
              <a:headEnd/>
              <a:tailEnd/>
            </a:ln>
          </p:spPr>
        </p:pic>
      </p:grpSp>
      <p:sp>
        <p:nvSpPr>
          <p:cNvPr id="18" name="TextBox 17"/>
          <p:cNvSpPr txBox="1"/>
          <p:nvPr/>
        </p:nvSpPr>
        <p:spPr>
          <a:xfrm>
            <a:off x="9447212" y="2667000"/>
            <a:ext cx="2362200" cy="1477328"/>
          </a:xfrm>
          <a:prstGeom prst="rect">
            <a:avLst/>
          </a:prstGeom>
          <a:noFill/>
        </p:spPr>
        <p:txBody>
          <a:bodyPr wrap="square" rtlCol="0">
            <a:spAutoFit/>
          </a:bodyPr>
          <a:lstStyle/>
          <a:p>
            <a:r>
              <a:rPr lang="en-US" dirty="0" smtClean="0"/>
              <a:t>pulsed micro wave effect which ensures there is no adverse effect or burning of existing surface.</a:t>
            </a:r>
            <a:endParaRPr lang="en-US" dirty="0"/>
          </a:p>
        </p:txBody>
      </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dissolve">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grpId="0" nodeType="clickEffect">
                                  <p:stCondLst>
                                    <p:cond delay="0"/>
                                  </p:stCondLst>
                                  <p:childTnLst>
                                    <p:animEffect transition="out" filter="checkerboard(across)">
                                      <p:cBhvr>
                                        <p:cTn id="19" dur="500"/>
                                        <p:tgtEl>
                                          <p:spTgt spid="14">
                                            <p:txEl>
                                              <p:pRg st="0" end="0"/>
                                            </p:txEl>
                                          </p:spTgt>
                                        </p:tgtEl>
                                      </p:cBhvr>
                                    </p:animEffect>
                                    <p:set>
                                      <p:cBhvr>
                                        <p:cTn id="20" dur="1" fill="hold">
                                          <p:stCondLst>
                                            <p:cond delay="499"/>
                                          </p:stCondLst>
                                        </p:cTn>
                                        <p:tgtEl>
                                          <p:spTgt spid="14">
                                            <p:txEl>
                                              <p:pRg st="0" end="0"/>
                                            </p:txEl>
                                          </p:spTgt>
                                        </p:tgtEl>
                                        <p:attrNameLst>
                                          <p:attrName>style.visibility</p:attrName>
                                        </p:attrNameLst>
                                      </p:cBhvr>
                                      <p:to>
                                        <p:strVal val="hidden"/>
                                      </p:to>
                                    </p:se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par>
                          <p:cTn id="25" fill="hold">
                            <p:stCondLst>
                              <p:cond delay="1000"/>
                            </p:stCondLst>
                            <p:childTnLst>
                              <p:par>
                                <p:cTn id="26" presetID="9" presetClass="entr" presetSubtype="0" fill="hold" nodeType="after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dissolve">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xit" presetSubtype="10" fill="hold" grpId="0" nodeType="clickEffect">
                                  <p:stCondLst>
                                    <p:cond delay="0"/>
                                  </p:stCondLst>
                                  <p:childTnLst>
                                    <p:animEffect transition="out" filter="checkerboard(across)">
                                      <p:cBhvr>
                                        <p:cTn id="32" dur="500"/>
                                        <p:tgtEl>
                                          <p:spTgt spid="13">
                                            <p:txEl>
                                              <p:pRg st="0" end="0"/>
                                            </p:txEl>
                                          </p:spTgt>
                                        </p:tgtEl>
                                      </p:cBhvr>
                                    </p:animEffect>
                                    <p:set>
                                      <p:cBhvr>
                                        <p:cTn id="33" dur="1" fill="hold">
                                          <p:stCondLst>
                                            <p:cond delay="499"/>
                                          </p:stCondLst>
                                        </p:cTn>
                                        <p:tgtEl>
                                          <p:spTgt spid="13">
                                            <p:txEl>
                                              <p:pRg st="0" end="0"/>
                                            </p:txEl>
                                          </p:spTgt>
                                        </p:tgtEl>
                                        <p:attrNameLst>
                                          <p:attrName>style.visibility</p:attrName>
                                        </p:attrNameLst>
                                      </p:cBhvr>
                                      <p:to>
                                        <p:strVal val="hidden"/>
                                      </p:to>
                                    </p:set>
                                  </p:childTnLst>
                                </p:cTn>
                              </p:par>
                            </p:childTnLst>
                          </p:cTn>
                        </p:par>
                        <p:par>
                          <p:cTn id="34" fill="hold">
                            <p:stCondLst>
                              <p:cond delay="500"/>
                            </p:stCondLst>
                            <p:childTnLst>
                              <p:par>
                                <p:cTn id="35" presetID="5" presetClass="entr" presetSubtype="1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heckerboard(across)">
                                      <p:cBhvr>
                                        <p:cTn id="37" dur="500"/>
                                        <p:tgtEl>
                                          <p:spTgt spid="30"/>
                                        </p:tgtEl>
                                      </p:cBhvr>
                                    </p:animEffect>
                                  </p:childTnLst>
                                </p:cTn>
                              </p:par>
                            </p:childTnLst>
                          </p:cTn>
                        </p:par>
                        <p:par>
                          <p:cTn id="38" fill="hold">
                            <p:stCondLst>
                              <p:cond delay="1000"/>
                            </p:stCondLst>
                            <p:childTnLst>
                              <p:par>
                                <p:cTn id="39" presetID="5" presetClass="entr" presetSubtype="10"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heckerboard(across)">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dissolve">
                                      <p:cBhvr>
                                        <p:cTn id="46" dur="500"/>
                                        <p:tgtEl>
                                          <p:spTgt spid="26"/>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dissolv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grpId="1" nodeType="clickEffect">
                                  <p:stCondLst>
                                    <p:cond delay="0"/>
                                  </p:stCondLst>
                                  <p:childTnLst>
                                    <p:animEffect transition="out" filter="checkerboard(across)">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dissolve">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dissolve">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xit" presetSubtype="10" fill="hold" grpId="1" nodeType="clickEffect">
                                  <p:stCondLst>
                                    <p:cond delay="0"/>
                                  </p:stCondLst>
                                  <p:childTnLst>
                                    <p:animEffect transition="out" filter="checkerboard(across)">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dissolve">
                                      <p:cBhvr>
                                        <p:cTn id="74" dur="500"/>
                                        <p:tgtEl>
                                          <p:spTgt spid="28"/>
                                        </p:tgtEl>
                                      </p:cBhvr>
                                    </p:animEffect>
                                  </p:childTnLst>
                                </p:cTn>
                              </p:par>
                              <p:par>
                                <p:cTn id="75" presetID="9" presetClass="entr" presetSubtype="0" fill="hold" nodeType="withEffect">
                                  <p:stCondLst>
                                    <p:cond delay="0"/>
                                  </p:stCondLst>
                                  <p:childTnLst>
                                    <p:set>
                                      <p:cBhvr>
                                        <p:cTn id="76" dur="1" fill="hold">
                                          <p:stCondLst>
                                            <p:cond delay="0"/>
                                          </p:stCondLst>
                                        </p:cTn>
                                        <p:tgtEl>
                                          <p:spTgt spid="35">
                                            <p:txEl>
                                              <p:pRg st="0" end="0"/>
                                            </p:txEl>
                                          </p:spTgt>
                                        </p:tgtEl>
                                        <p:attrNameLst>
                                          <p:attrName>style.visibility</p:attrName>
                                        </p:attrNameLst>
                                      </p:cBhvr>
                                      <p:to>
                                        <p:strVal val="visible"/>
                                      </p:to>
                                    </p:set>
                                    <p:animEffect transition="in" filter="dissolve">
                                      <p:cBhvr>
                                        <p:cTn id="77"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7" grpId="0" animBg="1"/>
      <p:bldP spid="28" grpId="0" animBg="1"/>
      <p:bldP spid="30" grpId="0" animBg="1"/>
      <p:bldP spid="32" grpId="0"/>
      <p:bldP spid="33" grpId="0"/>
      <p:bldP spid="33" grpId="1"/>
      <p:bldP spid="34" grpId="0"/>
      <p:bldP spid="34" grpId="1"/>
      <p:bldP spid="12" grpId="0"/>
      <p:bldP spid="13" grpId="0" build="allAtOnce"/>
      <p:bldP spid="14"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aster IR.jpg"/>
          <p:cNvPicPr>
            <a:picLocks noChangeAspect="1"/>
          </p:cNvPicPr>
          <p:nvPr/>
        </p:nvPicPr>
        <p:blipFill>
          <a:blip r:embed="rId2"/>
          <a:srcRect/>
          <a:stretch>
            <a:fillRect/>
          </a:stretch>
        </p:blipFill>
        <p:spPr bwMode="auto">
          <a:xfrm>
            <a:off x="2436813" y="1371600"/>
            <a:ext cx="7335837" cy="4000500"/>
          </a:xfrm>
          <a:prstGeom prst="rect">
            <a:avLst/>
          </a:prstGeom>
          <a:noFill/>
          <a:ln w="9525">
            <a:noFill/>
            <a:miter lim="800000"/>
            <a:headEnd/>
            <a:tailEnd/>
          </a:ln>
        </p:spPr>
      </p:pic>
      <p:sp>
        <p:nvSpPr>
          <p:cNvPr id="6" name="Rectangle 5"/>
          <p:cNvSpPr>
            <a:spLocks noChangeArrowheads="1"/>
          </p:cNvSpPr>
          <p:nvPr/>
        </p:nvSpPr>
        <p:spPr bwMode="auto">
          <a:xfrm>
            <a:off x="1598613" y="381000"/>
            <a:ext cx="9372600" cy="661988"/>
          </a:xfrm>
          <a:prstGeom prst="rect">
            <a:avLst/>
          </a:prstGeom>
          <a:noFill/>
          <a:ln w="9525">
            <a:noFill/>
            <a:miter lim="800000"/>
            <a:headEnd/>
            <a:tailEnd/>
          </a:ln>
        </p:spPr>
        <p:txBody>
          <a:bodyPr>
            <a:spAutoFit/>
          </a:bodyPr>
          <a:lstStyle/>
          <a:p>
            <a:pPr algn="ctr"/>
            <a:r>
              <a:rPr lang="en-GB" sz="3700" b="1" u="sng">
                <a:solidFill>
                  <a:srgbClr val="739A28"/>
                </a:solidFill>
                <a:latin typeface="Calibri Light" pitchFamily="34" charset="0"/>
              </a:rPr>
              <a:t>The NIT Panels At Medium Wave Infrared</a:t>
            </a:r>
            <a:endParaRPr lang="en-US" sz="3700" b="1" u="sng">
              <a:solidFill>
                <a:srgbClr val="739A28"/>
              </a:solidFill>
              <a:latin typeface="Calibri Light" pitchFamily="34" charset="0"/>
            </a:endParaRPr>
          </a:p>
        </p:txBody>
      </p:sp>
      <p:grpSp>
        <p:nvGrpSpPr>
          <p:cNvPr id="50180" name="Group 6"/>
          <p:cNvGrpSpPr>
            <a:grpSpLocks/>
          </p:cNvGrpSpPr>
          <p:nvPr/>
        </p:nvGrpSpPr>
        <p:grpSpPr bwMode="auto">
          <a:xfrm>
            <a:off x="9294813" y="5949950"/>
            <a:ext cx="2894012" cy="908050"/>
            <a:chOff x="9294812" y="5416550"/>
            <a:chExt cx="2894013" cy="908050"/>
          </a:xfrm>
        </p:grpSpPr>
        <p:pic>
          <p:nvPicPr>
            <p:cNvPr id="50181"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50182"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3198813" cy="2286000"/>
          </a:xfrm>
        </p:spPr>
        <p:txBody>
          <a:bodyPr wrap="square" numCol="1" anchorCtr="0" compatLnSpc="1">
            <a:prstTxWarp prst="textNoShape">
              <a:avLst/>
            </a:prstTxWarp>
          </a:bodyPr>
          <a:lstStyle/>
          <a:p>
            <a:pPr>
              <a:defRPr/>
            </a:pPr>
            <a:r>
              <a:rPr lang="en-US" dirty="0" smtClean="0">
                <a:cs typeface="ＭＳ Ｐゴシック" pitchFamily="4" charset="-128"/>
              </a:rPr>
              <a:t>Growing Importance of Thermal Use</a:t>
            </a:r>
          </a:p>
        </p:txBody>
      </p:sp>
      <p:sp>
        <p:nvSpPr>
          <p:cNvPr id="51203" name="Content Placeholder 2"/>
          <p:cNvSpPr>
            <a:spLocks noGrp="1"/>
          </p:cNvSpPr>
          <p:nvPr>
            <p:ph idx="1"/>
          </p:nvPr>
        </p:nvSpPr>
        <p:spPr>
          <a:xfrm>
            <a:off x="4189413" y="228600"/>
            <a:ext cx="7696200" cy="5486400"/>
          </a:xfrm>
        </p:spPr>
        <p:txBody>
          <a:bodyPr/>
          <a:lstStyle/>
          <a:p>
            <a:pPr marL="457200" indent="-457200">
              <a:buFont typeface="Wingdings" pitchFamily="2" charset="2"/>
              <a:buChar char="§"/>
            </a:pPr>
            <a:r>
              <a:rPr lang="en-US" dirty="0" smtClean="0"/>
              <a:t>Highway Engineers put under increasing pressure to find ways of maintaining the country’s roads under a burden of reduced budgets, increased traffic flow and environmental considerations</a:t>
            </a:r>
          </a:p>
          <a:p>
            <a:pPr marL="457200" indent="-457200">
              <a:buFont typeface="Wingdings" pitchFamily="2" charset="2"/>
              <a:buChar char="§"/>
            </a:pPr>
            <a:endParaRPr lang="en-US" dirty="0" smtClean="0"/>
          </a:p>
          <a:p>
            <a:pPr marL="457200" indent="-457200">
              <a:buFont typeface="Wingdings" pitchFamily="2" charset="2"/>
              <a:buChar char="§"/>
            </a:pPr>
            <a:r>
              <a:rPr lang="en-US" dirty="0" smtClean="0"/>
              <a:t>Government’s attempts to reduce the amount of waste material ending up in landfill sites by introducing the Landfill Tax, &amp; this year trying to reduce the amount of new material being extracted from quarries using the Aggregates Tax, has meant that a new method of highway repair was essential;</a:t>
            </a:r>
          </a:p>
          <a:p>
            <a:pPr marL="457200" indent="-457200">
              <a:buFont typeface="Wingdings" pitchFamily="2" charset="2"/>
              <a:buChar char="§"/>
            </a:pPr>
            <a:endParaRPr lang="en-US" dirty="0" smtClean="0"/>
          </a:p>
          <a:p>
            <a:pPr marL="457200" indent="-457200">
              <a:buFont typeface="Wingdings" pitchFamily="2" charset="2"/>
              <a:buChar char="§"/>
            </a:pPr>
            <a:r>
              <a:rPr lang="en-US" dirty="0" smtClean="0"/>
              <a:t>Cost of traditional patching increasing every year – the cost of disposal is up, purchase of fresh tarmac is up, as well as </a:t>
            </a:r>
            <a:r>
              <a:rPr lang="en-US" dirty="0" err="1" smtClean="0"/>
              <a:t>labour</a:t>
            </a:r>
            <a:r>
              <a:rPr lang="en-US" dirty="0" smtClean="0"/>
              <a:t> and plant costs also increasing;</a:t>
            </a:r>
          </a:p>
          <a:p>
            <a:pPr marL="457200" indent="-457200">
              <a:buFont typeface="Wingdings" pitchFamily="2" charset="2"/>
              <a:buChar char="§"/>
            </a:pPr>
            <a:endParaRPr lang="en-US" dirty="0" smtClean="0"/>
          </a:p>
          <a:p>
            <a:pPr marL="457200" indent="-457200">
              <a:buFont typeface="Wingdings" pitchFamily="2" charset="2"/>
              <a:buChar char="§"/>
            </a:pPr>
            <a:r>
              <a:rPr lang="en-US" dirty="0" smtClean="0"/>
              <a:t>The use of modern technology to satisfy these financial pressures and Local Agenda 21 (the international environmental agreement) which has now been introduced into patching repairs on the highway</a:t>
            </a:r>
          </a:p>
        </p:txBody>
      </p:sp>
      <p:grpSp>
        <p:nvGrpSpPr>
          <p:cNvPr id="51204" name="Group 3"/>
          <p:cNvGrpSpPr>
            <a:grpSpLocks/>
          </p:cNvGrpSpPr>
          <p:nvPr/>
        </p:nvGrpSpPr>
        <p:grpSpPr bwMode="auto">
          <a:xfrm>
            <a:off x="9294813" y="5949950"/>
            <a:ext cx="2894012" cy="908050"/>
            <a:chOff x="9294812" y="5416550"/>
            <a:chExt cx="2894013" cy="908050"/>
          </a:xfrm>
        </p:grpSpPr>
        <p:pic>
          <p:nvPicPr>
            <p:cNvPr id="51205" name="Picture 4"/>
            <p:cNvPicPr>
              <a:picLocks noChangeAspect="1"/>
            </p:cNvPicPr>
            <p:nvPr/>
          </p:nvPicPr>
          <p:blipFill>
            <a:blip r:embed="rId2"/>
            <a:srcRect b="15408"/>
            <a:stretch>
              <a:fillRect/>
            </a:stretch>
          </p:blipFill>
          <p:spPr bwMode="auto">
            <a:xfrm>
              <a:off x="10607103" y="5487988"/>
              <a:ext cx="1581722" cy="836612"/>
            </a:xfrm>
            <a:prstGeom prst="rect">
              <a:avLst/>
            </a:prstGeom>
            <a:noFill/>
            <a:ln w="9525">
              <a:noFill/>
              <a:miter lim="800000"/>
              <a:headEnd/>
              <a:tailEnd/>
            </a:ln>
          </p:spPr>
        </p:pic>
        <p:pic>
          <p:nvPicPr>
            <p:cNvPr id="51206" name="Picture 5" descr="Metalite New Logo.jpg"/>
            <p:cNvPicPr>
              <a:picLocks noChangeAspect="1"/>
            </p:cNvPicPr>
            <p:nvPr/>
          </p:nvPicPr>
          <p:blipFill>
            <a:blip r:embed="rId3"/>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4213" y="287338"/>
            <a:ext cx="10744200" cy="855662"/>
          </a:xfrm>
        </p:spPr>
        <p:txBody>
          <a:bodyPr wrap="square" numCol="1" anchor="t" anchorCtr="0" compatLnSpc="1">
            <a:prstTxWarp prst="textNoShape">
              <a:avLst/>
            </a:prstTxWarp>
            <a:noAutofit/>
          </a:bodyPr>
          <a:lstStyle/>
          <a:p>
            <a:pPr algn="ctr">
              <a:defRPr/>
            </a:pPr>
            <a:r>
              <a:rPr lang="en-US" smtClean="0">
                <a:cs typeface="ＭＳ Ｐゴシック" pitchFamily="4" charset="-128"/>
              </a:rPr>
              <a:t>Sustainability using Thermal Heaters</a:t>
            </a:r>
            <a:br>
              <a:rPr lang="en-US" smtClean="0">
                <a:cs typeface="ＭＳ Ｐゴシック" pitchFamily="4" charset="-128"/>
              </a:rPr>
            </a:br>
            <a:endParaRPr lang="en-US" smtClean="0">
              <a:cs typeface="ＭＳ Ｐゴシック" pitchFamily="4" charset="-128"/>
            </a:endParaRPr>
          </a:p>
        </p:txBody>
      </p:sp>
      <p:sp>
        <p:nvSpPr>
          <p:cNvPr id="52227" name="Text Placeholder 4"/>
          <p:cNvSpPr>
            <a:spLocks noGrp="1"/>
          </p:cNvSpPr>
          <p:nvPr>
            <p:ph type="body" idx="1"/>
          </p:nvPr>
        </p:nvSpPr>
        <p:spPr>
          <a:xfrm>
            <a:off x="1096963" y="1846263"/>
            <a:ext cx="4937125" cy="736600"/>
          </a:xfrm>
        </p:spPr>
        <p:txBody>
          <a:bodyPr/>
          <a:lstStyle/>
          <a:p>
            <a:r>
              <a:rPr lang="en-US" sz="1900" cap="none" smtClean="0"/>
              <a:t>TRADITIONAL METHODS PRODUCE 51.62 KGS OF CO</a:t>
            </a:r>
            <a:r>
              <a:rPr lang="en-US" sz="1900" cap="none" baseline="-25000" smtClean="0"/>
              <a:t>2 </a:t>
            </a:r>
            <a:r>
              <a:rPr lang="en-US" sz="1900" cap="none" smtClean="0"/>
              <a:t> / SQUARE METER REPAIRED</a:t>
            </a:r>
          </a:p>
        </p:txBody>
      </p:sp>
      <p:pic>
        <p:nvPicPr>
          <p:cNvPr id="52228" name="Content Placeholder 9" descr="tree_clipart.gif"/>
          <p:cNvPicPr>
            <a:picLocks noGrp="1" noChangeAspect="1"/>
          </p:cNvPicPr>
          <p:nvPr>
            <p:ph sz="half" idx="2"/>
          </p:nvPr>
        </p:nvPicPr>
        <p:blipFill>
          <a:blip r:embed="rId2"/>
          <a:srcRect l="-32697" r="-32697"/>
          <a:stretch>
            <a:fillRect/>
          </a:stretch>
        </p:blipFill>
        <p:spPr>
          <a:xfrm>
            <a:off x="2741613" y="2590800"/>
            <a:ext cx="903287" cy="617538"/>
          </a:xfrm>
        </p:spPr>
      </p:pic>
      <p:sp>
        <p:nvSpPr>
          <p:cNvPr id="52229" name="Text Placeholder 6"/>
          <p:cNvSpPr>
            <a:spLocks noGrp="1"/>
          </p:cNvSpPr>
          <p:nvPr>
            <p:ph type="body" sz="quarter" idx="3"/>
          </p:nvPr>
        </p:nvSpPr>
        <p:spPr>
          <a:xfrm>
            <a:off x="6216650" y="1846263"/>
            <a:ext cx="4935538" cy="736600"/>
          </a:xfrm>
        </p:spPr>
        <p:txBody>
          <a:bodyPr/>
          <a:lstStyle/>
          <a:p>
            <a:r>
              <a:rPr lang="en-US" sz="1900" cap="none" smtClean="0"/>
              <a:t>NUPHALT SYSTEM PRODUCES 4.28 KGS CO</a:t>
            </a:r>
            <a:r>
              <a:rPr lang="en-US" sz="1900" cap="none" baseline="-25000" smtClean="0"/>
              <a:t>2</a:t>
            </a:r>
            <a:r>
              <a:rPr lang="en-US" sz="1900" cap="none" smtClean="0"/>
              <a:t> /SQUARE METER REPAIRED</a:t>
            </a:r>
          </a:p>
        </p:txBody>
      </p:sp>
      <p:sp>
        <p:nvSpPr>
          <p:cNvPr id="52230" name="TextBox 8"/>
          <p:cNvSpPr txBox="1">
            <a:spLocks noChangeArrowheads="1"/>
          </p:cNvSpPr>
          <p:nvPr/>
        </p:nvSpPr>
        <p:spPr bwMode="auto">
          <a:xfrm>
            <a:off x="1065213" y="914400"/>
            <a:ext cx="9982200" cy="369888"/>
          </a:xfrm>
          <a:prstGeom prst="rect">
            <a:avLst/>
          </a:prstGeom>
          <a:noFill/>
          <a:ln w="9525">
            <a:noFill/>
            <a:miter lim="800000"/>
            <a:headEnd/>
            <a:tailEnd/>
          </a:ln>
        </p:spPr>
        <p:txBody>
          <a:bodyPr anchor="ctr">
            <a:spAutoFit/>
          </a:bodyPr>
          <a:lstStyle/>
          <a:p>
            <a:pPr algn="ctr"/>
            <a:r>
              <a:rPr lang="en-US" u="sng"/>
              <a:t>Scottish Institute for Sustainable Technology @ Heriot Watt Uni Edinburgh</a:t>
            </a:r>
          </a:p>
        </p:txBody>
      </p:sp>
      <p:pic>
        <p:nvPicPr>
          <p:cNvPr id="52231" name="Content Placeholder 9" descr="tree_clipart.gif"/>
          <p:cNvPicPr>
            <a:picLocks noChangeAspect="1"/>
          </p:cNvPicPr>
          <p:nvPr/>
        </p:nvPicPr>
        <p:blipFill>
          <a:blip r:embed="rId2"/>
          <a:srcRect l="-32697" r="-32697"/>
          <a:stretch>
            <a:fillRect/>
          </a:stretch>
        </p:blipFill>
        <p:spPr bwMode="auto">
          <a:xfrm>
            <a:off x="2066925" y="2963863"/>
            <a:ext cx="903288" cy="617537"/>
          </a:xfrm>
          <a:prstGeom prst="rect">
            <a:avLst/>
          </a:prstGeom>
          <a:noFill/>
          <a:ln w="9525">
            <a:noFill/>
            <a:miter lim="800000"/>
            <a:headEnd/>
            <a:tailEnd/>
          </a:ln>
        </p:spPr>
      </p:pic>
      <p:pic>
        <p:nvPicPr>
          <p:cNvPr id="52232" name="Content Placeholder 9" descr="tree_clipart.gif"/>
          <p:cNvPicPr>
            <a:picLocks noChangeAspect="1"/>
          </p:cNvPicPr>
          <p:nvPr/>
        </p:nvPicPr>
        <p:blipFill>
          <a:blip r:embed="rId2"/>
          <a:srcRect l="-32697" r="-32697"/>
          <a:stretch>
            <a:fillRect/>
          </a:stretch>
        </p:blipFill>
        <p:spPr bwMode="auto">
          <a:xfrm>
            <a:off x="1762125" y="3733800"/>
            <a:ext cx="903288" cy="617538"/>
          </a:xfrm>
          <a:prstGeom prst="rect">
            <a:avLst/>
          </a:prstGeom>
          <a:noFill/>
          <a:ln w="9525">
            <a:noFill/>
            <a:miter lim="800000"/>
            <a:headEnd/>
            <a:tailEnd/>
          </a:ln>
        </p:spPr>
      </p:pic>
      <p:pic>
        <p:nvPicPr>
          <p:cNvPr id="52233" name="Content Placeholder 9" descr="tree_clipart.gif"/>
          <p:cNvPicPr>
            <a:picLocks noChangeAspect="1"/>
          </p:cNvPicPr>
          <p:nvPr/>
        </p:nvPicPr>
        <p:blipFill>
          <a:blip r:embed="rId2"/>
          <a:srcRect l="-32697" r="-32697"/>
          <a:stretch>
            <a:fillRect/>
          </a:stretch>
        </p:blipFill>
        <p:spPr bwMode="auto">
          <a:xfrm>
            <a:off x="4189413" y="2971800"/>
            <a:ext cx="903287" cy="617538"/>
          </a:xfrm>
          <a:prstGeom prst="rect">
            <a:avLst/>
          </a:prstGeom>
          <a:noFill/>
          <a:ln w="9525">
            <a:noFill/>
            <a:miter lim="800000"/>
            <a:headEnd/>
            <a:tailEnd/>
          </a:ln>
        </p:spPr>
      </p:pic>
      <p:pic>
        <p:nvPicPr>
          <p:cNvPr id="52234" name="Content Placeholder 9" descr="tree_clipart.gif"/>
          <p:cNvPicPr>
            <a:picLocks noChangeAspect="1"/>
          </p:cNvPicPr>
          <p:nvPr/>
        </p:nvPicPr>
        <p:blipFill>
          <a:blip r:embed="rId2"/>
          <a:srcRect l="-32697" r="-32697"/>
          <a:stretch>
            <a:fillRect/>
          </a:stretch>
        </p:blipFill>
        <p:spPr bwMode="auto">
          <a:xfrm>
            <a:off x="2360613" y="5105400"/>
            <a:ext cx="903287" cy="617538"/>
          </a:xfrm>
          <a:prstGeom prst="rect">
            <a:avLst/>
          </a:prstGeom>
          <a:noFill/>
          <a:ln w="9525">
            <a:noFill/>
            <a:miter lim="800000"/>
            <a:headEnd/>
            <a:tailEnd/>
          </a:ln>
        </p:spPr>
      </p:pic>
      <p:pic>
        <p:nvPicPr>
          <p:cNvPr id="52235" name="Content Placeholder 9" descr="tree_clipart.gif"/>
          <p:cNvPicPr>
            <a:picLocks noChangeAspect="1"/>
          </p:cNvPicPr>
          <p:nvPr/>
        </p:nvPicPr>
        <p:blipFill>
          <a:blip r:embed="rId2"/>
          <a:srcRect l="-32697" r="-32697"/>
          <a:stretch>
            <a:fillRect/>
          </a:stretch>
        </p:blipFill>
        <p:spPr bwMode="auto">
          <a:xfrm>
            <a:off x="4570413" y="3733800"/>
            <a:ext cx="903287" cy="617538"/>
          </a:xfrm>
          <a:prstGeom prst="rect">
            <a:avLst/>
          </a:prstGeom>
          <a:noFill/>
          <a:ln w="9525">
            <a:noFill/>
            <a:miter lim="800000"/>
            <a:headEnd/>
            <a:tailEnd/>
          </a:ln>
        </p:spPr>
      </p:pic>
      <p:pic>
        <p:nvPicPr>
          <p:cNvPr id="52236" name="Content Placeholder 9" descr="tree_clipart.gif"/>
          <p:cNvPicPr>
            <a:picLocks noChangeAspect="1"/>
          </p:cNvPicPr>
          <p:nvPr/>
        </p:nvPicPr>
        <p:blipFill>
          <a:blip r:embed="rId2"/>
          <a:srcRect l="-32697" r="-32697"/>
          <a:stretch>
            <a:fillRect/>
          </a:stretch>
        </p:blipFill>
        <p:spPr bwMode="auto">
          <a:xfrm>
            <a:off x="4037013" y="5105400"/>
            <a:ext cx="903287" cy="617538"/>
          </a:xfrm>
          <a:prstGeom prst="rect">
            <a:avLst/>
          </a:prstGeom>
          <a:noFill/>
          <a:ln w="9525">
            <a:noFill/>
            <a:miter lim="800000"/>
            <a:headEnd/>
            <a:tailEnd/>
          </a:ln>
        </p:spPr>
      </p:pic>
      <p:pic>
        <p:nvPicPr>
          <p:cNvPr id="52237" name="Content Placeholder 9" descr="tree_clipart.gif"/>
          <p:cNvPicPr>
            <a:picLocks noChangeAspect="1"/>
          </p:cNvPicPr>
          <p:nvPr/>
        </p:nvPicPr>
        <p:blipFill>
          <a:blip r:embed="rId2"/>
          <a:srcRect l="-32697" r="-32697"/>
          <a:stretch>
            <a:fillRect/>
          </a:stretch>
        </p:blipFill>
        <p:spPr bwMode="auto">
          <a:xfrm>
            <a:off x="1838325" y="4572000"/>
            <a:ext cx="903288" cy="617538"/>
          </a:xfrm>
          <a:prstGeom prst="rect">
            <a:avLst/>
          </a:prstGeom>
          <a:noFill/>
          <a:ln w="9525">
            <a:noFill/>
            <a:miter lim="800000"/>
            <a:headEnd/>
            <a:tailEnd/>
          </a:ln>
        </p:spPr>
      </p:pic>
      <p:pic>
        <p:nvPicPr>
          <p:cNvPr id="52238" name="Content Placeholder 9" descr="tree_clipart.gif"/>
          <p:cNvPicPr>
            <a:picLocks noChangeAspect="1"/>
          </p:cNvPicPr>
          <p:nvPr/>
        </p:nvPicPr>
        <p:blipFill>
          <a:blip r:embed="rId2"/>
          <a:srcRect l="-32697" r="-32697"/>
          <a:stretch>
            <a:fillRect/>
          </a:stretch>
        </p:blipFill>
        <p:spPr bwMode="auto">
          <a:xfrm>
            <a:off x="3503613" y="2590800"/>
            <a:ext cx="903287" cy="617538"/>
          </a:xfrm>
          <a:prstGeom prst="rect">
            <a:avLst/>
          </a:prstGeom>
          <a:noFill/>
          <a:ln w="9525">
            <a:noFill/>
            <a:miter lim="800000"/>
            <a:headEnd/>
            <a:tailEnd/>
          </a:ln>
        </p:spPr>
      </p:pic>
      <p:pic>
        <p:nvPicPr>
          <p:cNvPr id="52239" name="Content Placeholder 9" descr="tree_clipart.gif"/>
          <p:cNvPicPr>
            <a:picLocks noChangeAspect="1"/>
          </p:cNvPicPr>
          <p:nvPr/>
        </p:nvPicPr>
        <p:blipFill>
          <a:blip r:embed="rId2"/>
          <a:srcRect l="-32697" r="-32697"/>
          <a:stretch>
            <a:fillRect/>
          </a:stretch>
        </p:blipFill>
        <p:spPr bwMode="auto">
          <a:xfrm>
            <a:off x="3351213" y="5257800"/>
            <a:ext cx="903287" cy="617538"/>
          </a:xfrm>
          <a:prstGeom prst="rect">
            <a:avLst/>
          </a:prstGeom>
          <a:noFill/>
          <a:ln w="9525">
            <a:noFill/>
            <a:miter lim="800000"/>
            <a:headEnd/>
            <a:tailEnd/>
          </a:ln>
        </p:spPr>
      </p:pic>
      <p:pic>
        <p:nvPicPr>
          <p:cNvPr id="52240" name="Content Placeholder 9" descr="tree_clipart.gif"/>
          <p:cNvPicPr>
            <a:picLocks noChangeAspect="1"/>
          </p:cNvPicPr>
          <p:nvPr/>
        </p:nvPicPr>
        <p:blipFill>
          <a:blip r:embed="rId2"/>
          <a:srcRect l="-32697" r="-32697"/>
          <a:stretch>
            <a:fillRect/>
          </a:stretch>
        </p:blipFill>
        <p:spPr bwMode="auto">
          <a:xfrm>
            <a:off x="4570413" y="4495800"/>
            <a:ext cx="903287" cy="617538"/>
          </a:xfrm>
          <a:prstGeom prst="rect">
            <a:avLst/>
          </a:prstGeom>
          <a:noFill/>
          <a:ln w="9525">
            <a:noFill/>
            <a:miter lim="800000"/>
            <a:headEnd/>
            <a:tailEnd/>
          </a:ln>
        </p:spPr>
      </p:pic>
      <p:pic>
        <p:nvPicPr>
          <p:cNvPr id="52241" name="Content Placeholder 9" descr="tree_clipart.gif"/>
          <p:cNvPicPr>
            <a:picLocks noChangeAspect="1"/>
          </p:cNvPicPr>
          <p:nvPr/>
        </p:nvPicPr>
        <p:blipFill>
          <a:blip r:embed="rId2"/>
          <a:srcRect l="-32697" r="-32697"/>
          <a:stretch>
            <a:fillRect/>
          </a:stretch>
        </p:blipFill>
        <p:spPr bwMode="auto">
          <a:xfrm>
            <a:off x="8609013" y="3276600"/>
            <a:ext cx="903287" cy="617538"/>
          </a:xfrm>
          <a:prstGeom prst="rect">
            <a:avLst/>
          </a:prstGeom>
          <a:noFill/>
          <a:ln w="9525">
            <a:noFill/>
            <a:miter lim="800000"/>
            <a:headEnd/>
            <a:tailEnd/>
          </a:ln>
        </p:spPr>
      </p:pic>
      <p:sp>
        <p:nvSpPr>
          <p:cNvPr id="52242" name="TextBox 23"/>
          <p:cNvSpPr txBox="1">
            <a:spLocks noChangeArrowheads="1"/>
          </p:cNvSpPr>
          <p:nvPr/>
        </p:nvSpPr>
        <p:spPr bwMode="auto">
          <a:xfrm>
            <a:off x="2513013" y="3657600"/>
            <a:ext cx="2295525" cy="738188"/>
          </a:xfrm>
          <a:prstGeom prst="rect">
            <a:avLst/>
          </a:prstGeom>
          <a:noFill/>
          <a:ln w="9525">
            <a:noFill/>
            <a:miter lim="800000"/>
            <a:headEnd/>
            <a:tailEnd/>
          </a:ln>
        </p:spPr>
        <p:txBody>
          <a:bodyPr>
            <a:spAutoFit/>
          </a:bodyPr>
          <a:lstStyle/>
          <a:p>
            <a:r>
              <a:rPr lang="en-US" sz="2100" b="1" i="1" u="sng"/>
              <a:t>Traditional 11 </a:t>
            </a:r>
          </a:p>
          <a:p>
            <a:r>
              <a:rPr lang="en-US" sz="2100" b="1" i="1" u="sng"/>
              <a:t>Trees required</a:t>
            </a:r>
          </a:p>
        </p:txBody>
      </p:sp>
      <p:sp>
        <p:nvSpPr>
          <p:cNvPr id="52243" name="TextBox 25"/>
          <p:cNvSpPr txBox="1">
            <a:spLocks noChangeArrowheads="1"/>
          </p:cNvSpPr>
          <p:nvPr/>
        </p:nvSpPr>
        <p:spPr bwMode="auto">
          <a:xfrm>
            <a:off x="7989888" y="4191000"/>
            <a:ext cx="2752725" cy="830263"/>
          </a:xfrm>
          <a:prstGeom prst="rect">
            <a:avLst/>
          </a:prstGeom>
          <a:noFill/>
          <a:ln w="9525">
            <a:noFill/>
            <a:miter lim="800000"/>
            <a:headEnd/>
            <a:tailEnd/>
          </a:ln>
        </p:spPr>
        <p:txBody>
          <a:bodyPr>
            <a:spAutoFit/>
          </a:bodyPr>
          <a:lstStyle/>
          <a:p>
            <a:r>
              <a:rPr lang="en-US" sz="2400" b="1" i="1" u="sng">
                <a:solidFill>
                  <a:srgbClr val="63A537"/>
                </a:solidFill>
              </a:rPr>
              <a:t>1 Tree required</a:t>
            </a:r>
          </a:p>
          <a:p>
            <a:r>
              <a:rPr lang="en-US" sz="2400" b="1" i="1" u="sng">
                <a:solidFill>
                  <a:srgbClr val="63A537"/>
                </a:solidFill>
              </a:rPr>
              <a:t>To absorb CO</a:t>
            </a:r>
            <a:r>
              <a:rPr lang="en-US" sz="2400" b="1" i="1" u="sng" baseline="-25000">
                <a:solidFill>
                  <a:srgbClr val="63A537"/>
                </a:solidFill>
              </a:rPr>
              <a:t>2</a:t>
            </a:r>
            <a:endParaRPr lang="en-US" sz="2400" b="1" i="1" u="sng">
              <a:solidFill>
                <a:srgbClr val="63A537"/>
              </a:solidFill>
            </a:endParaRPr>
          </a:p>
        </p:txBody>
      </p:sp>
      <p:grpSp>
        <p:nvGrpSpPr>
          <p:cNvPr id="52244" name="Group 26"/>
          <p:cNvGrpSpPr>
            <a:grpSpLocks/>
          </p:cNvGrpSpPr>
          <p:nvPr/>
        </p:nvGrpSpPr>
        <p:grpSpPr bwMode="auto">
          <a:xfrm>
            <a:off x="9294813" y="5949950"/>
            <a:ext cx="2894012" cy="908050"/>
            <a:chOff x="9294812" y="5416550"/>
            <a:chExt cx="2894013" cy="908050"/>
          </a:xfrm>
        </p:grpSpPr>
        <p:pic>
          <p:nvPicPr>
            <p:cNvPr id="52245"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52246"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69625" cy="1096962"/>
          </a:xfrm>
        </p:spPr>
        <p:txBody>
          <a:bodyPr wrap="square" numCol="1" anchorCtr="0" compatLnSpc="1">
            <a:prstTxWarp prst="textNoShape">
              <a:avLst/>
            </a:prstTxWarp>
            <a:normAutofit fontScale="90000"/>
          </a:bodyPr>
          <a:lstStyle/>
          <a:p>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endParaRPr lang="en-US" sz="2000" b="1" dirty="0" smtClean="0"/>
          </a:p>
        </p:txBody>
      </p:sp>
      <p:pic>
        <p:nvPicPr>
          <p:cNvPr id="5" name="Picture 3" descr="DSC02307.JPG"/>
          <p:cNvPicPr>
            <a:picLocks noChangeAspect="1"/>
          </p:cNvPicPr>
          <p:nvPr/>
        </p:nvPicPr>
        <p:blipFill>
          <a:blip r:embed="rId2"/>
          <a:srcRect/>
          <a:stretch>
            <a:fillRect/>
          </a:stretch>
        </p:blipFill>
        <p:spPr bwMode="auto">
          <a:xfrm>
            <a:off x="1320800" y="1447800"/>
            <a:ext cx="3021011" cy="3929063"/>
          </a:xfrm>
          <a:prstGeom prst="rect">
            <a:avLst/>
          </a:prstGeom>
          <a:noFill/>
          <a:ln w="9525">
            <a:noFill/>
            <a:miter lim="800000"/>
            <a:headEnd/>
            <a:tailEnd/>
          </a:ln>
        </p:spPr>
      </p:pic>
      <p:sp>
        <p:nvSpPr>
          <p:cNvPr id="6" name="Rectangle 4"/>
          <p:cNvSpPr>
            <a:spLocks noChangeArrowheads="1"/>
          </p:cNvSpPr>
          <p:nvPr/>
        </p:nvSpPr>
        <p:spPr bwMode="auto">
          <a:xfrm>
            <a:off x="2000250" y="685800"/>
            <a:ext cx="8855075" cy="461963"/>
          </a:xfrm>
          <a:prstGeom prst="rect">
            <a:avLst/>
          </a:prstGeom>
          <a:noFill/>
          <a:ln w="9525">
            <a:noFill/>
            <a:miter lim="800000"/>
            <a:headEnd/>
            <a:tailEnd/>
          </a:ln>
        </p:spPr>
        <p:txBody>
          <a:bodyPr>
            <a:spAutoFit/>
          </a:bodyPr>
          <a:lstStyle/>
          <a:p>
            <a:pPr eaLnBrk="0" hangingPunct="0"/>
            <a:r>
              <a:rPr lang="en-GB" sz="2400" b="1" u="sng" dirty="0">
                <a:latin typeface="Frutiger 65 Bold" charset="0"/>
              </a:rPr>
              <a:t>Monolithic Thermal </a:t>
            </a:r>
            <a:r>
              <a:rPr lang="en-GB" sz="2400" b="1" u="sng" dirty="0" smtClean="0">
                <a:latin typeface="Frutiger 65 Bold" charset="0"/>
              </a:rPr>
              <a:t>Bond – Right Mix &amp; Right Compaction</a:t>
            </a:r>
            <a:endParaRPr lang="en-US" sz="2400" b="1" u="sng" dirty="0">
              <a:latin typeface="Frutiger 65 Bold" charset="0"/>
            </a:endParaRPr>
          </a:p>
        </p:txBody>
      </p:sp>
      <p:grpSp>
        <p:nvGrpSpPr>
          <p:cNvPr id="53253" name="Group 6"/>
          <p:cNvGrpSpPr>
            <a:grpSpLocks/>
          </p:cNvGrpSpPr>
          <p:nvPr/>
        </p:nvGrpSpPr>
        <p:grpSpPr bwMode="auto">
          <a:xfrm>
            <a:off x="9294813" y="5943600"/>
            <a:ext cx="2894012" cy="908050"/>
            <a:chOff x="9294812" y="5416550"/>
            <a:chExt cx="2894013" cy="908050"/>
          </a:xfrm>
        </p:grpSpPr>
        <p:pic>
          <p:nvPicPr>
            <p:cNvPr id="53256"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53257"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
        <p:nvSpPr>
          <p:cNvPr id="8" name="Left Arrow 7"/>
          <p:cNvSpPr/>
          <p:nvPr/>
        </p:nvSpPr>
        <p:spPr>
          <a:xfrm>
            <a:off x="3503612" y="2667000"/>
            <a:ext cx="12192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255" name="TextBox 8"/>
          <p:cNvSpPr txBox="1">
            <a:spLocks noChangeArrowheads="1"/>
          </p:cNvSpPr>
          <p:nvPr/>
        </p:nvSpPr>
        <p:spPr bwMode="auto">
          <a:xfrm>
            <a:off x="4570412" y="2438400"/>
            <a:ext cx="2133600" cy="1200150"/>
          </a:xfrm>
          <a:prstGeom prst="rect">
            <a:avLst/>
          </a:prstGeom>
          <a:noFill/>
          <a:ln w="9525">
            <a:noFill/>
            <a:miter lim="800000"/>
            <a:headEnd/>
            <a:tailEnd/>
          </a:ln>
        </p:spPr>
        <p:txBody>
          <a:bodyPr>
            <a:spAutoFit/>
          </a:bodyPr>
          <a:lstStyle/>
          <a:p>
            <a:r>
              <a:rPr lang="en-US" dirty="0"/>
              <a:t>Seamless repair and bonding between old and new asphalt</a:t>
            </a:r>
          </a:p>
        </p:txBody>
      </p:sp>
      <p:pic>
        <p:nvPicPr>
          <p:cNvPr id="82946" name="Picture 2"/>
          <p:cNvPicPr>
            <a:picLocks noChangeAspect="1" noChangeArrowheads="1"/>
          </p:cNvPicPr>
          <p:nvPr/>
        </p:nvPicPr>
        <p:blipFill>
          <a:blip r:embed="rId5"/>
          <a:srcRect/>
          <a:stretch>
            <a:fillRect/>
          </a:stretch>
        </p:blipFill>
        <p:spPr bwMode="auto">
          <a:xfrm>
            <a:off x="6475413" y="2209800"/>
            <a:ext cx="5503240" cy="2837385"/>
          </a:xfrm>
          <a:prstGeom prst="rect">
            <a:avLst/>
          </a:prstGeom>
          <a:noFill/>
          <a:ln w="9525">
            <a:noFill/>
            <a:miter lim="800000"/>
            <a:headEnd/>
            <a:tailEnd/>
          </a:ln>
          <a:effectLst/>
        </p:spPr>
      </p:pic>
      <p:sp>
        <p:nvSpPr>
          <p:cNvPr id="11" name="TextBox 10"/>
          <p:cNvSpPr txBox="1"/>
          <p:nvPr/>
        </p:nvSpPr>
        <p:spPr>
          <a:xfrm>
            <a:off x="7847012" y="1828800"/>
            <a:ext cx="2971800" cy="523220"/>
          </a:xfrm>
          <a:prstGeom prst="rect">
            <a:avLst/>
          </a:prstGeom>
          <a:noFill/>
        </p:spPr>
        <p:txBody>
          <a:bodyPr wrap="square" rtlCol="0">
            <a:spAutoFit/>
          </a:bodyPr>
          <a:lstStyle/>
          <a:p>
            <a:r>
              <a:rPr lang="en-US" sz="1400" dirty="0" smtClean="0"/>
              <a:t>Optimum compaction temperature</a:t>
            </a:r>
          </a:p>
          <a:p>
            <a:r>
              <a:rPr lang="en-US" sz="1400" dirty="0" smtClean="0"/>
              <a:t>230-250F (110-120C) </a:t>
            </a:r>
            <a:endParaRPr lang="en-US" sz="14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txBox="1">
            <a:spLocks/>
          </p:cNvSpPr>
          <p:nvPr/>
        </p:nvSpPr>
        <p:spPr bwMode="auto">
          <a:xfrm>
            <a:off x="1903413" y="228600"/>
            <a:ext cx="8534400" cy="792163"/>
          </a:xfrm>
          <a:prstGeom prst="rect">
            <a:avLst/>
          </a:prstGeom>
          <a:noFill/>
          <a:ln w="9525">
            <a:noFill/>
            <a:miter lim="800000"/>
            <a:headEnd/>
            <a:tailEnd/>
          </a:ln>
        </p:spPr>
        <p:txBody>
          <a:bodyPr/>
          <a:lstStyle/>
          <a:p>
            <a:pPr defTabSz="912813">
              <a:lnSpc>
                <a:spcPct val="85000"/>
              </a:lnSpc>
            </a:pPr>
            <a:r>
              <a:rPr lang="en-GB" sz="3700" b="1" u="sng">
                <a:solidFill>
                  <a:srgbClr val="739A28"/>
                </a:solidFill>
                <a:latin typeface="Calibri Light" pitchFamily="34" charset="0"/>
              </a:rPr>
              <a:t>NuPhalt Infrared Patching Sample</a:t>
            </a:r>
            <a:endParaRPr lang="en-US" sz="3700" b="1" u="sng">
              <a:solidFill>
                <a:srgbClr val="739A28"/>
              </a:solidFill>
              <a:latin typeface="Calibri Light" pitchFamily="34" charset="0"/>
            </a:endParaRPr>
          </a:p>
          <a:p>
            <a:pPr defTabSz="912813">
              <a:lnSpc>
                <a:spcPct val="85000"/>
              </a:lnSpc>
            </a:pPr>
            <a:endParaRPr lang="en-US" sz="3600" b="1" u="sng">
              <a:solidFill>
                <a:srgbClr val="739A28"/>
              </a:solidFill>
              <a:latin typeface="Calibri Light" pitchFamily="34" charset="0"/>
            </a:endParaRPr>
          </a:p>
        </p:txBody>
      </p:sp>
      <p:sp>
        <p:nvSpPr>
          <p:cNvPr id="11" name="TextBox 10"/>
          <p:cNvSpPr txBox="1">
            <a:spLocks noChangeArrowheads="1"/>
          </p:cNvSpPr>
          <p:nvPr/>
        </p:nvSpPr>
        <p:spPr bwMode="auto">
          <a:xfrm>
            <a:off x="2640013" y="5410200"/>
            <a:ext cx="1092200" cy="461963"/>
          </a:xfrm>
          <a:prstGeom prst="rect">
            <a:avLst/>
          </a:prstGeom>
          <a:noFill/>
          <a:ln w="9525">
            <a:noFill/>
            <a:miter lim="800000"/>
            <a:headEnd/>
            <a:tailEnd/>
          </a:ln>
        </p:spPr>
        <p:txBody>
          <a:bodyPr>
            <a:spAutoFit/>
          </a:bodyPr>
          <a:lstStyle/>
          <a:p>
            <a:pPr algn="ctr" eaLnBrk="0" hangingPunct="0"/>
            <a:r>
              <a:rPr lang="en-GB" sz="2400">
                <a:latin typeface="Frutiger 65 Bold" charset="0"/>
              </a:rPr>
              <a:t>Before</a:t>
            </a:r>
            <a:endParaRPr lang="en-US" sz="2400">
              <a:latin typeface="Frutiger 65 Bold" charset="0"/>
            </a:endParaRPr>
          </a:p>
        </p:txBody>
      </p:sp>
      <p:sp>
        <p:nvSpPr>
          <p:cNvPr id="12" name="TextBox 11"/>
          <p:cNvSpPr txBox="1">
            <a:spLocks noChangeArrowheads="1"/>
          </p:cNvSpPr>
          <p:nvPr/>
        </p:nvSpPr>
        <p:spPr bwMode="auto">
          <a:xfrm>
            <a:off x="8018463" y="5405438"/>
            <a:ext cx="1428750" cy="461962"/>
          </a:xfrm>
          <a:prstGeom prst="rect">
            <a:avLst/>
          </a:prstGeom>
          <a:noFill/>
          <a:ln w="9525">
            <a:noFill/>
            <a:miter lim="800000"/>
            <a:headEnd/>
            <a:tailEnd/>
          </a:ln>
        </p:spPr>
        <p:txBody>
          <a:bodyPr>
            <a:spAutoFit/>
          </a:bodyPr>
          <a:lstStyle/>
          <a:p>
            <a:pPr algn="ctr" eaLnBrk="0" hangingPunct="0"/>
            <a:r>
              <a:rPr lang="en-GB" sz="2400">
                <a:latin typeface="Frutiger 65 Bold" charset="0"/>
              </a:rPr>
              <a:t>After</a:t>
            </a:r>
            <a:endParaRPr lang="en-US" sz="2400">
              <a:latin typeface="Frutiger 65 Bold" charset="0"/>
            </a:endParaRPr>
          </a:p>
        </p:txBody>
      </p:sp>
      <p:grpSp>
        <p:nvGrpSpPr>
          <p:cNvPr id="54277" name="Group 9"/>
          <p:cNvGrpSpPr>
            <a:grpSpLocks/>
          </p:cNvGrpSpPr>
          <p:nvPr/>
        </p:nvGrpSpPr>
        <p:grpSpPr bwMode="auto">
          <a:xfrm>
            <a:off x="9294813" y="5949950"/>
            <a:ext cx="2894012" cy="908050"/>
            <a:chOff x="9294812" y="5416550"/>
            <a:chExt cx="2894013" cy="908050"/>
          </a:xfrm>
        </p:grpSpPr>
        <p:pic>
          <p:nvPicPr>
            <p:cNvPr id="54280" name="Picture 4"/>
            <p:cNvPicPr>
              <a:picLocks noChangeAspect="1"/>
            </p:cNvPicPr>
            <p:nvPr/>
          </p:nvPicPr>
          <p:blipFill>
            <a:blip r:embed="rId2"/>
            <a:srcRect b="15408"/>
            <a:stretch>
              <a:fillRect/>
            </a:stretch>
          </p:blipFill>
          <p:spPr bwMode="auto">
            <a:xfrm>
              <a:off x="10607103" y="5487988"/>
              <a:ext cx="1581722" cy="836612"/>
            </a:xfrm>
            <a:prstGeom prst="rect">
              <a:avLst/>
            </a:prstGeom>
            <a:noFill/>
            <a:ln w="9525">
              <a:noFill/>
              <a:miter lim="800000"/>
              <a:headEnd/>
              <a:tailEnd/>
            </a:ln>
          </p:spPr>
        </p:pic>
        <p:pic>
          <p:nvPicPr>
            <p:cNvPr id="54281" name="Picture 5" descr="Metalite New Logo.jpg"/>
            <p:cNvPicPr>
              <a:picLocks noChangeAspect="1"/>
            </p:cNvPicPr>
            <p:nvPr/>
          </p:nvPicPr>
          <p:blipFill>
            <a:blip r:embed="rId3"/>
            <a:srcRect/>
            <a:stretch>
              <a:fillRect/>
            </a:stretch>
          </p:blipFill>
          <p:spPr bwMode="auto">
            <a:xfrm>
              <a:off x="9294812" y="5416550"/>
              <a:ext cx="1327737" cy="908050"/>
            </a:xfrm>
            <a:prstGeom prst="rect">
              <a:avLst/>
            </a:prstGeom>
            <a:noFill/>
            <a:ln w="9525">
              <a:noFill/>
              <a:miter lim="800000"/>
              <a:headEnd/>
              <a:tailEnd/>
            </a:ln>
          </p:spPr>
        </p:pic>
      </p:grpSp>
      <p:pic>
        <p:nvPicPr>
          <p:cNvPr id="54278" name="Picture 9" descr="after.jpg"/>
          <p:cNvPicPr>
            <a:picLocks noChangeAspect="1"/>
          </p:cNvPicPr>
          <p:nvPr/>
        </p:nvPicPr>
        <p:blipFill>
          <a:blip r:embed="rId4"/>
          <a:srcRect/>
          <a:stretch>
            <a:fillRect/>
          </a:stretch>
        </p:blipFill>
        <p:spPr bwMode="auto">
          <a:xfrm>
            <a:off x="7237413" y="1104900"/>
            <a:ext cx="2819400" cy="4229100"/>
          </a:xfrm>
          <a:prstGeom prst="rect">
            <a:avLst/>
          </a:prstGeom>
          <a:noFill/>
          <a:ln w="9525">
            <a:noFill/>
            <a:miter lim="800000"/>
            <a:headEnd/>
            <a:tailEnd/>
          </a:ln>
        </p:spPr>
      </p:pic>
      <p:pic>
        <p:nvPicPr>
          <p:cNvPr id="54279" name="Picture 12" descr="before.jpg"/>
          <p:cNvPicPr>
            <a:picLocks noChangeAspect="1"/>
          </p:cNvPicPr>
          <p:nvPr/>
        </p:nvPicPr>
        <p:blipFill>
          <a:blip r:embed="rId5"/>
          <a:srcRect/>
          <a:stretch>
            <a:fillRect/>
          </a:stretch>
        </p:blipFill>
        <p:spPr bwMode="auto">
          <a:xfrm>
            <a:off x="1827213" y="1066800"/>
            <a:ext cx="2844800" cy="4267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1096963" y="287339"/>
            <a:ext cx="10055225" cy="855662"/>
          </a:xfrm>
        </p:spPr>
        <p:txBody>
          <a:bodyPr wrap="square" numCol="1" anchorCtr="0" compatLnSpc="1">
            <a:prstTxWarp prst="textNoShape">
              <a:avLst/>
            </a:prstTxWarp>
            <a:normAutofit/>
          </a:bodyPr>
          <a:lstStyle/>
          <a:p>
            <a:r>
              <a:rPr lang="en-US" sz="3200" b="1" dirty="0" smtClean="0"/>
              <a:t>Over 11,000 people are killed by potholes in India every year.</a:t>
            </a:r>
            <a:endParaRPr lang="en-US" sz="3200" dirty="0" smtClean="0"/>
          </a:p>
        </p:txBody>
      </p:sp>
      <p:sp>
        <p:nvSpPr>
          <p:cNvPr id="22531" name="Content Placeholder 17"/>
          <p:cNvSpPr>
            <a:spLocks noGrp="1"/>
          </p:cNvSpPr>
          <p:nvPr>
            <p:ph sz="half" idx="1"/>
          </p:nvPr>
        </p:nvSpPr>
        <p:spPr>
          <a:xfrm>
            <a:off x="836612" y="1981200"/>
            <a:ext cx="4937125" cy="4022725"/>
          </a:xfrm>
        </p:spPr>
        <p:txBody>
          <a:bodyPr/>
          <a:lstStyle/>
          <a:p>
            <a:r>
              <a:rPr lang="en-US" dirty="0" smtClean="0"/>
              <a:t>UP tops the list with around 4800 deaths  due to potholes in UP itself</a:t>
            </a:r>
          </a:p>
          <a:p>
            <a:r>
              <a:rPr lang="en-US" dirty="0" smtClean="0"/>
              <a:t>Other leading states are Madhya Pradesh, Bihar, Tamil Nadu, Karnataka &amp; Maharashtra. </a:t>
            </a:r>
          </a:p>
          <a:p>
            <a:r>
              <a:rPr lang="en-US" dirty="0" smtClean="0"/>
              <a:t>Actual figure could be much higher since the data was not properly captured by local police while registering accidents and in many cases these are recorded as any other road crash.</a:t>
            </a:r>
          </a:p>
          <a:p>
            <a:r>
              <a:rPr lang="en-US" dirty="0" smtClean="0"/>
              <a:t>Experts have concluded that poor maintenance by road-owning agencies is the main reason behind potholes contributing to crashes and also lack of uniformity and standard design</a:t>
            </a:r>
          </a:p>
          <a:p>
            <a:endParaRPr/>
          </a:p>
          <a:p>
            <a:endParaRPr lang="en-US" dirty="0" smtClean="0"/>
          </a:p>
        </p:txBody>
      </p:sp>
      <p:sp>
        <p:nvSpPr>
          <p:cNvPr id="22532" name="Content Placeholder 18"/>
          <p:cNvSpPr>
            <a:spLocks noGrp="1"/>
          </p:cNvSpPr>
          <p:nvPr>
            <p:ph sz="half" idx="2"/>
          </p:nvPr>
        </p:nvSpPr>
        <p:spPr>
          <a:xfrm>
            <a:off x="6170612" y="1981200"/>
            <a:ext cx="4935538" cy="4022725"/>
          </a:xfrm>
        </p:spPr>
        <p:txBody>
          <a:bodyPr/>
          <a:lstStyle/>
          <a:p>
            <a:r>
              <a:rPr lang="en-US" dirty="0" smtClean="0"/>
              <a:t>Recommendations by Road Safety Committee</a:t>
            </a:r>
          </a:p>
          <a:p>
            <a:r>
              <a:rPr lang="en-US" dirty="0" smtClean="0"/>
              <a:t>Road-owning agencies were held accountable for maintenance and booked for negligence, the menace of potholes won't end. "We have hardly any cases of any action taken against such negligent officials/employees," .</a:t>
            </a:r>
          </a:p>
          <a:p>
            <a:r>
              <a:rPr lang="en-US" dirty="0" smtClean="0"/>
              <a:t>For deaths caused </a:t>
            </a:r>
            <a:r>
              <a:rPr lang="en-US" dirty="0" err="1" smtClean="0"/>
              <a:t>caused</a:t>
            </a:r>
            <a:r>
              <a:rPr lang="en-US" dirty="0" smtClean="0"/>
              <a:t> by potholes, governments must compensate the families of victims and hold contractors, government officials and ministers criminally liable for sub-standard roads.</a:t>
            </a:r>
          </a:p>
        </p:txBody>
      </p:sp>
      <p:grpSp>
        <p:nvGrpSpPr>
          <p:cNvPr id="22533" name="Group 5"/>
          <p:cNvGrpSpPr>
            <a:grpSpLocks/>
          </p:cNvGrpSpPr>
          <p:nvPr/>
        </p:nvGrpSpPr>
        <p:grpSpPr bwMode="auto">
          <a:xfrm>
            <a:off x="9294813" y="5949950"/>
            <a:ext cx="2894012" cy="908050"/>
            <a:chOff x="9294812" y="5416550"/>
            <a:chExt cx="2894013" cy="908050"/>
          </a:xfrm>
        </p:grpSpPr>
        <p:pic>
          <p:nvPicPr>
            <p:cNvPr id="22534" name="Picture 4"/>
            <p:cNvPicPr>
              <a:picLocks noChangeAspect="1"/>
            </p:cNvPicPr>
            <p:nvPr/>
          </p:nvPicPr>
          <p:blipFill>
            <a:blip r:embed="rId2"/>
            <a:srcRect b="15408"/>
            <a:stretch>
              <a:fillRect/>
            </a:stretch>
          </p:blipFill>
          <p:spPr bwMode="auto">
            <a:xfrm>
              <a:off x="10607103" y="5487988"/>
              <a:ext cx="1581722" cy="836612"/>
            </a:xfrm>
            <a:prstGeom prst="rect">
              <a:avLst/>
            </a:prstGeom>
            <a:noFill/>
            <a:ln w="9525">
              <a:noFill/>
              <a:miter lim="800000"/>
              <a:headEnd/>
              <a:tailEnd/>
            </a:ln>
          </p:spPr>
        </p:pic>
        <p:pic>
          <p:nvPicPr>
            <p:cNvPr id="22535" name="Picture 5" descr="Metalite New Logo.jpg"/>
            <p:cNvPicPr>
              <a:picLocks noChangeAspect="1"/>
            </p:cNvPicPr>
            <p:nvPr/>
          </p:nvPicPr>
          <p:blipFill>
            <a:blip r:embed="rId3"/>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txBox="1">
            <a:spLocks/>
          </p:cNvSpPr>
          <p:nvPr/>
        </p:nvSpPr>
        <p:spPr bwMode="auto">
          <a:xfrm>
            <a:off x="1979613" y="503238"/>
            <a:ext cx="8534400" cy="792162"/>
          </a:xfrm>
          <a:prstGeom prst="rect">
            <a:avLst/>
          </a:prstGeom>
          <a:noFill/>
          <a:ln w="9525">
            <a:noFill/>
            <a:miter lim="800000"/>
            <a:headEnd/>
            <a:tailEnd/>
          </a:ln>
        </p:spPr>
        <p:txBody>
          <a:bodyPr/>
          <a:lstStyle/>
          <a:p>
            <a:pPr defTabSz="912813">
              <a:lnSpc>
                <a:spcPct val="85000"/>
              </a:lnSpc>
            </a:pPr>
            <a:r>
              <a:rPr lang="en-GB" sz="3700" b="1" u="sng">
                <a:solidFill>
                  <a:srgbClr val="739A28"/>
                </a:solidFill>
                <a:latin typeface="Calibri Light" pitchFamily="34" charset="0"/>
              </a:rPr>
              <a:t>NuPhalt Infrared Surface Recovery</a:t>
            </a:r>
            <a:endParaRPr lang="en-US" sz="3700" b="1" u="sng">
              <a:solidFill>
                <a:srgbClr val="739A28"/>
              </a:solidFill>
              <a:latin typeface="Calibri Light" pitchFamily="34" charset="0"/>
            </a:endParaRPr>
          </a:p>
          <a:p>
            <a:pPr defTabSz="912813">
              <a:lnSpc>
                <a:spcPct val="85000"/>
              </a:lnSpc>
            </a:pPr>
            <a:endParaRPr lang="en-US" sz="3600" b="1" u="sng">
              <a:solidFill>
                <a:srgbClr val="739A28"/>
              </a:solidFill>
              <a:latin typeface="Calibri Light" pitchFamily="34" charset="0"/>
            </a:endParaRPr>
          </a:p>
        </p:txBody>
      </p:sp>
      <p:pic>
        <p:nvPicPr>
          <p:cNvPr id="6" name="Picture 5" descr="ULM Recovery.JPG"/>
          <p:cNvPicPr>
            <a:picLocks noChangeAspect="1"/>
          </p:cNvPicPr>
          <p:nvPr/>
        </p:nvPicPr>
        <p:blipFill>
          <a:blip r:embed="rId2"/>
          <a:srcRect/>
          <a:stretch>
            <a:fillRect/>
          </a:stretch>
        </p:blipFill>
        <p:spPr bwMode="auto">
          <a:xfrm>
            <a:off x="1141413" y="1981200"/>
            <a:ext cx="4225925" cy="3170238"/>
          </a:xfrm>
          <a:prstGeom prst="rect">
            <a:avLst/>
          </a:prstGeom>
          <a:noFill/>
          <a:ln w="9525">
            <a:noFill/>
            <a:miter lim="800000"/>
            <a:headEnd/>
            <a:tailEnd/>
          </a:ln>
        </p:spPr>
      </p:pic>
      <p:pic>
        <p:nvPicPr>
          <p:cNvPr id="9" name="Picture 8" descr="ULM Completion.JPG"/>
          <p:cNvPicPr>
            <a:picLocks noChangeAspect="1"/>
          </p:cNvPicPr>
          <p:nvPr/>
        </p:nvPicPr>
        <p:blipFill>
          <a:blip r:embed="rId3"/>
          <a:srcRect/>
          <a:stretch>
            <a:fillRect/>
          </a:stretch>
        </p:blipFill>
        <p:spPr bwMode="auto">
          <a:xfrm>
            <a:off x="6745288" y="1981200"/>
            <a:ext cx="4225925" cy="3170238"/>
          </a:xfrm>
          <a:prstGeom prst="rect">
            <a:avLst/>
          </a:prstGeom>
          <a:noFill/>
          <a:ln w="9525">
            <a:noFill/>
            <a:miter lim="800000"/>
            <a:headEnd/>
            <a:tailEnd/>
          </a:ln>
        </p:spPr>
      </p:pic>
      <p:sp>
        <p:nvSpPr>
          <p:cNvPr id="11" name="TextBox 10"/>
          <p:cNvSpPr txBox="1">
            <a:spLocks noChangeArrowheads="1"/>
          </p:cNvSpPr>
          <p:nvPr/>
        </p:nvSpPr>
        <p:spPr bwMode="auto">
          <a:xfrm>
            <a:off x="2513013" y="5257800"/>
            <a:ext cx="1092200" cy="461963"/>
          </a:xfrm>
          <a:prstGeom prst="rect">
            <a:avLst/>
          </a:prstGeom>
          <a:noFill/>
          <a:ln w="9525">
            <a:noFill/>
            <a:miter lim="800000"/>
            <a:headEnd/>
            <a:tailEnd/>
          </a:ln>
        </p:spPr>
        <p:txBody>
          <a:bodyPr>
            <a:spAutoFit/>
          </a:bodyPr>
          <a:lstStyle/>
          <a:p>
            <a:pPr algn="ctr" eaLnBrk="0" hangingPunct="0"/>
            <a:r>
              <a:rPr lang="en-GB" sz="2400">
                <a:latin typeface="Frutiger 65 Bold" charset="0"/>
              </a:rPr>
              <a:t>Before</a:t>
            </a:r>
            <a:endParaRPr lang="en-US" sz="2400">
              <a:latin typeface="Frutiger 65 Bold" charset="0"/>
            </a:endParaRPr>
          </a:p>
        </p:txBody>
      </p:sp>
      <p:sp>
        <p:nvSpPr>
          <p:cNvPr id="12" name="TextBox 11"/>
          <p:cNvSpPr txBox="1">
            <a:spLocks noChangeArrowheads="1"/>
          </p:cNvSpPr>
          <p:nvPr/>
        </p:nvSpPr>
        <p:spPr bwMode="auto">
          <a:xfrm>
            <a:off x="8018463" y="5257800"/>
            <a:ext cx="1428750" cy="461963"/>
          </a:xfrm>
          <a:prstGeom prst="rect">
            <a:avLst/>
          </a:prstGeom>
          <a:noFill/>
          <a:ln w="9525">
            <a:noFill/>
            <a:miter lim="800000"/>
            <a:headEnd/>
            <a:tailEnd/>
          </a:ln>
        </p:spPr>
        <p:txBody>
          <a:bodyPr>
            <a:spAutoFit/>
          </a:bodyPr>
          <a:lstStyle/>
          <a:p>
            <a:pPr algn="ctr" eaLnBrk="0" hangingPunct="0"/>
            <a:r>
              <a:rPr lang="en-GB" sz="2400">
                <a:latin typeface="Frutiger 65 Bold" charset="0"/>
              </a:rPr>
              <a:t>After</a:t>
            </a:r>
            <a:endParaRPr lang="en-US" sz="2400">
              <a:latin typeface="Frutiger 65 Bold" charset="0"/>
            </a:endParaRPr>
          </a:p>
        </p:txBody>
      </p:sp>
      <p:grpSp>
        <p:nvGrpSpPr>
          <p:cNvPr id="55303" name="Group 9"/>
          <p:cNvGrpSpPr>
            <a:grpSpLocks/>
          </p:cNvGrpSpPr>
          <p:nvPr/>
        </p:nvGrpSpPr>
        <p:grpSpPr bwMode="auto">
          <a:xfrm>
            <a:off x="9294813" y="5949950"/>
            <a:ext cx="2894012" cy="908050"/>
            <a:chOff x="9294812" y="5416550"/>
            <a:chExt cx="2894013" cy="908050"/>
          </a:xfrm>
        </p:grpSpPr>
        <p:pic>
          <p:nvPicPr>
            <p:cNvPr id="55304" name="Picture 4"/>
            <p:cNvPicPr>
              <a:picLocks noChangeAspect="1"/>
            </p:cNvPicPr>
            <p:nvPr/>
          </p:nvPicPr>
          <p:blipFill>
            <a:blip r:embed="rId4"/>
            <a:srcRect b="15408"/>
            <a:stretch>
              <a:fillRect/>
            </a:stretch>
          </p:blipFill>
          <p:spPr bwMode="auto">
            <a:xfrm>
              <a:off x="10607103" y="5487988"/>
              <a:ext cx="1581722" cy="836612"/>
            </a:xfrm>
            <a:prstGeom prst="rect">
              <a:avLst/>
            </a:prstGeom>
            <a:noFill/>
            <a:ln w="9525">
              <a:noFill/>
              <a:miter lim="800000"/>
              <a:headEnd/>
              <a:tailEnd/>
            </a:ln>
          </p:spPr>
        </p:pic>
        <p:pic>
          <p:nvPicPr>
            <p:cNvPr id="55305" name="Picture 5" descr="Metalite New Logo.jpg"/>
            <p:cNvPicPr>
              <a:picLocks noChangeAspect="1"/>
            </p:cNvPicPr>
            <p:nvPr/>
          </p:nvPicPr>
          <p:blipFill>
            <a:blip r:embed="rId5"/>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blinds(horizontal)">
                                      <p:cBhvr>
                                        <p:cTn id="15" dur="500"/>
                                        <p:tgtEl>
                                          <p:spTgt spid="11">
                                            <p:txEl>
                                              <p:pRg st="0" end="0"/>
                                            </p:txEl>
                                          </p:spTgt>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ubtitle 2"/>
          <p:cNvSpPr>
            <a:spLocks noGrp="1"/>
          </p:cNvSpPr>
          <p:nvPr>
            <p:ph type="subTitle" idx="1"/>
          </p:nvPr>
        </p:nvSpPr>
        <p:spPr>
          <a:xfrm>
            <a:off x="1100138" y="4456113"/>
            <a:ext cx="10055225" cy="1143000"/>
          </a:xfrm>
        </p:spPr>
        <p:txBody>
          <a:bodyPr/>
          <a:lstStyle/>
          <a:p>
            <a:pPr eaLnBrk="1" hangingPunct="1"/>
            <a:endParaRPr lang="en-US" sz="2300" cap="none" smtClean="0"/>
          </a:p>
        </p:txBody>
      </p:sp>
      <p:pic>
        <p:nvPicPr>
          <p:cNvPr id="5" name="Picture 2"/>
          <p:cNvPicPr>
            <a:picLocks noChangeAspect="1" noChangeArrowheads="1"/>
          </p:cNvPicPr>
          <p:nvPr/>
        </p:nvPicPr>
        <p:blipFill>
          <a:blip r:embed="rId3"/>
          <a:srcRect/>
          <a:stretch>
            <a:fillRect/>
          </a:stretch>
        </p:blipFill>
        <p:spPr bwMode="auto">
          <a:xfrm>
            <a:off x="381000" y="2500313"/>
            <a:ext cx="5565775" cy="3643312"/>
          </a:xfrm>
          <a:prstGeom prst="rect">
            <a:avLst/>
          </a:prstGeom>
          <a:noFill/>
          <a:ln w="9525">
            <a:noFill/>
            <a:miter lim="800000"/>
            <a:headEnd/>
            <a:tailEnd/>
          </a:ln>
          <a:effectLst>
            <a:outerShdw dist="35921" dir="2700000" algn="ctr" rotWithShape="0">
              <a:srgbClr val="808080"/>
            </a:outerShdw>
          </a:effectLst>
        </p:spPr>
      </p:pic>
      <p:pic>
        <p:nvPicPr>
          <p:cNvPr id="6" name="Picture 8" descr="DSC02145"/>
          <p:cNvPicPr>
            <a:picLocks noChangeAspect="1" noChangeArrowheads="1"/>
          </p:cNvPicPr>
          <p:nvPr/>
        </p:nvPicPr>
        <p:blipFill>
          <a:blip r:embed="rId4"/>
          <a:srcRect/>
          <a:stretch>
            <a:fillRect/>
          </a:stretch>
        </p:blipFill>
        <p:spPr bwMode="auto">
          <a:xfrm>
            <a:off x="6189663" y="2500313"/>
            <a:ext cx="5629275" cy="3643312"/>
          </a:xfrm>
          <a:prstGeom prst="rect">
            <a:avLst/>
          </a:prstGeom>
          <a:noFill/>
          <a:ln w="9525">
            <a:noFill/>
            <a:miter lim="800000"/>
            <a:headEnd/>
            <a:tailEnd/>
          </a:ln>
        </p:spPr>
      </p:pic>
      <p:sp>
        <p:nvSpPr>
          <p:cNvPr id="7" name="TextBox 6"/>
          <p:cNvSpPr txBox="1">
            <a:spLocks noChangeArrowheads="1"/>
          </p:cNvSpPr>
          <p:nvPr/>
        </p:nvSpPr>
        <p:spPr bwMode="auto">
          <a:xfrm>
            <a:off x="1335088" y="452438"/>
            <a:ext cx="10093325" cy="461962"/>
          </a:xfrm>
          <a:prstGeom prst="rect">
            <a:avLst/>
          </a:prstGeom>
          <a:noFill/>
          <a:ln w="9525">
            <a:noFill/>
            <a:miter lim="800000"/>
            <a:headEnd/>
            <a:tailEnd/>
          </a:ln>
        </p:spPr>
        <p:txBody>
          <a:bodyPr>
            <a:spAutoFit/>
          </a:bodyPr>
          <a:lstStyle/>
          <a:p>
            <a:pPr algn="ctr" eaLnBrk="0" hangingPunct="0"/>
            <a:r>
              <a:rPr lang="en-GB" sz="2400" b="1" u="sng">
                <a:latin typeface="Frutiger 65 Bold" charset="0"/>
              </a:rPr>
              <a:t>Nu-phalt In-situ Infrared Pot Hole Repair</a:t>
            </a:r>
            <a:endParaRPr lang="en-US" sz="2400" b="1" u="sng"/>
          </a:p>
        </p:txBody>
      </p:sp>
      <p:sp>
        <p:nvSpPr>
          <p:cNvPr id="8" name="TextBox 7"/>
          <p:cNvSpPr txBox="1">
            <a:spLocks noChangeArrowheads="1"/>
          </p:cNvSpPr>
          <p:nvPr/>
        </p:nvSpPr>
        <p:spPr bwMode="auto">
          <a:xfrm>
            <a:off x="2286000" y="2000250"/>
            <a:ext cx="1855788" cy="523875"/>
          </a:xfrm>
          <a:prstGeom prst="rect">
            <a:avLst/>
          </a:prstGeom>
          <a:noFill/>
          <a:ln w="9525">
            <a:noFill/>
            <a:miter lim="800000"/>
            <a:headEnd/>
            <a:tailEnd/>
          </a:ln>
        </p:spPr>
        <p:txBody>
          <a:bodyPr>
            <a:spAutoFit/>
          </a:bodyPr>
          <a:lstStyle/>
          <a:p>
            <a:pPr algn="ctr" eaLnBrk="0" hangingPunct="0"/>
            <a:r>
              <a:rPr lang="en-GB" sz="2800">
                <a:latin typeface="Frutiger 65 Bold" charset="0"/>
              </a:rPr>
              <a:t>Before</a:t>
            </a:r>
            <a:endParaRPr lang="en-US" sz="2800">
              <a:latin typeface="Frutiger 65 Bold" charset="0"/>
            </a:endParaRPr>
          </a:p>
        </p:txBody>
      </p:sp>
      <p:sp>
        <p:nvSpPr>
          <p:cNvPr id="9" name="TextBox 8"/>
          <p:cNvSpPr txBox="1">
            <a:spLocks noChangeArrowheads="1"/>
          </p:cNvSpPr>
          <p:nvPr/>
        </p:nvSpPr>
        <p:spPr bwMode="auto">
          <a:xfrm>
            <a:off x="7427913" y="2000250"/>
            <a:ext cx="2951162" cy="523875"/>
          </a:xfrm>
          <a:prstGeom prst="rect">
            <a:avLst/>
          </a:prstGeom>
          <a:noFill/>
          <a:ln w="9525">
            <a:noFill/>
            <a:miter lim="800000"/>
            <a:headEnd/>
            <a:tailEnd/>
          </a:ln>
        </p:spPr>
        <p:txBody>
          <a:bodyPr>
            <a:spAutoFit/>
          </a:bodyPr>
          <a:lstStyle/>
          <a:p>
            <a:pPr algn="ctr" eaLnBrk="0" hangingPunct="0"/>
            <a:r>
              <a:rPr lang="en-GB" sz="2800">
                <a:latin typeface="Frutiger 65 Bold" charset="0"/>
              </a:rPr>
              <a:t>After </a:t>
            </a:r>
            <a:endParaRPr lang="en-US" sz="2800">
              <a:latin typeface="Frutiger 65 Bold" charset="0"/>
            </a:endParaRPr>
          </a:p>
        </p:txBody>
      </p:sp>
      <p:grpSp>
        <p:nvGrpSpPr>
          <p:cNvPr id="56328" name="Group 10"/>
          <p:cNvGrpSpPr>
            <a:grpSpLocks/>
          </p:cNvGrpSpPr>
          <p:nvPr/>
        </p:nvGrpSpPr>
        <p:grpSpPr bwMode="auto">
          <a:xfrm>
            <a:off x="9294813" y="5943600"/>
            <a:ext cx="2894012" cy="908050"/>
            <a:chOff x="9294812" y="5416550"/>
            <a:chExt cx="2894013" cy="908050"/>
          </a:xfrm>
        </p:grpSpPr>
        <p:pic>
          <p:nvPicPr>
            <p:cNvPr id="56329" name="Picture 4"/>
            <p:cNvPicPr>
              <a:picLocks noChangeAspect="1"/>
            </p:cNvPicPr>
            <p:nvPr/>
          </p:nvPicPr>
          <p:blipFill>
            <a:blip r:embed="rId5"/>
            <a:srcRect b="15408"/>
            <a:stretch>
              <a:fillRect/>
            </a:stretch>
          </p:blipFill>
          <p:spPr bwMode="auto">
            <a:xfrm>
              <a:off x="10607103" y="5487988"/>
              <a:ext cx="1581722" cy="836612"/>
            </a:xfrm>
            <a:prstGeom prst="rect">
              <a:avLst/>
            </a:prstGeom>
            <a:noFill/>
            <a:ln w="9525">
              <a:noFill/>
              <a:miter lim="800000"/>
              <a:headEnd/>
              <a:tailEnd/>
            </a:ln>
          </p:spPr>
        </p:pic>
        <p:pic>
          <p:nvPicPr>
            <p:cNvPr id="56330" name="Picture 5" descr="Metalite New Logo.jpg"/>
            <p:cNvPicPr>
              <a:picLocks noChangeAspect="1"/>
            </p:cNvPicPr>
            <p:nvPr/>
          </p:nvPicPr>
          <p:blipFill>
            <a:blip r:embed="rId6"/>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checkerboard(across)">
                                      <p:cBhvr>
                                        <p:cTn id="10" dur="500"/>
                                        <p:tgtEl>
                                          <p:spTgt spid="7">
                                            <p:txEl>
                                              <p:pRg st="0" end="0"/>
                                            </p:txEl>
                                          </p:spTgt>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par>
                          <p:cTn id="19" fill="hold">
                            <p:stCondLst>
                              <p:cond delay="1500"/>
                            </p:stCondLst>
                            <p:childTnLst>
                              <p:par>
                                <p:cTn id="20" presetID="3" presetClass="entr" presetSubtype="10" fill="hold"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linds(horizontal)">
                                      <p:cBhvr>
                                        <p:cTn id="22" dur="500"/>
                                        <p:tgtEl>
                                          <p:spTgt spid="9">
                                            <p:txEl>
                                              <p:pRg st="0" end="0"/>
                                            </p:txEl>
                                          </p:spTgt>
                                        </p:tgtEl>
                                      </p:cBhvr>
                                    </p:animEffect>
                                  </p:childTnLst>
                                </p:cTn>
                              </p:par>
                            </p:childTnLst>
                          </p:cTn>
                        </p:par>
                        <p:par>
                          <p:cTn id="23" fill="hold">
                            <p:stCondLst>
                              <p:cond delay="2000"/>
                            </p:stCondLst>
                            <p:childTnLst>
                              <p:par>
                                <p:cTn id="24" presetID="5" presetClass="entr" presetSubtype="1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6963" y="287338"/>
            <a:ext cx="10055225" cy="1449387"/>
          </a:xfrm>
        </p:spPr>
        <p:txBody>
          <a:bodyPr wrap="square" numCol="1" anchorCtr="0" compatLnSpc="1">
            <a:prstTxWarp prst="textNoShape">
              <a:avLst/>
            </a:prstTxWarp>
          </a:bodyPr>
          <a:lstStyle/>
          <a:p>
            <a:r>
              <a:rPr lang="en-US" dirty="0" smtClean="0"/>
              <a:t>Nuphalt’s </a:t>
            </a:r>
            <a:r>
              <a:rPr lang="en-US" dirty="0" smtClean="0"/>
              <a:t>Applications</a:t>
            </a:r>
          </a:p>
        </p:txBody>
      </p:sp>
      <p:sp>
        <p:nvSpPr>
          <p:cNvPr id="5" name="Text Placeholder 4"/>
          <p:cNvSpPr>
            <a:spLocks noGrp="1"/>
          </p:cNvSpPr>
          <p:nvPr>
            <p:ph type="body" idx="1"/>
          </p:nvPr>
        </p:nvSpPr>
        <p:spPr>
          <a:xfrm>
            <a:off x="1096963" y="1846263"/>
            <a:ext cx="4937125" cy="736600"/>
          </a:xfrm>
        </p:spPr>
        <p:txBody>
          <a:bodyPr/>
          <a:lstStyle/>
          <a:p>
            <a:r>
              <a:rPr lang="en-US" sz="1900" cap="none" dirty="0" smtClean="0"/>
              <a:t>UNDER REACTIVE MAINTENANCE</a:t>
            </a:r>
          </a:p>
        </p:txBody>
      </p:sp>
      <p:sp>
        <p:nvSpPr>
          <p:cNvPr id="58372" name="Content Placeholder 5"/>
          <p:cNvSpPr>
            <a:spLocks noGrp="1"/>
          </p:cNvSpPr>
          <p:nvPr>
            <p:ph sz="half" idx="2"/>
          </p:nvPr>
        </p:nvSpPr>
        <p:spPr>
          <a:xfrm>
            <a:off x="1096963" y="2362200"/>
            <a:ext cx="4937125" cy="3378200"/>
          </a:xfrm>
        </p:spPr>
        <p:txBody>
          <a:bodyPr/>
          <a:lstStyle/>
          <a:p>
            <a:r>
              <a:rPr lang="en-US" dirty="0" smtClean="0"/>
              <a:t>Planned Defects repair</a:t>
            </a:r>
          </a:p>
          <a:p>
            <a:r>
              <a:rPr lang="en-US" dirty="0" smtClean="0"/>
              <a:t>Potholes</a:t>
            </a:r>
          </a:p>
          <a:p>
            <a:r>
              <a:rPr lang="en-US" dirty="0" smtClean="0"/>
              <a:t>Longitudinal &amp; transverse Joint Failures</a:t>
            </a:r>
          </a:p>
          <a:p>
            <a:r>
              <a:rPr lang="en-US" dirty="0" smtClean="0"/>
              <a:t>Metal Work</a:t>
            </a:r>
          </a:p>
          <a:p>
            <a:r>
              <a:rPr lang="en-US" dirty="0" smtClean="0"/>
              <a:t>Utility Tracks, trenches</a:t>
            </a:r>
          </a:p>
          <a:p>
            <a:r>
              <a:rPr lang="en-US" dirty="0" smtClean="0"/>
              <a:t>Cracks &amp; Crazing</a:t>
            </a:r>
          </a:p>
          <a:p>
            <a:r>
              <a:rPr lang="en-US" dirty="0" smtClean="0"/>
              <a:t>Consequential Damage due to rutting</a:t>
            </a:r>
          </a:p>
          <a:p>
            <a:r>
              <a:rPr lang="en-US" dirty="0" smtClean="0"/>
              <a:t>Crowning/Depression in carriageway</a:t>
            </a:r>
          </a:p>
        </p:txBody>
      </p:sp>
      <p:pic>
        <p:nvPicPr>
          <p:cNvPr id="58373" name="Content Placeholder 11" descr="Nuphalt-456x300.png"/>
          <p:cNvPicPr>
            <a:picLocks noGrp="1" noChangeAspect="1"/>
          </p:cNvPicPr>
          <p:nvPr>
            <p:ph sz="quarter" idx="4"/>
          </p:nvPr>
        </p:nvPicPr>
        <p:blipFill>
          <a:blip r:embed="rId2"/>
          <a:srcRect t="-2019" b="-2019"/>
          <a:stretch>
            <a:fillRect/>
          </a:stretch>
        </p:blipFill>
        <p:spPr>
          <a:xfrm>
            <a:off x="6018213" y="1219200"/>
            <a:ext cx="6037262" cy="4132263"/>
          </a:xfrm>
        </p:spPr>
      </p:pic>
      <p:grpSp>
        <p:nvGrpSpPr>
          <p:cNvPr id="58374" name="Group 10"/>
          <p:cNvGrpSpPr>
            <a:grpSpLocks/>
          </p:cNvGrpSpPr>
          <p:nvPr/>
        </p:nvGrpSpPr>
        <p:grpSpPr bwMode="auto">
          <a:xfrm>
            <a:off x="9294813" y="6026150"/>
            <a:ext cx="2894012" cy="908050"/>
            <a:chOff x="9294812" y="5416550"/>
            <a:chExt cx="2894013" cy="908050"/>
          </a:xfrm>
        </p:grpSpPr>
        <p:pic>
          <p:nvPicPr>
            <p:cNvPr id="58375"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58376"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1905000"/>
            <a:ext cx="12188825" cy="400050"/>
          </a:xfrm>
          <a:prstGeom prst="rect">
            <a:avLst/>
          </a:prstGeom>
          <a:noFill/>
          <a:ln w="9525">
            <a:noFill/>
            <a:miter lim="800000"/>
            <a:headEnd/>
            <a:tailEnd/>
          </a:ln>
        </p:spPr>
        <p:txBody>
          <a:bodyPr>
            <a:spAutoFit/>
          </a:bodyPr>
          <a:lstStyle/>
          <a:p>
            <a:pPr eaLnBrk="0" hangingPunct="0">
              <a:buFont typeface="Arial" pitchFamily="34" charset="0"/>
              <a:buChar char="•"/>
            </a:pPr>
            <a:r>
              <a:rPr lang="en-GB" sz="2000" b="1" dirty="0">
                <a:solidFill>
                  <a:srgbClr val="92D050"/>
                </a:solidFill>
                <a:latin typeface="Frutiger 65 Bold" charset="0"/>
              </a:rPr>
              <a:t>SPEED</a:t>
            </a:r>
            <a:r>
              <a:rPr lang="en-GB" sz="2000" dirty="0">
                <a:latin typeface="Frutiger 65 Bold" charset="0"/>
              </a:rPr>
              <a:t> - </a:t>
            </a:r>
            <a:r>
              <a:rPr lang="en-GB" sz="2000" b="1" dirty="0">
                <a:latin typeface="Frutiger 65 Bold" charset="0"/>
              </a:rPr>
              <a:t>Complete pothole repair in approximately 20 minutes</a:t>
            </a:r>
            <a:endParaRPr lang="en-US" sz="2000" b="1" dirty="0">
              <a:latin typeface="Frutiger 65 Bold" charset="0"/>
            </a:endParaRPr>
          </a:p>
        </p:txBody>
      </p:sp>
      <p:sp>
        <p:nvSpPr>
          <p:cNvPr id="7" name="TextBox 6"/>
          <p:cNvSpPr txBox="1">
            <a:spLocks noChangeArrowheads="1"/>
          </p:cNvSpPr>
          <p:nvPr/>
        </p:nvSpPr>
        <p:spPr bwMode="auto">
          <a:xfrm>
            <a:off x="0" y="2590800"/>
            <a:ext cx="11903075" cy="400050"/>
          </a:xfrm>
          <a:prstGeom prst="rect">
            <a:avLst/>
          </a:prstGeom>
          <a:noFill/>
          <a:ln w="9525">
            <a:noFill/>
            <a:miter lim="800000"/>
            <a:headEnd/>
            <a:tailEnd/>
          </a:ln>
        </p:spPr>
        <p:txBody>
          <a:bodyPr>
            <a:spAutoFit/>
          </a:bodyPr>
          <a:lstStyle/>
          <a:p>
            <a:pPr eaLnBrk="0" hangingPunct="0">
              <a:buFont typeface="Arial" pitchFamily="34" charset="0"/>
              <a:buChar char="•"/>
            </a:pPr>
            <a:r>
              <a:rPr lang="en-GB" sz="2000" b="1" dirty="0">
                <a:solidFill>
                  <a:srgbClr val="92D050"/>
                </a:solidFill>
                <a:latin typeface="Frutiger 65 Bold" charset="0"/>
              </a:rPr>
              <a:t>REDUCED PLANT COSTS</a:t>
            </a:r>
            <a:r>
              <a:rPr lang="en-GB" sz="2000" dirty="0">
                <a:latin typeface="Frutiger 65 Bold" charset="0"/>
              </a:rPr>
              <a:t>– </a:t>
            </a:r>
            <a:r>
              <a:rPr lang="en-GB" sz="2000" b="1" dirty="0">
                <a:latin typeface="Frutiger 65 Bold" charset="0"/>
              </a:rPr>
              <a:t>Only one fully equipped vehicle required</a:t>
            </a:r>
            <a:endParaRPr lang="en-US" sz="2000" b="1" dirty="0">
              <a:latin typeface="Frutiger 65 Bold" charset="0"/>
            </a:endParaRPr>
          </a:p>
        </p:txBody>
      </p:sp>
      <p:sp>
        <p:nvSpPr>
          <p:cNvPr id="8" name="TextBox 7"/>
          <p:cNvSpPr txBox="1">
            <a:spLocks noChangeArrowheads="1"/>
          </p:cNvSpPr>
          <p:nvPr/>
        </p:nvSpPr>
        <p:spPr bwMode="auto">
          <a:xfrm>
            <a:off x="0" y="3276600"/>
            <a:ext cx="11141075" cy="400050"/>
          </a:xfrm>
          <a:prstGeom prst="rect">
            <a:avLst/>
          </a:prstGeom>
          <a:noFill/>
          <a:ln w="9525">
            <a:noFill/>
            <a:miter lim="800000"/>
            <a:headEnd/>
            <a:tailEnd/>
          </a:ln>
        </p:spPr>
        <p:txBody>
          <a:bodyPr>
            <a:spAutoFit/>
          </a:bodyPr>
          <a:lstStyle/>
          <a:p>
            <a:pPr eaLnBrk="0" hangingPunct="0">
              <a:buFont typeface="Arial" pitchFamily="34" charset="0"/>
              <a:buChar char="•"/>
            </a:pPr>
            <a:r>
              <a:rPr lang="en-GB" sz="2000" b="1" dirty="0">
                <a:solidFill>
                  <a:srgbClr val="92D050"/>
                </a:solidFill>
                <a:latin typeface="Frutiger 65 Bold" charset="0"/>
              </a:rPr>
              <a:t>EFFICIENTLABOUR UTILISATION  </a:t>
            </a:r>
            <a:r>
              <a:rPr lang="en-GB" sz="2000" b="1" dirty="0">
                <a:latin typeface="Frutiger 65 Bold" charset="0"/>
              </a:rPr>
              <a:t>- Only</a:t>
            </a:r>
            <a:r>
              <a:rPr lang="en-GB" sz="2000" b="1" dirty="0" smtClean="0">
                <a:latin typeface="Frutiger 65 Bold" charset="0"/>
              </a:rPr>
              <a:t>fourtofivemen  required </a:t>
            </a:r>
            <a:endParaRPr lang="en-US" sz="2000" b="1" dirty="0">
              <a:solidFill>
                <a:srgbClr val="92D050"/>
              </a:solidFill>
              <a:latin typeface="Frutiger 65 Bold" charset="0"/>
            </a:endParaRPr>
          </a:p>
        </p:txBody>
      </p:sp>
      <p:sp>
        <p:nvSpPr>
          <p:cNvPr id="10" name="TextBox 9"/>
          <p:cNvSpPr txBox="1">
            <a:spLocks noChangeArrowheads="1"/>
          </p:cNvSpPr>
          <p:nvPr/>
        </p:nvSpPr>
        <p:spPr bwMode="auto">
          <a:xfrm>
            <a:off x="0" y="3962400"/>
            <a:ext cx="12188825" cy="400050"/>
          </a:xfrm>
          <a:prstGeom prst="rect">
            <a:avLst/>
          </a:prstGeom>
          <a:noFill/>
          <a:ln w="9525">
            <a:noFill/>
            <a:miter lim="800000"/>
            <a:headEnd/>
            <a:tailEnd/>
          </a:ln>
        </p:spPr>
        <p:txBody>
          <a:bodyPr>
            <a:spAutoFit/>
          </a:bodyPr>
          <a:lstStyle/>
          <a:p>
            <a:pPr eaLnBrk="0" hangingPunct="0">
              <a:buFont typeface="Arial" pitchFamily="34" charset="0"/>
              <a:buChar char="•"/>
            </a:pPr>
            <a:r>
              <a:rPr lang="en-GB" sz="2000" b="1" dirty="0">
                <a:solidFill>
                  <a:srgbClr val="92D050"/>
                </a:solidFill>
                <a:latin typeface="Frutiger 65 Bold" charset="0"/>
              </a:rPr>
              <a:t>NO WASTED COSTS </a:t>
            </a:r>
            <a:r>
              <a:rPr lang="en-GB" sz="2000" dirty="0">
                <a:latin typeface="Frutiger 65 Bold" charset="0"/>
              </a:rPr>
              <a:t>-</a:t>
            </a:r>
            <a:r>
              <a:rPr lang="en-GB" sz="2000" b="1" dirty="0">
                <a:latin typeface="Frutiger 65 Bold" charset="0"/>
              </a:rPr>
              <a:t>  No additional men, vehicles or materials needed</a:t>
            </a:r>
            <a:endParaRPr lang="en-US" sz="2000" b="1" dirty="0">
              <a:latin typeface="Frutiger 65 Bold" charset="0"/>
            </a:endParaRPr>
          </a:p>
        </p:txBody>
      </p:sp>
      <p:sp>
        <p:nvSpPr>
          <p:cNvPr id="11" name="TextBox 10"/>
          <p:cNvSpPr txBox="1">
            <a:spLocks noChangeArrowheads="1"/>
          </p:cNvSpPr>
          <p:nvPr/>
        </p:nvSpPr>
        <p:spPr bwMode="auto">
          <a:xfrm>
            <a:off x="0" y="4724400"/>
            <a:ext cx="12188825" cy="400050"/>
          </a:xfrm>
          <a:prstGeom prst="rect">
            <a:avLst/>
          </a:prstGeom>
          <a:noFill/>
          <a:ln w="9525">
            <a:noFill/>
            <a:miter lim="800000"/>
            <a:headEnd/>
            <a:tailEnd/>
          </a:ln>
        </p:spPr>
        <p:txBody>
          <a:bodyPr>
            <a:spAutoFit/>
          </a:bodyPr>
          <a:lstStyle/>
          <a:p>
            <a:pPr eaLnBrk="0" hangingPunct="0">
              <a:buFont typeface="Arial" pitchFamily="34" charset="0"/>
              <a:buChar char="•"/>
            </a:pPr>
            <a:r>
              <a:rPr lang="en-GB" sz="2000" b="1" dirty="0">
                <a:solidFill>
                  <a:srgbClr val="92D050"/>
                </a:solidFill>
                <a:latin typeface="Frutiger 65 Bold" charset="0"/>
              </a:rPr>
              <a:t>NO DISPOSAL COSTS </a:t>
            </a:r>
            <a:r>
              <a:rPr lang="en-GB" sz="2000" b="1" dirty="0">
                <a:latin typeface="Frutiger 65 Bold" charset="0"/>
              </a:rPr>
              <a:t>- No additional men or vehicles to remove </a:t>
            </a:r>
            <a:r>
              <a:rPr lang="en-GB" sz="2000" b="1" dirty="0" smtClean="0">
                <a:latin typeface="Frutiger 65 Bold" charset="0"/>
              </a:rPr>
              <a:t>waste ad dump in landfill </a:t>
            </a:r>
            <a:endParaRPr lang="en-US" sz="2000" dirty="0">
              <a:latin typeface="Frutiger 65 Bold" charset="0"/>
            </a:endParaRPr>
          </a:p>
        </p:txBody>
      </p:sp>
      <p:sp>
        <p:nvSpPr>
          <p:cNvPr id="12" name="Rectangle 11"/>
          <p:cNvSpPr>
            <a:spLocks noChangeArrowheads="1"/>
          </p:cNvSpPr>
          <p:nvPr/>
        </p:nvSpPr>
        <p:spPr bwMode="auto">
          <a:xfrm>
            <a:off x="381000" y="457200"/>
            <a:ext cx="11236325" cy="477838"/>
          </a:xfrm>
          <a:prstGeom prst="rect">
            <a:avLst/>
          </a:prstGeom>
          <a:noFill/>
          <a:ln w="9525">
            <a:noFill/>
            <a:miter lim="800000"/>
            <a:headEnd/>
            <a:tailEnd/>
          </a:ln>
        </p:spPr>
        <p:txBody>
          <a:bodyPr>
            <a:spAutoFit/>
          </a:bodyPr>
          <a:lstStyle/>
          <a:p>
            <a:pPr algn="ctr"/>
            <a:r>
              <a:rPr lang="en-GB" sz="2500" b="1" u="sng" dirty="0" smtClean="0">
                <a:latin typeface="Frutiger 65 Bold" charset="0"/>
              </a:rPr>
              <a:t>NuPhalt provides a </a:t>
            </a:r>
            <a:r>
              <a:rPr lang="en-GB" sz="2500" b="1" u="sng" dirty="0">
                <a:latin typeface="Frutiger 65 Bold" charset="0"/>
              </a:rPr>
              <a:t>21</a:t>
            </a:r>
            <a:r>
              <a:rPr lang="en-GB" sz="2500" b="1" u="sng" baseline="30000" dirty="0">
                <a:latin typeface="Frutiger 65 Bold" charset="0"/>
              </a:rPr>
              <a:t>st</a:t>
            </a:r>
            <a:r>
              <a:rPr lang="en-GB" sz="2500" b="1" u="sng" dirty="0" smtClean="0">
                <a:latin typeface="Frutiger 65 Bold" charset="0"/>
              </a:rPr>
              <a:t>century </a:t>
            </a:r>
            <a:r>
              <a:rPr lang="en-GB" sz="2500" b="1" u="sng" dirty="0">
                <a:latin typeface="Frutiger 65 Bold" charset="0"/>
              </a:rPr>
              <a:t>s</a:t>
            </a:r>
            <a:r>
              <a:rPr lang="en-GB" sz="2500" b="1" u="sng" dirty="0" smtClean="0">
                <a:latin typeface="Frutiger 65 Bold" charset="0"/>
              </a:rPr>
              <a:t>olution for  </a:t>
            </a:r>
            <a:r>
              <a:rPr lang="en-GB" sz="2500" b="1" u="sng" dirty="0">
                <a:latin typeface="Frutiger 65 Bold" charset="0"/>
              </a:rPr>
              <a:t>a</a:t>
            </a:r>
            <a:r>
              <a:rPr lang="en-GB" sz="2500" b="1" u="sng" dirty="0" smtClean="0">
                <a:latin typeface="Frutiger 65 Bold" charset="0"/>
              </a:rPr>
              <a:t>ll </a:t>
            </a:r>
            <a:r>
              <a:rPr lang="en-GB" sz="2500" b="1" u="sng" dirty="0">
                <a:latin typeface="Frutiger 65 Bold" charset="0"/>
              </a:rPr>
              <a:t>Asphalt Repairs</a:t>
            </a:r>
            <a:endParaRPr lang="en-US" sz="2500" b="1" u="sng" dirty="0">
              <a:latin typeface="Frutiger 65 Bold" charset="0"/>
            </a:endParaRPr>
          </a:p>
        </p:txBody>
      </p:sp>
      <p:grpSp>
        <p:nvGrpSpPr>
          <p:cNvPr id="59400" name="Group 10"/>
          <p:cNvGrpSpPr>
            <a:grpSpLocks/>
          </p:cNvGrpSpPr>
          <p:nvPr/>
        </p:nvGrpSpPr>
        <p:grpSpPr bwMode="auto">
          <a:xfrm>
            <a:off x="9294813" y="5943600"/>
            <a:ext cx="2894012" cy="908050"/>
            <a:chOff x="9294812" y="5416550"/>
            <a:chExt cx="2894013" cy="908050"/>
          </a:xfrm>
        </p:grpSpPr>
        <p:pic>
          <p:nvPicPr>
            <p:cNvPr id="59401"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59402"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70000" y="228600"/>
            <a:ext cx="8686800" cy="692150"/>
          </a:xfrm>
        </p:spPr>
        <p:txBody>
          <a:bodyPr wrap="square" numCol="1" anchorCtr="0" compatLnSpc="1">
            <a:prstTxWarp prst="textNoShape">
              <a:avLst/>
            </a:prstTxWarp>
          </a:bodyPr>
          <a:lstStyle/>
          <a:p>
            <a:pPr algn="ctr" eaLnBrk="1" hangingPunct="1">
              <a:defRPr/>
            </a:pPr>
            <a:r>
              <a:rPr lang="en-IN" sz="3800" b="1" u="sng" dirty="0" smtClean="0">
                <a:solidFill>
                  <a:srgbClr val="739A28"/>
                </a:solidFill>
                <a:cs typeface="ＭＳ Ｐゴシック" pitchFamily="4" charset="-128"/>
              </a:rPr>
              <a:t>ADVANTAGES</a:t>
            </a:r>
          </a:p>
        </p:txBody>
      </p:sp>
      <p:sp>
        <p:nvSpPr>
          <p:cNvPr id="61443" name="Content Placeholder 4"/>
          <p:cNvSpPr>
            <a:spLocks noGrp="1"/>
          </p:cNvSpPr>
          <p:nvPr>
            <p:ph idx="1"/>
          </p:nvPr>
        </p:nvSpPr>
        <p:spPr>
          <a:xfrm>
            <a:off x="981075" y="908050"/>
            <a:ext cx="8686800" cy="5184775"/>
          </a:xfrm>
        </p:spPr>
        <p:txBody>
          <a:bodyPr/>
          <a:lstStyle/>
          <a:p>
            <a:pPr eaLnBrk="1" hangingPunct="1">
              <a:buFont typeface="Wingdings" pitchFamily="2" charset="2"/>
              <a:buChar char="v"/>
            </a:pPr>
            <a:endParaRPr lang="en-US" dirty="0" smtClean="0"/>
          </a:p>
          <a:p>
            <a:pPr eaLnBrk="1" hangingPunct="1">
              <a:buFont typeface="Wingdings" pitchFamily="2" charset="2"/>
              <a:buChar char="v"/>
            </a:pPr>
            <a:r>
              <a:rPr lang="en-US" sz="2300" b="1" dirty="0" smtClean="0">
                <a:solidFill>
                  <a:srgbClr val="739A28"/>
                </a:solidFill>
              </a:rPr>
              <a:t>QUALITY OF WORK </a:t>
            </a:r>
          </a:p>
          <a:p>
            <a:pPr eaLnBrk="1" hangingPunct="1">
              <a:buFont typeface="Calibri Light" pitchFamily="34" charset="0"/>
              <a:buAutoNum type="arabicPeriod"/>
            </a:pPr>
            <a:r>
              <a:rPr lang="en-US" dirty="0" smtClean="0"/>
              <a:t>This process gives a strong monolithic bond between the NEW and the EXISTING surface making it a permanent patching system.</a:t>
            </a:r>
          </a:p>
          <a:p>
            <a:pPr eaLnBrk="1" hangingPunct="1">
              <a:buFont typeface="Calibri Light" pitchFamily="34" charset="0"/>
              <a:buAutoNum type="arabicPeriod"/>
            </a:pPr>
            <a:r>
              <a:rPr lang="en-US" dirty="0" smtClean="0"/>
              <a:t>By this process we are able to maintain the existing FRL (Finished Road Level)</a:t>
            </a:r>
          </a:p>
          <a:p>
            <a:pPr eaLnBrk="1" hangingPunct="1">
              <a:buFont typeface="Calibri Light" pitchFamily="34" charset="0"/>
              <a:buAutoNum type="arabicPeriod"/>
            </a:pPr>
            <a:r>
              <a:rPr lang="en-US" dirty="0" smtClean="0"/>
              <a:t>Latest technology NIT heaters, water based Anionic emulsion, vibratory compactor</a:t>
            </a:r>
          </a:p>
          <a:p>
            <a:pPr eaLnBrk="1" hangingPunct="1">
              <a:buFont typeface="Calibri" pitchFamily="34" charset="0"/>
              <a:buNone/>
            </a:pPr>
            <a:endParaRPr lang="en-US" dirty="0" smtClean="0"/>
          </a:p>
          <a:p>
            <a:pPr eaLnBrk="1" hangingPunct="1">
              <a:buFont typeface="Wingdings" pitchFamily="2" charset="2"/>
              <a:buChar char="v"/>
            </a:pPr>
            <a:r>
              <a:rPr lang="en-US" sz="2300" b="1" dirty="0" smtClean="0">
                <a:solidFill>
                  <a:srgbClr val="739A28"/>
                </a:solidFill>
              </a:rPr>
              <a:t>RECYCLING/NO WASTAGE </a:t>
            </a:r>
          </a:p>
          <a:p>
            <a:pPr eaLnBrk="1" hangingPunct="1">
              <a:buFont typeface="Calibri Light" pitchFamily="34" charset="0"/>
              <a:buAutoNum type="arabicPeriod"/>
            </a:pPr>
            <a:r>
              <a:rPr lang="en-US" dirty="0" smtClean="0"/>
              <a:t>This technology repairs potholes, mends surface defects by recycling the existing bitumen giving a seamless and permanent surface repair. </a:t>
            </a:r>
          </a:p>
          <a:p>
            <a:pPr eaLnBrk="1" hangingPunct="1">
              <a:buFont typeface="Calibri Light" pitchFamily="34" charset="0"/>
              <a:buAutoNum type="arabicPeriod"/>
            </a:pPr>
            <a:r>
              <a:rPr lang="en-US" dirty="0" smtClean="0"/>
              <a:t>No Wastage of asphalt because existing asphalt is recycled by this technology.</a:t>
            </a:r>
          </a:p>
          <a:p>
            <a:pPr eaLnBrk="1" hangingPunct="1">
              <a:buFont typeface="Calibri Light" pitchFamily="34" charset="0"/>
              <a:buAutoNum type="arabicPeriod"/>
            </a:pPr>
            <a:r>
              <a:rPr lang="en-US" dirty="0" smtClean="0"/>
              <a:t>No material to dispose of as no debris are left after the work and material is recycled. </a:t>
            </a:r>
          </a:p>
          <a:p>
            <a:pPr eaLnBrk="1" hangingPunct="1">
              <a:buFont typeface="Calibri" pitchFamily="34" charset="0"/>
              <a:buNone/>
            </a:pPr>
            <a:endParaRPr lang="en-US" dirty="0" smtClean="0"/>
          </a:p>
          <a:p>
            <a:pPr eaLnBrk="1" hangingPunct="1">
              <a:buFont typeface="Calibri" pitchFamily="34" charset="0"/>
              <a:buNone/>
            </a:pPr>
            <a:endParaRPr lang="en-US" dirty="0" smtClean="0"/>
          </a:p>
        </p:txBody>
      </p:sp>
      <p:grpSp>
        <p:nvGrpSpPr>
          <p:cNvPr id="61444" name="Group 5"/>
          <p:cNvGrpSpPr>
            <a:grpSpLocks/>
          </p:cNvGrpSpPr>
          <p:nvPr/>
        </p:nvGrpSpPr>
        <p:grpSpPr bwMode="auto">
          <a:xfrm>
            <a:off x="9294813" y="5949950"/>
            <a:ext cx="2894012" cy="908050"/>
            <a:chOff x="9294812" y="5416550"/>
            <a:chExt cx="2894013" cy="908050"/>
          </a:xfrm>
        </p:grpSpPr>
        <p:pic>
          <p:nvPicPr>
            <p:cNvPr id="61445" name="Picture 4"/>
            <p:cNvPicPr>
              <a:picLocks noChangeAspect="1"/>
            </p:cNvPicPr>
            <p:nvPr/>
          </p:nvPicPr>
          <p:blipFill>
            <a:blip r:embed="rId2"/>
            <a:srcRect b="15408"/>
            <a:stretch>
              <a:fillRect/>
            </a:stretch>
          </p:blipFill>
          <p:spPr bwMode="auto">
            <a:xfrm>
              <a:off x="10607103" y="5487988"/>
              <a:ext cx="1581722" cy="836612"/>
            </a:xfrm>
            <a:prstGeom prst="rect">
              <a:avLst/>
            </a:prstGeom>
            <a:noFill/>
            <a:ln w="9525">
              <a:noFill/>
              <a:miter lim="800000"/>
              <a:headEnd/>
              <a:tailEnd/>
            </a:ln>
          </p:spPr>
        </p:pic>
        <p:pic>
          <p:nvPicPr>
            <p:cNvPr id="61446" name="Picture 5" descr="Metalite New Logo.jpg"/>
            <p:cNvPicPr>
              <a:picLocks noChangeAspect="1"/>
            </p:cNvPicPr>
            <p:nvPr/>
          </p:nvPicPr>
          <p:blipFill>
            <a:blip r:embed="rId3"/>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4"/>
          <p:cNvSpPr>
            <a:spLocks noGrp="1"/>
          </p:cNvSpPr>
          <p:nvPr>
            <p:ph idx="1"/>
          </p:nvPr>
        </p:nvSpPr>
        <p:spPr>
          <a:xfrm>
            <a:off x="1065213" y="1600200"/>
            <a:ext cx="9917112" cy="4578350"/>
          </a:xfrm>
        </p:spPr>
        <p:txBody>
          <a:bodyPr/>
          <a:lstStyle/>
          <a:p>
            <a:pPr eaLnBrk="1" hangingPunct="1">
              <a:buFont typeface="Wingdings" pitchFamily="2" charset="2"/>
              <a:buChar char="v"/>
            </a:pPr>
            <a:endParaRPr lang="en-US" dirty="0" smtClean="0"/>
          </a:p>
          <a:p>
            <a:pPr eaLnBrk="1" hangingPunct="1">
              <a:buFont typeface="Wingdings" pitchFamily="2" charset="2"/>
              <a:buChar char="v"/>
            </a:pPr>
            <a:r>
              <a:rPr lang="en-US" sz="2300" b="1" dirty="0" smtClean="0">
                <a:solidFill>
                  <a:srgbClr val="739A28"/>
                </a:solidFill>
              </a:rPr>
              <a:t>EASE OF OPERATION </a:t>
            </a:r>
          </a:p>
          <a:p>
            <a:pPr eaLnBrk="1" hangingPunct="1">
              <a:buFont typeface="Calibri Light" pitchFamily="34" charset="0"/>
              <a:buAutoNum type="arabicPeriod"/>
            </a:pPr>
            <a:r>
              <a:rPr lang="en-US" dirty="0" smtClean="0"/>
              <a:t> The Process can be carried out anytime during the DAY/NIGHT</a:t>
            </a:r>
          </a:p>
          <a:p>
            <a:pPr eaLnBrk="1" hangingPunct="1">
              <a:buFont typeface="Calibri Light" pitchFamily="34" charset="0"/>
              <a:buAutoNum type="arabicPeriod"/>
            </a:pPr>
            <a:r>
              <a:rPr lang="en-US" dirty="0" smtClean="0"/>
              <a:t> The Vehicle is capable of working in Highly Congested Areas. </a:t>
            </a:r>
          </a:p>
          <a:p>
            <a:pPr eaLnBrk="1" hangingPunct="1">
              <a:buFont typeface="Calibri Light" pitchFamily="34" charset="0"/>
              <a:buAutoNum type="arabicPeriod"/>
            </a:pPr>
            <a:r>
              <a:rPr lang="en-US" dirty="0" smtClean="0"/>
              <a:t> Single Vehicle Operation means minimal disruption of traffic </a:t>
            </a:r>
          </a:p>
          <a:p>
            <a:pPr eaLnBrk="1" hangingPunct="1">
              <a:buFont typeface="Calibri Light" pitchFamily="34" charset="0"/>
              <a:buAutoNum type="arabicPeriod"/>
            </a:pPr>
            <a:r>
              <a:rPr lang="en-US" dirty="0" smtClean="0"/>
              <a:t> Even larger bigger sized potholes that can pose significant danger can be repaired within 30 Minutes, without causing any inconvenience to the road users. </a:t>
            </a:r>
          </a:p>
          <a:p>
            <a:pPr eaLnBrk="1" hangingPunct="1">
              <a:buFont typeface="Calibri Light" pitchFamily="34" charset="0"/>
              <a:buAutoNum type="arabicPeriod"/>
            </a:pPr>
            <a:r>
              <a:rPr lang="en-US" dirty="0" smtClean="0"/>
              <a:t> Simple Maintenance: With very few moving parts and using a design that features spare parts that are readily available the NuPhalt machine/system is quick and easy to maintain. </a:t>
            </a:r>
          </a:p>
          <a:p>
            <a:pPr eaLnBrk="1" hangingPunct="1">
              <a:buFont typeface="Calibri" pitchFamily="34" charset="0"/>
              <a:buNone/>
            </a:pPr>
            <a:endParaRPr lang="en-US" dirty="0" smtClean="0"/>
          </a:p>
        </p:txBody>
      </p:sp>
      <p:sp>
        <p:nvSpPr>
          <p:cNvPr id="5" name="Title 3"/>
          <p:cNvSpPr>
            <a:spLocks noGrp="1"/>
          </p:cNvSpPr>
          <p:nvPr>
            <p:ph type="title"/>
          </p:nvPr>
        </p:nvSpPr>
        <p:spPr>
          <a:xfrm>
            <a:off x="1270000" y="381000"/>
            <a:ext cx="8686800" cy="692150"/>
          </a:xfrm>
        </p:spPr>
        <p:txBody>
          <a:bodyPr wrap="square" numCol="1" anchorCtr="0" compatLnSpc="1">
            <a:prstTxWarp prst="textNoShape">
              <a:avLst/>
            </a:prstTxWarp>
          </a:bodyPr>
          <a:lstStyle/>
          <a:p>
            <a:pPr algn="ctr" eaLnBrk="1" hangingPunct="1">
              <a:defRPr/>
            </a:pPr>
            <a:r>
              <a:rPr lang="en-IN" sz="3800" b="1" u="sng" dirty="0" smtClean="0">
                <a:solidFill>
                  <a:srgbClr val="739A28"/>
                </a:solidFill>
                <a:cs typeface="ＭＳ Ｐゴシック" pitchFamily="4" charset="-128"/>
              </a:rPr>
              <a:t>ADVANTAGES </a:t>
            </a:r>
          </a:p>
        </p:txBody>
      </p:sp>
      <p:grpSp>
        <p:nvGrpSpPr>
          <p:cNvPr id="62468" name="Group 9"/>
          <p:cNvGrpSpPr>
            <a:grpSpLocks/>
          </p:cNvGrpSpPr>
          <p:nvPr/>
        </p:nvGrpSpPr>
        <p:grpSpPr bwMode="auto">
          <a:xfrm>
            <a:off x="9294813" y="5949950"/>
            <a:ext cx="2894012" cy="908050"/>
            <a:chOff x="9294812" y="5416550"/>
            <a:chExt cx="2894013" cy="908050"/>
          </a:xfrm>
        </p:grpSpPr>
        <p:pic>
          <p:nvPicPr>
            <p:cNvPr id="62469" name="Picture 4"/>
            <p:cNvPicPr>
              <a:picLocks noChangeAspect="1"/>
            </p:cNvPicPr>
            <p:nvPr/>
          </p:nvPicPr>
          <p:blipFill>
            <a:blip r:embed="rId2"/>
            <a:srcRect b="15408"/>
            <a:stretch>
              <a:fillRect/>
            </a:stretch>
          </p:blipFill>
          <p:spPr bwMode="auto">
            <a:xfrm>
              <a:off x="10607103" y="5487988"/>
              <a:ext cx="1581722" cy="836612"/>
            </a:xfrm>
            <a:prstGeom prst="rect">
              <a:avLst/>
            </a:prstGeom>
            <a:noFill/>
            <a:ln w="9525">
              <a:noFill/>
              <a:miter lim="800000"/>
              <a:headEnd/>
              <a:tailEnd/>
            </a:ln>
          </p:spPr>
        </p:pic>
        <p:pic>
          <p:nvPicPr>
            <p:cNvPr id="62470" name="Picture 5" descr="Metalite New Logo.jpg"/>
            <p:cNvPicPr>
              <a:picLocks noChangeAspect="1"/>
            </p:cNvPicPr>
            <p:nvPr/>
          </p:nvPicPr>
          <p:blipFill>
            <a:blip r:embed="rId3"/>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050925"/>
            <a:ext cx="3960813" cy="4511675"/>
          </a:xfrm>
        </p:spPr>
        <p:txBody>
          <a:bodyPr wrap="square" numCol="1" anchor="ctr" anchorCtr="0" compatLnSpc="1">
            <a:prstTxWarp prst="textNoShape">
              <a:avLst/>
            </a:prstTxWarp>
          </a:bodyPr>
          <a:lstStyle/>
          <a:p>
            <a:pPr algn="ctr"/>
            <a:r>
              <a:rPr lang="en-US" sz="4400" smtClean="0"/>
              <a:t>Major Benefits –</a:t>
            </a:r>
            <a:br>
              <a:rPr lang="en-US" sz="4400" smtClean="0"/>
            </a:br>
            <a:r>
              <a:rPr lang="en-US" sz="4400" smtClean="0"/>
              <a:t>for </a:t>
            </a:r>
            <a:br>
              <a:rPr lang="en-US" sz="4400" smtClean="0"/>
            </a:br>
            <a:r>
              <a:rPr lang="en-US" sz="4400" smtClean="0"/>
              <a:t>Clients</a:t>
            </a:r>
            <a:r>
              <a:rPr lang="en-US" sz="3500" smtClean="0"/>
              <a:t/>
            </a:r>
            <a:br>
              <a:rPr lang="en-US" sz="3500" smtClean="0"/>
            </a:br>
            <a:endParaRPr lang="en-US" sz="3500" smtClean="0"/>
          </a:p>
        </p:txBody>
      </p:sp>
      <p:sp>
        <p:nvSpPr>
          <p:cNvPr id="63491" name="Content Placeholder 3"/>
          <p:cNvSpPr>
            <a:spLocks noGrp="1"/>
          </p:cNvSpPr>
          <p:nvPr>
            <p:ph idx="1"/>
          </p:nvPr>
        </p:nvSpPr>
        <p:spPr>
          <a:xfrm>
            <a:off x="4271963" y="304800"/>
            <a:ext cx="7916862" cy="6248400"/>
          </a:xfrm>
        </p:spPr>
        <p:txBody>
          <a:bodyPr/>
          <a:lstStyle/>
          <a:p>
            <a:pPr>
              <a:buFont typeface="Wingdings" pitchFamily="2" charset="2"/>
              <a:buChar char="§"/>
            </a:pPr>
            <a:r>
              <a:rPr lang="en-US" sz="2100" b="1" dirty="0" smtClean="0"/>
              <a:t>Seamless repair</a:t>
            </a:r>
            <a:r>
              <a:rPr lang="en-US" sz="2100" dirty="0" smtClean="0"/>
              <a:t>: No saw cutting-out, ‘hot on hot’ edge creates a thermal bond</a:t>
            </a:r>
          </a:p>
          <a:p>
            <a:pPr>
              <a:buFont typeface="Wingdings" pitchFamily="2" charset="2"/>
              <a:buChar char="§"/>
            </a:pPr>
            <a:r>
              <a:rPr lang="en-US" sz="2100" b="1" dirty="0" smtClean="0"/>
              <a:t>Faster</a:t>
            </a:r>
            <a:r>
              <a:rPr lang="en-US" sz="2100" dirty="0" smtClean="0"/>
              <a:t>: 8-10 minute heater cycle, 4-5 minutes on surface dressing</a:t>
            </a:r>
          </a:p>
          <a:p>
            <a:pPr>
              <a:buFont typeface="Wingdings" pitchFamily="2" charset="2"/>
              <a:buChar char="§"/>
            </a:pPr>
            <a:r>
              <a:rPr lang="en-US" sz="2100" b="1" dirty="0" smtClean="0"/>
              <a:t>Permanent</a:t>
            </a:r>
            <a:r>
              <a:rPr lang="en-US" sz="2100" dirty="0" smtClean="0"/>
              <a:t>: 1</a:t>
            </a:r>
            <a:r>
              <a:rPr lang="en-US" sz="2100" baseline="30000" dirty="0" smtClean="0"/>
              <a:t>st</a:t>
            </a:r>
            <a:r>
              <a:rPr lang="en-US" sz="2100" dirty="0" smtClean="0"/>
              <a:t> time fix, no need to return to site</a:t>
            </a:r>
          </a:p>
          <a:p>
            <a:pPr>
              <a:buFont typeface="Wingdings" pitchFamily="2" charset="2"/>
              <a:buChar char="§"/>
            </a:pPr>
            <a:r>
              <a:rPr lang="en-US" sz="2100" b="1" dirty="0" smtClean="0"/>
              <a:t>Safer:</a:t>
            </a:r>
            <a:r>
              <a:rPr lang="en-US" sz="2100" dirty="0" smtClean="0"/>
              <a:t> Thermal heater can go from 750°C to 0°C within seconds</a:t>
            </a:r>
          </a:p>
          <a:p>
            <a:pPr>
              <a:buFont typeface="Wingdings" pitchFamily="2" charset="2"/>
              <a:buChar char="§"/>
            </a:pPr>
            <a:r>
              <a:rPr lang="en-US" sz="2100" b="1" dirty="0" smtClean="0"/>
              <a:t>Greener:</a:t>
            </a:r>
            <a:r>
              <a:rPr lang="en-US" sz="2100" dirty="0" smtClean="0"/>
              <a:t> Powered purely from gas and electricity</a:t>
            </a:r>
          </a:p>
          <a:p>
            <a:pPr>
              <a:buFont typeface="Wingdings" pitchFamily="2" charset="2"/>
              <a:buChar char="§"/>
            </a:pPr>
            <a:r>
              <a:rPr lang="en-US" sz="2100" b="1" dirty="0" smtClean="0"/>
              <a:t>Minimum Congestion:</a:t>
            </a:r>
            <a:r>
              <a:rPr lang="en-US" sz="2100" dirty="0" smtClean="0"/>
              <a:t> Everything contained in a single transit system</a:t>
            </a:r>
          </a:p>
          <a:p>
            <a:pPr>
              <a:buFont typeface="Wingdings" pitchFamily="2" charset="2"/>
              <a:buChar char="§"/>
            </a:pPr>
            <a:r>
              <a:rPr lang="en-US" sz="2100" b="1" dirty="0" smtClean="0"/>
              <a:t>Easy to use: </a:t>
            </a:r>
            <a:r>
              <a:rPr lang="en-US" sz="2100" dirty="0" smtClean="0"/>
              <a:t>Max 4 man operation</a:t>
            </a:r>
          </a:p>
          <a:p>
            <a:pPr>
              <a:buFont typeface="Wingdings" pitchFamily="2" charset="2"/>
              <a:buChar char="§"/>
            </a:pPr>
            <a:r>
              <a:rPr lang="en-US" sz="2100" b="1" dirty="0" smtClean="0"/>
              <a:t>No landfill</a:t>
            </a:r>
            <a:r>
              <a:rPr lang="en-US" sz="2100" dirty="0" smtClean="0"/>
              <a:t>: No waste as everything is recycled</a:t>
            </a:r>
          </a:p>
          <a:p>
            <a:pPr>
              <a:buFont typeface="Wingdings" pitchFamily="2" charset="2"/>
              <a:buChar char="§"/>
            </a:pPr>
            <a:r>
              <a:rPr lang="en-US" sz="2100" b="1" dirty="0" smtClean="0"/>
              <a:t>Quieter</a:t>
            </a:r>
            <a:r>
              <a:rPr lang="en-US" sz="2100" dirty="0" smtClean="0"/>
              <a:t>: Heater is silent meaning a lot of work can be carried out at night</a:t>
            </a:r>
          </a:p>
          <a:p>
            <a:pPr>
              <a:buFont typeface="Wingdings" pitchFamily="2" charset="2"/>
              <a:buChar char="§"/>
            </a:pPr>
            <a:r>
              <a:rPr lang="en-US" sz="2100" b="1" dirty="0" smtClean="0"/>
              <a:t>BBA / HAPAS approved</a:t>
            </a:r>
            <a:r>
              <a:rPr lang="en-US" sz="2100" dirty="0" smtClean="0"/>
              <a:t>: For both the process and the material</a:t>
            </a:r>
          </a:p>
        </p:txBody>
      </p:sp>
      <p:grpSp>
        <p:nvGrpSpPr>
          <p:cNvPr id="63492" name="Group 5"/>
          <p:cNvGrpSpPr>
            <a:grpSpLocks/>
          </p:cNvGrpSpPr>
          <p:nvPr/>
        </p:nvGrpSpPr>
        <p:grpSpPr bwMode="auto">
          <a:xfrm>
            <a:off x="9294813" y="5867400"/>
            <a:ext cx="2894012" cy="908050"/>
            <a:chOff x="9294812" y="5416550"/>
            <a:chExt cx="2894013" cy="908050"/>
          </a:xfrm>
        </p:grpSpPr>
        <p:pic>
          <p:nvPicPr>
            <p:cNvPr id="63493" name="Picture 4"/>
            <p:cNvPicPr>
              <a:picLocks noChangeAspect="1"/>
            </p:cNvPicPr>
            <p:nvPr/>
          </p:nvPicPr>
          <p:blipFill>
            <a:blip r:embed="rId2"/>
            <a:srcRect b="15408"/>
            <a:stretch>
              <a:fillRect/>
            </a:stretch>
          </p:blipFill>
          <p:spPr bwMode="auto">
            <a:xfrm>
              <a:off x="10607103" y="5487988"/>
              <a:ext cx="1581722" cy="836612"/>
            </a:xfrm>
            <a:prstGeom prst="rect">
              <a:avLst/>
            </a:prstGeom>
            <a:noFill/>
            <a:ln w="9525">
              <a:noFill/>
              <a:miter lim="800000"/>
              <a:headEnd/>
              <a:tailEnd/>
            </a:ln>
          </p:spPr>
        </p:pic>
        <p:pic>
          <p:nvPicPr>
            <p:cNvPr id="63494" name="Picture 5" descr="Metalite New Logo.jpg"/>
            <p:cNvPicPr>
              <a:picLocks noChangeAspect="1"/>
            </p:cNvPicPr>
            <p:nvPr/>
          </p:nvPicPr>
          <p:blipFill>
            <a:blip r:embed="rId3"/>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027613" y="192088"/>
            <a:ext cx="2362200" cy="646112"/>
          </a:xfrm>
          <a:prstGeom prst="rect">
            <a:avLst/>
          </a:prstGeom>
          <a:noFill/>
        </p:spPr>
        <p:txBody>
          <a:bodyPr wrap="none">
            <a:spAutoFit/>
          </a:bodyPr>
          <a:lstStyle/>
          <a:p>
            <a:pPr algn="ctr" fontAlgn="auto">
              <a:spcBef>
                <a:spcPts val="0"/>
              </a:spcBef>
              <a:spcAft>
                <a:spcPts val="0"/>
              </a:spcAft>
              <a:defRPr/>
            </a:pPr>
            <a:r>
              <a:rPr lang="en-IN" sz="3600" b="1" u="sng" dirty="0">
                <a:solidFill>
                  <a:schemeClr val="accent1">
                    <a:lumMod val="75000"/>
                  </a:schemeClr>
                </a:solidFill>
                <a:latin typeface="+mj-lt"/>
                <a:ea typeface="+mj-ea"/>
                <a:cs typeface="+mj-cs"/>
              </a:rPr>
              <a:t>APPROVALS</a:t>
            </a:r>
          </a:p>
        </p:txBody>
      </p:sp>
      <p:sp>
        <p:nvSpPr>
          <p:cNvPr id="76803" name="TextBox 10"/>
          <p:cNvSpPr txBox="1">
            <a:spLocks noChangeArrowheads="1"/>
          </p:cNvSpPr>
          <p:nvPr/>
        </p:nvSpPr>
        <p:spPr bwMode="auto">
          <a:xfrm>
            <a:off x="1260475" y="1155700"/>
            <a:ext cx="11310938" cy="368300"/>
          </a:xfrm>
          <a:prstGeom prst="rect">
            <a:avLst/>
          </a:prstGeom>
          <a:noFill/>
          <a:ln w="9525">
            <a:noFill/>
            <a:miter lim="800000"/>
            <a:headEnd/>
            <a:tailEnd/>
          </a:ln>
        </p:spPr>
        <p:txBody>
          <a:bodyPr wrap="none">
            <a:spAutoFit/>
          </a:bodyPr>
          <a:lstStyle/>
          <a:p>
            <a:r>
              <a:rPr lang="en-US">
                <a:latin typeface="Calibri" pitchFamily="34" charset="0"/>
              </a:rPr>
              <a:t>OUR TECHNOLOGY HAS BEEN APPROVED BY A NUMBER OF REPUTED NATIONAL AND INTERNATIONAL AGENCIES </a:t>
            </a:r>
          </a:p>
        </p:txBody>
      </p:sp>
      <p:pic>
        <p:nvPicPr>
          <p:cNvPr id="76804" name="Picture 12"/>
          <p:cNvPicPr>
            <a:picLocks noChangeAspect="1"/>
          </p:cNvPicPr>
          <p:nvPr/>
        </p:nvPicPr>
        <p:blipFill>
          <a:blip r:embed="rId3"/>
          <a:srcRect/>
          <a:stretch>
            <a:fillRect/>
          </a:stretch>
        </p:blipFill>
        <p:spPr bwMode="auto">
          <a:xfrm>
            <a:off x="127000" y="2743200"/>
            <a:ext cx="1319213" cy="950913"/>
          </a:xfrm>
          <a:prstGeom prst="rect">
            <a:avLst/>
          </a:prstGeom>
          <a:noFill/>
          <a:ln w="9525">
            <a:noFill/>
            <a:miter lim="800000"/>
            <a:headEnd/>
            <a:tailEnd/>
          </a:ln>
        </p:spPr>
      </p:pic>
      <p:sp>
        <p:nvSpPr>
          <p:cNvPr id="76805" name="TextBox 13"/>
          <p:cNvSpPr txBox="1">
            <a:spLocks noChangeArrowheads="1"/>
          </p:cNvSpPr>
          <p:nvPr/>
        </p:nvSpPr>
        <p:spPr bwMode="auto">
          <a:xfrm>
            <a:off x="1751013" y="1905000"/>
            <a:ext cx="10437812" cy="5632311"/>
          </a:xfrm>
          <a:prstGeom prst="rect">
            <a:avLst/>
          </a:prstGeom>
          <a:noFill/>
          <a:ln w="9525">
            <a:noFill/>
            <a:miter lim="800000"/>
            <a:headEnd/>
            <a:tailEnd/>
          </a:ln>
        </p:spPr>
        <p:txBody>
          <a:bodyPr>
            <a:spAutoFit/>
          </a:bodyPr>
          <a:lstStyle/>
          <a:p>
            <a:pPr marL="342900" indent="-342900">
              <a:buFontTx/>
              <a:buAutoNum type="arabicPeriod"/>
            </a:pPr>
            <a:r>
              <a:rPr lang="en-US" dirty="0">
                <a:latin typeface="Calibri" pitchFamily="34" charset="0"/>
              </a:rPr>
              <a:t>IRC (INDIA): Accredited by the reputed INDIAN ROAD CONGRESS.</a:t>
            </a:r>
          </a:p>
          <a:p>
            <a:pPr marL="342900" indent="-342900"/>
            <a:endParaRPr lang="en-US" dirty="0">
              <a:latin typeface="Calibri" pitchFamily="34" charset="0"/>
            </a:endParaRPr>
          </a:p>
          <a:p>
            <a:pPr marL="342900" indent="-342900">
              <a:buFontTx/>
              <a:buAutoNum type="arabicPeriod"/>
            </a:pPr>
            <a:r>
              <a:rPr lang="en-US" dirty="0">
                <a:latin typeface="Calibri" pitchFamily="34" charset="0"/>
              </a:rPr>
              <a:t>CRRI (INDIA): The methods and technology have been accredited by CRRI </a:t>
            </a:r>
            <a:r>
              <a:rPr lang="en-US" sz="1400" dirty="0">
                <a:latin typeface="Calibri" pitchFamily="34" charset="0"/>
              </a:rPr>
              <a:t>(Central Road Research Institute)</a:t>
            </a:r>
            <a:endParaRPr lang="en-US" dirty="0">
              <a:latin typeface="Calibri" pitchFamily="34" charset="0"/>
            </a:endParaRPr>
          </a:p>
          <a:p>
            <a:pPr marL="342900" indent="-342900">
              <a:buFontTx/>
              <a:buAutoNum type="arabicPeriod"/>
            </a:pPr>
            <a:endParaRPr lang="en-US" dirty="0">
              <a:latin typeface="Calibri" pitchFamily="34" charset="0"/>
            </a:endParaRPr>
          </a:p>
          <a:p>
            <a:pPr marL="342900" indent="-342900">
              <a:buFontTx/>
              <a:buAutoNum type="arabicPeriod"/>
            </a:pPr>
            <a:r>
              <a:rPr lang="en-US" dirty="0">
                <a:latin typeface="Calibri" pitchFamily="34" charset="0"/>
              </a:rPr>
              <a:t>BBA HAPAS (UK): </a:t>
            </a:r>
            <a:r>
              <a:rPr lang="en-US" dirty="0" smtClean="0">
                <a:latin typeface="Calibri" pitchFamily="34" charset="0"/>
              </a:rPr>
              <a:t>Full BBA HAPAS approval first of its </a:t>
            </a:r>
            <a:r>
              <a:rPr lang="en-US" smtClean="0">
                <a:latin typeface="Calibri" pitchFamily="34" charset="0"/>
              </a:rPr>
              <a:t>kind (Thermal </a:t>
            </a:r>
            <a:r>
              <a:rPr lang="en-US" dirty="0">
                <a:latin typeface="Calibri" pitchFamily="34" charset="0"/>
              </a:rPr>
              <a:t>Permanent </a:t>
            </a:r>
            <a:r>
              <a:rPr lang="en-US">
                <a:latin typeface="Calibri" pitchFamily="34" charset="0"/>
              </a:rPr>
              <a:t>Repairs </a:t>
            </a:r>
            <a:r>
              <a:rPr lang="en-US" smtClean="0">
                <a:latin typeface="Calibri" pitchFamily="34" charset="0"/>
              </a:rPr>
              <a:t>Certificate)</a:t>
            </a:r>
            <a:endParaRPr lang="en-US" dirty="0">
              <a:latin typeface="Calibri" pitchFamily="34" charset="0"/>
            </a:endParaRPr>
          </a:p>
          <a:p>
            <a:pPr marL="342900" indent="-342900">
              <a:buFontTx/>
              <a:buAutoNum type="arabicPeriod"/>
            </a:pPr>
            <a:endParaRPr lang="en-US" dirty="0">
              <a:latin typeface="Calibri" pitchFamily="34" charset="0"/>
            </a:endParaRPr>
          </a:p>
          <a:p>
            <a:pPr marL="342900" indent="-342900">
              <a:buFontTx/>
              <a:buAutoNum type="arabicPeriod"/>
            </a:pPr>
            <a:r>
              <a:rPr lang="en-US" dirty="0">
                <a:latin typeface="Calibri" pitchFamily="34" charset="0"/>
              </a:rPr>
              <a:t>RSTA Certificate (UK): Certificate for membership with the Road Surface Treatment Association</a:t>
            </a:r>
          </a:p>
          <a:p>
            <a:pPr marL="342900" indent="-342900">
              <a:buFontTx/>
              <a:buAutoNum type="arabicPeriod"/>
            </a:pPr>
            <a:endParaRPr lang="en-US" dirty="0">
              <a:latin typeface="Calibri" pitchFamily="34" charset="0"/>
            </a:endParaRPr>
          </a:p>
          <a:p>
            <a:pPr marL="342900" indent="-342900">
              <a:buFontTx/>
              <a:buAutoNum type="arabicPeriod"/>
            </a:pPr>
            <a:r>
              <a:rPr lang="en-US" dirty="0">
                <a:latin typeface="Calibri" pitchFamily="34" charset="0"/>
              </a:rPr>
              <a:t>MoRTH(India): Approved by the Ministry of Roads Transport and Highways</a:t>
            </a:r>
          </a:p>
          <a:p>
            <a:pPr marL="342900" indent="-342900">
              <a:buFontTx/>
              <a:buAutoNum type="arabicPeriod"/>
            </a:pPr>
            <a:endParaRPr lang="en-US" dirty="0">
              <a:latin typeface="Calibri" pitchFamily="34" charset="0"/>
            </a:endParaRPr>
          </a:p>
          <a:p>
            <a:pPr marL="342900" indent="-342900">
              <a:buFontTx/>
              <a:buAutoNum type="arabicPeriod"/>
            </a:pPr>
            <a:r>
              <a:rPr lang="en-US" dirty="0">
                <a:latin typeface="Calibri" pitchFamily="34" charset="0"/>
              </a:rPr>
              <a:t>NRRDA(India): Approved by the National Rural Roads Development Authority</a:t>
            </a:r>
          </a:p>
          <a:p>
            <a:pPr marL="342900" indent="-342900">
              <a:buFontTx/>
              <a:buAutoNum type="arabicPeriod"/>
            </a:pPr>
            <a:endParaRPr lang="en-US" dirty="0">
              <a:latin typeface="Calibri" pitchFamily="34" charset="0"/>
            </a:endParaRPr>
          </a:p>
          <a:p>
            <a:pPr marL="342900" indent="-342900">
              <a:buFontTx/>
              <a:buAutoNum type="arabicPeriod"/>
            </a:pPr>
            <a:r>
              <a:rPr lang="en-US" dirty="0" smtClean="0">
                <a:latin typeface="Calibri" pitchFamily="34" charset="0"/>
              </a:rPr>
              <a:t>GASTEC Accreditation: </a:t>
            </a:r>
            <a:r>
              <a:rPr lang="en-US" dirty="0">
                <a:latin typeface="Calibri" pitchFamily="34" charset="0"/>
              </a:rPr>
              <a:t>independent respected energy and environmental product testing company and has over 50 year’s experience in appliance testing and certification to satisfy regulatory requirements</a:t>
            </a:r>
            <a:r>
              <a:rPr lang="en-US" dirty="0" smtClean="0">
                <a:latin typeface="Calibri" pitchFamily="34" charset="0"/>
              </a:rPr>
              <a:t>.</a:t>
            </a:r>
          </a:p>
          <a:p>
            <a:pPr marL="342900" indent="-342900">
              <a:buFontTx/>
              <a:buAutoNum type="arabicPeriod"/>
            </a:pPr>
            <a:r>
              <a:rPr lang="en-US" dirty="0" smtClean="0">
                <a:latin typeface="Calibri" pitchFamily="34" charset="0"/>
              </a:rPr>
              <a:t>SAFE contractor status – Benchmark of health and safety award &amp;</a:t>
            </a:r>
          </a:p>
          <a:p>
            <a:pPr marL="342900" indent="-342900">
              <a:buFontTx/>
              <a:buAutoNum type="arabicPeriod"/>
            </a:pPr>
            <a:r>
              <a:rPr lang="en-US" dirty="0" smtClean="0">
                <a:latin typeface="Calibri" pitchFamily="34" charset="0"/>
              </a:rPr>
              <a:t>Environmental Scientifics Group Ltd (ESG UK) – Safe technology </a:t>
            </a:r>
            <a:endParaRPr lang="en-US" dirty="0">
              <a:latin typeface="Calibri" pitchFamily="34" charset="0"/>
            </a:endParaRPr>
          </a:p>
          <a:p>
            <a:pPr marL="342900" indent="-342900">
              <a:buFontTx/>
              <a:buAutoNum type="arabicPeriod"/>
            </a:pPr>
            <a:endParaRPr lang="en-US" dirty="0">
              <a:latin typeface="Calibri" pitchFamily="34" charset="0"/>
            </a:endParaRPr>
          </a:p>
          <a:p>
            <a:pPr marL="342900" indent="-342900">
              <a:buFontTx/>
              <a:buAutoNum type="arabicPeriod"/>
            </a:pPr>
            <a:endParaRPr lang="en-US" dirty="0">
              <a:latin typeface="Calibri" pitchFamily="34" charset="0"/>
            </a:endParaRPr>
          </a:p>
          <a:p>
            <a:pPr marL="342900" indent="-342900">
              <a:buFontTx/>
              <a:buAutoNum type="arabicPeriod"/>
            </a:pPr>
            <a:endParaRPr lang="en-US" dirty="0">
              <a:latin typeface="Calibri" pitchFamily="34" charset="0"/>
            </a:endParaRPr>
          </a:p>
          <a:p>
            <a:pPr marL="342900" indent="-342900"/>
            <a:endParaRPr lang="en-US" dirty="0">
              <a:latin typeface="Calibri" pitchFamily="34" charset="0"/>
            </a:endParaRPr>
          </a:p>
        </p:txBody>
      </p:sp>
      <p:pic>
        <p:nvPicPr>
          <p:cNvPr id="76806" name="Picture 2" descr="Related image"/>
          <p:cNvPicPr>
            <a:picLocks noChangeAspect="1" noChangeArrowheads="1"/>
          </p:cNvPicPr>
          <p:nvPr/>
        </p:nvPicPr>
        <p:blipFill>
          <a:blip r:embed="rId4"/>
          <a:srcRect/>
          <a:stretch>
            <a:fillRect/>
          </a:stretch>
        </p:blipFill>
        <p:spPr bwMode="auto">
          <a:xfrm>
            <a:off x="238125" y="3800475"/>
            <a:ext cx="1131888" cy="695325"/>
          </a:xfrm>
          <a:prstGeom prst="rect">
            <a:avLst/>
          </a:prstGeom>
          <a:noFill/>
          <a:ln w="9525">
            <a:noFill/>
            <a:miter lim="800000"/>
            <a:headEnd/>
            <a:tailEnd/>
          </a:ln>
        </p:spPr>
      </p:pic>
      <p:pic>
        <p:nvPicPr>
          <p:cNvPr id="76807" name="Picture 4" descr="Related image"/>
          <p:cNvPicPr>
            <a:picLocks noChangeAspect="1" noChangeArrowheads="1"/>
          </p:cNvPicPr>
          <p:nvPr/>
        </p:nvPicPr>
        <p:blipFill>
          <a:blip r:embed="rId5"/>
          <a:srcRect/>
          <a:stretch>
            <a:fillRect/>
          </a:stretch>
        </p:blipFill>
        <p:spPr bwMode="auto">
          <a:xfrm>
            <a:off x="0" y="2057400"/>
            <a:ext cx="1665288" cy="708025"/>
          </a:xfrm>
          <a:prstGeom prst="rect">
            <a:avLst/>
          </a:prstGeom>
          <a:noFill/>
          <a:ln w="9525">
            <a:noFill/>
            <a:miter lim="800000"/>
            <a:headEnd/>
            <a:tailEnd/>
          </a:ln>
        </p:spPr>
      </p:pic>
      <p:pic>
        <p:nvPicPr>
          <p:cNvPr id="76808" name="Picture 6" descr="Image result for INDIAN ROAD CONGRESS LOGO"/>
          <p:cNvPicPr>
            <a:picLocks noChangeAspect="1" noChangeArrowheads="1"/>
          </p:cNvPicPr>
          <p:nvPr/>
        </p:nvPicPr>
        <p:blipFill>
          <a:blip r:embed="rId6"/>
          <a:srcRect/>
          <a:stretch>
            <a:fillRect/>
          </a:stretch>
        </p:blipFill>
        <p:spPr bwMode="auto">
          <a:xfrm>
            <a:off x="285750" y="1174750"/>
            <a:ext cx="1008063" cy="882650"/>
          </a:xfrm>
          <a:prstGeom prst="rect">
            <a:avLst/>
          </a:prstGeom>
          <a:noFill/>
          <a:ln w="9525">
            <a:noFill/>
            <a:miter lim="800000"/>
            <a:headEnd/>
            <a:tailEnd/>
          </a:ln>
        </p:spPr>
      </p:pic>
      <p:grpSp>
        <p:nvGrpSpPr>
          <p:cNvPr id="76809" name="Group 10"/>
          <p:cNvGrpSpPr>
            <a:grpSpLocks/>
          </p:cNvGrpSpPr>
          <p:nvPr/>
        </p:nvGrpSpPr>
        <p:grpSpPr bwMode="auto">
          <a:xfrm>
            <a:off x="9294813" y="6026150"/>
            <a:ext cx="2894012" cy="908050"/>
            <a:chOff x="9294812" y="5416550"/>
            <a:chExt cx="2894013" cy="908050"/>
          </a:xfrm>
        </p:grpSpPr>
        <p:pic>
          <p:nvPicPr>
            <p:cNvPr id="76812" name="Picture 4"/>
            <p:cNvPicPr>
              <a:picLocks noChangeAspect="1"/>
            </p:cNvPicPr>
            <p:nvPr/>
          </p:nvPicPr>
          <p:blipFill>
            <a:blip r:embed="rId7"/>
            <a:srcRect b="15408"/>
            <a:stretch>
              <a:fillRect/>
            </a:stretch>
          </p:blipFill>
          <p:spPr bwMode="auto">
            <a:xfrm>
              <a:off x="10607103" y="5487988"/>
              <a:ext cx="1581722" cy="836612"/>
            </a:xfrm>
            <a:prstGeom prst="rect">
              <a:avLst/>
            </a:prstGeom>
            <a:noFill/>
            <a:ln w="9525">
              <a:noFill/>
              <a:miter lim="800000"/>
              <a:headEnd/>
              <a:tailEnd/>
            </a:ln>
          </p:spPr>
        </p:pic>
        <p:pic>
          <p:nvPicPr>
            <p:cNvPr id="76813" name="Picture 5" descr="Metalite New Logo.jpg"/>
            <p:cNvPicPr>
              <a:picLocks noChangeAspect="1"/>
            </p:cNvPicPr>
            <p:nvPr/>
          </p:nvPicPr>
          <p:blipFill>
            <a:blip r:embed="rId8"/>
            <a:srcRect/>
            <a:stretch>
              <a:fillRect/>
            </a:stretch>
          </p:blipFill>
          <p:spPr bwMode="auto">
            <a:xfrm>
              <a:off x="9294812" y="5416550"/>
              <a:ext cx="1327737" cy="908050"/>
            </a:xfrm>
            <a:prstGeom prst="rect">
              <a:avLst/>
            </a:prstGeom>
            <a:noFill/>
            <a:ln w="9525">
              <a:noFill/>
              <a:miter lim="800000"/>
              <a:headEnd/>
              <a:tailEnd/>
            </a:ln>
          </p:spPr>
        </p:pic>
      </p:grpSp>
      <p:pic>
        <p:nvPicPr>
          <p:cNvPr id="76810" name="Picture 11" descr="images.jpeg"/>
          <p:cNvPicPr>
            <a:picLocks noChangeAspect="1"/>
          </p:cNvPicPr>
          <p:nvPr/>
        </p:nvPicPr>
        <p:blipFill>
          <a:blip r:embed="rId9"/>
          <a:srcRect/>
          <a:stretch>
            <a:fillRect/>
          </a:stretch>
        </p:blipFill>
        <p:spPr bwMode="auto">
          <a:xfrm>
            <a:off x="455613" y="4621213"/>
            <a:ext cx="685800" cy="788987"/>
          </a:xfrm>
          <a:prstGeom prst="rect">
            <a:avLst/>
          </a:prstGeom>
          <a:noFill/>
          <a:ln w="9525">
            <a:noFill/>
            <a:miter lim="800000"/>
            <a:headEnd/>
            <a:tailEnd/>
          </a:ln>
        </p:spPr>
      </p:pic>
      <p:pic>
        <p:nvPicPr>
          <p:cNvPr id="76811" name="Picture 12" descr="image001.jpg"/>
          <p:cNvPicPr>
            <a:picLocks noChangeAspect="1"/>
          </p:cNvPicPr>
          <p:nvPr/>
        </p:nvPicPr>
        <p:blipFill>
          <a:blip r:embed="rId10"/>
          <a:srcRect/>
          <a:stretch>
            <a:fillRect/>
          </a:stretch>
        </p:blipFill>
        <p:spPr bwMode="auto">
          <a:xfrm>
            <a:off x="379413" y="5562600"/>
            <a:ext cx="828675" cy="609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Content Placeholder 2" descr="Nu-phalt Accreditation letter from IRC'091.jpg"/>
          <p:cNvPicPr>
            <a:picLocks noGrp="1" noChangeAspect="1"/>
          </p:cNvPicPr>
          <p:nvPr>
            <p:ph/>
          </p:nvPr>
        </p:nvPicPr>
        <p:blipFill>
          <a:blip r:embed="rId3"/>
          <a:srcRect/>
          <a:stretch>
            <a:fillRect/>
          </a:stretch>
        </p:blipFill>
        <p:spPr>
          <a:xfrm>
            <a:off x="227012" y="457200"/>
            <a:ext cx="6019800" cy="5638800"/>
          </a:xfrm>
          <a:noFill/>
        </p:spPr>
      </p:pic>
      <p:grpSp>
        <p:nvGrpSpPr>
          <p:cNvPr id="77827" name="Group 10"/>
          <p:cNvGrpSpPr>
            <a:grpSpLocks/>
          </p:cNvGrpSpPr>
          <p:nvPr/>
        </p:nvGrpSpPr>
        <p:grpSpPr bwMode="auto">
          <a:xfrm>
            <a:off x="9294813" y="6026150"/>
            <a:ext cx="2894012" cy="908050"/>
            <a:chOff x="9294812" y="5416550"/>
            <a:chExt cx="2894013" cy="908050"/>
          </a:xfrm>
        </p:grpSpPr>
        <p:pic>
          <p:nvPicPr>
            <p:cNvPr id="77828" name="Picture 4"/>
            <p:cNvPicPr>
              <a:picLocks noChangeAspect="1"/>
            </p:cNvPicPr>
            <p:nvPr/>
          </p:nvPicPr>
          <p:blipFill>
            <a:blip r:embed="rId4"/>
            <a:srcRect b="15408"/>
            <a:stretch>
              <a:fillRect/>
            </a:stretch>
          </p:blipFill>
          <p:spPr bwMode="auto">
            <a:xfrm>
              <a:off x="10607103" y="5487988"/>
              <a:ext cx="1581722" cy="836612"/>
            </a:xfrm>
            <a:prstGeom prst="rect">
              <a:avLst/>
            </a:prstGeom>
            <a:noFill/>
            <a:ln w="9525">
              <a:noFill/>
              <a:miter lim="800000"/>
              <a:headEnd/>
              <a:tailEnd/>
            </a:ln>
          </p:spPr>
        </p:pic>
        <p:pic>
          <p:nvPicPr>
            <p:cNvPr id="77829" name="Picture 5" descr="Metalite New Logo.jpg"/>
            <p:cNvPicPr>
              <a:picLocks noChangeAspect="1"/>
            </p:cNvPicPr>
            <p:nvPr/>
          </p:nvPicPr>
          <p:blipFill>
            <a:blip r:embed="rId5"/>
            <a:srcRect/>
            <a:stretch>
              <a:fillRect/>
            </a:stretch>
          </p:blipFill>
          <p:spPr bwMode="auto">
            <a:xfrm>
              <a:off x="9294812" y="5416550"/>
              <a:ext cx="1327737" cy="908050"/>
            </a:xfrm>
            <a:prstGeom prst="rect">
              <a:avLst/>
            </a:prstGeom>
            <a:noFill/>
            <a:ln w="9525">
              <a:noFill/>
              <a:miter lim="800000"/>
              <a:headEnd/>
              <a:tailEnd/>
            </a:ln>
          </p:spPr>
        </p:pic>
      </p:grpSp>
      <p:graphicFrame>
        <p:nvGraphicFramePr>
          <p:cNvPr id="6" name="Object 5"/>
          <p:cNvGraphicFramePr>
            <a:graphicFrameLocks noChangeAspect="1"/>
          </p:cNvGraphicFramePr>
          <p:nvPr/>
        </p:nvGraphicFramePr>
        <p:xfrm>
          <a:off x="6627811" y="228600"/>
          <a:ext cx="5410201" cy="6172200"/>
        </p:xfrm>
        <a:graphic>
          <a:graphicData uri="http://schemas.openxmlformats.org/presentationml/2006/ole">
            <p:oleObj spid="_x0000_s137218" name="Acrobat Document" r:id="rId6" imgW="5668166" imgH="8019048" progId="AcroExch.Document.11">
              <p:embed/>
            </p:oleObj>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5225" cy="4360862"/>
          </a:xfrm>
        </p:spPr>
        <p:txBody>
          <a:bodyPr wrap="square" numCol="1" anchorCtr="0" compatLnSpc="1">
            <a:prstTxWarp prst="textNoShape">
              <a:avLst/>
            </a:prstTxWarp>
            <a:normAutofit fontScale="90000"/>
          </a:bodyPr>
          <a:lstStyle/>
          <a:p>
            <a:pPr algn="ctr"/>
            <a:r>
              <a:rPr lang="en-US" sz="3400" smtClean="0"/>
              <a:t/>
            </a:r>
            <a:br>
              <a:rPr lang="en-US" sz="3400" smtClean="0"/>
            </a:br>
            <a:r>
              <a:rPr lang="en-US" sz="3400" smtClean="0"/>
              <a:t> </a:t>
            </a:r>
            <a:br>
              <a:rPr lang="en-US" sz="3400" smtClean="0"/>
            </a:br>
            <a:r>
              <a:rPr lang="en-US" sz="3400" smtClean="0"/>
              <a:t> </a:t>
            </a:r>
            <a:br>
              <a:rPr lang="en-US" sz="3400" smtClean="0"/>
            </a:br>
            <a:r>
              <a:rPr lang="en-US" sz="3400" smtClean="0"/>
              <a:t> </a:t>
            </a:r>
            <a:br>
              <a:rPr lang="en-US" sz="3400" smtClean="0"/>
            </a:br>
            <a:r>
              <a:rPr lang="en-US" sz="3400" smtClean="0"/>
              <a:t> </a:t>
            </a:r>
            <a:br>
              <a:rPr lang="en-US" sz="3400" smtClean="0"/>
            </a:br>
            <a:r>
              <a:rPr lang="en-US" sz="3400" smtClean="0"/>
              <a:t> </a:t>
            </a:r>
            <a:br>
              <a:rPr lang="en-US" sz="3400" smtClean="0"/>
            </a:br>
            <a:r>
              <a:rPr lang="en-US" sz="3400" smtClean="0"/>
              <a:t/>
            </a:r>
            <a:br>
              <a:rPr lang="en-US" sz="3400" smtClean="0"/>
            </a:br>
            <a:r>
              <a:rPr lang="en-US" sz="3400" smtClean="0"/>
              <a:t/>
            </a:r>
            <a:br>
              <a:rPr lang="en-US" sz="3400" smtClean="0"/>
            </a:br>
            <a:r>
              <a:rPr lang="en-US" sz="3400" smtClean="0"/>
              <a:t/>
            </a:r>
            <a:br>
              <a:rPr lang="en-US" sz="3400" smtClean="0"/>
            </a:br>
            <a:r>
              <a:rPr lang="en-US" sz="3400" smtClean="0"/>
              <a:t/>
            </a:r>
            <a:br>
              <a:rPr lang="en-US" sz="3400" smtClean="0"/>
            </a:br>
            <a:r>
              <a:rPr lang="en-US" sz="3400" smtClean="0"/>
              <a:t/>
            </a:r>
            <a:br>
              <a:rPr lang="en-US" sz="3400" smtClean="0"/>
            </a:br>
            <a:r>
              <a:rPr lang="en-US" sz="3400" smtClean="0"/>
              <a:t/>
            </a:r>
            <a:br>
              <a:rPr lang="en-US" sz="3400" smtClean="0"/>
            </a:br>
            <a:r>
              <a:rPr lang="en-US" sz="3400" smtClean="0"/>
              <a:t/>
            </a:r>
            <a:br>
              <a:rPr lang="en-US" sz="3400" smtClean="0"/>
            </a:br>
            <a:r>
              <a:rPr lang="en-US" sz="3400" smtClean="0"/>
              <a:t/>
            </a:r>
            <a:br>
              <a:rPr lang="en-US" sz="3400" smtClean="0"/>
            </a:br>
            <a:r>
              <a:rPr lang="en-US" sz="3400" smtClean="0"/>
              <a:t/>
            </a:r>
            <a:br>
              <a:rPr lang="en-US" sz="3400" smtClean="0"/>
            </a:br>
            <a:r>
              <a:rPr lang="en-US" sz="3400" smtClean="0"/>
              <a:t/>
            </a:r>
            <a:br>
              <a:rPr lang="en-US" sz="3400" smtClean="0"/>
            </a:br>
            <a:r>
              <a:rPr lang="en-US" sz="3400" smtClean="0"/>
              <a:t/>
            </a:r>
            <a:br>
              <a:rPr lang="en-US" sz="3400" smtClean="0"/>
            </a:br>
            <a:r>
              <a:rPr lang="en-US" sz="3400" smtClean="0"/>
              <a:t/>
            </a:r>
            <a:br>
              <a:rPr lang="en-US" sz="3400" smtClean="0"/>
            </a:br>
            <a:r>
              <a:rPr lang="en-US" sz="3400" smtClean="0"/>
              <a:t/>
            </a:r>
            <a:br>
              <a:rPr lang="en-US" sz="3400" smtClean="0"/>
            </a:br>
            <a:r>
              <a:rPr lang="en-US" sz="3400" smtClean="0"/>
              <a:t/>
            </a:r>
            <a:br>
              <a:rPr lang="en-US" sz="3400" smtClean="0"/>
            </a:br>
            <a:r>
              <a:rPr lang="en-US" sz="2800" b="1" u="sng" smtClean="0">
                <a:solidFill>
                  <a:srgbClr val="739A28"/>
                </a:solidFill>
              </a:rPr>
              <a:t>VISION- SUSTAINABLE DEVELOPMENT</a:t>
            </a:r>
            <a:r>
              <a:rPr lang="en-US" sz="3200" smtClean="0"/>
              <a:t/>
            </a:r>
            <a:br>
              <a:rPr lang="en-US" sz="3200" smtClean="0"/>
            </a:br>
            <a:r>
              <a:rPr lang="en-US" sz="3200" smtClean="0"/>
              <a:t> </a:t>
            </a:r>
            <a:br>
              <a:rPr lang="en-US" sz="3200" smtClean="0"/>
            </a:br>
            <a:r>
              <a:rPr lang="en-US" sz="3200" smtClean="0"/>
              <a:t/>
            </a:r>
            <a:br>
              <a:rPr lang="en-US" sz="3200" smtClean="0"/>
            </a:br>
            <a:r>
              <a:rPr lang="en-US" sz="2900" b="1" smtClean="0"/>
              <a:t>To Maintain Existing Road Surface for Riding Quality By Timely Repair through Innovative State of the Art Green Technologies / Processes to Keep the Surface Restored For Extended Time</a:t>
            </a:r>
            <a:endParaRPr lang="en-US" sz="2900" smtClean="0"/>
          </a:p>
        </p:txBody>
      </p:sp>
      <p:grpSp>
        <p:nvGrpSpPr>
          <p:cNvPr id="64515" name="Group 5"/>
          <p:cNvGrpSpPr>
            <a:grpSpLocks/>
          </p:cNvGrpSpPr>
          <p:nvPr/>
        </p:nvGrpSpPr>
        <p:grpSpPr bwMode="auto">
          <a:xfrm>
            <a:off x="9294813" y="5943600"/>
            <a:ext cx="2894012" cy="908050"/>
            <a:chOff x="9294812" y="5416550"/>
            <a:chExt cx="2894013" cy="908050"/>
          </a:xfrm>
        </p:grpSpPr>
        <p:pic>
          <p:nvPicPr>
            <p:cNvPr id="64516" name="Picture 4"/>
            <p:cNvPicPr>
              <a:picLocks noChangeAspect="1"/>
            </p:cNvPicPr>
            <p:nvPr/>
          </p:nvPicPr>
          <p:blipFill>
            <a:blip r:embed="rId2"/>
            <a:srcRect b="15408"/>
            <a:stretch>
              <a:fillRect/>
            </a:stretch>
          </p:blipFill>
          <p:spPr bwMode="auto">
            <a:xfrm>
              <a:off x="10607103" y="5487988"/>
              <a:ext cx="1581722" cy="836612"/>
            </a:xfrm>
            <a:prstGeom prst="rect">
              <a:avLst/>
            </a:prstGeom>
            <a:noFill/>
            <a:ln w="9525">
              <a:noFill/>
              <a:miter lim="800000"/>
              <a:headEnd/>
              <a:tailEnd/>
            </a:ln>
          </p:spPr>
        </p:pic>
        <p:pic>
          <p:nvPicPr>
            <p:cNvPr id="64517" name="Picture 5" descr="Metalite New Logo.jpg"/>
            <p:cNvPicPr>
              <a:picLocks noChangeAspect="1"/>
            </p:cNvPicPr>
            <p:nvPr/>
          </p:nvPicPr>
          <p:blipFill>
            <a:blip r:embed="rId3"/>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203200" y="76200"/>
            <a:ext cx="6958013" cy="7386638"/>
          </a:xfrm>
          <a:prstGeom prst="rect">
            <a:avLst/>
          </a:prstGeom>
          <a:noFill/>
          <a:ln w="9525">
            <a:noFill/>
            <a:miter lim="800000"/>
            <a:headEnd/>
            <a:tailEnd/>
          </a:ln>
        </p:spPr>
        <p:txBody>
          <a:bodyPr>
            <a:spAutoFit/>
          </a:bodyPr>
          <a:lstStyle/>
          <a:p>
            <a:r>
              <a:rPr lang="en-US" sz="1600" b="1" dirty="0">
                <a:latin typeface="Calibri Light" pitchFamily="34" charset="0"/>
              </a:rPr>
              <a:t>What are potholes?</a:t>
            </a:r>
          </a:p>
          <a:p>
            <a:endParaRPr lang="en-US" sz="1600" b="1" dirty="0">
              <a:latin typeface="Calibri Light" pitchFamily="34" charset="0"/>
            </a:endParaRPr>
          </a:p>
          <a:p>
            <a:pPr>
              <a:buFont typeface="Wingdings" pitchFamily="2" charset="2"/>
              <a:buChar char="Ø"/>
            </a:pPr>
            <a:r>
              <a:rPr lang="en-US" sz="1600" dirty="0">
                <a:latin typeface="Calibri Light" pitchFamily="34" charset="0"/>
              </a:rPr>
              <a:t> Potholes are localized distress in an asphalt-surfaced pavement resulting from the breakup of the asphalt surface and possibly the asphalt base course. Pieces of asphalt pavement created by the action of climate and traffic on the weakened pavement are then removed under the action of traffic, leaving a pothole</a:t>
            </a:r>
          </a:p>
          <a:p>
            <a:pPr>
              <a:buFont typeface="Wingdings" pitchFamily="2" charset="2"/>
              <a:buChar char="Ø"/>
            </a:pPr>
            <a:endParaRPr lang="en-US" sz="1600" dirty="0">
              <a:latin typeface="Calibri Light" pitchFamily="34" charset="0"/>
            </a:endParaRPr>
          </a:p>
          <a:p>
            <a:pPr algn="just"/>
            <a:r>
              <a:rPr lang="en-US" sz="1600" b="1" dirty="0">
                <a:latin typeface="Calibri Light" pitchFamily="34" charset="0"/>
              </a:rPr>
              <a:t> What is their cause?</a:t>
            </a:r>
          </a:p>
          <a:p>
            <a:pPr algn="just"/>
            <a:endParaRPr lang="en-US" sz="1600" b="1" dirty="0">
              <a:latin typeface="Calibri Light" pitchFamily="34" charset="0"/>
            </a:endParaRPr>
          </a:p>
          <a:p>
            <a:pPr>
              <a:buFont typeface="Wingdings" pitchFamily="2" charset="2"/>
              <a:buChar char="Ø"/>
            </a:pPr>
            <a:r>
              <a:rPr lang="en-US" sz="1600" dirty="0">
                <a:latin typeface="Calibri Light" pitchFamily="34" charset="0"/>
              </a:rPr>
              <a:t> Potholes are commonly caused from water seeping into cracks in the roadway during wet and freezing conditions. The water weakens the underlying support of the road surface, and when it freezes, it pushes up on the asphalt layer and down on the underlying material. When traffic passes over the weakened and stressed portion of asphalt, the loads and vibration cause the weak underlying material to sink and the surface layer to crack and break up leading to a pothole.</a:t>
            </a:r>
          </a:p>
          <a:p>
            <a:pPr>
              <a:buFont typeface="Wingdings" pitchFamily="2" charset="2"/>
              <a:buChar char="Ø"/>
            </a:pPr>
            <a:endParaRPr lang="en-US" sz="1600" b="1" dirty="0">
              <a:latin typeface="Calibri Light" pitchFamily="34" charset="0"/>
            </a:endParaRPr>
          </a:p>
          <a:p>
            <a:pPr>
              <a:buFont typeface="Wingdings" pitchFamily="2" charset="2"/>
              <a:buChar char="Ø"/>
            </a:pPr>
            <a:r>
              <a:rPr lang="en-US" sz="1600" b="1" dirty="0">
                <a:latin typeface="Calibri Light" pitchFamily="34" charset="0"/>
              </a:rPr>
              <a:t>Best Remedy</a:t>
            </a:r>
          </a:p>
          <a:p>
            <a:pPr>
              <a:buFont typeface="Wingdings" pitchFamily="2" charset="2"/>
              <a:buChar char="Ø"/>
            </a:pPr>
            <a:endParaRPr lang="en-US" sz="1600" b="1" dirty="0">
              <a:latin typeface="Calibri Light" pitchFamily="34" charset="0"/>
            </a:endParaRPr>
          </a:p>
          <a:p>
            <a:r>
              <a:rPr lang="en-US" sz="1600" dirty="0">
                <a:latin typeface="Calibri Light" pitchFamily="34" charset="0"/>
              </a:rPr>
              <a:t>Quality pothole patching is achieved through a combination of material selection and repair procedures. Although hot mix asphalt is the best type of patching material, cold mix asphalt is also sometimes used by agencies due to its low cost, however it’s a very temporary repair and does not last beyond few months.</a:t>
            </a:r>
          </a:p>
          <a:p>
            <a:pPr>
              <a:buFont typeface="Wingdings" pitchFamily="2" charset="2"/>
              <a:buChar char="Ø"/>
            </a:pPr>
            <a:endParaRPr lang="en-US" sz="1400" b="1" dirty="0">
              <a:latin typeface="Calibri Light" pitchFamily="34" charset="0"/>
            </a:endParaRPr>
          </a:p>
          <a:p>
            <a:pPr algn="just"/>
            <a:endParaRPr lang="en-US" sz="2000" dirty="0">
              <a:latin typeface="Calibri Light" pitchFamily="34" charset="0"/>
            </a:endParaRPr>
          </a:p>
          <a:p>
            <a:pPr algn="just"/>
            <a:endParaRPr lang="en-US" sz="1200" b="1" dirty="0"/>
          </a:p>
          <a:p>
            <a:endParaRPr lang="en-US" sz="1200" dirty="0"/>
          </a:p>
        </p:txBody>
      </p:sp>
      <p:grpSp>
        <p:nvGrpSpPr>
          <p:cNvPr id="17411" name="Group 5"/>
          <p:cNvGrpSpPr>
            <a:grpSpLocks/>
          </p:cNvGrpSpPr>
          <p:nvPr/>
        </p:nvGrpSpPr>
        <p:grpSpPr bwMode="auto">
          <a:xfrm>
            <a:off x="9294813" y="5949950"/>
            <a:ext cx="2894012" cy="908050"/>
            <a:chOff x="9294812" y="5416550"/>
            <a:chExt cx="2894013" cy="908050"/>
          </a:xfrm>
        </p:grpSpPr>
        <p:pic>
          <p:nvPicPr>
            <p:cNvPr id="17416"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17417"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
        <p:nvSpPr>
          <p:cNvPr id="17412" name="TextBox 6"/>
          <p:cNvSpPr txBox="1">
            <a:spLocks noChangeArrowheads="1"/>
          </p:cNvSpPr>
          <p:nvPr/>
        </p:nvSpPr>
        <p:spPr bwMode="auto">
          <a:xfrm>
            <a:off x="7770813" y="1066800"/>
            <a:ext cx="3581400" cy="369888"/>
          </a:xfrm>
          <a:prstGeom prst="rect">
            <a:avLst/>
          </a:prstGeom>
          <a:noFill/>
          <a:ln w="9525">
            <a:noFill/>
            <a:miter lim="800000"/>
            <a:headEnd/>
            <a:tailEnd/>
          </a:ln>
        </p:spPr>
        <p:txBody>
          <a:bodyPr>
            <a:spAutoFit/>
          </a:bodyPr>
          <a:lstStyle/>
          <a:p>
            <a:endParaRPr lang="en-US"/>
          </a:p>
        </p:txBody>
      </p:sp>
      <p:pic>
        <p:nvPicPr>
          <p:cNvPr id="10" name="Picture 9" descr="potholes-Michigan.jpg"/>
          <p:cNvPicPr>
            <a:picLocks noChangeAspect="1"/>
          </p:cNvPicPr>
          <p:nvPr/>
        </p:nvPicPr>
        <p:blipFill>
          <a:blip r:embed="rId5"/>
          <a:stretch>
            <a:fillRect/>
          </a:stretch>
        </p:blipFill>
        <p:spPr>
          <a:xfrm>
            <a:off x="7770812" y="1828800"/>
            <a:ext cx="3893422" cy="2514600"/>
          </a:xfrm>
          <a:prstGeom prst="rect">
            <a:avLst/>
          </a:prstGeom>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2525" y="549275"/>
            <a:ext cx="6613525" cy="646113"/>
          </a:xfrm>
          <a:prstGeom prst="rect">
            <a:avLst/>
          </a:prstGeom>
          <a:noFill/>
        </p:spPr>
        <p:txBody>
          <a:bodyPr wrap="none">
            <a:spAutoFit/>
          </a:bodyPr>
          <a:lstStyle/>
          <a:p>
            <a:pPr algn="ctr" fontAlgn="auto">
              <a:spcBef>
                <a:spcPts val="0"/>
              </a:spcBef>
              <a:spcAft>
                <a:spcPts val="0"/>
              </a:spcAft>
              <a:defRPr/>
            </a:pPr>
            <a:r>
              <a:rPr lang="en-IN" sz="3600" b="1" u="sng" dirty="0">
                <a:solidFill>
                  <a:schemeClr val="accent1">
                    <a:lumMod val="75000"/>
                  </a:schemeClr>
                </a:solidFill>
                <a:latin typeface="+mj-lt"/>
                <a:ea typeface="+mj-ea"/>
                <a:cs typeface="+mj-cs"/>
              </a:rPr>
              <a:t>ENVIRONMENTAL CONSIDERATION </a:t>
            </a:r>
          </a:p>
        </p:txBody>
      </p:sp>
      <p:sp>
        <p:nvSpPr>
          <p:cNvPr id="72707" name="TextBox 2"/>
          <p:cNvSpPr txBox="1">
            <a:spLocks noChangeArrowheads="1"/>
          </p:cNvSpPr>
          <p:nvPr/>
        </p:nvSpPr>
        <p:spPr bwMode="auto">
          <a:xfrm>
            <a:off x="549275" y="1557338"/>
            <a:ext cx="11017250" cy="3692525"/>
          </a:xfrm>
          <a:prstGeom prst="rect">
            <a:avLst/>
          </a:prstGeom>
          <a:noFill/>
          <a:ln w="9525">
            <a:noFill/>
            <a:miter lim="800000"/>
            <a:headEnd/>
            <a:tailEnd/>
          </a:ln>
        </p:spPr>
        <p:txBody>
          <a:bodyPr>
            <a:spAutoFit/>
          </a:bodyPr>
          <a:lstStyle/>
          <a:p>
            <a:pPr marL="342900" indent="-342900">
              <a:buFontTx/>
              <a:buAutoNum type="arabicPeriod"/>
            </a:pPr>
            <a:r>
              <a:rPr lang="en-US">
                <a:latin typeface="Calibri" pitchFamily="34" charset="0"/>
              </a:rPr>
              <a:t>Lower Carbon Emissions </a:t>
            </a:r>
          </a:p>
          <a:p>
            <a:pPr marL="342900" indent="-342900">
              <a:buFontTx/>
              <a:buAutoNum type="arabicPeriod"/>
            </a:pPr>
            <a:endParaRPr lang="en-US">
              <a:latin typeface="Calibri" pitchFamily="34" charset="0"/>
            </a:endParaRPr>
          </a:p>
          <a:p>
            <a:pPr marL="342900" indent="-342900">
              <a:buFontTx/>
              <a:buAutoNum type="arabicPeriod"/>
            </a:pPr>
            <a:r>
              <a:rPr lang="en-US">
                <a:latin typeface="Calibri" pitchFamily="34" charset="0"/>
              </a:rPr>
              <a:t>We Generate Less than 1/7</a:t>
            </a:r>
            <a:r>
              <a:rPr lang="en-US" baseline="30000">
                <a:latin typeface="Calibri" pitchFamily="34" charset="0"/>
              </a:rPr>
              <a:t>th</a:t>
            </a:r>
            <a:r>
              <a:rPr lang="en-US">
                <a:latin typeface="Calibri" pitchFamily="34" charset="0"/>
              </a:rPr>
              <a:t> of the CO</a:t>
            </a:r>
            <a:r>
              <a:rPr lang="en-US" baseline="-25000">
                <a:latin typeface="Calibri" pitchFamily="34" charset="0"/>
              </a:rPr>
              <a:t>2</a:t>
            </a:r>
            <a:r>
              <a:rPr lang="en-US">
                <a:latin typeface="Calibri" pitchFamily="34" charset="0"/>
              </a:rPr>
              <a:t> compared to traditional repair methods </a:t>
            </a:r>
          </a:p>
          <a:p>
            <a:pPr marL="342900" indent="-342900">
              <a:buFontTx/>
              <a:buAutoNum type="arabicPeriod"/>
            </a:pPr>
            <a:endParaRPr lang="en-US">
              <a:latin typeface="Calibri" pitchFamily="34" charset="0"/>
            </a:endParaRPr>
          </a:p>
          <a:p>
            <a:pPr marL="342900" indent="-342900">
              <a:buFontTx/>
              <a:buAutoNum type="arabicPeriod"/>
            </a:pPr>
            <a:r>
              <a:rPr lang="en-US">
                <a:latin typeface="Calibri" pitchFamily="34" charset="0"/>
              </a:rPr>
              <a:t>No noise pollution, complete soundless working </a:t>
            </a:r>
          </a:p>
          <a:p>
            <a:pPr marL="342900" indent="-342900">
              <a:buFontTx/>
              <a:buAutoNum type="arabicPeriod"/>
            </a:pPr>
            <a:endParaRPr lang="en-US">
              <a:latin typeface="Calibri" pitchFamily="34" charset="0"/>
            </a:endParaRPr>
          </a:p>
          <a:p>
            <a:pPr marL="342900" indent="-342900">
              <a:buFontTx/>
              <a:buAutoNum type="arabicPeriod"/>
            </a:pPr>
            <a:r>
              <a:rPr lang="en-US">
                <a:latin typeface="Calibri" pitchFamily="34" charset="0"/>
              </a:rPr>
              <a:t>An average Mature tree absorbs 4.5-5 Kg of CO</a:t>
            </a:r>
            <a:r>
              <a:rPr lang="en-US" baseline="-25000">
                <a:latin typeface="Calibri" pitchFamily="34" charset="0"/>
              </a:rPr>
              <a:t>2</a:t>
            </a:r>
            <a:r>
              <a:rPr lang="en-US">
                <a:latin typeface="Calibri" pitchFamily="34" charset="0"/>
              </a:rPr>
              <a:t> per year, therefore planting one tree would be sufficient to absorb the CO</a:t>
            </a:r>
            <a:r>
              <a:rPr lang="en-US" baseline="-25000">
                <a:latin typeface="Calibri" pitchFamily="34" charset="0"/>
              </a:rPr>
              <a:t>2</a:t>
            </a:r>
            <a:r>
              <a:rPr lang="en-US">
                <a:latin typeface="Calibri" pitchFamily="34" charset="0"/>
              </a:rPr>
              <a:t> emitted from one NU-PHALT repair, as compared to 10-11 for a repair using the traditional process. </a:t>
            </a:r>
          </a:p>
          <a:p>
            <a:pPr marL="342900" indent="-342900">
              <a:buFontTx/>
              <a:buAutoNum type="arabicPeriod"/>
            </a:pPr>
            <a:endParaRPr lang="en-US">
              <a:latin typeface="Calibri" pitchFamily="34" charset="0"/>
            </a:endParaRPr>
          </a:p>
          <a:p>
            <a:pPr marL="342900" indent="-342900">
              <a:buFont typeface="Calibri Light" pitchFamily="34" charset="0"/>
              <a:buAutoNum type="arabicPeriod"/>
            </a:pPr>
            <a:r>
              <a:rPr lang="en-US">
                <a:latin typeface="Calibri" pitchFamily="34" charset="0"/>
              </a:rPr>
              <a:t>One Time – Sustainable Repairs : Because the because the Nu-phalt system heats the area surrounding the pothole to be repaired it forms an excellent cohesive bond between old material and new materials introduced to repair the pothole. </a:t>
            </a:r>
          </a:p>
        </p:txBody>
      </p:sp>
      <p:pic>
        <p:nvPicPr>
          <p:cNvPr id="72708" name="Picture 3"/>
          <p:cNvPicPr>
            <a:picLocks noChangeAspect="1"/>
          </p:cNvPicPr>
          <p:nvPr/>
        </p:nvPicPr>
        <p:blipFill>
          <a:blip r:embed="rId2"/>
          <a:srcRect/>
          <a:stretch>
            <a:fillRect/>
          </a:stretch>
        </p:blipFill>
        <p:spPr bwMode="auto">
          <a:xfrm>
            <a:off x="9050338" y="1341438"/>
            <a:ext cx="2592387" cy="1909762"/>
          </a:xfrm>
          <a:prstGeom prst="rect">
            <a:avLst/>
          </a:prstGeom>
          <a:noFill/>
          <a:ln w="9525">
            <a:noFill/>
            <a:miter lim="800000"/>
            <a:headEnd/>
            <a:tailEnd/>
          </a:ln>
        </p:spPr>
      </p:pic>
      <p:grpSp>
        <p:nvGrpSpPr>
          <p:cNvPr id="72709" name="Group 6"/>
          <p:cNvGrpSpPr>
            <a:grpSpLocks/>
          </p:cNvGrpSpPr>
          <p:nvPr/>
        </p:nvGrpSpPr>
        <p:grpSpPr bwMode="auto">
          <a:xfrm>
            <a:off x="9294813" y="5943600"/>
            <a:ext cx="2894012" cy="908050"/>
            <a:chOff x="9294812" y="5416550"/>
            <a:chExt cx="2894013" cy="908050"/>
          </a:xfrm>
        </p:grpSpPr>
        <p:pic>
          <p:nvPicPr>
            <p:cNvPr id="72710"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72711"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8274050" cy="931862"/>
          </a:xfrm>
        </p:spPr>
        <p:txBody>
          <a:bodyPr wrap="square" numCol="1" anchorCtr="0" compatLnSpc="1">
            <a:prstTxWarp prst="textNoShape">
              <a:avLst/>
            </a:prstTxWarp>
          </a:bodyPr>
          <a:lstStyle/>
          <a:p>
            <a:pPr>
              <a:defRPr/>
            </a:pPr>
            <a:r>
              <a:rPr lang="en-US" sz="3600" b="1" u="sng" dirty="0" smtClean="0">
                <a:solidFill>
                  <a:srgbClr val="739A28"/>
                </a:solidFill>
                <a:cs typeface="ＭＳ Ｐゴシック" pitchFamily="4" charset="-128"/>
              </a:rPr>
              <a:t>Environmental Innovation Awards</a:t>
            </a:r>
            <a:endParaRPr lang="en-US" sz="3600" b="1" u="sng" dirty="0" smtClean="0">
              <a:solidFill>
                <a:srgbClr val="739A28"/>
              </a:solidFill>
              <a:cs typeface="ＭＳ Ｐゴシック" pitchFamily="4" charset="-128"/>
            </a:endParaRPr>
          </a:p>
        </p:txBody>
      </p:sp>
      <p:sp>
        <p:nvSpPr>
          <p:cNvPr id="73731" name="TextBox 2"/>
          <p:cNvSpPr txBox="1">
            <a:spLocks noChangeArrowheads="1"/>
          </p:cNvSpPr>
          <p:nvPr/>
        </p:nvSpPr>
        <p:spPr bwMode="auto">
          <a:xfrm>
            <a:off x="508001" y="1828800"/>
            <a:ext cx="9929812" cy="3170099"/>
          </a:xfrm>
          <a:prstGeom prst="rect">
            <a:avLst/>
          </a:prstGeom>
          <a:noFill/>
          <a:ln w="9525">
            <a:noFill/>
            <a:miter lim="800000"/>
            <a:headEnd/>
            <a:tailEnd/>
          </a:ln>
        </p:spPr>
        <p:txBody>
          <a:bodyPr wrap="square">
            <a:spAutoFit/>
          </a:bodyPr>
          <a:lstStyle/>
          <a:p>
            <a:pPr>
              <a:buFont typeface="Wingdings" pitchFamily="2" charset="2"/>
              <a:buChar char="§"/>
            </a:pPr>
            <a:r>
              <a:rPr lang="en-US" sz="2000" b="1" dirty="0"/>
              <a:t> </a:t>
            </a:r>
            <a:r>
              <a:rPr lang="en-US" sz="2000" dirty="0">
                <a:latin typeface="+mn-lt"/>
              </a:rPr>
              <a:t>Best Environmental Process - Environment Scotland (VIBES) awards </a:t>
            </a:r>
          </a:p>
          <a:p>
            <a:pPr>
              <a:buFont typeface="Wingdings" pitchFamily="2" charset="2"/>
              <a:buChar char="§"/>
            </a:pPr>
            <a:endParaRPr lang="en-US" sz="2000" dirty="0">
              <a:latin typeface="+mn-lt"/>
            </a:endParaRPr>
          </a:p>
          <a:p>
            <a:pPr>
              <a:buFont typeface="Wingdings" pitchFamily="2" charset="2"/>
              <a:buChar char="§"/>
            </a:pPr>
            <a:r>
              <a:rPr lang="en-US" sz="2000" dirty="0">
                <a:latin typeface="+mn-lt"/>
              </a:rPr>
              <a:t> Green </a:t>
            </a:r>
            <a:r>
              <a:rPr lang="en-US" sz="2000" dirty="0" smtClean="0">
                <a:latin typeface="+mn-lt"/>
              </a:rPr>
              <a:t>Business Award</a:t>
            </a:r>
            <a:endParaRPr lang="en-US" sz="2000" dirty="0">
              <a:latin typeface="+mn-lt"/>
            </a:endParaRPr>
          </a:p>
          <a:p>
            <a:r>
              <a:rPr lang="en-US" sz="2000" dirty="0" smtClean="0">
                <a:latin typeface="+mn-lt"/>
              </a:rPr>
              <a:t>This repair system </a:t>
            </a:r>
            <a:r>
              <a:rPr lang="en-US" sz="2000" dirty="0">
                <a:latin typeface="+mn-lt"/>
              </a:rPr>
              <a:t>releases just one seventh of the CO2 of traditional road repairs, independently verified by the Scottish Institute of Sustainable Technology (SISTech</a:t>
            </a:r>
            <a:r>
              <a:rPr lang="en-US" sz="2000" dirty="0" smtClean="0">
                <a:latin typeface="+mn-lt"/>
              </a:rPr>
              <a:t>).</a:t>
            </a:r>
          </a:p>
          <a:p>
            <a:endParaRPr lang="en-US" sz="2000" dirty="0" smtClean="0">
              <a:latin typeface="+mn-lt"/>
            </a:endParaRPr>
          </a:p>
          <a:p>
            <a:pPr>
              <a:buFont typeface="Wingdings" pitchFamily="2" charset="2"/>
              <a:buChar char="§"/>
            </a:pPr>
            <a:r>
              <a:rPr lang="en-US" sz="2000" dirty="0" smtClean="0">
                <a:latin typeface="+mn-lt"/>
              </a:rPr>
              <a:t>   The </a:t>
            </a:r>
            <a:r>
              <a:rPr lang="en-US" sz="2000" dirty="0">
                <a:latin typeface="+mn-lt"/>
              </a:rPr>
              <a:t>Green Business Award judging panel, which included Prof. John Cheshire, OBE of the Government's Sustainable Energy Policy Advisory Board, praised Nuphalt's system as "a glowing example of eco‐innovation", saying "rarely can environmental improvements claim such all‐round benefits".</a:t>
            </a:r>
          </a:p>
        </p:txBody>
      </p:sp>
      <p:pic>
        <p:nvPicPr>
          <p:cNvPr id="73732" name="Picture 3"/>
          <p:cNvPicPr>
            <a:picLocks noChangeAspect="1" noChangeArrowheads="1"/>
          </p:cNvPicPr>
          <p:nvPr/>
        </p:nvPicPr>
        <p:blipFill>
          <a:blip r:embed="rId2"/>
          <a:srcRect/>
          <a:stretch>
            <a:fillRect/>
          </a:stretch>
        </p:blipFill>
        <p:spPr bwMode="auto">
          <a:xfrm>
            <a:off x="10514013" y="1447800"/>
            <a:ext cx="1489075" cy="1228725"/>
          </a:xfrm>
          <a:prstGeom prst="rect">
            <a:avLst/>
          </a:prstGeom>
          <a:noFill/>
          <a:ln w="9525">
            <a:noFill/>
            <a:miter lim="800000"/>
            <a:headEnd/>
            <a:tailEnd/>
          </a:ln>
        </p:spPr>
      </p:pic>
      <p:pic>
        <p:nvPicPr>
          <p:cNvPr id="73733" name="Picture 4"/>
          <p:cNvPicPr>
            <a:picLocks noChangeAspect="1" noChangeArrowheads="1"/>
          </p:cNvPicPr>
          <p:nvPr/>
        </p:nvPicPr>
        <p:blipFill>
          <a:blip r:embed="rId3"/>
          <a:srcRect/>
          <a:stretch>
            <a:fillRect/>
          </a:stretch>
        </p:blipFill>
        <p:spPr bwMode="auto">
          <a:xfrm>
            <a:off x="10285413" y="228600"/>
            <a:ext cx="1763712" cy="1177925"/>
          </a:xfrm>
          <a:prstGeom prst="rect">
            <a:avLst/>
          </a:prstGeom>
          <a:noFill/>
          <a:ln w="9525">
            <a:noFill/>
            <a:miter lim="800000"/>
            <a:headEnd/>
            <a:tailEnd/>
          </a:ln>
        </p:spPr>
      </p:pic>
      <p:grpSp>
        <p:nvGrpSpPr>
          <p:cNvPr id="73734" name="Group 6"/>
          <p:cNvGrpSpPr>
            <a:grpSpLocks/>
          </p:cNvGrpSpPr>
          <p:nvPr/>
        </p:nvGrpSpPr>
        <p:grpSpPr bwMode="auto">
          <a:xfrm>
            <a:off x="9294813" y="5949950"/>
            <a:ext cx="2894012" cy="908050"/>
            <a:chOff x="9294812" y="5416550"/>
            <a:chExt cx="2894013" cy="908050"/>
          </a:xfrm>
        </p:grpSpPr>
        <p:pic>
          <p:nvPicPr>
            <p:cNvPr id="73735" name="Picture 4"/>
            <p:cNvPicPr>
              <a:picLocks noChangeAspect="1"/>
            </p:cNvPicPr>
            <p:nvPr/>
          </p:nvPicPr>
          <p:blipFill>
            <a:blip r:embed="rId4"/>
            <a:srcRect b="15408"/>
            <a:stretch>
              <a:fillRect/>
            </a:stretch>
          </p:blipFill>
          <p:spPr bwMode="auto">
            <a:xfrm>
              <a:off x="10607103" y="5487988"/>
              <a:ext cx="1581722" cy="836612"/>
            </a:xfrm>
            <a:prstGeom prst="rect">
              <a:avLst/>
            </a:prstGeom>
            <a:noFill/>
            <a:ln w="9525">
              <a:noFill/>
              <a:miter lim="800000"/>
              <a:headEnd/>
              <a:tailEnd/>
            </a:ln>
          </p:spPr>
        </p:pic>
        <p:pic>
          <p:nvPicPr>
            <p:cNvPr id="73736" name="Picture 5" descr="Metalite New Logo.jpg"/>
            <p:cNvPicPr>
              <a:picLocks noChangeAspect="1"/>
            </p:cNvPicPr>
            <p:nvPr/>
          </p:nvPicPr>
          <p:blipFill>
            <a:blip r:embed="rId5"/>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2525" y="549275"/>
            <a:ext cx="5576888" cy="646113"/>
          </a:xfrm>
          <a:prstGeom prst="rect">
            <a:avLst/>
          </a:prstGeom>
          <a:noFill/>
        </p:spPr>
        <p:txBody>
          <a:bodyPr>
            <a:spAutoFit/>
          </a:bodyPr>
          <a:lstStyle/>
          <a:p>
            <a:pPr algn="ctr" fontAlgn="auto">
              <a:spcBef>
                <a:spcPts val="0"/>
              </a:spcBef>
              <a:spcAft>
                <a:spcPts val="0"/>
              </a:spcAft>
              <a:defRPr/>
            </a:pPr>
            <a:endParaRPr lang="en-IN" sz="3600" b="1" u="sng" dirty="0">
              <a:solidFill>
                <a:schemeClr val="accent1">
                  <a:lumMod val="75000"/>
                </a:schemeClr>
              </a:solidFill>
              <a:latin typeface="+mj-lt"/>
              <a:ea typeface="+mj-ea"/>
              <a:cs typeface="+mj-cs"/>
            </a:endParaRPr>
          </a:p>
        </p:txBody>
      </p:sp>
      <p:sp>
        <p:nvSpPr>
          <p:cNvPr id="74755" name="Rectangle 6"/>
          <p:cNvSpPr>
            <a:spLocks noChangeArrowheads="1"/>
          </p:cNvSpPr>
          <p:nvPr/>
        </p:nvSpPr>
        <p:spPr bwMode="auto">
          <a:xfrm>
            <a:off x="2589213" y="76200"/>
            <a:ext cx="7467600" cy="646113"/>
          </a:xfrm>
          <a:prstGeom prst="rect">
            <a:avLst/>
          </a:prstGeom>
          <a:noFill/>
          <a:ln w="9525">
            <a:noFill/>
            <a:miter lim="800000"/>
            <a:headEnd/>
            <a:tailEnd/>
          </a:ln>
        </p:spPr>
        <p:txBody>
          <a:bodyPr>
            <a:spAutoFit/>
          </a:bodyPr>
          <a:lstStyle/>
          <a:p>
            <a:pPr algn="ctr"/>
            <a:r>
              <a:rPr lang="en-US" sz="3600" b="1" u="sng">
                <a:solidFill>
                  <a:srgbClr val="739A28"/>
                </a:solidFill>
                <a:latin typeface="Calibri Light" pitchFamily="34" charset="0"/>
              </a:rPr>
              <a:t>ISO Certificate (Environment)</a:t>
            </a:r>
          </a:p>
        </p:txBody>
      </p:sp>
      <p:pic>
        <p:nvPicPr>
          <p:cNvPr id="74756" name="Picture 2"/>
          <p:cNvPicPr>
            <a:picLocks noChangeAspect="1" noChangeArrowheads="1"/>
          </p:cNvPicPr>
          <p:nvPr/>
        </p:nvPicPr>
        <p:blipFill>
          <a:blip r:embed="rId2"/>
          <a:srcRect/>
          <a:stretch>
            <a:fillRect/>
          </a:stretch>
        </p:blipFill>
        <p:spPr bwMode="auto">
          <a:xfrm>
            <a:off x="762000" y="1495425"/>
            <a:ext cx="2557463" cy="3990975"/>
          </a:xfrm>
          <a:prstGeom prst="rect">
            <a:avLst/>
          </a:prstGeom>
          <a:noFill/>
          <a:ln w="9525">
            <a:noFill/>
            <a:miter lim="800000"/>
            <a:headEnd/>
            <a:tailEnd/>
          </a:ln>
        </p:spPr>
      </p:pic>
      <p:pic>
        <p:nvPicPr>
          <p:cNvPr id="74757" name="Picture 3"/>
          <p:cNvPicPr>
            <a:picLocks noChangeAspect="1" noChangeArrowheads="1"/>
          </p:cNvPicPr>
          <p:nvPr/>
        </p:nvPicPr>
        <p:blipFill>
          <a:blip r:embed="rId3"/>
          <a:srcRect/>
          <a:stretch>
            <a:fillRect/>
          </a:stretch>
        </p:blipFill>
        <p:spPr bwMode="auto">
          <a:xfrm>
            <a:off x="4494213" y="1524000"/>
            <a:ext cx="2895600" cy="3886200"/>
          </a:xfrm>
          <a:prstGeom prst="rect">
            <a:avLst/>
          </a:prstGeom>
          <a:noFill/>
          <a:ln w="9525">
            <a:noFill/>
            <a:miter lim="800000"/>
            <a:headEnd/>
            <a:tailEnd/>
          </a:ln>
        </p:spPr>
      </p:pic>
      <p:pic>
        <p:nvPicPr>
          <p:cNvPr id="74758" name="Picture 4"/>
          <p:cNvPicPr>
            <a:picLocks noChangeAspect="1" noChangeArrowheads="1"/>
          </p:cNvPicPr>
          <p:nvPr/>
        </p:nvPicPr>
        <p:blipFill>
          <a:blip r:embed="rId4"/>
          <a:srcRect/>
          <a:stretch>
            <a:fillRect/>
          </a:stretch>
        </p:blipFill>
        <p:spPr bwMode="auto">
          <a:xfrm>
            <a:off x="8210550" y="1600200"/>
            <a:ext cx="3065463" cy="3886200"/>
          </a:xfrm>
          <a:prstGeom prst="rect">
            <a:avLst/>
          </a:prstGeom>
          <a:noFill/>
          <a:ln w="9525">
            <a:noFill/>
            <a:miter lim="800000"/>
            <a:headEnd/>
            <a:tailEnd/>
          </a:ln>
        </p:spPr>
      </p:pic>
      <p:sp>
        <p:nvSpPr>
          <p:cNvPr id="74759" name="TextBox 5"/>
          <p:cNvSpPr txBox="1">
            <a:spLocks noChangeArrowheads="1"/>
          </p:cNvSpPr>
          <p:nvPr/>
        </p:nvSpPr>
        <p:spPr bwMode="auto">
          <a:xfrm>
            <a:off x="2284413" y="762000"/>
            <a:ext cx="7772400" cy="461963"/>
          </a:xfrm>
          <a:prstGeom prst="rect">
            <a:avLst/>
          </a:prstGeom>
          <a:noFill/>
          <a:ln w="9525">
            <a:noFill/>
            <a:miter lim="800000"/>
            <a:headEnd/>
            <a:tailEnd/>
          </a:ln>
        </p:spPr>
        <p:txBody>
          <a:bodyPr>
            <a:spAutoFit/>
          </a:bodyPr>
          <a:lstStyle/>
          <a:p>
            <a:r>
              <a:rPr lang="en-US" sz="2400" b="1">
                <a:latin typeface="Calibri" pitchFamily="34" charset="0"/>
              </a:rPr>
              <a:t>Quality  Management ,Environment Management , OSHAS </a:t>
            </a:r>
          </a:p>
        </p:txBody>
      </p:sp>
      <p:grpSp>
        <p:nvGrpSpPr>
          <p:cNvPr id="74760" name="Group 9"/>
          <p:cNvGrpSpPr>
            <a:grpSpLocks/>
          </p:cNvGrpSpPr>
          <p:nvPr/>
        </p:nvGrpSpPr>
        <p:grpSpPr bwMode="auto">
          <a:xfrm>
            <a:off x="9294813" y="5949950"/>
            <a:ext cx="2894012" cy="908050"/>
            <a:chOff x="9294812" y="5416550"/>
            <a:chExt cx="2894013" cy="908050"/>
          </a:xfrm>
        </p:grpSpPr>
        <p:pic>
          <p:nvPicPr>
            <p:cNvPr id="74761" name="Picture 4"/>
            <p:cNvPicPr>
              <a:picLocks noChangeAspect="1"/>
            </p:cNvPicPr>
            <p:nvPr/>
          </p:nvPicPr>
          <p:blipFill>
            <a:blip r:embed="rId5"/>
            <a:srcRect b="15408"/>
            <a:stretch>
              <a:fillRect/>
            </a:stretch>
          </p:blipFill>
          <p:spPr bwMode="auto">
            <a:xfrm>
              <a:off x="10607103" y="5487988"/>
              <a:ext cx="1581722" cy="836612"/>
            </a:xfrm>
            <a:prstGeom prst="rect">
              <a:avLst/>
            </a:prstGeom>
            <a:noFill/>
            <a:ln w="9525">
              <a:noFill/>
              <a:miter lim="800000"/>
              <a:headEnd/>
              <a:tailEnd/>
            </a:ln>
          </p:spPr>
        </p:pic>
        <p:pic>
          <p:nvPicPr>
            <p:cNvPr id="74762" name="Picture 5" descr="Metalite New Logo.jpg"/>
            <p:cNvPicPr>
              <a:picLocks noChangeAspect="1"/>
            </p:cNvPicPr>
            <p:nvPr/>
          </p:nvPicPr>
          <p:blipFill>
            <a:blip r:embed="rId6"/>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06850" y="765175"/>
            <a:ext cx="3132138" cy="646113"/>
          </a:xfrm>
          <a:prstGeom prst="rect">
            <a:avLst/>
          </a:prstGeom>
          <a:noFill/>
        </p:spPr>
        <p:txBody>
          <a:bodyPr wrap="none">
            <a:spAutoFit/>
          </a:bodyPr>
          <a:lstStyle/>
          <a:p>
            <a:pPr fontAlgn="auto">
              <a:spcBef>
                <a:spcPts val="0"/>
              </a:spcBef>
              <a:spcAft>
                <a:spcPts val="0"/>
              </a:spcAft>
              <a:defRPr/>
            </a:pPr>
            <a:r>
              <a:rPr lang="en-IN" sz="3600" b="1" u="sng" dirty="0">
                <a:solidFill>
                  <a:schemeClr val="accent1">
                    <a:lumMod val="75000"/>
                  </a:schemeClr>
                </a:solidFill>
                <a:latin typeface="+mj-lt"/>
                <a:ea typeface="+mj-ea"/>
                <a:cs typeface="+mj-cs"/>
              </a:rPr>
              <a:t>ACHIEVEMENTS</a:t>
            </a:r>
          </a:p>
        </p:txBody>
      </p:sp>
      <p:sp>
        <p:nvSpPr>
          <p:cNvPr id="75779" name="TextBox 6"/>
          <p:cNvSpPr txBox="1">
            <a:spLocks noChangeArrowheads="1"/>
          </p:cNvSpPr>
          <p:nvPr/>
        </p:nvSpPr>
        <p:spPr bwMode="auto">
          <a:xfrm>
            <a:off x="1630363" y="2276475"/>
            <a:ext cx="8584979" cy="369332"/>
          </a:xfrm>
          <a:prstGeom prst="rect">
            <a:avLst/>
          </a:prstGeom>
          <a:noFill/>
          <a:ln w="9525">
            <a:noFill/>
            <a:miter lim="800000"/>
            <a:headEnd/>
            <a:tailEnd/>
          </a:ln>
        </p:spPr>
        <p:txBody>
          <a:bodyPr wrap="none">
            <a:spAutoFit/>
          </a:bodyPr>
          <a:lstStyle/>
          <a:p>
            <a:r>
              <a:rPr lang="en-US" dirty="0" smtClean="0">
                <a:latin typeface="Calibri" pitchFamily="34" charset="0"/>
              </a:rPr>
              <a:t>Successfully working </a:t>
            </a:r>
            <a:r>
              <a:rPr lang="en-US" dirty="0">
                <a:latin typeface="Calibri" pitchFamily="34" charset="0"/>
              </a:rPr>
              <a:t>in Delhi-NCR for the past 6 Years and in Rajasthan for the Past 3 Years</a:t>
            </a:r>
          </a:p>
        </p:txBody>
      </p:sp>
      <p:sp>
        <p:nvSpPr>
          <p:cNvPr id="75780" name="TextBox 7"/>
          <p:cNvSpPr txBox="1">
            <a:spLocks noChangeArrowheads="1"/>
          </p:cNvSpPr>
          <p:nvPr/>
        </p:nvSpPr>
        <p:spPr bwMode="auto">
          <a:xfrm>
            <a:off x="381000" y="3141663"/>
            <a:ext cx="11474450" cy="1754187"/>
          </a:xfrm>
          <a:prstGeom prst="rect">
            <a:avLst/>
          </a:prstGeom>
          <a:noFill/>
          <a:ln w="9525">
            <a:noFill/>
            <a:miter lim="800000"/>
            <a:headEnd/>
            <a:tailEnd/>
          </a:ln>
        </p:spPr>
        <p:txBody>
          <a:bodyPr>
            <a:spAutoFit/>
          </a:bodyPr>
          <a:lstStyle/>
          <a:p>
            <a:r>
              <a:rPr lang="en-US" b="1">
                <a:latin typeface="Calibri" pitchFamily="34" charset="0"/>
              </a:rPr>
              <a:t>          16+ Countries Worldwide    	    25+ Years Of Innovation             500438+ Number Of Potholes Repaired in India</a:t>
            </a:r>
          </a:p>
          <a:p>
            <a:endParaRPr/>
          </a:p>
          <a:p>
            <a:endParaRPr lang="en-US" b="1">
              <a:latin typeface="Calibri" pitchFamily="34" charset="0"/>
            </a:endParaRPr>
          </a:p>
          <a:p>
            <a:r>
              <a:rPr lang="en-US" b="1">
                <a:latin typeface="Calibri" pitchFamily="34" charset="0"/>
              </a:rPr>
              <a:t>                           (Number Of Road Accidents Avoided)                  (Number Of Carbon Credits earned)  </a:t>
            </a:r>
          </a:p>
          <a:p>
            <a:r>
              <a:rPr lang="en-US" b="1">
                <a:latin typeface="Calibri" pitchFamily="34" charset="0"/>
              </a:rPr>
              <a:t/>
            </a:r>
            <a:br>
              <a:rPr lang="en-US" b="1">
                <a:latin typeface="Calibri" pitchFamily="34" charset="0"/>
              </a:rPr>
            </a:br>
            <a:endParaRPr lang="en-US" b="1">
              <a:latin typeface="Calibri" pitchFamily="34" charset="0"/>
            </a:endParaRPr>
          </a:p>
        </p:txBody>
      </p:sp>
      <p:sp>
        <p:nvSpPr>
          <p:cNvPr id="2" name="Oval 1"/>
          <p:cNvSpPr/>
          <p:nvPr/>
        </p:nvSpPr>
        <p:spPr>
          <a:xfrm>
            <a:off x="333375" y="3081338"/>
            <a:ext cx="360363" cy="485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t>1</a:t>
            </a:r>
          </a:p>
        </p:txBody>
      </p:sp>
      <p:sp>
        <p:nvSpPr>
          <p:cNvPr id="10" name="Oval 9"/>
          <p:cNvSpPr/>
          <p:nvPr/>
        </p:nvSpPr>
        <p:spPr>
          <a:xfrm>
            <a:off x="3646488" y="3081338"/>
            <a:ext cx="360362" cy="485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t>2</a:t>
            </a:r>
          </a:p>
        </p:txBody>
      </p:sp>
      <p:sp>
        <p:nvSpPr>
          <p:cNvPr id="13" name="Oval 12"/>
          <p:cNvSpPr/>
          <p:nvPr/>
        </p:nvSpPr>
        <p:spPr>
          <a:xfrm>
            <a:off x="6780213" y="3081338"/>
            <a:ext cx="360362" cy="485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t>3</a:t>
            </a:r>
          </a:p>
        </p:txBody>
      </p:sp>
      <p:sp>
        <p:nvSpPr>
          <p:cNvPr id="14" name="Oval 13"/>
          <p:cNvSpPr/>
          <p:nvPr/>
        </p:nvSpPr>
        <p:spPr>
          <a:xfrm>
            <a:off x="1390650" y="3886200"/>
            <a:ext cx="360363"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t>4</a:t>
            </a:r>
          </a:p>
        </p:txBody>
      </p:sp>
      <p:sp>
        <p:nvSpPr>
          <p:cNvPr id="15" name="Oval 14"/>
          <p:cNvSpPr/>
          <p:nvPr/>
        </p:nvSpPr>
        <p:spPr>
          <a:xfrm>
            <a:off x="5810250" y="3886200"/>
            <a:ext cx="360363" cy="485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t>5</a:t>
            </a:r>
          </a:p>
        </p:txBody>
      </p:sp>
      <p:grpSp>
        <p:nvGrpSpPr>
          <p:cNvPr id="75786" name="Group 11"/>
          <p:cNvGrpSpPr>
            <a:grpSpLocks/>
          </p:cNvGrpSpPr>
          <p:nvPr/>
        </p:nvGrpSpPr>
        <p:grpSpPr bwMode="auto">
          <a:xfrm>
            <a:off x="9294813" y="5949950"/>
            <a:ext cx="2894012" cy="908050"/>
            <a:chOff x="9294812" y="5416550"/>
            <a:chExt cx="2894013" cy="908050"/>
          </a:xfrm>
        </p:grpSpPr>
        <p:pic>
          <p:nvPicPr>
            <p:cNvPr id="75787" name="Picture 4"/>
            <p:cNvPicPr>
              <a:picLocks noChangeAspect="1"/>
            </p:cNvPicPr>
            <p:nvPr/>
          </p:nvPicPr>
          <p:blipFill>
            <a:blip r:embed="rId2"/>
            <a:srcRect b="15408"/>
            <a:stretch>
              <a:fillRect/>
            </a:stretch>
          </p:blipFill>
          <p:spPr bwMode="auto">
            <a:xfrm>
              <a:off x="10607103" y="5487988"/>
              <a:ext cx="1581722" cy="836612"/>
            </a:xfrm>
            <a:prstGeom prst="rect">
              <a:avLst/>
            </a:prstGeom>
            <a:noFill/>
            <a:ln w="9525">
              <a:noFill/>
              <a:miter lim="800000"/>
              <a:headEnd/>
              <a:tailEnd/>
            </a:ln>
          </p:spPr>
        </p:pic>
        <p:pic>
          <p:nvPicPr>
            <p:cNvPr id="75788" name="Picture 5" descr="Metalite New Logo.jpg"/>
            <p:cNvPicPr>
              <a:picLocks noChangeAspect="1"/>
            </p:cNvPicPr>
            <p:nvPr/>
          </p:nvPicPr>
          <p:blipFill>
            <a:blip r:embed="rId3"/>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4"/>
          <p:cNvSpPr txBox="1">
            <a:spLocks noChangeArrowheads="1"/>
          </p:cNvSpPr>
          <p:nvPr/>
        </p:nvSpPr>
        <p:spPr bwMode="auto">
          <a:xfrm>
            <a:off x="1370013" y="457200"/>
            <a:ext cx="9372600" cy="646113"/>
          </a:xfrm>
          <a:prstGeom prst="rect">
            <a:avLst/>
          </a:prstGeom>
          <a:noFill/>
          <a:ln w="9525">
            <a:noFill/>
            <a:miter lim="800000"/>
            <a:headEnd/>
            <a:tailEnd/>
          </a:ln>
        </p:spPr>
        <p:txBody>
          <a:bodyPr>
            <a:spAutoFit/>
          </a:bodyPr>
          <a:lstStyle/>
          <a:p>
            <a:r>
              <a:rPr lang="en-US" sz="3600" b="1" u="sng">
                <a:solidFill>
                  <a:srgbClr val="739A28"/>
                </a:solidFill>
                <a:latin typeface="Calibri Light" pitchFamily="34" charset="0"/>
              </a:rPr>
              <a:t>SCOPE OF NUPHALT TECHNOLOGY </a:t>
            </a:r>
          </a:p>
        </p:txBody>
      </p:sp>
      <p:sp>
        <p:nvSpPr>
          <p:cNvPr id="78851" name="TextBox 15"/>
          <p:cNvSpPr txBox="1">
            <a:spLocks noChangeArrowheads="1"/>
          </p:cNvSpPr>
          <p:nvPr/>
        </p:nvSpPr>
        <p:spPr bwMode="auto">
          <a:xfrm>
            <a:off x="635000" y="1905000"/>
            <a:ext cx="9900916" cy="923330"/>
          </a:xfrm>
          <a:prstGeom prst="rect">
            <a:avLst/>
          </a:prstGeom>
          <a:noFill/>
          <a:ln w="9525">
            <a:noFill/>
            <a:miter lim="800000"/>
            <a:headEnd/>
            <a:tailEnd/>
          </a:ln>
        </p:spPr>
        <p:txBody>
          <a:bodyPr wrap="none">
            <a:spAutoFit/>
          </a:bodyPr>
          <a:lstStyle/>
          <a:p>
            <a:r>
              <a:rPr lang="en-US" dirty="0">
                <a:latin typeface="Calibri" pitchFamily="34" charset="0"/>
              </a:rPr>
              <a:t>The NuPhalt technology and its application has a tremendous scope and is not limited </a:t>
            </a:r>
            <a:r>
              <a:rPr lang="en-US" dirty="0" smtClean="0">
                <a:latin typeface="Calibri" pitchFamily="34" charset="0"/>
              </a:rPr>
              <a:t>to only highways.</a:t>
            </a:r>
            <a:endParaRPr lang="en-US" dirty="0">
              <a:latin typeface="Calibri" pitchFamily="34" charset="0"/>
            </a:endParaRPr>
          </a:p>
          <a:p>
            <a:endParaRPr lang="en-US" dirty="0">
              <a:latin typeface="Calibri" pitchFamily="34" charset="0"/>
            </a:endParaRPr>
          </a:p>
          <a:p>
            <a:r>
              <a:rPr lang="en-US" dirty="0">
                <a:latin typeface="Calibri" pitchFamily="34" charset="0"/>
              </a:rPr>
              <a:t>Just to name a few </a:t>
            </a:r>
            <a:r>
              <a:rPr lang="en-US" dirty="0" smtClean="0">
                <a:latin typeface="Calibri" pitchFamily="34" charset="0"/>
              </a:rPr>
              <a:t>agencies </a:t>
            </a:r>
            <a:r>
              <a:rPr lang="en-US" dirty="0">
                <a:latin typeface="Calibri" pitchFamily="34" charset="0"/>
              </a:rPr>
              <a:t>: </a:t>
            </a:r>
          </a:p>
        </p:txBody>
      </p:sp>
      <p:sp>
        <p:nvSpPr>
          <p:cNvPr id="78852" name="TextBox 16"/>
          <p:cNvSpPr txBox="1">
            <a:spLocks noChangeArrowheads="1"/>
          </p:cNvSpPr>
          <p:nvPr/>
        </p:nvSpPr>
        <p:spPr bwMode="auto">
          <a:xfrm>
            <a:off x="455613" y="3048000"/>
            <a:ext cx="10815637" cy="2308225"/>
          </a:xfrm>
          <a:prstGeom prst="rect">
            <a:avLst/>
          </a:prstGeom>
          <a:noFill/>
          <a:ln w="9525">
            <a:noFill/>
            <a:miter lim="800000"/>
            <a:headEnd/>
            <a:tailEnd/>
          </a:ln>
        </p:spPr>
        <p:txBody>
          <a:bodyPr wrap="none">
            <a:spAutoFit/>
          </a:bodyPr>
          <a:lstStyle/>
          <a:p>
            <a:pPr marL="342900" indent="-342900">
              <a:buFontTx/>
              <a:buAutoNum type="arabicPeriod"/>
            </a:pPr>
            <a:r>
              <a:rPr lang="en-US">
                <a:latin typeface="Calibri" pitchFamily="34" charset="0"/>
              </a:rPr>
              <a:t>NATIONAL &amp; STATE HIGHWAYS</a:t>
            </a:r>
          </a:p>
          <a:p>
            <a:pPr marL="342900" indent="-342900">
              <a:buFontTx/>
              <a:buAutoNum type="arabicPeriod"/>
            </a:pPr>
            <a:r>
              <a:rPr lang="en-US">
                <a:latin typeface="Calibri" pitchFamily="34" charset="0"/>
              </a:rPr>
              <a:t>STATE MUNICIPAL CORPORATIONS</a:t>
            </a:r>
          </a:p>
          <a:p>
            <a:pPr marL="342900" indent="-342900">
              <a:buFontTx/>
              <a:buAutoNum type="arabicPeriod"/>
            </a:pPr>
            <a:r>
              <a:rPr lang="en-US">
                <a:latin typeface="Calibri" pitchFamily="34" charset="0"/>
              </a:rPr>
              <a:t>URBAN DEVELOPMENT AUTHORITIES</a:t>
            </a:r>
          </a:p>
          <a:p>
            <a:pPr marL="342900" indent="-342900">
              <a:buFontTx/>
              <a:buAutoNum type="arabicPeriod"/>
            </a:pPr>
            <a:r>
              <a:rPr lang="en-US">
                <a:latin typeface="Calibri" pitchFamily="34" charset="0"/>
              </a:rPr>
              <a:t>GROUP HOUSING SOCIETIES </a:t>
            </a:r>
          </a:p>
          <a:p>
            <a:pPr marL="342900" indent="-342900">
              <a:buFontTx/>
              <a:buAutoNum type="arabicPeriod"/>
            </a:pPr>
            <a:r>
              <a:rPr lang="en-US">
                <a:latin typeface="Calibri" pitchFamily="34" charset="0"/>
              </a:rPr>
              <a:t>PRIVATE AND GOVERNMENT TOWNSHIPS</a:t>
            </a:r>
          </a:p>
          <a:p>
            <a:pPr marL="342900" indent="-342900">
              <a:buFontTx/>
              <a:buAutoNum type="arabicPeriod"/>
            </a:pPr>
            <a:r>
              <a:rPr lang="en-US">
                <a:latin typeface="Calibri" pitchFamily="34" charset="0"/>
              </a:rPr>
              <a:t>RESIDENTIAL WELFARE ASSOCIATIONS (RWA’s)</a:t>
            </a:r>
          </a:p>
          <a:p>
            <a:pPr marL="342900" indent="-342900">
              <a:buFontTx/>
              <a:buAutoNum type="arabicPeriod"/>
            </a:pPr>
            <a:r>
              <a:rPr lang="en-US">
                <a:latin typeface="Calibri" pitchFamily="34" charset="0"/>
              </a:rPr>
              <a:t>AIRPORTS AND TAXIWAYS </a:t>
            </a:r>
          </a:p>
          <a:p>
            <a:pPr marL="342900" indent="-342900">
              <a:buFontTx/>
              <a:buAutoNum type="arabicPeriod"/>
            </a:pPr>
            <a:r>
              <a:rPr lang="en-US">
                <a:latin typeface="Calibri" pitchFamily="34" charset="0"/>
              </a:rPr>
              <a:t>Any application that requires small quantity of asphalt can be most likely repaired by our NU-PHALT technology</a:t>
            </a:r>
          </a:p>
        </p:txBody>
      </p:sp>
      <p:grpSp>
        <p:nvGrpSpPr>
          <p:cNvPr id="78853" name="Group 6"/>
          <p:cNvGrpSpPr>
            <a:grpSpLocks/>
          </p:cNvGrpSpPr>
          <p:nvPr/>
        </p:nvGrpSpPr>
        <p:grpSpPr bwMode="auto">
          <a:xfrm>
            <a:off x="9294813" y="5949950"/>
            <a:ext cx="2894012" cy="908050"/>
            <a:chOff x="9294812" y="5416550"/>
            <a:chExt cx="2894013" cy="908050"/>
          </a:xfrm>
        </p:grpSpPr>
        <p:pic>
          <p:nvPicPr>
            <p:cNvPr id="78854" name="Picture 4"/>
            <p:cNvPicPr>
              <a:picLocks noChangeAspect="1"/>
            </p:cNvPicPr>
            <p:nvPr/>
          </p:nvPicPr>
          <p:blipFill>
            <a:blip r:embed="rId2"/>
            <a:srcRect b="15408"/>
            <a:stretch>
              <a:fillRect/>
            </a:stretch>
          </p:blipFill>
          <p:spPr bwMode="auto">
            <a:xfrm>
              <a:off x="10607103" y="5487988"/>
              <a:ext cx="1581722" cy="836612"/>
            </a:xfrm>
            <a:prstGeom prst="rect">
              <a:avLst/>
            </a:prstGeom>
            <a:noFill/>
            <a:ln w="9525">
              <a:noFill/>
              <a:miter lim="800000"/>
              <a:headEnd/>
              <a:tailEnd/>
            </a:ln>
          </p:spPr>
        </p:pic>
        <p:pic>
          <p:nvPicPr>
            <p:cNvPr id="78855" name="Picture 5" descr="Metalite New Logo.jpg"/>
            <p:cNvPicPr>
              <a:picLocks noChangeAspect="1"/>
            </p:cNvPicPr>
            <p:nvPr/>
          </p:nvPicPr>
          <p:blipFill>
            <a:blip r:embed="rId3"/>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Content Placeholder 2" descr="Nu-phalt - TOI coverage.jpg"/>
          <p:cNvPicPr>
            <a:picLocks noChangeAspect="1"/>
          </p:cNvPicPr>
          <p:nvPr/>
        </p:nvPicPr>
        <p:blipFill>
          <a:blip r:embed="rId2"/>
          <a:srcRect/>
          <a:stretch>
            <a:fillRect/>
          </a:stretch>
        </p:blipFill>
        <p:spPr bwMode="auto">
          <a:xfrm>
            <a:off x="1674813" y="304800"/>
            <a:ext cx="9144000" cy="5429250"/>
          </a:xfrm>
          <a:prstGeom prst="rect">
            <a:avLst/>
          </a:prstGeom>
          <a:noFill/>
          <a:ln w="9525">
            <a:noFill/>
            <a:miter lim="800000"/>
            <a:headEnd/>
            <a:tailEnd/>
          </a:ln>
        </p:spPr>
      </p:pic>
      <p:grpSp>
        <p:nvGrpSpPr>
          <p:cNvPr id="79875" name="Group 4"/>
          <p:cNvGrpSpPr>
            <a:grpSpLocks/>
          </p:cNvGrpSpPr>
          <p:nvPr/>
        </p:nvGrpSpPr>
        <p:grpSpPr bwMode="auto">
          <a:xfrm>
            <a:off x="9294813" y="5943600"/>
            <a:ext cx="2894012" cy="908050"/>
            <a:chOff x="9294812" y="5416550"/>
            <a:chExt cx="2894013" cy="908050"/>
          </a:xfrm>
        </p:grpSpPr>
        <p:pic>
          <p:nvPicPr>
            <p:cNvPr id="79876" name="Picture 4"/>
            <p:cNvPicPr>
              <a:picLocks noChangeAspect="1"/>
            </p:cNvPicPr>
            <p:nvPr/>
          </p:nvPicPr>
          <p:blipFill>
            <a:blip r:embed="rId3"/>
            <a:srcRect b="15408"/>
            <a:stretch>
              <a:fillRect/>
            </a:stretch>
          </p:blipFill>
          <p:spPr bwMode="auto">
            <a:xfrm>
              <a:off x="10607103" y="5487988"/>
              <a:ext cx="1581722" cy="836612"/>
            </a:xfrm>
            <a:prstGeom prst="rect">
              <a:avLst/>
            </a:prstGeom>
            <a:noFill/>
            <a:ln w="9525">
              <a:noFill/>
              <a:miter lim="800000"/>
              <a:headEnd/>
              <a:tailEnd/>
            </a:ln>
          </p:spPr>
        </p:pic>
        <p:pic>
          <p:nvPicPr>
            <p:cNvPr id="79877" name="Picture 5" descr="Metalite New Logo.jpg"/>
            <p:cNvPicPr>
              <a:picLocks noChangeAspect="1"/>
            </p:cNvPicPr>
            <p:nvPr/>
          </p:nvPicPr>
          <p:blipFill>
            <a:blip r:embed="rId4"/>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algn="ctr"/>
            <a:r>
              <a:rPr lang="en-US" b="1" u="sng" smtClean="0"/>
              <a:t>“Operations at a glance”</a:t>
            </a:r>
            <a:r>
              <a:rPr lang="en-US" smtClean="0"/>
              <a:t/>
            </a:r>
            <a:br>
              <a:rPr lang="en-US" smtClean="0"/>
            </a:br>
            <a:r>
              <a:rPr lang="en-US" b="1" smtClean="0"/>
              <a:t> </a:t>
            </a:r>
            <a:r>
              <a:rPr lang="en-US" smtClean="0"/>
              <a:t>Overview of Technology</a:t>
            </a:r>
          </a:p>
        </p:txBody>
      </p:sp>
      <p:sp>
        <p:nvSpPr>
          <p:cNvPr id="65541" name="TextBox 2"/>
          <p:cNvSpPr txBox="1">
            <a:spLocks noChangeArrowheads="1"/>
          </p:cNvSpPr>
          <p:nvPr/>
        </p:nvSpPr>
        <p:spPr bwMode="auto">
          <a:xfrm>
            <a:off x="1141413" y="1981200"/>
            <a:ext cx="4778375" cy="646113"/>
          </a:xfrm>
          <a:prstGeom prst="rect">
            <a:avLst/>
          </a:prstGeom>
          <a:noFill/>
          <a:ln w="9525">
            <a:noFill/>
            <a:miter lim="800000"/>
            <a:headEnd/>
            <a:tailEnd/>
          </a:ln>
        </p:spPr>
        <p:txBody>
          <a:bodyPr wrap="none">
            <a:spAutoFit/>
          </a:bodyPr>
          <a:lstStyle/>
          <a:p>
            <a:r>
              <a:rPr lang="en-US"/>
              <a:t>Understanding the Vehicle mounted Machine </a:t>
            </a:r>
          </a:p>
          <a:p>
            <a:endParaRPr lang="en-US"/>
          </a:p>
        </p:txBody>
      </p:sp>
      <p:graphicFrame>
        <p:nvGraphicFramePr>
          <p:cNvPr id="65538" name="Object 2"/>
          <p:cNvGraphicFramePr>
            <a:graphicFrameLocks noChangeAspect="1"/>
          </p:cNvGraphicFramePr>
          <p:nvPr/>
        </p:nvGraphicFramePr>
        <p:xfrm>
          <a:off x="1446213" y="2667000"/>
          <a:ext cx="4249737" cy="3200400"/>
        </p:xfrm>
        <a:graphic>
          <a:graphicData uri="http://schemas.openxmlformats.org/presentationml/2006/ole">
            <p:oleObj spid="_x0000_s134146" name="Document" r:id="rId3" imgW="9107171" imgH="6858957" progId="Word.Document.12">
              <p:link updateAutomatic="1"/>
            </p:oleObj>
          </a:graphicData>
        </a:graphic>
      </p:graphicFrame>
      <p:graphicFrame>
        <p:nvGraphicFramePr>
          <p:cNvPr id="65539" name="Object 3"/>
          <p:cNvGraphicFramePr>
            <a:graphicFrameLocks noChangeAspect="1"/>
          </p:cNvGraphicFramePr>
          <p:nvPr/>
        </p:nvGraphicFramePr>
        <p:xfrm>
          <a:off x="6780213" y="2667000"/>
          <a:ext cx="3505200" cy="3186113"/>
        </p:xfrm>
        <a:graphic>
          <a:graphicData uri="http://schemas.openxmlformats.org/presentationml/2006/ole">
            <p:oleObj spid="_x0000_s134147" name="Document" r:id="rId3" imgW="7544853" imgH="6858957" progId="Word.Document.12">
              <p:link updateAutomatic="1"/>
            </p:oleObj>
          </a:graphicData>
        </a:graphic>
      </p:graphicFrame>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6963" y="287338"/>
            <a:ext cx="10055225" cy="1449387"/>
          </a:xfrm>
        </p:spPr>
        <p:txBody>
          <a:bodyPr wrap="square" numCol="1" anchorCtr="0" compatLnSpc="1">
            <a:prstTxWarp prst="textNoShape">
              <a:avLst/>
            </a:prstTxWarp>
          </a:bodyPr>
          <a:lstStyle/>
          <a:p>
            <a:r>
              <a:rPr lang="en-US" b="1" u="sng" smtClean="0"/>
              <a:t>Major Components</a:t>
            </a:r>
            <a:r>
              <a:rPr lang="en-US" smtClean="0"/>
              <a:t>-</a:t>
            </a:r>
            <a:br>
              <a:rPr lang="en-US" smtClean="0"/>
            </a:br>
            <a:endParaRPr lang="en-US" smtClean="0"/>
          </a:p>
        </p:txBody>
      </p:sp>
      <p:sp>
        <p:nvSpPr>
          <p:cNvPr id="4" name="Text Placeholder 3"/>
          <p:cNvSpPr>
            <a:spLocks noGrp="1"/>
          </p:cNvSpPr>
          <p:nvPr>
            <p:ph type="body" idx="1"/>
          </p:nvPr>
        </p:nvSpPr>
        <p:spPr>
          <a:xfrm>
            <a:off x="1096963" y="1930400"/>
            <a:ext cx="4937125" cy="736600"/>
          </a:xfrm>
        </p:spPr>
        <p:txBody>
          <a:bodyPr/>
          <a:lstStyle/>
          <a:p>
            <a:r>
              <a:rPr lang="en-US" sz="1900" b="1" cap="none" smtClean="0"/>
              <a:t>BASE VEHICLE </a:t>
            </a:r>
            <a:r>
              <a:rPr lang="en-US" sz="1900" cap="none" smtClean="0"/>
              <a:t>– SML ISUZU – SAMRAT TRUCK (MODEL ZT 54 SM TCIIIB ELWB (PS)).</a:t>
            </a:r>
          </a:p>
          <a:p>
            <a:endParaRPr lang="en-US" sz="1900" cap="none" smtClean="0"/>
          </a:p>
        </p:txBody>
      </p:sp>
      <p:sp>
        <p:nvSpPr>
          <p:cNvPr id="6" name="Text Placeholder 5"/>
          <p:cNvSpPr>
            <a:spLocks noGrp="1"/>
          </p:cNvSpPr>
          <p:nvPr>
            <p:ph type="body" sz="quarter" idx="3"/>
          </p:nvPr>
        </p:nvSpPr>
        <p:spPr>
          <a:xfrm>
            <a:off x="6216650" y="1625600"/>
            <a:ext cx="4935538" cy="736600"/>
          </a:xfrm>
        </p:spPr>
        <p:txBody>
          <a:bodyPr/>
          <a:lstStyle/>
          <a:p>
            <a:r>
              <a:rPr lang="en-US" sz="1900" b="1" cap="none" smtClean="0"/>
              <a:t>INFRARED HEATER</a:t>
            </a:r>
            <a:r>
              <a:rPr lang="en-US" sz="1900" cap="none" smtClean="0"/>
              <a:t> – NUPHALT UK MADE (SIZE 1 X 2 METER). </a:t>
            </a:r>
          </a:p>
        </p:txBody>
      </p:sp>
      <p:pic>
        <p:nvPicPr>
          <p:cNvPr id="66566" name="Picture 2"/>
          <p:cNvPicPr>
            <a:picLocks noChangeAspect="1" noChangeArrowheads="1"/>
          </p:cNvPicPr>
          <p:nvPr/>
        </p:nvPicPr>
        <p:blipFill>
          <a:blip r:embed="rId3"/>
          <a:srcRect/>
          <a:stretch>
            <a:fillRect/>
          </a:stretch>
        </p:blipFill>
        <p:spPr bwMode="auto">
          <a:xfrm>
            <a:off x="2055813" y="2819400"/>
            <a:ext cx="2895600" cy="3197225"/>
          </a:xfrm>
          <a:prstGeom prst="rect">
            <a:avLst/>
          </a:prstGeom>
          <a:noFill/>
          <a:ln w="9525">
            <a:noFill/>
            <a:miter lim="800000"/>
            <a:headEnd/>
            <a:tailEnd/>
          </a:ln>
        </p:spPr>
      </p:pic>
      <p:graphicFrame>
        <p:nvGraphicFramePr>
          <p:cNvPr id="66562" name="Object 2"/>
          <p:cNvGraphicFramePr>
            <a:graphicFrameLocks noChangeAspect="1"/>
          </p:cNvGraphicFramePr>
          <p:nvPr/>
        </p:nvGraphicFramePr>
        <p:xfrm>
          <a:off x="6386513" y="3048000"/>
          <a:ext cx="5422900" cy="2489200"/>
        </p:xfrm>
        <a:graphic>
          <a:graphicData uri="http://schemas.openxmlformats.org/presentationml/2006/ole">
            <p:oleObj spid="_x0000_s135170" name="Document" r:id="rId4" imgW="16270971" imgH="7468642" progId="Word.Document.12">
              <p:link updateAutomatic="1"/>
            </p:oleObj>
          </a:graphicData>
        </a:graphic>
      </p:graphicFrame>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6963" y="381000"/>
            <a:ext cx="4937125" cy="736600"/>
          </a:xfrm>
        </p:spPr>
        <p:txBody>
          <a:bodyPr/>
          <a:lstStyle/>
          <a:p>
            <a:r>
              <a:rPr lang="en-US" sz="1900" b="1" cap="none" smtClean="0"/>
              <a:t>CONTROL PANEL</a:t>
            </a:r>
            <a:r>
              <a:rPr lang="en-US" sz="1900" cap="none" smtClean="0"/>
              <a:t> - UK MADE (12 VOLT DC). </a:t>
            </a:r>
          </a:p>
        </p:txBody>
      </p:sp>
      <p:sp>
        <p:nvSpPr>
          <p:cNvPr id="5" name="Text Placeholder 4"/>
          <p:cNvSpPr>
            <a:spLocks noGrp="1"/>
          </p:cNvSpPr>
          <p:nvPr>
            <p:ph type="body" sz="quarter" idx="3"/>
          </p:nvPr>
        </p:nvSpPr>
        <p:spPr>
          <a:xfrm>
            <a:off x="6491288" y="482600"/>
            <a:ext cx="4937125" cy="736600"/>
          </a:xfrm>
        </p:spPr>
        <p:txBody>
          <a:bodyPr/>
          <a:lstStyle/>
          <a:p>
            <a:r>
              <a:rPr lang="en-US" sz="1900" b="1" cap="none" smtClean="0"/>
              <a:t>ELECTRIC CABLE REEL </a:t>
            </a:r>
            <a:r>
              <a:rPr lang="en-US" sz="1900" cap="none" smtClean="0"/>
              <a:t>- INDIGENIZED SPRING LOADED ELECTRIC CABLE REEL FORSUPPLYING 12 VOLT CURRENT TO HEATER.</a:t>
            </a:r>
          </a:p>
        </p:txBody>
      </p:sp>
      <p:pic>
        <p:nvPicPr>
          <p:cNvPr id="67588" name="Picture 2"/>
          <p:cNvPicPr>
            <a:picLocks noChangeAspect="1" noChangeArrowheads="1"/>
          </p:cNvPicPr>
          <p:nvPr/>
        </p:nvPicPr>
        <p:blipFill>
          <a:blip r:embed="rId2"/>
          <a:srcRect/>
          <a:stretch>
            <a:fillRect/>
          </a:stretch>
        </p:blipFill>
        <p:spPr bwMode="auto">
          <a:xfrm>
            <a:off x="1827213" y="2133600"/>
            <a:ext cx="2865437" cy="3698875"/>
          </a:xfrm>
          <a:prstGeom prst="rect">
            <a:avLst/>
          </a:prstGeom>
          <a:noFill/>
          <a:ln w="9525">
            <a:noFill/>
            <a:miter lim="800000"/>
            <a:headEnd/>
            <a:tailEnd/>
          </a:ln>
        </p:spPr>
      </p:pic>
      <p:pic>
        <p:nvPicPr>
          <p:cNvPr id="67589" name="Picture 3"/>
          <p:cNvPicPr>
            <a:picLocks noChangeAspect="1" noChangeArrowheads="1"/>
          </p:cNvPicPr>
          <p:nvPr/>
        </p:nvPicPr>
        <p:blipFill>
          <a:blip r:embed="rId3"/>
          <a:srcRect/>
          <a:stretch>
            <a:fillRect/>
          </a:stretch>
        </p:blipFill>
        <p:spPr bwMode="auto">
          <a:xfrm>
            <a:off x="6094413" y="2590800"/>
            <a:ext cx="5597525" cy="2743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6963" y="762000"/>
            <a:ext cx="4937125" cy="736600"/>
          </a:xfrm>
        </p:spPr>
        <p:txBody>
          <a:bodyPr/>
          <a:lstStyle/>
          <a:p>
            <a:r>
              <a:rPr lang="en-US" sz="1900" b="1" cap="none" smtClean="0"/>
              <a:t>GAS STACK </a:t>
            </a:r>
            <a:r>
              <a:rPr lang="en-US" sz="1900" cap="none" smtClean="0"/>
              <a:t>– COMPARTMENT MADE TO INSTALL 4 NOS. STANDARDCOMMERCIAL LPG CYLINDERS (48 KG CAPACITY EACH).</a:t>
            </a:r>
          </a:p>
          <a:p>
            <a:endParaRPr lang="en-US" sz="1900" cap="none" smtClean="0"/>
          </a:p>
        </p:txBody>
      </p:sp>
      <p:sp>
        <p:nvSpPr>
          <p:cNvPr id="5" name="Text Placeholder 4"/>
          <p:cNvSpPr>
            <a:spLocks noGrp="1"/>
          </p:cNvSpPr>
          <p:nvPr>
            <p:ph type="body" sz="quarter" idx="3"/>
          </p:nvPr>
        </p:nvSpPr>
        <p:spPr>
          <a:xfrm>
            <a:off x="6216650" y="685800"/>
            <a:ext cx="4935538" cy="736600"/>
          </a:xfrm>
        </p:spPr>
        <p:txBody>
          <a:bodyPr/>
          <a:lstStyle/>
          <a:p>
            <a:r>
              <a:rPr lang="en-US" sz="1900" b="1" cap="none" smtClean="0"/>
              <a:t>GAS LINE &amp; CONTROLS </a:t>
            </a:r>
            <a:r>
              <a:rPr lang="en-US" sz="1900" cap="none" smtClean="0"/>
              <a:t>– INSTALLED AS PER REQUIREMENTS WITH HIGH CLASSCONTROL VALVES.</a:t>
            </a:r>
          </a:p>
          <a:p>
            <a:endParaRPr lang="en-US" sz="1900" cap="none" smtClean="0"/>
          </a:p>
        </p:txBody>
      </p:sp>
      <p:pic>
        <p:nvPicPr>
          <p:cNvPr id="68613" name="Picture 2"/>
          <p:cNvPicPr>
            <a:picLocks noChangeAspect="1" noChangeArrowheads="1"/>
          </p:cNvPicPr>
          <p:nvPr/>
        </p:nvPicPr>
        <p:blipFill>
          <a:blip r:embed="rId3"/>
          <a:srcRect/>
          <a:stretch>
            <a:fillRect/>
          </a:stretch>
        </p:blipFill>
        <p:spPr bwMode="auto">
          <a:xfrm>
            <a:off x="7313613" y="1931988"/>
            <a:ext cx="2741612" cy="4164012"/>
          </a:xfrm>
          <a:prstGeom prst="rect">
            <a:avLst/>
          </a:prstGeom>
          <a:noFill/>
          <a:ln w="9525">
            <a:noFill/>
            <a:miter lim="800000"/>
            <a:headEnd/>
            <a:tailEnd/>
          </a:ln>
        </p:spPr>
      </p:pic>
      <p:graphicFrame>
        <p:nvGraphicFramePr>
          <p:cNvPr id="68610" name="Object 2"/>
          <p:cNvGraphicFramePr>
            <a:graphicFrameLocks noChangeAspect="1"/>
          </p:cNvGraphicFramePr>
          <p:nvPr/>
        </p:nvGraphicFramePr>
        <p:xfrm>
          <a:off x="1141413" y="2133600"/>
          <a:ext cx="4846637" cy="3657600"/>
        </p:xfrm>
        <a:graphic>
          <a:graphicData uri="http://schemas.openxmlformats.org/presentationml/2006/ole">
            <p:oleObj spid="_x0000_s136194" name="Document" r:id="rId4" imgW="12422334" imgH="9373908" progId="Word.Document.12">
              <p:link updateAutomatic="1"/>
            </p:oleObj>
          </a:graphicData>
        </a:graphic>
      </p:graphicFrame>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p:cNvPicPr>
          <p:nvPr/>
        </p:nvPicPr>
        <p:blipFill>
          <a:blip r:embed="rId2"/>
          <a:srcRect/>
          <a:stretch>
            <a:fillRect/>
          </a:stretch>
        </p:blipFill>
        <p:spPr bwMode="auto">
          <a:xfrm>
            <a:off x="7847013" y="76200"/>
            <a:ext cx="4186237" cy="3413125"/>
          </a:xfrm>
          <a:prstGeom prst="rect">
            <a:avLst/>
          </a:prstGeom>
          <a:noFill/>
          <a:ln w="9525">
            <a:noFill/>
            <a:miter lim="800000"/>
            <a:headEnd/>
            <a:tailEnd/>
          </a:ln>
        </p:spPr>
      </p:pic>
      <p:pic>
        <p:nvPicPr>
          <p:cNvPr id="16387" name="Picture 9"/>
          <p:cNvPicPr>
            <a:picLocks noChangeAspect="1"/>
          </p:cNvPicPr>
          <p:nvPr/>
        </p:nvPicPr>
        <p:blipFill>
          <a:blip r:embed="rId3"/>
          <a:srcRect/>
          <a:stretch>
            <a:fillRect/>
          </a:stretch>
        </p:blipFill>
        <p:spPr bwMode="auto">
          <a:xfrm>
            <a:off x="5229225" y="4592638"/>
            <a:ext cx="2160588" cy="1350962"/>
          </a:xfrm>
          <a:prstGeom prst="rect">
            <a:avLst/>
          </a:prstGeom>
          <a:noFill/>
          <a:ln w="9525">
            <a:noFill/>
            <a:miter lim="800000"/>
            <a:headEnd/>
            <a:tailEnd/>
          </a:ln>
        </p:spPr>
      </p:pic>
      <p:sp>
        <p:nvSpPr>
          <p:cNvPr id="16388" name="TextBox 12"/>
          <p:cNvSpPr txBox="1">
            <a:spLocks noChangeArrowheads="1"/>
          </p:cNvSpPr>
          <p:nvPr/>
        </p:nvSpPr>
        <p:spPr bwMode="auto">
          <a:xfrm>
            <a:off x="7847013" y="3581400"/>
            <a:ext cx="4191000" cy="646113"/>
          </a:xfrm>
          <a:prstGeom prst="rect">
            <a:avLst/>
          </a:prstGeom>
          <a:noFill/>
          <a:ln w="9525">
            <a:noFill/>
            <a:miter lim="800000"/>
            <a:headEnd/>
            <a:tailEnd/>
          </a:ln>
        </p:spPr>
        <p:txBody>
          <a:bodyPr>
            <a:spAutoFit/>
          </a:bodyPr>
          <a:lstStyle/>
          <a:p>
            <a:pPr algn="ctr"/>
            <a:r>
              <a:rPr lang="en-US" b="1" u="sng">
                <a:latin typeface="Calibri" pitchFamily="34" charset="0"/>
              </a:rPr>
              <a:t>1x1 m Heater Model – For Inner City &amp; Smaller Jobwork </a:t>
            </a:r>
          </a:p>
        </p:txBody>
      </p:sp>
      <p:sp>
        <p:nvSpPr>
          <p:cNvPr id="16389" name="TextBox 13"/>
          <p:cNvSpPr txBox="1">
            <a:spLocks noChangeArrowheads="1"/>
          </p:cNvSpPr>
          <p:nvPr/>
        </p:nvSpPr>
        <p:spPr bwMode="auto">
          <a:xfrm>
            <a:off x="74613" y="3581400"/>
            <a:ext cx="4343400" cy="646113"/>
          </a:xfrm>
          <a:prstGeom prst="rect">
            <a:avLst/>
          </a:prstGeom>
          <a:noFill/>
          <a:ln w="9525">
            <a:noFill/>
            <a:miter lim="800000"/>
            <a:headEnd/>
            <a:tailEnd/>
          </a:ln>
        </p:spPr>
        <p:txBody>
          <a:bodyPr>
            <a:spAutoFit/>
          </a:bodyPr>
          <a:lstStyle/>
          <a:p>
            <a:pPr algn="ctr"/>
            <a:r>
              <a:rPr lang="en-US" b="1" u="sng">
                <a:latin typeface="Calibri" pitchFamily="34" charset="0"/>
              </a:rPr>
              <a:t>2x1 m Heater Model – For Highway &amp; Heavy Duty Work </a:t>
            </a:r>
          </a:p>
        </p:txBody>
      </p:sp>
      <p:pic>
        <p:nvPicPr>
          <p:cNvPr id="16390" name="Picture 14" descr="Metalite New Logo.jpg"/>
          <p:cNvPicPr>
            <a:picLocks noChangeAspect="1"/>
          </p:cNvPicPr>
          <p:nvPr/>
        </p:nvPicPr>
        <p:blipFill>
          <a:blip r:embed="rId4"/>
          <a:srcRect/>
          <a:stretch>
            <a:fillRect/>
          </a:stretch>
        </p:blipFill>
        <p:spPr bwMode="auto">
          <a:xfrm>
            <a:off x="5256213" y="2428875"/>
            <a:ext cx="1905000" cy="1304925"/>
          </a:xfrm>
          <a:prstGeom prst="rect">
            <a:avLst/>
          </a:prstGeom>
          <a:noFill/>
          <a:ln w="9525">
            <a:noFill/>
            <a:miter lim="800000"/>
            <a:headEnd/>
            <a:tailEnd/>
          </a:ln>
        </p:spPr>
      </p:pic>
      <p:pic>
        <p:nvPicPr>
          <p:cNvPr id="16391" name="Picture 10" descr="DSCN1368.JPG"/>
          <p:cNvPicPr>
            <a:picLocks noChangeAspect="1"/>
          </p:cNvPicPr>
          <p:nvPr/>
        </p:nvPicPr>
        <p:blipFill>
          <a:blip r:embed="rId5"/>
          <a:srcRect/>
          <a:stretch>
            <a:fillRect/>
          </a:stretch>
        </p:blipFill>
        <p:spPr bwMode="auto">
          <a:xfrm>
            <a:off x="74613" y="76200"/>
            <a:ext cx="4572000" cy="3429000"/>
          </a:xfrm>
          <a:prstGeom prst="rect">
            <a:avLst/>
          </a:prstGeom>
          <a:noFill/>
          <a:ln w="9525">
            <a:noFill/>
            <a:miter lim="800000"/>
            <a:headEnd/>
            <a:tailEnd/>
          </a:ln>
        </p:spPr>
      </p:pic>
      <p:sp>
        <p:nvSpPr>
          <p:cNvPr id="8" name="TextBox 7"/>
          <p:cNvSpPr txBox="1"/>
          <p:nvPr/>
        </p:nvSpPr>
        <p:spPr>
          <a:xfrm>
            <a:off x="1979612" y="5562600"/>
            <a:ext cx="8305800" cy="523220"/>
          </a:xfrm>
          <a:prstGeom prst="rect">
            <a:avLst/>
          </a:prstGeom>
          <a:noFill/>
        </p:spPr>
        <p:txBody>
          <a:bodyPr wrap="square" rtlCol="0">
            <a:spAutoFit/>
          </a:bodyPr>
          <a:lstStyle/>
          <a:p>
            <a:r>
              <a:rPr lang="en-US" sz="2800" b="1" dirty="0" smtClean="0">
                <a:latin typeface="+mn-lt"/>
              </a:rPr>
              <a:t>FUTURE OF ROAD AND POTHOLE REPAIRS</a:t>
            </a:r>
            <a:endParaRPr lang="en-US" sz="2800" b="1" dirty="0"/>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6963" y="685800"/>
            <a:ext cx="4937125" cy="736600"/>
          </a:xfrm>
        </p:spPr>
        <p:txBody>
          <a:bodyPr/>
          <a:lstStyle/>
          <a:p>
            <a:r>
              <a:rPr lang="en-US" sz="1900" b="1" cap="none" smtClean="0"/>
              <a:t>WINCH </a:t>
            </a:r>
            <a:r>
              <a:rPr lang="en-US" sz="1900" cap="none" smtClean="0"/>
              <a:t>– 12 VOLT DC OPERATED WINCH FOR LOWERING DOWN AND LIFTING THEHEATER.</a:t>
            </a:r>
          </a:p>
          <a:p>
            <a:endParaRPr lang="en-US" sz="1900" cap="none" smtClean="0"/>
          </a:p>
        </p:txBody>
      </p:sp>
      <p:sp>
        <p:nvSpPr>
          <p:cNvPr id="5" name="Text Placeholder 4"/>
          <p:cNvSpPr>
            <a:spLocks noGrp="1"/>
          </p:cNvSpPr>
          <p:nvPr>
            <p:ph type="body" sz="quarter" idx="3"/>
          </p:nvPr>
        </p:nvSpPr>
        <p:spPr>
          <a:xfrm>
            <a:off x="6216650" y="762000"/>
            <a:ext cx="4935538" cy="736600"/>
          </a:xfrm>
        </p:spPr>
        <p:txBody>
          <a:bodyPr/>
          <a:lstStyle/>
          <a:p>
            <a:r>
              <a:rPr lang="en-US" sz="1900" b="1" cap="none" smtClean="0"/>
              <a:t>COMPACTOR </a:t>
            </a:r>
            <a:r>
              <a:rPr lang="en-US" sz="1900" cap="none" smtClean="0"/>
              <a:t>– WACKER NEUSON MAKE PLATE COMPACTOR (MODEL-MP15)1.5 TON, INSTALLED WITH HONDA PETROL ENGINE.</a:t>
            </a:r>
          </a:p>
          <a:p>
            <a:endParaRPr lang="en-US" sz="1900" cap="none" smtClean="0"/>
          </a:p>
        </p:txBody>
      </p:sp>
      <p:pic>
        <p:nvPicPr>
          <p:cNvPr id="69636" name="Picture 2"/>
          <p:cNvPicPr>
            <a:picLocks noChangeAspect="1" noChangeArrowheads="1"/>
          </p:cNvPicPr>
          <p:nvPr/>
        </p:nvPicPr>
        <p:blipFill>
          <a:blip r:embed="rId2"/>
          <a:srcRect/>
          <a:stretch>
            <a:fillRect/>
          </a:stretch>
        </p:blipFill>
        <p:spPr bwMode="auto">
          <a:xfrm>
            <a:off x="1370013" y="2133600"/>
            <a:ext cx="4572000" cy="3640138"/>
          </a:xfrm>
          <a:prstGeom prst="rect">
            <a:avLst/>
          </a:prstGeom>
          <a:noFill/>
          <a:ln w="9525">
            <a:noFill/>
            <a:miter lim="800000"/>
            <a:headEnd/>
            <a:tailEnd/>
          </a:ln>
        </p:spPr>
      </p:pic>
      <p:pic>
        <p:nvPicPr>
          <p:cNvPr id="69637" name="Picture 3"/>
          <p:cNvPicPr>
            <a:picLocks noChangeAspect="1" noChangeArrowheads="1"/>
          </p:cNvPicPr>
          <p:nvPr/>
        </p:nvPicPr>
        <p:blipFill>
          <a:blip r:embed="rId3"/>
          <a:srcRect/>
          <a:stretch>
            <a:fillRect/>
          </a:stretch>
        </p:blipFill>
        <p:spPr bwMode="auto">
          <a:xfrm>
            <a:off x="7542213" y="2124075"/>
            <a:ext cx="2587625" cy="35147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9"/>
          <p:cNvSpPr>
            <a:spLocks noChangeArrowheads="1"/>
          </p:cNvSpPr>
          <p:nvPr/>
        </p:nvSpPr>
        <p:spPr bwMode="auto">
          <a:xfrm>
            <a:off x="1598613" y="0"/>
            <a:ext cx="8878887" cy="1200150"/>
          </a:xfrm>
          <a:prstGeom prst="rect">
            <a:avLst/>
          </a:prstGeom>
          <a:noFill/>
          <a:ln w="9525">
            <a:noFill/>
            <a:miter lim="800000"/>
            <a:headEnd/>
            <a:tailEnd/>
          </a:ln>
        </p:spPr>
        <p:txBody>
          <a:bodyPr>
            <a:spAutoFit/>
          </a:bodyPr>
          <a:lstStyle/>
          <a:p>
            <a:pPr algn="ctr"/>
            <a:r>
              <a:rPr lang="en-US" sz="2000" b="1"/>
              <a:t>METALITE – BIG PICTURE</a:t>
            </a:r>
            <a:endParaRPr lang="en-US" sz="1600">
              <a:latin typeface="Cambria" pitchFamily="18" charset="0"/>
            </a:endParaRPr>
          </a:p>
          <a:p>
            <a:pPr algn="ctr"/>
            <a:r>
              <a:rPr lang="en-US" u="sng"/>
              <a:t>INFRARED RECYCLING OF ROADS  | SEAMLESS BONDED INSTANT PATCHING  | POTHOLES, SPOT UNDULATIONS &amp; CRACKS</a:t>
            </a:r>
            <a:endParaRPr lang="en-US" sz="1600">
              <a:latin typeface="Cambria" pitchFamily="18" charset="0"/>
            </a:endParaRPr>
          </a:p>
          <a:p>
            <a:pPr algn="ctr"/>
            <a:r>
              <a:rPr lang="en-US" sz="1600"/>
              <a:t> </a:t>
            </a:r>
            <a:endParaRPr lang="en-US" sz="1600">
              <a:latin typeface="Cambria" pitchFamily="18" charset="0"/>
            </a:endParaRPr>
          </a:p>
        </p:txBody>
      </p:sp>
      <p:grpSp>
        <p:nvGrpSpPr>
          <p:cNvPr id="80899" name="Group 11"/>
          <p:cNvGrpSpPr>
            <a:grpSpLocks/>
          </p:cNvGrpSpPr>
          <p:nvPr/>
        </p:nvGrpSpPr>
        <p:grpSpPr bwMode="auto">
          <a:xfrm>
            <a:off x="3052763" y="914400"/>
            <a:ext cx="6013450" cy="766763"/>
            <a:chOff x="2208213" y="914400"/>
            <a:chExt cx="6013450" cy="766763"/>
          </a:xfrm>
        </p:grpSpPr>
        <p:pic>
          <p:nvPicPr>
            <p:cNvPr id="80904" name="Picture 10" descr="Makeinindia.jpg"/>
            <p:cNvPicPr>
              <a:picLocks noChangeAspect="1" noChangeArrowheads="1"/>
            </p:cNvPicPr>
            <p:nvPr/>
          </p:nvPicPr>
          <p:blipFill>
            <a:blip r:embed="rId2"/>
            <a:srcRect/>
            <a:stretch>
              <a:fillRect/>
            </a:stretch>
          </p:blipFill>
          <p:spPr bwMode="auto">
            <a:xfrm>
              <a:off x="3275013" y="914400"/>
              <a:ext cx="1595437" cy="766763"/>
            </a:xfrm>
            <a:prstGeom prst="rect">
              <a:avLst/>
            </a:prstGeom>
            <a:noFill/>
            <a:ln w="9525">
              <a:noFill/>
              <a:miter lim="800000"/>
              <a:headEnd/>
              <a:tailEnd/>
            </a:ln>
          </p:spPr>
        </p:pic>
        <p:pic>
          <p:nvPicPr>
            <p:cNvPr id="80905" name="Picture 11" descr="ministryofskill.png"/>
            <p:cNvPicPr>
              <a:picLocks noChangeAspect="1" noChangeArrowheads="1"/>
            </p:cNvPicPr>
            <p:nvPr/>
          </p:nvPicPr>
          <p:blipFill>
            <a:blip r:embed="rId3"/>
            <a:srcRect/>
            <a:stretch>
              <a:fillRect/>
            </a:stretch>
          </p:blipFill>
          <p:spPr bwMode="auto">
            <a:xfrm>
              <a:off x="5256213" y="990600"/>
              <a:ext cx="1798637" cy="558800"/>
            </a:xfrm>
            <a:prstGeom prst="rect">
              <a:avLst/>
            </a:prstGeom>
            <a:noFill/>
            <a:ln w="9525">
              <a:noFill/>
              <a:miter lim="800000"/>
              <a:headEnd/>
              <a:tailEnd/>
            </a:ln>
          </p:spPr>
        </p:pic>
        <p:pic>
          <p:nvPicPr>
            <p:cNvPr id="80906" name="Picture 12" descr="carbonfootprint.png"/>
            <p:cNvPicPr>
              <a:picLocks noChangeAspect="1" noChangeArrowheads="1"/>
            </p:cNvPicPr>
            <p:nvPr/>
          </p:nvPicPr>
          <p:blipFill>
            <a:blip r:embed="rId4"/>
            <a:srcRect/>
            <a:stretch>
              <a:fillRect/>
            </a:stretch>
          </p:blipFill>
          <p:spPr bwMode="auto">
            <a:xfrm>
              <a:off x="7542213" y="990600"/>
              <a:ext cx="679450" cy="685800"/>
            </a:xfrm>
            <a:prstGeom prst="rect">
              <a:avLst/>
            </a:prstGeom>
            <a:noFill/>
            <a:ln w="9525">
              <a:noFill/>
              <a:miter lim="800000"/>
              <a:headEnd/>
              <a:tailEnd/>
            </a:ln>
          </p:spPr>
        </p:pic>
        <p:pic>
          <p:nvPicPr>
            <p:cNvPr id="80907" name="Picture 13" descr="roadsafety.jpeg"/>
            <p:cNvPicPr>
              <a:picLocks noChangeAspect="1" noChangeArrowheads="1"/>
            </p:cNvPicPr>
            <p:nvPr/>
          </p:nvPicPr>
          <p:blipFill>
            <a:blip r:embed="rId5"/>
            <a:srcRect/>
            <a:stretch>
              <a:fillRect/>
            </a:stretch>
          </p:blipFill>
          <p:spPr bwMode="auto">
            <a:xfrm>
              <a:off x="2208213" y="990600"/>
              <a:ext cx="715962" cy="630238"/>
            </a:xfrm>
            <a:prstGeom prst="rect">
              <a:avLst/>
            </a:prstGeom>
            <a:noFill/>
            <a:ln w="9525">
              <a:noFill/>
              <a:miter lim="800000"/>
              <a:headEnd/>
              <a:tailEnd/>
            </a:ln>
          </p:spPr>
        </p:pic>
      </p:grpSp>
      <p:sp>
        <p:nvSpPr>
          <p:cNvPr id="80900" name="TextBox 15"/>
          <p:cNvSpPr txBox="1">
            <a:spLocks noChangeArrowheads="1"/>
          </p:cNvSpPr>
          <p:nvPr/>
        </p:nvSpPr>
        <p:spPr bwMode="auto">
          <a:xfrm>
            <a:off x="303213" y="1676400"/>
            <a:ext cx="11506200" cy="5354638"/>
          </a:xfrm>
          <a:prstGeom prst="rect">
            <a:avLst/>
          </a:prstGeom>
          <a:noFill/>
          <a:ln w="9525">
            <a:noFill/>
            <a:miter lim="800000"/>
            <a:headEnd/>
            <a:tailEnd/>
          </a:ln>
        </p:spPr>
        <p:txBody>
          <a:bodyPr>
            <a:spAutoFit/>
          </a:bodyPr>
          <a:lstStyle/>
          <a:p>
            <a:r>
              <a:rPr lang="en-US" b="1" u="sng">
                <a:latin typeface="Calibri" pitchFamily="34" charset="0"/>
              </a:rPr>
              <a:t>MAKE IN INDIA </a:t>
            </a:r>
          </a:p>
          <a:p>
            <a:pPr>
              <a:buFont typeface="Arial" pitchFamily="34" charset="0"/>
              <a:buChar char="•"/>
            </a:pPr>
            <a:r>
              <a:rPr lang="en-US">
                <a:latin typeface="Calibri" pitchFamily="34" charset="0"/>
              </a:rPr>
              <a:t>Making the machine in INDIA – Patented technology from UK</a:t>
            </a:r>
          </a:p>
          <a:p>
            <a:pPr>
              <a:buFont typeface="Arial" pitchFamily="34" charset="0"/>
              <a:buChar char="•"/>
            </a:pPr>
            <a:r>
              <a:rPr lang="en-US">
                <a:latin typeface="Calibri" pitchFamily="34" charset="0"/>
              </a:rPr>
              <a:t>Local Manufacture of special materials – Plant in Production 				</a:t>
            </a:r>
            <a:r>
              <a:rPr lang="en-US" b="1" u="sng">
                <a:latin typeface="Calibri" pitchFamily="34" charset="0"/>
              </a:rPr>
              <a:t>SKILL DEVELOPMENT</a:t>
            </a:r>
          </a:p>
          <a:p>
            <a:pPr algn="r">
              <a:buFont typeface="Arial" pitchFamily="34" charset="0"/>
              <a:buChar char="•"/>
            </a:pPr>
            <a:r>
              <a:rPr lang="en-US">
                <a:latin typeface="Calibri" pitchFamily="34" charset="0"/>
              </a:rPr>
              <a:t>   1000 machines to begin with</a:t>
            </a:r>
          </a:p>
          <a:p>
            <a:pPr algn="r">
              <a:buFont typeface="Arial" pitchFamily="34" charset="0"/>
              <a:buChar char="•"/>
            </a:pPr>
            <a:r>
              <a:rPr lang="en-US">
                <a:latin typeface="Calibri" pitchFamily="34" charset="0"/>
              </a:rPr>
              <a:t> 10,000 workers get employed (Five workers + One Driver per vehicle)              </a:t>
            </a:r>
          </a:p>
          <a:p>
            <a:r>
              <a:rPr lang="en-US" b="1" u="sng">
                <a:latin typeface="Calibri" pitchFamily="34" charset="0"/>
              </a:rPr>
              <a:t>ROAD SAFETY</a:t>
            </a:r>
          </a:p>
          <a:p>
            <a:pPr>
              <a:buFont typeface="Arial" pitchFamily="34" charset="0"/>
              <a:buChar char="•"/>
            </a:pPr>
            <a:r>
              <a:rPr lang="en-US">
                <a:latin typeface="Calibri" pitchFamily="34" charset="0"/>
              </a:rPr>
              <a:t>Accidents and ailments being saved by removal of potholes and cracks </a:t>
            </a:r>
          </a:p>
          <a:p>
            <a:pPr>
              <a:buFont typeface="Arial" pitchFamily="34" charset="0"/>
              <a:buChar char="•"/>
            </a:pPr>
            <a:r>
              <a:rPr lang="en-US">
                <a:latin typeface="Calibri" pitchFamily="34" charset="0"/>
              </a:rPr>
              <a:t>Single vehicle operation – completed within 20 minutes. 				        </a:t>
            </a:r>
            <a:r>
              <a:rPr lang="en-US" b="1" u="sng">
                <a:latin typeface="Calibri" pitchFamily="34" charset="0"/>
              </a:rPr>
              <a:t>YOUTH ENTREPRENEURSHIP </a:t>
            </a:r>
          </a:p>
          <a:p>
            <a:pPr algn="r">
              <a:buFont typeface="Arial" pitchFamily="34" charset="0"/>
              <a:buChar char="•"/>
            </a:pPr>
            <a:r>
              <a:rPr lang="en-US">
                <a:latin typeface="Calibri" pitchFamily="34" charset="0"/>
              </a:rPr>
              <a:t>Youth can become first generation entrepreneurs. </a:t>
            </a:r>
          </a:p>
          <a:p>
            <a:pPr algn="r">
              <a:buFont typeface="Arial" pitchFamily="34" charset="0"/>
              <a:buChar char="•"/>
            </a:pPr>
            <a:r>
              <a:rPr lang="en-US">
                <a:latin typeface="Calibri" pitchFamily="34" charset="0"/>
              </a:rPr>
              <a:t>One machine per youth per town or village. </a:t>
            </a:r>
          </a:p>
          <a:p>
            <a:pPr algn="r">
              <a:buFont typeface="Arial" pitchFamily="34" charset="0"/>
              <a:buChar char="•"/>
            </a:pPr>
            <a:r>
              <a:rPr lang="en-US">
                <a:latin typeface="Calibri" pitchFamily="34" charset="0"/>
              </a:rPr>
              <a:t>Payback for machine is in less than Two years.</a:t>
            </a:r>
          </a:p>
          <a:p>
            <a:r>
              <a:rPr lang="en-US" b="1" u="sng">
                <a:latin typeface="Calibri" pitchFamily="34" charset="0"/>
              </a:rPr>
              <a:t>LONGEVITY OF ROADS AND PREVENTIVE MAINTENANCE </a:t>
            </a:r>
          </a:p>
          <a:p>
            <a:pPr>
              <a:buFont typeface="Arial" pitchFamily="34" charset="0"/>
              <a:buChar char="•"/>
            </a:pPr>
            <a:r>
              <a:rPr lang="en-US">
                <a:latin typeface="Calibri" pitchFamily="34" charset="0"/>
              </a:rPr>
              <a:t>Money saving of Exchequer –indirectly saving for INDIA</a:t>
            </a:r>
          </a:p>
          <a:p>
            <a:r>
              <a:rPr lang="en-US">
                <a:latin typeface="Calibri" pitchFamily="34" charset="0"/>
              </a:rPr>
              <a:t>Lakh of tons of asphalt saved from repeated overlays. 	         </a:t>
            </a:r>
            <a:r>
              <a:rPr lang="en-US" b="1" u="sng">
                <a:latin typeface="Calibri" pitchFamily="34" charset="0"/>
              </a:rPr>
              <a:t>GREEN INITIATIVE &amp; REDUCTION IN CARBON FOOTPRINT </a:t>
            </a:r>
          </a:p>
          <a:p>
            <a:pPr algn="r">
              <a:buFont typeface="Arial" pitchFamily="34" charset="0"/>
              <a:buChar char="•"/>
            </a:pPr>
            <a:r>
              <a:rPr lang="en-US">
                <a:latin typeface="Calibri" pitchFamily="34" charset="0"/>
                <a:cs typeface="Calibri" pitchFamily="34" charset="0"/>
              </a:rPr>
              <a:t>No wastage and debris residue at site </a:t>
            </a:r>
          </a:p>
          <a:p>
            <a:pPr algn="r">
              <a:buFont typeface="Arial" pitchFamily="34" charset="0"/>
              <a:buChar char="•"/>
            </a:pPr>
            <a:r>
              <a:rPr lang="en-US">
                <a:latin typeface="Calibri" pitchFamily="34" charset="0"/>
                <a:cs typeface="Calibri" pitchFamily="34" charset="0"/>
              </a:rPr>
              <a:t>Reduces the carbon footprint dramatically</a:t>
            </a:r>
          </a:p>
          <a:p>
            <a:pPr>
              <a:buFont typeface="Arial" pitchFamily="34" charset="0"/>
              <a:buChar char="•"/>
            </a:pPr>
            <a:endParaRPr lang="en-US">
              <a:latin typeface="Calibri" pitchFamily="34" charset="0"/>
            </a:endParaRPr>
          </a:p>
          <a:p>
            <a:pPr>
              <a:buFont typeface="Arial" pitchFamily="34" charset="0"/>
              <a:buChar char="•"/>
            </a:pPr>
            <a:endParaRPr lang="en-US">
              <a:latin typeface="Calibri" pitchFamily="34" charset="0"/>
            </a:endParaRPr>
          </a:p>
          <a:p>
            <a:pPr>
              <a:buFont typeface="Arial" pitchFamily="34" charset="0"/>
              <a:buChar char="•"/>
            </a:pPr>
            <a:endParaRPr lang="en-US">
              <a:latin typeface="Calibri" pitchFamily="34" charset="0"/>
            </a:endParaRPr>
          </a:p>
        </p:txBody>
      </p:sp>
      <p:grpSp>
        <p:nvGrpSpPr>
          <p:cNvPr id="80901" name="Group 8"/>
          <p:cNvGrpSpPr>
            <a:grpSpLocks/>
          </p:cNvGrpSpPr>
          <p:nvPr/>
        </p:nvGrpSpPr>
        <p:grpSpPr bwMode="auto">
          <a:xfrm>
            <a:off x="0" y="5949950"/>
            <a:ext cx="2894013" cy="908050"/>
            <a:chOff x="9294812" y="5416550"/>
            <a:chExt cx="2894013" cy="908050"/>
          </a:xfrm>
        </p:grpSpPr>
        <p:pic>
          <p:nvPicPr>
            <p:cNvPr id="80902" name="Picture 4"/>
            <p:cNvPicPr>
              <a:picLocks noChangeAspect="1"/>
            </p:cNvPicPr>
            <p:nvPr/>
          </p:nvPicPr>
          <p:blipFill>
            <a:blip r:embed="rId6"/>
            <a:srcRect b="15408"/>
            <a:stretch>
              <a:fillRect/>
            </a:stretch>
          </p:blipFill>
          <p:spPr bwMode="auto">
            <a:xfrm>
              <a:off x="10607103" y="5487988"/>
              <a:ext cx="1581722" cy="836612"/>
            </a:xfrm>
            <a:prstGeom prst="rect">
              <a:avLst/>
            </a:prstGeom>
            <a:noFill/>
            <a:ln w="9525">
              <a:noFill/>
              <a:miter lim="800000"/>
              <a:headEnd/>
              <a:tailEnd/>
            </a:ln>
          </p:spPr>
        </p:pic>
        <p:pic>
          <p:nvPicPr>
            <p:cNvPr id="80903" name="Picture 5" descr="Metalite New Logo.jpg"/>
            <p:cNvPicPr>
              <a:picLocks noChangeAspect="1"/>
            </p:cNvPicPr>
            <p:nvPr/>
          </p:nvPicPr>
          <p:blipFill>
            <a:blip r:embed="rId7"/>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rot="10800000" flipV="1">
            <a:off x="2970213" y="381000"/>
            <a:ext cx="6019800" cy="571500"/>
          </a:xfrm>
          <a:prstGeom prst="rect">
            <a:avLst/>
          </a:prstGeom>
          <a:noFill/>
          <a:ln w="9525">
            <a:noFill/>
            <a:miter lim="800000"/>
            <a:headEnd/>
            <a:tailEnd/>
          </a:ln>
        </p:spPr>
        <p:txBody>
          <a:bodyPr/>
          <a:lstStyle/>
          <a:p>
            <a:pPr algn="ctr" defTabSz="912813" eaLnBrk="0" hangingPunct="0">
              <a:lnSpc>
                <a:spcPct val="85000"/>
              </a:lnSpc>
            </a:pPr>
            <a:r>
              <a:rPr lang="en-GB" sz="3700" b="1" u="sng">
                <a:solidFill>
                  <a:srgbClr val="739A28"/>
                </a:solidFill>
                <a:latin typeface="Calibri Light" pitchFamily="34" charset="0"/>
              </a:rPr>
              <a:t>Ready To Drive Away....??</a:t>
            </a:r>
            <a:endParaRPr lang="en-US" sz="3700" b="1" u="sng">
              <a:solidFill>
                <a:srgbClr val="739A28"/>
              </a:solidFill>
              <a:latin typeface="Calibri Light" pitchFamily="34" charset="0"/>
            </a:endParaRPr>
          </a:p>
        </p:txBody>
      </p:sp>
      <p:grpSp>
        <p:nvGrpSpPr>
          <p:cNvPr id="81923" name="Group 7"/>
          <p:cNvGrpSpPr>
            <a:grpSpLocks/>
          </p:cNvGrpSpPr>
          <p:nvPr/>
        </p:nvGrpSpPr>
        <p:grpSpPr bwMode="auto">
          <a:xfrm>
            <a:off x="9294813" y="5949950"/>
            <a:ext cx="2894012" cy="908050"/>
            <a:chOff x="9294812" y="5416550"/>
            <a:chExt cx="2894013" cy="908050"/>
          </a:xfrm>
        </p:grpSpPr>
        <p:pic>
          <p:nvPicPr>
            <p:cNvPr id="81925" name="Picture 4"/>
            <p:cNvPicPr>
              <a:picLocks noChangeAspect="1"/>
            </p:cNvPicPr>
            <p:nvPr/>
          </p:nvPicPr>
          <p:blipFill>
            <a:blip r:embed="rId2"/>
            <a:srcRect b="15408"/>
            <a:stretch>
              <a:fillRect/>
            </a:stretch>
          </p:blipFill>
          <p:spPr bwMode="auto">
            <a:xfrm>
              <a:off x="10607103" y="5487988"/>
              <a:ext cx="1581722" cy="836612"/>
            </a:xfrm>
            <a:prstGeom prst="rect">
              <a:avLst/>
            </a:prstGeom>
            <a:noFill/>
            <a:ln w="9525">
              <a:noFill/>
              <a:miter lim="800000"/>
              <a:headEnd/>
              <a:tailEnd/>
            </a:ln>
          </p:spPr>
        </p:pic>
        <p:pic>
          <p:nvPicPr>
            <p:cNvPr id="81926" name="Picture 5" descr="Metalite New Logo.jpg"/>
            <p:cNvPicPr>
              <a:picLocks noChangeAspect="1"/>
            </p:cNvPicPr>
            <p:nvPr/>
          </p:nvPicPr>
          <p:blipFill>
            <a:blip r:embed="rId3"/>
            <a:srcRect/>
            <a:stretch>
              <a:fillRect/>
            </a:stretch>
          </p:blipFill>
          <p:spPr bwMode="auto">
            <a:xfrm>
              <a:off x="9294812" y="5416550"/>
              <a:ext cx="1327737" cy="908050"/>
            </a:xfrm>
            <a:prstGeom prst="rect">
              <a:avLst/>
            </a:prstGeom>
            <a:noFill/>
            <a:ln w="9525">
              <a:noFill/>
              <a:miter lim="800000"/>
              <a:headEnd/>
              <a:tailEnd/>
            </a:ln>
          </p:spPr>
        </p:pic>
      </p:grpSp>
      <p:pic>
        <p:nvPicPr>
          <p:cNvPr id="81924" name="Picture 6" descr="DSCN1395-min.JPG"/>
          <p:cNvPicPr>
            <a:picLocks noChangeAspect="1"/>
          </p:cNvPicPr>
          <p:nvPr/>
        </p:nvPicPr>
        <p:blipFill>
          <a:blip r:embed="rId4"/>
          <a:srcRect/>
          <a:stretch>
            <a:fillRect/>
          </a:stretch>
        </p:blipFill>
        <p:spPr bwMode="auto">
          <a:xfrm>
            <a:off x="1522413" y="1219200"/>
            <a:ext cx="9067800" cy="4572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15"/>
          <p:cNvSpPr txBox="1">
            <a:spLocks noChangeArrowheads="1"/>
          </p:cNvSpPr>
          <p:nvPr/>
        </p:nvSpPr>
        <p:spPr bwMode="auto">
          <a:xfrm>
            <a:off x="1054100" y="333375"/>
            <a:ext cx="10801350" cy="862013"/>
          </a:xfrm>
          <a:prstGeom prst="rect">
            <a:avLst/>
          </a:prstGeom>
          <a:noFill/>
          <a:ln w="9525">
            <a:noFill/>
            <a:miter lim="800000"/>
            <a:headEnd/>
            <a:tailEnd/>
          </a:ln>
        </p:spPr>
        <p:txBody>
          <a:bodyPr>
            <a:spAutoFit/>
          </a:bodyPr>
          <a:lstStyle/>
          <a:p>
            <a:endParaRPr lang="en-US" dirty="0">
              <a:latin typeface="Calibri" pitchFamily="34" charset="0"/>
            </a:endParaRPr>
          </a:p>
          <a:p>
            <a:r>
              <a:rPr lang="en-US" sz="3200" dirty="0">
                <a:latin typeface="Calibri" pitchFamily="34" charset="0"/>
              </a:rPr>
              <a:t>Thank </a:t>
            </a:r>
            <a:r>
              <a:rPr lang="en-US" sz="3200" dirty="0" smtClean="0">
                <a:latin typeface="Calibri" pitchFamily="34" charset="0"/>
              </a:rPr>
              <a:t>You for </a:t>
            </a:r>
            <a:r>
              <a:rPr lang="en-US" sz="3200" smtClean="0">
                <a:latin typeface="Calibri" pitchFamily="34" charset="0"/>
              </a:rPr>
              <a:t>your kind attention</a:t>
            </a:r>
            <a:r>
              <a:rPr lang="en-US" sz="3200" dirty="0" smtClean="0">
                <a:latin typeface="Calibri" pitchFamily="34" charset="0"/>
              </a:rPr>
              <a:t>!</a:t>
            </a:r>
            <a:endParaRPr lang="en-US" sz="3200" dirty="0">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9242425" cy="655638"/>
          </a:xfrm>
        </p:spPr>
        <p:txBody>
          <a:bodyPr wrap="square" numCol="1" anchorCtr="0" compatLnSpc="1">
            <a:prstTxWarp prst="textNoShape">
              <a:avLst/>
            </a:prstTxWarp>
          </a:bodyPr>
          <a:lstStyle/>
          <a:p>
            <a:pPr>
              <a:defRPr/>
            </a:pPr>
            <a:r>
              <a:rPr lang="en-US" sz="4200" smtClean="0">
                <a:cs typeface="ＭＳ Ｐゴシック" pitchFamily="4" charset="-128"/>
              </a:rPr>
              <a:t>Live tracking Road Maintenance App</a:t>
            </a:r>
          </a:p>
        </p:txBody>
      </p:sp>
      <p:pic>
        <p:nvPicPr>
          <p:cNvPr id="83971" name="Picture 4" descr="app.PNG"/>
          <p:cNvPicPr>
            <a:picLocks noChangeAspect="1"/>
          </p:cNvPicPr>
          <p:nvPr/>
        </p:nvPicPr>
        <p:blipFill>
          <a:blip r:embed="rId2"/>
          <a:srcRect/>
          <a:stretch>
            <a:fillRect/>
          </a:stretch>
        </p:blipFill>
        <p:spPr bwMode="auto">
          <a:xfrm>
            <a:off x="8634413" y="1524000"/>
            <a:ext cx="3363912" cy="2362200"/>
          </a:xfrm>
          <a:prstGeom prst="rect">
            <a:avLst/>
          </a:prstGeom>
          <a:noFill/>
          <a:ln w="9525">
            <a:noFill/>
            <a:miter lim="800000"/>
            <a:headEnd/>
            <a:tailEnd/>
          </a:ln>
        </p:spPr>
      </p:pic>
      <p:pic>
        <p:nvPicPr>
          <p:cNvPr id="83972" name="Picture 5" descr="app1.PNG"/>
          <p:cNvPicPr>
            <a:picLocks noChangeAspect="1"/>
          </p:cNvPicPr>
          <p:nvPr/>
        </p:nvPicPr>
        <p:blipFill>
          <a:blip r:embed="rId3"/>
          <a:srcRect/>
          <a:stretch>
            <a:fillRect/>
          </a:stretch>
        </p:blipFill>
        <p:spPr bwMode="auto">
          <a:xfrm>
            <a:off x="508000" y="1066800"/>
            <a:ext cx="3657600" cy="3810000"/>
          </a:xfrm>
          <a:prstGeom prst="rect">
            <a:avLst/>
          </a:prstGeom>
          <a:noFill/>
          <a:ln w="9525">
            <a:noFill/>
            <a:miter lim="800000"/>
            <a:headEnd/>
            <a:tailEnd/>
          </a:ln>
        </p:spPr>
      </p:pic>
      <p:pic>
        <p:nvPicPr>
          <p:cNvPr id="83973" name="Picture 6" descr="app2.PNG"/>
          <p:cNvPicPr>
            <a:picLocks noChangeAspect="1"/>
          </p:cNvPicPr>
          <p:nvPr/>
        </p:nvPicPr>
        <p:blipFill>
          <a:blip r:embed="rId4"/>
          <a:srcRect/>
          <a:stretch>
            <a:fillRect/>
          </a:stretch>
        </p:blipFill>
        <p:spPr bwMode="auto">
          <a:xfrm>
            <a:off x="4672013" y="990600"/>
            <a:ext cx="3606800" cy="3810000"/>
          </a:xfrm>
          <a:prstGeom prst="rect">
            <a:avLst/>
          </a:prstGeom>
          <a:noFill/>
          <a:ln w="9525">
            <a:noFill/>
            <a:miter lim="800000"/>
            <a:headEnd/>
            <a:tailEnd/>
          </a:ln>
        </p:spPr>
      </p:pic>
      <p:sp>
        <p:nvSpPr>
          <p:cNvPr id="83974" name="TextBox 7"/>
          <p:cNvSpPr txBox="1">
            <a:spLocks noChangeArrowheads="1"/>
          </p:cNvSpPr>
          <p:nvPr/>
        </p:nvSpPr>
        <p:spPr bwMode="auto">
          <a:xfrm>
            <a:off x="2032000" y="5029200"/>
            <a:ext cx="8124825" cy="1200150"/>
          </a:xfrm>
          <a:prstGeom prst="rect">
            <a:avLst/>
          </a:prstGeom>
          <a:noFill/>
          <a:ln w="9525">
            <a:noFill/>
            <a:miter lim="800000"/>
            <a:headEnd/>
            <a:tailEnd/>
          </a:ln>
        </p:spPr>
        <p:txBody>
          <a:bodyPr>
            <a:spAutoFit/>
          </a:bodyPr>
          <a:lstStyle/>
          <a:p>
            <a:pPr>
              <a:buFont typeface="Arial" pitchFamily="34" charset="0"/>
              <a:buChar char="•"/>
            </a:pPr>
            <a:r>
              <a:rPr lang="en-US"/>
              <a:t> 3 different User Interfaces</a:t>
            </a:r>
          </a:p>
          <a:p>
            <a:pPr lvl="2">
              <a:buFont typeface="Arial" pitchFamily="34" charset="0"/>
              <a:buChar char="•"/>
            </a:pPr>
            <a:r>
              <a:rPr lang="en-US"/>
              <a:t>Road Owning Agency</a:t>
            </a:r>
          </a:p>
          <a:p>
            <a:pPr lvl="2">
              <a:buFont typeface="Arial" pitchFamily="34" charset="0"/>
              <a:buChar char="•"/>
            </a:pPr>
            <a:r>
              <a:rPr lang="en-US"/>
              <a:t>Metalite – Road Maintaining Agency</a:t>
            </a:r>
          </a:p>
          <a:p>
            <a:pPr lvl="2">
              <a:buFont typeface="Arial" pitchFamily="34" charset="0"/>
              <a:buChar char="•"/>
            </a:pPr>
            <a:r>
              <a:rPr lang="en-US"/>
              <a:t>End User – Any Road User</a:t>
            </a:r>
          </a:p>
        </p:txBody>
      </p:sp>
      <p:grpSp>
        <p:nvGrpSpPr>
          <p:cNvPr id="83975" name="Group 8"/>
          <p:cNvGrpSpPr>
            <a:grpSpLocks/>
          </p:cNvGrpSpPr>
          <p:nvPr/>
        </p:nvGrpSpPr>
        <p:grpSpPr bwMode="auto">
          <a:xfrm>
            <a:off x="9294813" y="5949950"/>
            <a:ext cx="2894012" cy="908050"/>
            <a:chOff x="9294812" y="5416550"/>
            <a:chExt cx="2894013" cy="908050"/>
          </a:xfrm>
        </p:grpSpPr>
        <p:pic>
          <p:nvPicPr>
            <p:cNvPr id="83976" name="Picture 4"/>
            <p:cNvPicPr>
              <a:picLocks noChangeAspect="1"/>
            </p:cNvPicPr>
            <p:nvPr/>
          </p:nvPicPr>
          <p:blipFill>
            <a:blip r:embed="rId5"/>
            <a:srcRect b="15408"/>
            <a:stretch>
              <a:fillRect/>
            </a:stretch>
          </p:blipFill>
          <p:spPr bwMode="auto">
            <a:xfrm>
              <a:off x="10607103" y="5487988"/>
              <a:ext cx="1581722" cy="836612"/>
            </a:xfrm>
            <a:prstGeom prst="rect">
              <a:avLst/>
            </a:prstGeom>
            <a:noFill/>
            <a:ln w="9525">
              <a:noFill/>
              <a:miter lim="800000"/>
              <a:headEnd/>
              <a:tailEnd/>
            </a:ln>
          </p:spPr>
        </p:pic>
        <p:pic>
          <p:nvPicPr>
            <p:cNvPr id="83977" name="Picture 5" descr="Metalite New Logo.jpg"/>
            <p:cNvPicPr>
              <a:picLocks noChangeAspect="1"/>
            </p:cNvPicPr>
            <p:nvPr/>
          </p:nvPicPr>
          <p:blipFill>
            <a:blip r:embed="rId6"/>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69625" cy="1096962"/>
          </a:xfrm>
        </p:spPr>
        <p:txBody>
          <a:bodyPr wrap="square" numCol="1" anchorCtr="0" compatLnSpc="1">
            <a:prstTxWarp prst="textNoShape">
              <a:avLst/>
            </a:prstTxWarp>
            <a:normAutofit fontScale="90000"/>
          </a:bodyPr>
          <a:lstStyle/>
          <a:p>
            <a:r>
              <a:rPr lang="en-US" sz="2000" b="1" smtClean="0"/>
              <a:t/>
            </a:r>
            <a:br>
              <a:rPr lang="en-US" sz="2000" b="1" smtClean="0"/>
            </a:br>
            <a:r>
              <a:rPr lang="en-US" sz="2000" b="1" smtClean="0"/>
              <a:t/>
            </a:r>
            <a:br>
              <a:rPr lang="en-US" sz="2000" b="1" smtClean="0"/>
            </a:br>
            <a:r>
              <a:rPr lang="en-US" sz="2000" b="1" smtClean="0"/>
              <a:t/>
            </a:r>
            <a:br>
              <a:rPr lang="en-US" sz="2000" b="1" smtClean="0"/>
            </a:br>
            <a:r>
              <a:rPr lang="en-US" sz="2000" b="1" smtClean="0"/>
              <a:t/>
            </a:r>
            <a:br>
              <a:rPr lang="en-US" sz="2000" b="1" smtClean="0"/>
            </a:br>
            <a:r>
              <a:rPr lang="en-US" sz="2000" b="1" smtClean="0"/>
              <a:t/>
            </a:r>
            <a:br>
              <a:rPr lang="en-US" sz="2000" b="1" smtClean="0"/>
            </a:br>
            <a:r>
              <a:rPr lang="en-US" sz="2000" b="1" smtClean="0"/>
              <a:t/>
            </a:r>
            <a:br>
              <a:rPr lang="en-US" sz="2000" b="1" smtClean="0"/>
            </a:br>
            <a:r>
              <a:rPr lang="en-US" sz="2000" smtClean="0"/>
              <a:t/>
            </a:r>
            <a:br>
              <a:rPr lang="en-US" sz="2000" smtClean="0"/>
            </a:br>
            <a:r>
              <a:rPr lang="en-US" sz="2000" smtClean="0"/>
              <a:t/>
            </a:r>
            <a:br>
              <a:rPr lang="en-US" sz="2000" smtClean="0"/>
            </a:br>
            <a:r>
              <a:rPr lang="en-US" sz="2000" smtClean="0"/>
              <a:t/>
            </a:r>
            <a:br>
              <a:rPr lang="en-US" sz="2000" smtClean="0"/>
            </a:br>
            <a:r>
              <a:rPr lang="en-US" sz="2000" smtClean="0"/>
              <a:t/>
            </a:r>
            <a:br>
              <a:rPr lang="en-US" sz="2000" smtClean="0"/>
            </a:br>
            <a:r>
              <a:rPr lang="en-US" sz="2000" smtClean="0"/>
              <a:t/>
            </a:r>
            <a:br>
              <a:rPr lang="en-US" sz="2000" smtClean="0"/>
            </a:br>
            <a:r>
              <a:rPr lang="en-US" sz="2000" b="1" smtClean="0"/>
              <a:t/>
            </a:r>
            <a:br>
              <a:rPr lang="en-US" sz="2000" b="1" smtClean="0"/>
            </a:br>
            <a:endParaRPr lang="en-US" sz="2000" b="1" smtClean="0"/>
          </a:p>
        </p:txBody>
      </p:sp>
      <p:sp>
        <p:nvSpPr>
          <p:cNvPr id="23555" name="Rectangle 1"/>
          <p:cNvSpPr>
            <a:spLocks noChangeArrowheads="1"/>
          </p:cNvSpPr>
          <p:nvPr/>
        </p:nvSpPr>
        <p:spPr bwMode="auto">
          <a:xfrm>
            <a:off x="303213" y="77788"/>
            <a:ext cx="11680825" cy="1508125"/>
          </a:xfrm>
          <a:prstGeom prst="rect">
            <a:avLst/>
          </a:prstGeom>
          <a:noFill/>
          <a:ln w="9525">
            <a:noFill/>
            <a:miter lim="800000"/>
            <a:headEnd/>
            <a:tailEnd/>
          </a:ln>
        </p:spPr>
        <p:txBody>
          <a:bodyPr anchor="ctr">
            <a:spAutoFit/>
          </a:bodyPr>
          <a:lstStyle/>
          <a:p>
            <a:pPr algn="ctr"/>
            <a:endParaRPr lang="en-US" sz="2400" b="1">
              <a:cs typeface="Times New Roman" pitchFamily="18" charset="0"/>
            </a:endParaRPr>
          </a:p>
          <a:p>
            <a:pPr algn="ctr"/>
            <a:r>
              <a:rPr lang="en-US" sz="3400" b="1" u="sng">
                <a:solidFill>
                  <a:srgbClr val="739A28"/>
                </a:solidFill>
                <a:latin typeface="Calibri Light" pitchFamily="34" charset="0"/>
              </a:rPr>
              <a:t>NuPhalt - A Way to Hassle Free Road Repair System  </a:t>
            </a:r>
          </a:p>
          <a:p>
            <a:pPr algn="ctr"/>
            <a:endParaRPr lang="en-US" sz="3400" b="1" u="sng">
              <a:solidFill>
                <a:srgbClr val="739A28"/>
              </a:solidFill>
              <a:latin typeface="Calibri Light" pitchFamily="34" charset="0"/>
            </a:endParaRPr>
          </a:p>
        </p:txBody>
      </p:sp>
      <p:sp>
        <p:nvSpPr>
          <p:cNvPr id="23556" name="TextBox 5"/>
          <p:cNvSpPr txBox="1">
            <a:spLocks noChangeArrowheads="1"/>
          </p:cNvSpPr>
          <p:nvPr/>
        </p:nvSpPr>
        <p:spPr bwMode="auto">
          <a:xfrm>
            <a:off x="711200" y="1905000"/>
            <a:ext cx="10969625" cy="4370388"/>
          </a:xfrm>
          <a:prstGeom prst="rect">
            <a:avLst/>
          </a:prstGeom>
          <a:noFill/>
          <a:ln w="9525">
            <a:noFill/>
            <a:miter lim="800000"/>
            <a:headEnd/>
            <a:tailEnd/>
          </a:ln>
        </p:spPr>
        <p:txBody>
          <a:bodyPr>
            <a:spAutoFit/>
          </a:bodyPr>
          <a:lstStyle/>
          <a:p>
            <a:pPr algn="just" hangingPunct="0"/>
            <a:r>
              <a:rPr lang="en-US" sz="2000">
                <a:latin typeface="Calibri Light" pitchFamily="34" charset="0"/>
                <a:cs typeface="Calibri Light" pitchFamily="34" charset="0"/>
              </a:rPr>
              <a:t>Road repair work is always a painful aspect, being scattered in small patches at distances and if the defects are not arrested at the right time by the right process, then the requirement for overlays come up sooner than desired or projected. The damaged road surface invites traffic jams and leads to a lot of accidents and fatalities.</a:t>
            </a:r>
          </a:p>
          <a:p>
            <a:pPr algn="just"/>
            <a:r>
              <a:rPr lang="en-US" sz="2000">
                <a:latin typeface="Calibri Light" pitchFamily="34" charset="0"/>
                <a:cs typeface="Calibri Light" pitchFamily="34" charset="0"/>
              </a:rPr>
              <a:t> </a:t>
            </a:r>
          </a:p>
          <a:p>
            <a:pPr algn="just"/>
            <a:r>
              <a:rPr lang="en-US" sz="2000" b="1">
                <a:latin typeface="Calibri Light" pitchFamily="34" charset="0"/>
                <a:cs typeface="Calibri Light" pitchFamily="34" charset="0"/>
              </a:rPr>
              <a:t>Whereas</a:t>
            </a:r>
            <a:endParaRPr lang="en-US" sz="2000">
              <a:latin typeface="Calibri Light" pitchFamily="34" charset="0"/>
              <a:cs typeface="Calibri Light" pitchFamily="34" charset="0"/>
            </a:endParaRPr>
          </a:p>
          <a:p>
            <a:pPr algn="just"/>
            <a:r>
              <a:rPr lang="en-US" sz="2000">
                <a:latin typeface="Calibri Light" pitchFamily="34" charset="0"/>
                <a:cs typeface="Calibri Light" pitchFamily="34" charset="0"/>
              </a:rPr>
              <a:t>We offer a solution under a single window, which addresses all the road surface related problems in a systematic and effective manner.</a:t>
            </a:r>
          </a:p>
          <a:p>
            <a:pPr algn="just"/>
            <a:endParaRPr lang="en-US" sz="2000">
              <a:latin typeface="Calibri Light" pitchFamily="34" charset="0"/>
              <a:cs typeface="Calibri Light" pitchFamily="34" charset="0"/>
            </a:endParaRPr>
          </a:p>
          <a:p>
            <a:pPr algn="just"/>
            <a:r>
              <a:rPr lang="en-US" sz="2000">
                <a:latin typeface="Calibri Light" pitchFamily="34" charset="0"/>
                <a:cs typeface="Calibri Light" pitchFamily="34" charset="0"/>
              </a:rPr>
              <a:t>Both the rapid repair systems are useful since both are single vehicle operations and only one lane of the road is barricaded for execution of the work. There is minimal traffic disruption which avoids pollution due to traffic jam during repair. Work can be taken up at night in highly congested area</a:t>
            </a:r>
          </a:p>
          <a:p>
            <a:pPr algn="just"/>
            <a:endParaRPr lang="en-US">
              <a:latin typeface="Calibri Light" pitchFamily="34" charset="0"/>
              <a:cs typeface="Calibri Light" pitchFamily="34" charset="0"/>
            </a:endParaRPr>
          </a:p>
        </p:txBody>
      </p:sp>
      <p:grpSp>
        <p:nvGrpSpPr>
          <p:cNvPr id="23557" name="Group 26"/>
          <p:cNvGrpSpPr>
            <a:grpSpLocks/>
          </p:cNvGrpSpPr>
          <p:nvPr/>
        </p:nvGrpSpPr>
        <p:grpSpPr bwMode="auto">
          <a:xfrm>
            <a:off x="9294813" y="5949950"/>
            <a:ext cx="2894012" cy="908050"/>
            <a:chOff x="9294812" y="5416550"/>
            <a:chExt cx="2894013" cy="908050"/>
          </a:xfrm>
        </p:grpSpPr>
        <p:pic>
          <p:nvPicPr>
            <p:cNvPr id="23558" name="Picture 4"/>
            <p:cNvPicPr>
              <a:picLocks noChangeAspect="1"/>
            </p:cNvPicPr>
            <p:nvPr/>
          </p:nvPicPr>
          <p:blipFill>
            <a:blip r:embed="rId2"/>
            <a:srcRect b="15408"/>
            <a:stretch>
              <a:fillRect/>
            </a:stretch>
          </p:blipFill>
          <p:spPr bwMode="auto">
            <a:xfrm>
              <a:off x="10607103" y="5487988"/>
              <a:ext cx="1581722" cy="836612"/>
            </a:xfrm>
            <a:prstGeom prst="rect">
              <a:avLst/>
            </a:prstGeom>
            <a:noFill/>
            <a:ln w="9525">
              <a:noFill/>
              <a:miter lim="800000"/>
              <a:headEnd/>
              <a:tailEnd/>
            </a:ln>
          </p:spPr>
        </p:pic>
        <p:pic>
          <p:nvPicPr>
            <p:cNvPr id="23559" name="Picture 5" descr="Metalite New Logo.jpg"/>
            <p:cNvPicPr>
              <a:picLocks noChangeAspect="1"/>
            </p:cNvPicPr>
            <p:nvPr/>
          </p:nvPicPr>
          <p:blipFill>
            <a:blip r:embed="rId3"/>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5525" y="188913"/>
            <a:ext cx="10098088" cy="646112"/>
          </a:xfrm>
          <a:prstGeom prst="rect">
            <a:avLst/>
          </a:prstGeom>
          <a:noFill/>
        </p:spPr>
        <p:txBody>
          <a:bodyPr>
            <a:spAutoFit/>
          </a:bodyPr>
          <a:lstStyle/>
          <a:p>
            <a:pPr algn="ctr" fontAlgn="auto">
              <a:spcBef>
                <a:spcPts val="0"/>
              </a:spcBef>
              <a:spcAft>
                <a:spcPts val="0"/>
              </a:spcAft>
              <a:defRPr/>
            </a:pPr>
            <a:r>
              <a:rPr lang="en-IN" sz="3600" b="1" u="sng" dirty="0">
                <a:solidFill>
                  <a:schemeClr val="accent1">
                    <a:lumMod val="75000"/>
                  </a:schemeClr>
                </a:solidFill>
                <a:latin typeface="+mj-lt"/>
                <a:ea typeface="+mj-ea"/>
                <a:cs typeface="+mj-cs"/>
              </a:rPr>
              <a:t>HOW IT WORKS  -  THE 6 STAGE PROCESS </a:t>
            </a:r>
          </a:p>
        </p:txBody>
      </p:sp>
      <p:sp>
        <p:nvSpPr>
          <p:cNvPr id="5" name="TextBox 4"/>
          <p:cNvSpPr txBox="1">
            <a:spLocks noChangeArrowheads="1"/>
          </p:cNvSpPr>
          <p:nvPr/>
        </p:nvSpPr>
        <p:spPr bwMode="auto">
          <a:xfrm>
            <a:off x="971550" y="981075"/>
            <a:ext cx="7056438" cy="1384300"/>
          </a:xfrm>
          <a:prstGeom prst="rect">
            <a:avLst/>
          </a:prstGeom>
          <a:noFill/>
          <a:ln w="28575">
            <a:solidFill>
              <a:schemeClr val="accent2"/>
            </a:solidFill>
            <a:miter lim="800000"/>
            <a:headEnd/>
            <a:tailEnd/>
          </a:ln>
          <a:effectLst>
            <a:outerShdw blurRad="63500" sy="23000" kx="-1199993" algn="bl" rotWithShape="0">
              <a:srgbClr val="000000">
                <a:alpha val="20000"/>
              </a:srgbClr>
            </a:outerShdw>
          </a:effectLst>
        </p:spPr>
        <p:txBody>
          <a:bodyPr>
            <a:spAutoFit/>
          </a:bodyPr>
          <a:lstStyle/>
          <a:p>
            <a:pPr fontAlgn="auto">
              <a:spcBef>
                <a:spcPts val="0"/>
              </a:spcBef>
              <a:spcAft>
                <a:spcPts val="0"/>
              </a:spcAft>
              <a:defRPr/>
            </a:pPr>
            <a:r>
              <a:rPr lang="en-IN" sz="2000" b="1" dirty="0">
                <a:ln w="0"/>
                <a:solidFill>
                  <a:schemeClr val="accent1"/>
                </a:solidFill>
                <a:effectLst>
                  <a:outerShdw blurRad="38100" dist="25400" dir="5400000" algn="ctr" rotWithShape="0">
                    <a:srgbClr val="6E747A">
                      <a:alpha val="43000"/>
                    </a:srgbClr>
                  </a:outerShdw>
                </a:effectLst>
                <a:latin typeface="+mn-lt"/>
                <a:cs typeface="+mn-cs"/>
              </a:rPr>
              <a:t>       HEATING </a:t>
            </a:r>
          </a:p>
          <a:p>
            <a:pPr fontAlgn="auto">
              <a:spcBef>
                <a:spcPts val="0"/>
              </a:spcBef>
              <a:spcAft>
                <a:spcPts val="0"/>
              </a:spcAft>
              <a:defRPr/>
            </a:pPr>
            <a:r>
              <a:rPr lang="en-IN" sz="1600" dirty="0">
                <a:latin typeface="+mn-lt"/>
                <a:cs typeface="+mn-cs"/>
              </a:rPr>
              <a:t>The portable thermal heater is positioned over the defect area. An 8 minute pulsed</a:t>
            </a:r>
          </a:p>
          <a:p>
            <a:pPr fontAlgn="auto">
              <a:spcBef>
                <a:spcPts val="0"/>
              </a:spcBef>
              <a:spcAft>
                <a:spcPts val="0"/>
              </a:spcAft>
              <a:defRPr/>
            </a:pPr>
            <a:r>
              <a:rPr lang="en-IN" sz="1600" dirty="0">
                <a:latin typeface="+mn-lt"/>
                <a:cs typeface="+mn-cs"/>
              </a:rPr>
              <a:t>heat cycle allows the fully controllable and efficient NIT heater to penetrate the</a:t>
            </a:r>
          </a:p>
          <a:p>
            <a:pPr fontAlgn="auto">
              <a:spcBef>
                <a:spcPts val="0"/>
              </a:spcBef>
              <a:spcAft>
                <a:spcPts val="0"/>
              </a:spcAft>
              <a:defRPr/>
            </a:pPr>
            <a:r>
              <a:rPr lang="en-IN" sz="1600" dirty="0">
                <a:latin typeface="+mn-lt"/>
                <a:cs typeface="+mn-cs"/>
              </a:rPr>
              <a:t>wearing course to relinquish its strength, creating a workable material without</a:t>
            </a:r>
          </a:p>
          <a:p>
            <a:pPr fontAlgn="auto">
              <a:spcBef>
                <a:spcPts val="0"/>
              </a:spcBef>
              <a:spcAft>
                <a:spcPts val="0"/>
              </a:spcAft>
              <a:defRPr/>
            </a:pPr>
            <a:r>
              <a:rPr lang="en-IN" sz="1600" dirty="0">
                <a:latin typeface="+mn-lt"/>
                <a:cs typeface="+mn-cs"/>
              </a:rPr>
              <a:t>carbonising or damaging it in the process.</a:t>
            </a:r>
          </a:p>
        </p:txBody>
      </p:sp>
      <p:pic>
        <p:nvPicPr>
          <p:cNvPr id="24580" name="Picture 6"/>
          <p:cNvPicPr>
            <a:picLocks noChangeAspect="1"/>
          </p:cNvPicPr>
          <p:nvPr/>
        </p:nvPicPr>
        <p:blipFill>
          <a:blip r:embed="rId3"/>
          <a:srcRect/>
          <a:stretch>
            <a:fillRect/>
          </a:stretch>
        </p:blipFill>
        <p:spPr bwMode="auto">
          <a:xfrm>
            <a:off x="8385175" y="981075"/>
            <a:ext cx="1957388" cy="1384300"/>
          </a:xfrm>
          <a:prstGeom prst="rect">
            <a:avLst/>
          </a:prstGeom>
          <a:noFill/>
          <a:ln w="9525">
            <a:noFill/>
            <a:miter lim="800000"/>
            <a:headEnd/>
            <a:tailEnd/>
          </a:ln>
        </p:spPr>
      </p:pic>
      <p:sp>
        <p:nvSpPr>
          <p:cNvPr id="8" name="Oval 7"/>
          <p:cNvSpPr/>
          <p:nvPr/>
        </p:nvSpPr>
        <p:spPr>
          <a:xfrm>
            <a:off x="682625" y="617538"/>
            <a:ext cx="576263"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sz="2800" dirty="0">
                <a:ln w="0"/>
                <a:solidFill>
                  <a:schemeClr val="bg1"/>
                </a:solidFill>
                <a:effectLst>
                  <a:outerShdw blurRad="38100" dist="19050" dir="2700000" algn="tl" rotWithShape="0">
                    <a:schemeClr val="dk1">
                      <a:alpha val="40000"/>
                    </a:schemeClr>
                  </a:outerShdw>
                </a:effectLst>
              </a:rPr>
              <a:t>1</a:t>
            </a:r>
          </a:p>
        </p:txBody>
      </p:sp>
      <p:sp>
        <p:nvSpPr>
          <p:cNvPr id="9" name="TextBox 8"/>
          <p:cNvSpPr txBox="1">
            <a:spLocks noChangeArrowheads="1"/>
          </p:cNvSpPr>
          <p:nvPr/>
        </p:nvSpPr>
        <p:spPr bwMode="auto">
          <a:xfrm>
            <a:off x="971550" y="2771775"/>
            <a:ext cx="7056438" cy="1384300"/>
          </a:xfrm>
          <a:prstGeom prst="rect">
            <a:avLst/>
          </a:prstGeom>
          <a:noFill/>
          <a:ln w="28575">
            <a:solidFill>
              <a:schemeClr val="accent2"/>
            </a:solidFill>
            <a:miter lim="800000"/>
            <a:headEnd/>
            <a:tailEnd/>
          </a:ln>
          <a:effectLst>
            <a:outerShdw blurRad="63500" sy="23000" kx="-1199993" algn="bl" rotWithShape="0">
              <a:srgbClr val="000000">
                <a:alpha val="20000"/>
              </a:srgbClr>
            </a:outerShdw>
          </a:effectLst>
        </p:spPr>
        <p:txBody>
          <a:bodyPr>
            <a:spAutoFit/>
          </a:bodyPr>
          <a:lstStyle/>
          <a:p>
            <a:r>
              <a:rPr lang="en-US" sz="2000" b="1">
                <a:solidFill>
                  <a:schemeClr val="accent1"/>
                </a:solidFill>
                <a:effectLst>
                  <a:outerShdw blurRad="38100" dist="38100" dir="2700000" algn="tl">
                    <a:srgbClr val="C0C0C0"/>
                  </a:outerShdw>
                </a:effectLst>
                <a:latin typeface="Calibri" pitchFamily="34" charset="0"/>
              </a:rPr>
              <a:t>       SCARIFICATION</a:t>
            </a:r>
          </a:p>
          <a:p>
            <a:r>
              <a:rPr lang="en-US" sz="1600">
                <a:latin typeface="Calibri" pitchFamily="34" charset="0"/>
              </a:rPr>
              <a:t>To deliver a strong seamless joint, operators scarify an area 50mm in from the repair edge. This ensures integrity of the heated thermal joint between new and existing material. No material is taken from the repair, everything is recycled in-situ, resulting in no waste or landfill.</a:t>
            </a:r>
          </a:p>
        </p:txBody>
      </p:sp>
      <p:sp>
        <p:nvSpPr>
          <p:cNvPr id="10" name="Oval 9"/>
          <p:cNvSpPr/>
          <p:nvPr/>
        </p:nvSpPr>
        <p:spPr>
          <a:xfrm>
            <a:off x="682625" y="2411413"/>
            <a:ext cx="576263"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sz="2800" dirty="0">
                <a:ln w="0"/>
                <a:solidFill>
                  <a:schemeClr val="bg1"/>
                </a:solidFill>
                <a:effectLst>
                  <a:outerShdw blurRad="38100" dist="19050" dir="2700000" algn="tl" rotWithShape="0">
                    <a:schemeClr val="dk1">
                      <a:alpha val="40000"/>
                    </a:schemeClr>
                  </a:outerShdw>
                </a:effectLst>
              </a:rPr>
              <a:t>2</a:t>
            </a:r>
          </a:p>
        </p:txBody>
      </p:sp>
      <p:pic>
        <p:nvPicPr>
          <p:cNvPr id="24584" name="Picture 10"/>
          <p:cNvPicPr>
            <a:picLocks noChangeAspect="1"/>
          </p:cNvPicPr>
          <p:nvPr/>
        </p:nvPicPr>
        <p:blipFill>
          <a:blip r:embed="rId4"/>
          <a:srcRect/>
          <a:stretch>
            <a:fillRect/>
          </a:stretch>
        </p:blipFill>
        <p:spPr bwMode="auto">
          <a:xfrm>
            <a:off x="8366125" y="2633663"/>
            <a:ext cx="1995488" cy="1384300"/>
          </a:xfrm>
          <a:prstGeom prst="rect">
            <a:avLst/>
          </a:prstGeom>
          <a:noFill/>
          <a:ln w="9525">
            <a:noFill/>
            <a:miter lim="800000"/>
            <a:headEnd/>
            <a:tailEnd/>
          </a:ln>
        </p:spPr>
      </p:pic>
      <p:sp>
        <p:nvSpPr>
          <p:cNvPr id="12" name="TextBox 11"/>
          <p:cNvSpPr txBox="1">
            <a:spLocks noChangeArrowheads="1"/>
          </p:cNvSpPr>
          <p:nvPr/>
        </p:nvSpPr>
        <p:spPr bwMode="auto">
          <a:xfrm>
            <a:off x="971550" y="4652963"/>
            <a:ext cx="7056438" cy="1385887"/>
          </a:xfrm>
          <a:prstGeom prst="rect">
            <a:avLst/>
          </a:prstGeom>
          <a:noFill/>
          <a:ln w="28575">
            <a:solidFill>
              <a:schemeClr val="accent2"/>
            </a:solidFill>
            <a:miter lim="800000"/>
            <a:headEnd/>
            <a:tailEnd/>
          </a:ln>
          <a:effectLst>
            <a:outerShdw blurRad="63500" sy="23000" kx="-1199993" algn="bl" rotWithShape="0">
              <a:srgbClr val="000000">
                <a:alpha val="20000"/>
              </a:srgbClr>
            </a:outerShdw>
          </a:effectLst>
        </p:spPr>
        <p:txBody>
          <a:bodyPr>
            <a:spAutoFit/>
          </a:bodyPr>
          <a:lstStyle/>
          <a:p>
            <a:r>
              <a:rPr lang="en-US" sz="2000" b="1">
                <a:solidFill>
                  <a:schemeClr val="accent1"/>
                </a:solidFill>
                <a:effectLst>
                  <a:outerShdw blurRad="38100" dist="38100" dir="2700000" algn="tl">
                    <a:srgbClr val="C0C0C0"/>
                  </a:outerShdw>
                </a:effectLst>
                <a:latin typeface="Calibri" pitchFamily="34" charset="0"/>
              </a:rPr>
              <a:t>        REJUVENATION </a:t>
            </a:r>
          </a:p>
          <a:p>
            <a:r>
              <a:rPr lang="en-US" sz="1600">
                <a:latin typeface="Calibri" pitchFamily="34" charset="0"/>
              </a:rPr>
              <a:t>High grade enriched emulsion is added to the repair area. This is evenly mixed</a:t>
            </a:r>
          </a:p>
          <a:p>
            <a:r>
              <a:rPr lang="en-US" sz="1600">
                <a:latin typeface="Calibri" pitchFamily="34" charset="0"/>
              </a:rPr>
              <a:t>through the recycled material to deliver a consistent and even exposure. This recoats the recycled aggregate increasing bitumen content to near ‘new materials’ levels.</a:t>
            </a:r>
          </a:p>
        </p:txBody>
      </p:sp>
      <p:sp>
        <p:nvSpPr>
          <p:cNvPr id="13" name="Oval 12"/>
          <p:cNvSpPr/>
          <p:nvPr/>
        </p:nvSpPr>
        <p:spPr>
          <a:xfrm>
            <a:off x="682625" y="4264025"/>
            <a:ext cx="576263" cy="719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sz="2800" dirty="0">
                <a:ln w="0"/>
                <a:solidFill>
                  <a:schemeClr val="bg1"/>
                </a:solidFill>
                <a:effectLst>
                  <a:outerShdw blurRad="38100" dist="19050" dir="2700000" algn="tl" rotWithShape="0">
                    <a:schemeClr val="dk1">
                      <a:alpha val="40000"/>
                    </a:schemeClr>
                  </a:outerShdw>
                </a:effectLst>
              </a:rPr>
              <a:t>3</a:t>
            </a:r>
          </a:p>
        </p:txBody>
      </p:sp>
      <p:pic>
        <p:nvPicPr>
          <p:cNvPr id="24587" name="Picture 13"/>
          <p:cNvPicPr>
            <a:picLocks noChangeAspect="1"/>
          </p:cNvPicPr>
          <p:nvPr/>
        </p:nvPicPr>
        <p:blipFill>
          <a:blip r:embed="rId5"/>
          <a:srcRect/>
          <a:stretch>
            <a:fillRect/>
          </a:stretch>
        </p:blipFill>
        <p:spPr bwMode="auto">
          <a:xfrm>
            <a:off x="8385175" y="4286250"/>
            <a:ext cx="1957388" cy="1423988"/>
          </a:xfrm>
          <a:prstGeom prst="rect">
            <a:avLst/>
          </a:prstGeom>
          <a:noFill/>
          <a:ln w="9525">
            <a:noFill/>
            <a:miter lim="800000"/>
            <a:headEnd/>
            <a:tailEnd/>
          </a:ln>
        </p:spPr>
      </p:pic>
      <p:grpSp>
        <p:nvGrpSpPr>
          <p:cNvPr id="24588" name="Group 13"/>
          <p:cNvGrpSpPr>
            <a:grpSpLocks/>
          </p:cNvGrpSpPr>
          <p:nvPr/>
        </p:nvGrpSpPr>
        <p:grpSpPr bwMode="auto">
          <a:xfrm>
            <a:off x="9294813" y="5943600"/>
            <a:ext cx="2894012" cy="908050"/>
            <a:chOff x="9294812" y="5416550"/>
            <a:chExt cx="2894013" cy="908050"/>
          </a:xfrm>
        </p:grpSpPr>
        <p:pic>
          <p:nvPicPr>
            <p:cNvPr id="24589" name="Picture 4"/>
            <p:cNvPicPr>
              <a:picLocks noChangeAspect="1"/>
            </p:cNvPicPr>
            <p:nvPr/>
          </p:nvPicPr>
          <p:blipFill>
            <a:blip r:embed="rId6"/>
            <a:srcRect b="15408"/>
            <a:stretch>
              <a:fillRect/>
            </a:stretch>
          </p:blipFill>
          <p:spPr bwMode="auto">
            <a:xfrm>
              <a:off x="10607103" y="5487988"/>
              <a:ext cx="1581722" cy="836612"/>
            </a:xfrm>
            <a:prstGeom prst="rect">
              <a:avLst/>
            </a:prstGeom>
            <a:noFill/>
            <a:ln w="9525">
              <a:noFill/>
              <a:miter lim="800000"/>
              <a:headEnd/>
              <a:tailEnd/>
            </a:ln>
          </p:spPr>
        </p:pic>
        <p:pic>
          <p:nvPicPr>
            <p:cNvPr id="24590" name="Picture 5" descr="Metalite New Logo.jpg"/>
            <p:cNvPicPr>
              <a:picLocks noChangeAspect="1"/>
            </p:cNvPicPr>
            <p:nvPr/>
          </p:nvPicPr>
          <p:blipFill>
            <a:blip r:embed="rId7"/>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p:cNvSpPr txBox="1">
            <a:spLocks noChangeArrowheads="1"/>
          </p:cNvSpPr>
          <p:nvPr/>
        </p:nvSpPr>
        <p:spPr bwMode="auto">
          <a:xfrm>
            <a:off x="1092200" y="152400"/>
            <a:ext cx="9667875" cy="646113"/>
          </a:xfrm>
          <a:prstGeom prst="rect">
            <a:avLst/>
          </a:prstGeom>
          <a:noFill/>
          <a:ln w="9525">
            <a:noFill/>
            <a:miter lim="800000"/>
            <a:headEnd/>
            <a:tailEnd/>
          </a:ln>
        </p:spPr>
        <p:txBody>
          <a:bodyPr wrap="none">
            <a:spAutoFit/>
          </a:bodyPr>
          <a:lstStyle/>
          <a:p>
            <a:pPr algn="ctr"/>
            <a:r>
              <a:rPr lang="en-US" sz="3600" b="1" u="sng">
                <a:solidFill>
                  <a:srgbClr val="739A28"/>
                </a:solidFill>
                <a:latin typeface="Calibri Light" pitchFamily="34" charset="0"/>
              </a:rPr>
              <a:t>HOW IT WORKS - THE 6 STAGE PROCESS </a:t>
            </a:r>
          </a:p>
        </p:txBody>
      </p:sp>
      <p:sp>
        <p:nvSpPr>
          <p:cNvPr id="6" name="TextBox 5"/>
          <p:cNvSpPr txBox="1">
            <a:spLocks noChangeArrowheads="1"/>
          </p:cNvSpPr>
          <p:nvPr/>
        </p:nvSpPr>
        <p:spPr bwMode="auto">
          <a:xfrm>
            <a:off x="838200" y="981075"/>
            <a:ext cx="7056438" cy="1384300"/>
          </a:xfrm>
          <a:prstGeom prst="rect">
            <a:avLst/>
          </a:prstGeom>
          <a:noFill/>
          <a:ln w="28575">
            <a:solidFill>
              <a:schemeClr val="accent2"/>
            </a:solidFill>
            <a:miter lim="800000"/>
            <a:headEnd/>
            <a:tailEnd/>
          </a:ln>
          <a:effectLst>
            <a:outerShdw blurRad="63500" sy="23000" kx="-1199993" algn="bl" rotWithShape="0">
              <a:srgbClr val="000000">
                <a:alpha val="20000"/>
              </a:srgbClr>
            </a:outerShdw>
          </a:effectLst>
        </p:spPr>
        <p:txBody>
          <a:bodyPr>
            <a:spAutoFit/>
          </a:bodyPr>
          <a:lstStyle/>
          <a:p>
            <a:r>
              <a:rPr lang="en-US" sz="2000" b="1">
                <a:solidFill>
                  <a:schemeClr val="accent1"/>
                </a:solidFill>
                <a:effectLst>
                  <a:outerShdw blurRad="38100" dist="38100" dir="2700000" algn="tl">
                    <a:srgbClr val="C0C0C0"/>
                  </a:outerShdw>
                </a:effectLst>
                <a:latin typeface="Calibri" pitchFamily="34" charset="0"/>
              </a:rPr>
              <a:t>     NEW MATERIAL</a:t>
            </a:r>
          </a:p>
          <a:p>
            <a:r>
              <a:rPr lang="en-US" sz="1600">
                <a:latin typeface="Calibri" pitchFamily="34" charset="0"/>
              </a:rPr>
              <a:t>BBA HAPAS approved material is supplied in 25kg bags for ease of use and is fed</a:t>
            </a:r>
          </a:p>
          <a:p>
            <a:r>
              <a:rPr lang="en-US" sz="1600">
                <a:latin typeface="Calibri" pitchFamily="34" charset="0"/>
              </a:rPr>
              <a:t>to and from the on board hot box’s. New material is heated to 100°C before being</a:t>
            </a:r>
          </a:p>
          <a:p>
            <a:r>
              <a:rPr lang="en-US" sz="1600">
                <a:latin typeface="Calibri" pitchFamily="34" charset="0"/>
              </a:rPr>
              <a:t>transferred to the repair area. Sufficient levels of material are added to create a level repair following compaction.</a:t>
            </a:r>
          </a:p>
        </p:txBody>
      </p:sp>
      <p:sp>
        <p:nvSpPr>
          <p:cNvPr id="7" name="Oval 6"/>
          <p:cNvSpPr/>
          <p:nvPr/>
        </p:nvSpPr>
        <p:spPr>
          <a:xfrm>
            <a:off x="549275" y="620713"/>
            <a:ext cx="576263"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sz="2800" dirty="0">
                <a:ln w="0"/>
                <a:solidFill>
                  <a:schemeClr val="bg1"/>
                </a:solidFill>
                <a:effectLst>
                  <a:outerShdw blurRad="38100" dist="19050" dir="2700000" algn="tl" rotWithShape="0">
                    <a:schemeClr val="dk1">
                      <a:alpha val="40000"/>
                    </a:schemeClr>
                  </a:outerShdw>
                </a:effectLst>
              </a:rPr>
              <a:t>4</a:t>
            </a:r>
          </a:p>
        </p:txBody>
      </p:sp>
      <p:pic>
        <p:nvPicPr>
          <p:cNvPr id="26629" name="Picture 1"/>
          <p:cNvPicPr>
            <a:picLocks noChangeAspect="1"/>
          </p:cNvPicPr>
          <p:nvPr/>
        </p:nvPicPr>
        <p:blipFill>
          <a:blip r:embed="rId2"/>
          <a:srcRect/>
          <a:stretch>
            <a:fillRect/>
          </a:stretch>
        </p:blipFill>
        <p:spPr bwMode="auto">
          <a:xfrm>
            <a:off x="8181975" y="981075"/>
            <a:ext cx="1997075" cy="1416050"/>
          </a:xfrm>
          <a:prstGeom prst="rect">
            <a:avLst/>
          </a:prstGeom>
          <a:noFill/>
          <a:ln w="9525">
            <a:noFill/>
            <a:miter lim="800000"/>
            <a:headEnd/>
            <a:tailEnd/>
          </a:ln>
        </p:spPr>
      </p:pic>
      <p:sp>
        <p:nvSpPr>
          <p:cNvPr id="8" name="TextBox 7"/>
          <p:cNvSpPr txBox="1">
            <a:spLocks noChangeArrowheads="1"/>
          </p:cNvSpPr>
          <p:nvPr/>
        </p:nvSpPr>
        <p:spPr bwMode="auto">
          <a:xfrm>
            <a:off x="838200" y="2849563"/>
            <a:ext cx="7056438" cy="1139825"/>
          </a:xfrm>
          <a:prstGeom prst="rect">
            <a:avLst/>
          </a:prstGeom>
          <a:noFill/>
          <a:ln w="28575">
            <a:solidFill>
              <a:schemeClr val="accent2"/>
            </a:solidFill>
            <a:miter lim="800000"/>
            <a:headEnd/>
            <a:tailEnd/>
          </a:ln>
          <a:effectLst>
            <a:outerShdw blurRad="63500" sy="23000" kx="-1199993" algn="bl" rotWithShape="0">
              <a:srgbClr val="000000">
                <a:alpha val="20000"/>
              </a:srgbClr>
            </a:outerShdw>
          </a:effectLst>
        </p:spPr>
        <p:txBody>
          <a:bodyPr>
            <a:spAutoFit/>
          </a:bodyPr>
          <a:lstStyle/>
          <a:p>
            <a:r>
              <a:rPr lang="en-US" sz="2000" b="1">
                <a:solidFill>
                  <a:schemeClr val="accent1"/>
                </a:solidFill>
                <a:effectLst>
                  <a:outerShdw blurRad="38100" dist="38100" dir="2700000" algn="tl">
                    <a:srgbClr val="C0C0C0"/>
                  </a:outerShdw>
                </a:effectLst>
                <a:latin typeface="Calibri" pitchFamily="34" charset="0"/>
              </a:rPr>
              <a:t>    CHECKING TEMPERATURE </a:t>
            </a:r>
          </a:p>
          <a:p>
            <a:r>
              <a:rPr lang="en-US" sz="1600">
                <a:latin typeface="Calibri" pitchFamily="34" charset="0"/>
              </a:rPr>
              <a:t>An Infrared Thermometer is used to check the temperature of the repair area,</a:t>
            </a:r>
          </a:p>
          <a:p>
            <a:r>
              <a:rPr lang="en-US" sz="1600">
                <a:latin typeface="Calibri" pitchFamily="34" charset="0"/>
              </a:rPr>
              <a:t>material temperature should be between 70-100°C to provide the best compaction conditions.</a:t>
            </a:r>
          </a:p>
        </p:txBody>
      </p:sp>
      <p:sp>
        <p:nvSpPr>
          <p:cNvPr id="9" name="Oval 8"/>
          <p:cNvSpPr/>
          <p:nvPr/>
        </p:nvSpPr>
        <p:spPr>
          <a:xfrm>
            <a:off x="549275" y="2490788"/>
            <a:ext cx="576263" cy="719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sz="2800" dirty="0">
                <a:ln w="0"/>
                <a:solidFill>
                  <a:schemeClr val="bg1"/>
                </a:solidFill>
                <a:effectLst>
                  <a:outerShdw blurRad="38100" dist="19050" dir="2700000" algn="tl" rotWithShape="0">
                    <a:schemeClr val="dk1">
                      <a:alpha val="40000"/>
                    </a:schemeClr>
                  </a:outerShdw>
                </a:effectLst>
              </a:rPr>
              <a:t>5</a:t>
            </a:r>
          </a:p>
        </p:txBody>
      </p:sp>
      <p:sp>
        <p:nvSpPr>
          <p:cNvPr id="10" name="TextBox 9"/>
          <p:cNvSpPr txBox="1">
            <a:spLocks noChangeArrowheads="1"/>
          </p:cNvSpPr>
          <p:nvPr/>
        </p:nvSpPr>
        <p:spPr bwMode="auto">
          <a:xfrm>
            <a:off x="838200" y="4497388"/>
            <a:ext cx="7056438" cy="1416050"/>
          </a:xfrm>
          <a:prstGeom prst="rect">
            <a:avLst/>
          </a:prstGeom>
          <a:noFill/>
          <a:ln w="28575">
            <a:solidFill>
              <a:schemeClr val="accent2"/>
            </a:solidFill>
            <a:miter lim="800000"/>
            <a:headEnd/>
            <a:tailEnd/>
          </a:ln>
          <a:effectLst>
            <a:outerShdw blurRad="63500" sy="23000" kx="-1199993" algn="bl" rotWithShape="0">
              <a:srgbClr val="000000">
                <a:alpha val="20000"/>
              </a:srgbClr>
            </a:outerShdw>
          </a:effectLst>
        </p:spPr>
        <p:txBody>
          <a:bodyPr>
            <a:spAutoFit/>
          </a:bodyPr>
          <a:lstStyle/>
          <a:p>
            <a:r>
              <a:rPr lang="en-US" sz="2000" b="1">
                <a:solidFill>
                  <a:schemeClr val="accent1"/>
                </a:solidFill>
                <a:effectLst>
                  <a:outerShdw blurRad="38100" dist="38100" dir="2700000" algn="tl">
                    <a:srgbClr val="C0C0C0"/>
                  </a:outerShdw>
                </a:effectLst>
                <a:latin typeface="Calibri" pitchFamily="34" charset="0"/>
              </a:rPr>
              <a:t>     COMPACTION </a:t>
            </a:r>
          </a:p>
          <a:p>
            <a:r>
              <a:rPr lang="en-US" sz="1600">
                <a:latin typeface="Calibri" pitchFamily="34" charset="0"/>
              </a:rPr>
              <a:t>Compaction equipment is specified in line with the repair area’s requirements. All</a:t>
            </a:r>
          </a:p>
          <a:p>
            <a:r>
              <a:rPr lang="en-US" sz="1600">
                <a:latin typeface="Calibri" pitchFamily="34" charset="0"/>
              </a:rPr>
              <a:t>edges are rolled first to create a mechanic interlock with the surrounding surface. A</a:t>
            </a:r>
          </a:p>
          <a:p>
            <a:r>
              <a:rPr lang="en-US" sz="1600">
                <a:latin typeface="Calibri" pitchFamily="34" charset="0"/>
              </a:rPr>
              <a:t>skilled operator assesses the repair area’s compaction requirements to complete a</a:t>
            </a:r>
          </a:p>
          <a:p>
            <a:r>
              <a:rPr lang="en-US" sz="1600">
                <a:latin typeface="Calibri" pitchFamily="34" charset="0"/>
              </a:rPr>
              <a:t>high quality and level repair.</a:t>
            </a:r>
          </a:p>
        </p:txBody>
      </p:sp>
      <p:sp>
        <p:nvSpPr>
          <p:cNvPr id="11" name="Oval 10"/>
          <p:cNvSpPr/>
          <p:nvPr/>
        </p:nvSpPr>
        <p:spPr>
          <a:xfrm>
            <a:off x="549275" y="4137025"/>
            <a:ext cx="576263"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sz="2800" dirty="0">
                <a:ln w="0"/>
                <a:solidFill>
                  <a:schemeClr val="bg1"/>
                </a:solidFill>
                <a:effectLst>
                  <a:outerShdw blurRad="38100" dist="19050" dir="2700000" algn="tl" rotWithShape="0">
                    <a:schemeClr val="dk1">
                      <a:alpha val="40000"/>
                    </a:schemeClr>
                  </a:outerShdw>
                </a:effectLst>
              </a:rPr>
              <a:t>6</a:t>
            </a:r>
          </a:p>
        </p:txBody>
      </p:sp>
      <p:pic>
        <p:nvPicPr>
          <p:cNvPr id="26634" name="Picture 2"/>
          <p:cNvPicPr>
            <a:picLocks noChangeAspect="1"/>
          </p:cNvPicPr>
          <p:nvPr/>
        </p:nvPicPr>
        <p:blipFill>
          <a:blip r:embed="rId3"/>
          <a:srcRect/>
          <a:stretch>
            <a:fillRect/>
          </a:stretch>
        </p:blipFill>
        <p:spPr bwMode="auto">
          <a:xfrm>
            <a:off x="8185150" y="2813050"/>
            <a:ext cx="1995488" cy="1281113"/>
          </a:xfrm>
          <a:prstGeom prst="rect">
            <a:avLst/>
          </a:prstGeom>
          <a:noFill/>
          <a:ln w="9525">
            <a:noFill/>
            <a:miter lim="800000"/>
            <a:headEnd/>
            <a:tailEnd/>
          </a:ln>
        </p:spPr>
      </p:pic>
      <p:pic>
        <p:nvPicPr>
          <p:cNvPr id="26635" name="Picture 11"/>
          <p:cNvPicPr>
            <a:picLocks noChangeAspect="1"/>
          </p:cNvPicPr>
          <p:nvPr/>
        </p:nvPicPr>
        <p:blipFill>
          <a:blip r:embed="rId4"/>
          <a:srcRect/>
          <a:stretch>
            <a:fillRect/>
          </a:stretch>
        </p:blipFill>
        <p:spPr bwMode="auto">
          <a:xfrm>
            <a:off x="8181975" y="4425950"/>
            <a:ext cx="1995488" cy="1482725"/>
          </a:xfrm>
          <a:prstGeom prst="rect">
            <a:avLst/>
          </a:prstGeom>
          <a:noFill/>
          <a:ln w="9525">
            <a:noFill/>
            <a:miter lim="800000"/>
            <a:headEnd/>
            <a:tailEnd/>
          </a:ln>
        </p:spPr>
      </p:pic>
      <p:grpSp>
        <p:nvGrpSpPr>
          <p:cNvPr id="26636" name="Group 13"/>
          <p:cNvGrpSpPr>
            <a:grpSpLocks/>
          </p:cNvGrpSpPr>
          <p:nvPr/>
        </p:nvGrpSpPr>
        <p:grpSpPr bwMode="auto">
          <a:xfrm>
            <a:off x="9294813" y="5949950"/>
            <a:ext cx="2894012" cy="908050"/>
            <a:chOff x="9294812" y="5416550"/>
            <a:chExt cx="2894013" cy="908050"/>
          </a:xfrm>
        </p:grpSpPr>
        <p:pic>
          <p:nvPicPr>
            <p:cNvPr id="26637" name="Picture 4"/>
            <p:cNvPicPr>
              <a:picLocks noChangeAspect="1"/>
            </p:cNvPicPr>
            <p:nvPr/>
          </p:nvPicPr>
          <p:blipFill>
            <a:blip r:embed="rId5"/>
            <a:srcRect b="15408"/>
            <a:stretch>
              <a:fillRect/>
            </a:stretch>
          </p:blipFill>
          <p:spPr bwMode="auto">
            <a:xfrm>
              <a:off x="10607103" y="5487988"/>
              <a:ext cx="1581722" cy="836612"/>
            </a:xfrm>
            <a:prstGeom prst="rect">
              <a:avLst/>
            </a:prstGeom>
            <a:noFill/>
            <a:ln w="9525">
              <a:noFill/>
              <a:miter lim="800000"/>
              <a:headEnd/>
              <a:tailEnd/>
            </a:ln>
          </p:spPr>
        </p:pic>
        <p:pic>
          <p:nvPicPr>
            <p:cNvPr id="26638" name="Picture 5" descr="Metalite New Logo.jpg"/>
            <p:cNvPicPr>
              <a:picLocks noChangeAspect="1"/>
            </p:cNvPicPr>
            <p:nvPr/>
          </p:nvPicPr>
          <p:blipFill>
            <a:blip r:embed="rId6"/>
            <a:srcRect/>
            <a:stretch>
              <a:fillRect/>
            </a:stretch>
          </p:blipFill>
          <p:spPr bwMode="auto">
            <a:xfrm>
              <a:off x="9294812" y="5416550"/>
              <a:ext cx="1327737" cy="9080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4"/>
          <p:cNvGrpSpPr>
            <a:grpSpLocks/>
          </p:cNvGrpSpPr>
          <p:nvPr/>
        </p:nvGrpSpPr>
        <p:grpSpPr bwMode="auto">
          <a:xfrm>
            <a:off x="9294813" y="5949950"/>
            <a:ext cx="2894012" cy="908050"/>
            <a:chOff x="9294812" y="5416550"/>
            <a:chExt cx="2894013" cy="908050"/>
          </a:xfrm>
        </p:grpSpPr>
        <p:pic>
          <p:nvPicPr>
            <p:cNvPr id="27661" name="Picture 4"/>
            <p:cNvPicPr>
              <a:picLocks noChangeAspect="1"/>
            </p:cNvPicPr>
            <p:nvPr/>
          </p:nvPicPr>
          <p:blipFill>
            <a:blip r:embed="rId2"/>
            <a:srcRect b="15408"/>
            <a:stretch>
              <a:fillRect/>
            </a:stretch>
          </p:blipFill>
          <p:spPr bwMode="auto">
            <a:xfrm>
              <a:off x="10607103" y="5487988"/>
              <a:ext cx="1581722" cy="836612"/>
            </a:xfrm>
            <a:prstGeom prst="rect">
              <a:avLst/>
            </a:prstGeom>
            <a:noFill/>
            <a:ln w="9525">
              <a:noFill/>
              <a:miter lim="800000"/>
              <a:headEnd/>
              <a:tailEnd/>
            </a:ln>
          </p:spPr>
        </p:pic>
        <p:pic>
          <p:nvPicPr>
            <p:cNvPr id="27662" name="Picture 5" descr="Metalite New Logo.jpg"/>
            <p:cNvPicPr>
              <a:picLocks noChangeAspect="1"/>
            </p:cNvPicPr>
            <p:nvPr/>
          </p:nvPicPr>
          <p:blipFill>
            <a:blip r:embed="rId3"/>
            <a:srcRect/>
            <a:stretch>
              <a:fillRect/>
            </a:stretch>
          </p:blipFill>
          <p:spPr bwMode="auto">
            <a:xfrm>
              <a:off x="9294812" y="5416550"/>
              <a:ext cx="1327737" cy="908050"/>
            </a:xfrm>
            <a:prstGeom prst="rect">
              <a:avLst/>
            </a:prstGeom>
            <a:noFill/>
            <a:ln w="9525">
              <a:noFill/>
              <a:miter lim="800000"/>
              <a:headEnd/>
              <a:tailEnd/>
            </a:ln>
          </p:spPr>
        </p:pic>
      </p:grpSp>
      <p:sp>
        <p:nvSpPr>
          <p:cNvPr id="14" name="Rectangle 3"/>
          <p:cNvSpPr>
            <a:spLocks noChangeArrowheads="1"/>
          </p:cNvSpPr>
          <p:nvPr/>
        </p:nvSpPr>
        <p:spPr bwMode="auto">
          <a:xfrm>
            <a:off x="1522413" y="228600"/>
            <a:ext cx="8458200" cy="661988"/>
          </a:xfrm>
          <a:prstGeom prst="rect">
            <a:avLst/>
          </a:prstGeom>
          <a:noFill/>
          <a:ln w="9525">
            <a:noFill/>
            <a:miter lim="800000"/>
            <a:headEnd/>
            <a:tailEnd/>
          </a:ln>
        </p:spPr>
        <p:txBody>
          <a:bodyPr>
            <a:spAutoFit/>
          </a:bodyPr>
          <a:lstStyle/>
          <a:p>
            <a:pPr algn="ctr"/>
            <a:r>
              <a:rPr lang="en-GB" sz="3700" b="1" u="sng">
                <a:solidFill>
                  <a:srgbClr val="739A28"/>
                </a:solidFill>
                <a:latin typeface="Calibri Light" pitchFamily="34" charset="0"/>
              </a:rPr>
              <a:t>NuPhalt Infrared System Process</a:t>
            </a:r>
            <a:endParaRPr lang="en-US" sz="3700" b="1" u="sng">
              <a:solidFill>
                <a:srgbClr val="739A28"/>
              </a:solidFill>
              <a:latin typeface="Calibri Light" pitchFamily="34" charset="0"/>
            </a:endParaRPr>
          </a:p>
        </p:txBody>
      </p:sp>
      <p:pic>
        <p:nvPicPr>
          <p:cNvPr id="27652" name="Picture 1" descr="D:\DESKDATA\Desktop\PWD PPT\NUPHALT\Pothole Patching\before.jpg"/>
          <p:cNvPicPr>
            <a:picLocks noChangeAspect="1" noChangeArrowheads="1"/>
          </p:cNvPicPr>
          <p:nvPr/>
        </p:nvPicPr>
        <p:blipFill>
          <a:blip r:embed="rId4"/>
          <a:srcRect/>
          <a:stretch>
            <a:fillRect/>
          </a:stretch>
        </p:blipFill>
        <p:spPr bwMode="auto">
          <a:xfrm>
            <a:off x="379413" y="1300163"/>
            <a:ext cx="2000250" cy="1747837"/>
          </a:xfrm>
          <a:prstGeom prst="rect">
            <a:avLst/>
          </a:prstGeom>
          <a:noFill/>
          <a:ln w="9525">
            <a:noFill/>
            <a:miter lim="800000"/>
            <a:headEnd/>
            <a:tailEnd/>
          </a:ln>
        </p:spPr>
      </p:pic>
      <p:pic>
        <p:nvPicPr>
          <p:cNvPr id="27653" name="Picture 2" descr="D:\DESKDATA\Desktop\PWD PPT\NUPHALT\Pothole Patching\heater in process.jpg"/>
          <p:cNvPicPr>
            <a:picLocks noChangeAspect="1" noChangeArrowheads="1"/>
          </p:cNvPicPr>
          <p:nvPr/>
        </p:nvPicPr>
        <p:blipFill>
          <a:blip r:embed="rId5"/>
          <a:srcRect/>
          <a:stretch>
            <a:fillRect/>
          </a:stretch>
        </p:blipFill>
        <p:spPr bwMode="auto">
          <a:xfrm>
            <a:off x="5103813" y="1260475"/>
            <a:ext cx="2136775" cy="1787525"/>
          </a:xfrm>
          <a:prstGeom prst="rect">
            <a:avLst/>
          </a:prstGeom>
          <a:noFill/>
          <a:ln w="9525">
            <a:noFill/>
            <a:miter lim="800000"/>
            <a:headEnd/>
            <a:tailEnd/>
          </a:ln>
        </p:spPr>
      </p:pic>
      <p:pic>
        <p:nvPicPr>
          <p:cNvPr id="27654" name="Picture 3" descr="D:\DESKDATA\Desktop\PWD PPT\NUPHALT\Pothole Patching\scarification zoom.jpg"/>
          <p:cNvPicPr>
            <a:picLocks noChangeAspect="1" noChangeArrowheads="1"/>
          </p:cNvPicPr>
          <p:nvPr/>
        </p:nvPicPr>
        <p:blipFill>
          <a:blip r:embed="rId6"/>
          <a:srcRect/>
          <a:stretch>
            <a:fillRect/>
          </a:stretch>
        </p:blipFill>
        <p:spPr bwMode="auto">
          <a:xfrm>
            <a:off x="7389813" y="1260475"/>
            <a:ext cx="1985962" cy="1787525"/>
          </a:xfrm>
          <a:prstGeom prst="rect">
            <a:avLst/>
          </a:prstGeom>
          <a:noFill/>
          <a:ln w="9525">
            <a:noFill/>
            <a:miter lim="800000"/>
            <a:headEnd/>
            <a:tailEnd/>
          </a:ln>
        </p:spPr>
      </p:pic>
      <p:pic>
        <p:nvPicPr>
          <p:cNvPr id="27655" name="Picture 4" descr="D:\DESKDATA\Desktop\PWD PPT\NUPHALT\Pothole Patching\truck back w heater.jpg"/>
          <p:cNvPicPr>
            <a:picLocks noChangeAspect="1" noChangeArrowheads="1"/>
          </p:cNvPicPr>
          <p:nvPr/>
        </p:nvPicPr>
        <p:blipFill>
          <a:blip r:embed="rId7"/>
          <a:srcRect/>
          <a:stretch>
            <a:fillRect/>
          </a:stretch>
        </p:blipFill>
        <p:spPr bwMode="auto">
          <a:xfrm>
            <a:off x="2589213" y="1260475"/>
            <a:ext cx="2232025" cy="1787525"/>
          </a:xfrm>
          <a:prstGeom prst="rect">
            <a:avLst/>
          </a:prstGeom>
          <a:noFill/>
          <a:ln w="9525">
            <a:noFill/>
            <a:miter lim="800000"/>
            <a:headEnd/>
            <a:tailEnd/>
          </a:ln>
        </p:spPr>
      </p:pic>
      <p:pic>
        <p:nvPicPr>
          <p:cNvPr id="27656" name="Picture 5" descr="D:\DESKDATA\Desktop\PWD PPT\NUPHALT\Pothole Patching\scarification.jpg"/>
          <p:cNvPicPr>
            <a:picLocks noChangeAspect="1" noChangeArrowheads="1"/>
          </p:cNvPicPr>
          <p:nvPr/>
        </p:nvPicPr>
        <p:blipFill>
          <a:blip r:embed="rId8"/>
          <a:srcRect/>
          <a:stretch>
            <a:fillRect/>
          </a:stretch>
        </p:blipFill>
        <p:spPr bwMode="auto">
          <a:xfrm>
            <a:off x="3327400" y="3546475"/>
            <a:ext cx="2233613" cy="1787525"/>
          </a:xfrm>
          <a:prstGeom prst="rect">
            <a:avLst/>
          </a:prstGeom>
          <a:noFill/>
          <a:ln w="9525">
            <a:noFill/>
            <a:miter lim="800000"/>
            <a:headEnd/>
            <a:tailEnd/>
          </a:ln>
        </p:spPr>
      </p:pic>
      <p:pic>
        <p:nvPicPr>
          <p:cNvPr id="27657" name="Picture 6" descr="D:\DESKDATA\Desktop\PWD PPT\NUPHALT\Pothole Patching\compactor.jpg"/>
          <p:cNvPicPr>
            <a:picLocks noChangeAspect="1" noChangeArrowheads="1"/>
          </p:cNvPicPr>
          <p:nvPr/>
        </p:nvPicPr>
        <p:blipFill>
          <a:blip r:embed="rId9"/>
          <a:srcRect/>
          <a:stretch>
            <a:fillRect/>
          </a:stretch>
        </p:blipFill>
        <p:spPr bwMode="auto">
          <a:xfrm>
            <a:off x="6018213" y="3546475"/>
            <a:ext cx="2381250" cy="1787525"/>
          </a:xfrm>
          <a:prstGeom prst="rect">
            <a:avLst/>
          </a:prstGeom>
          <a:noFill/>
          <a:ln w="9525">
            <a:noFill/>
            <a:miter lim="800000"/>
            <a:headEnd/>
            <a:tailEnd/>
          </a:ln>
        </p:spPr>
      </p:pic>
      <p:pic>
        <p:nvPicPr>
          <p:cNvPr id="27658" name="Picture 7" descr="D:\DESKDATA\Desktop\PWD PPT\NUPHALT\Pothole Patching\after.jpg"/>
          <p:cNvPicPr>
            <a:picLocks noChangeAspect="1" noChangeArrowheads="1"/>
          </p:cNvPicPr>
          <p:nvPr/>
        </p:nvPicPr>
        <p:blipFill>
          <a:blip r:embed="rId10"/>
          <a:srcRect/>
          <a:stretch>
            <a:fillRect/>
          </a:stretch>
        </p:blipFill>
        <p:spPr bwMode="auto">
          <a:xfrm>
            <a:off x="8890000" y="3559175"/>
            <a:ext cx="2233613" cy="1774825"/>
          </a:xfrm>
          <a:prstGeom prst="rect">
            <a:avLst/>
          </a:prstGeom>
          <a:noFill/>
          <a:ln w="9525">
            <a:noFill/>
            <a:miter lim="800000"/>
            <a:headEnd/>
            <a:tailEnd/>
          </a:ln>
        </p:spPr>
      </p:pic>
      <p:pic>
        <p:nvPicPr>
          <p:cNvPr id="27659" name="Picture 1" descr="IMG_4222 copy.jpg"/>
          <p:cNvPicPr>
            <a:picLocks noChangeAspect="1" noChangeArrowheads="1"/>
          </p:cNvPicPr>
          <p:nvPr/>
        </p:nvPicPr>
        <p:blipFill>
          <a:blip r:embed="rId11"/>
          <a:srcRect/>
          <a:stretch>
            <a:fillRect/>
          </a:stretch>
        </p:blipFill>
        <p:spPr bwMode="auto">
          <a:xfrm>
            <a:off x="531813" y="3595688"/>
            <a:ext cx="2219325" cy="1814512"/>
          </a:xfrm>
          <a:prstGeom prst="rect">
            <a:avLst/>
          </a:prstGeom>
          <a:noFill/>
          <a:ln w="9525">
            <a:noFill/>
            <a:miter lim="800000"/>
            <a:headEnd/>
            <a:tailEnd/>
          </a:ln>
        </p:spPr>
      </p:pic>
      <p:pic>
        <p:nvPicPr>
          <p:cNvPr id="27660" name="Picture 2" descr="IMG_4204 copy.jpg"/>
          <p:cNvPicPr>
            <a:picLocks noChangeAspect="1" noChangeArrowheads="1"/>
          </p:cNvPicPr>
          <p:nvPr/>
        </p:nvPicPr>
        <p:blipFill>
          <a:blip r:embed="rId12"/>
          <a:srcRect/>
          <a:stretch>
            <a:fillRect/>
          </a:stretch>
        </p:blipFill>
        <p:spPr bwMode="auto">
          <a:xfrm>
            <a:off x="9523413" y="1260475"/>
            <a:ext cx="2514600" cy="17875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2.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2D0870B-5333-4B89-B14A-85A8EA464D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2489</Words>
  <Application>Microsoft Macintosh PowerPoint</Application>
  <PresentationFormat>Custom</PresentationFormat>
  <Paragraphs>293</Paragraphs>
  <Slides>54</Slides>
  <Notes>11</Notes>
  <HiddenSlides>0</HiddenSlides>
  <MMClips>0</MMClips>
  <ScaleCrop>false</ScaleCrop>
  <HeadingPairs>
    <vt:vector size="8" baseType="variant">
      <vt:variant>
        <vt:lpstr>Theme</vt:lpstr>
      </vt:variant>
      <vt:variant>
        <vt:i4>1</vt:i4>
      </vt:variant>
      <vt:variant>
        <vt:lpstr>Links</vt:lpstr>
      </vt:variant>
      <vt:variant>
        <vt:i4>4</vt:i4>
      </vt:variant>
      <vt:variant>
        <vt:lpstr>Embedded OLE Servers</vt:lpstr>
      </vt:variant>
      <vt:variant>
        <vt:i4>1</vt:i4>
      </vt:variant>
      <vt:variant>
        <vt:lpstr>Slide Titles</vt:lpstr>
      </vt:variant>
      <vt:variant>
        <vt:i4>54</vt:i4>
      </vt:variant>
    </vt:vector>
  </HeadingPairs>
  <TitlesOfParts>
    <vt:vector size="60" baseType="lpstr">
      <vt:lpstr>Retrospect</vt:lpstr>
      <vt:lpstr>???</vt:lpstr>
      <vt:lpstr>???</vt:lpstr>
      <vt:lpstr>???</vt:lpstr>
      <vt:lpstr>???</vt:lpstr>
      <vt:lpstr>Acrobat Document</vt:lpstr>
      <vt:lpstr>Slide 1</vt:lpstr>
      <vt:lpstr>Potholes aren’t just a local problem, It’s a  global problem that needs local solution</vt:lpstr>
      <vt:lpstr>Over 11,000 people are killed by potholes in India every year.</vt:lpstr>
      <vt:lpstr>Slide 4</vt:lpstr>
      <vt:lpstr>Slide 5</vt:lpstr>
      <vt:lpstr>            </vt:lpstr>
      <vt:lpstr>Slide 7</vt:lpstr>
      <vt:lpstr>Slide 8</vt:lpstr>
      <vt:lpstr>Slide 9</vt:lpstr>
      <vt:lpstr>Slide 10</vt:lpstr>
      <vt:lpstr>Slide 11</vt:lpstr>
      <vt:lpstr>Slide 12</vt:lpstr>
      <vt:lpstr>Slide 13</vt:lpstr>
      <vt:lpstr>Slide 14</vt:lpstr>
      <vt:lpstr>Slide 15</vt:lpstr>
      <vt:lpstr>Slide 16</vt:lpstr>
      <vt:lpstr>The 5 types of IR Heaters:</vt:lpstr>
      <vt:lpstr>Slide 18</vt:lpstr>
      <vt:lpstr>Ready To Drive Away</vt:lpstr>
      <vt:lpstr>Slide 20</vt:lpstr>
      <vt:lpstr>Slide 21</vt:lpstr>
      <vt:lpstr>Slide 22</vt:lpstr>
      <vt:lpstr>Slide 23</vt:lpstr>
      <vt:lpstr>Slide 24</vt:lpstr>
      <vt:lpstr>Slide 25</vt:lpstr>
      <vt:lpstr>Growing Importance of Thermal Use</vt:lpstr>
      <vt:lpstr>Sustainability using Thermal Heaters </vt:lpstr>
      <vt:lpstr>           </vt:lpstr>
      <vt:lpstr>Slide 29</vt:lpstr>
      <vt:lpstr>Slide 30</vt:lpstr>
      <vt:lpstr>Slide 31</vt:lpstr>
      <vt:lpstr>Nuphalt’s Applications</vt:lpstr>
      <vt:lpstr>Slide 33</vt:lpstr>
      <vt:lpstr>ADVANTAGES</vt:lpstr>
      <vt:lpstr>ADVANTAGES </vt:lpstr>
      <vt:lpstr>Major Benefits – for  Clients </vt:lpstr>
      <vt:lpstr>Slide 37</vt:lpstr>
      <vt:lpstr>Slide 38</vt:lpstr>
      <vt:lpstr>                         VISION- SUSTAINABLE DEVELOPMENT    To Maintain Existing Road Surface for Riding Quality By Timely Repair through Innovative State of the Art Green Technologies / Processes to Keep the Surface Restored For Extended Time</vt:lpstr>
      <vt:lpstr>Slide 40</vt:lpstr>
      <vt:lpstr>Environmental Innovation Awards</vt:lpstr>
      <vt:lpstr>Slide 42</vt:lpstr>
      <vt:lpstr>Slide 43</vt:lpstr>
      <vt:lpstr>Slide 44</vt:lpstr>
      <vt:lpstr>Slide 45</vt:lpstr>
      <vt:lpstr>“Operations at a glance”  Overview of Technology</vt:lpstr>
      <vt:lpstr>Major Components- </vt:lpstr>
      <vt:lpstr>Slide 48</vt:lpstr>
      <vt:lpstr>Slide 49</vt:lpstr>
      <vt:lpstr>Slide 50</vt:lpstr>
      <vt:lpstr>Slide 51</vt:lpstr>
      <vt:lpstr>Slide 52</vt:lpstr>
      <vt:lpstr>Slide 53</vt:lpstr>
      <vt:lpstr>Live tracking Road Maintenance App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2017-04-24T09:29:24Z</dcterms:created>
  <dcterms:modified xsi:type="dcterms:W3CDTF">2017-08-17T16:10:35Z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TC028952669991</vt:lpwstr>
  </property>
</Properties>
</file>