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4" r:id="rId1"/>
    <p:sldMasterId id="2147483946" r:id="rId2"/>
    <p:sldMasterId id="2147483958" r:id="rId3"/>
  </p:sldMasterIdLst>
  <p:notesMasterIdLst>
    <p:notesMasterId r:id="rId37"/>
  </p:notesMasterIdLst>
  <p:handoutMasterIdLst>
    <p:handoutMasterId r:id="rId38"/>
  </p:handoutMasterIdLst>
  <p:sldIdLst>
    <p:sldId id="368" r:id="rId4"/>
    <p:sldId id="369" r:id="rId5"/>
    <p:sldId id="377" r:id="rId6"/>
    <p:sldId id="353" r:id="rId7"/>
    <p:sldId id="391" r:id="rId8"/>
    <p:sldId id="392" r:id="rId9"/>
    <p:sldId id="399" r:id="rId10"/>
    <p:sldId id="370" r:id="rId11"/>
    <p:sldId id="371" r:id="rId12"/>
    <p:sldId id="372" r:id="rId13"/>
    <p:sldId id="373" r:id="rId14"/>
    <p:sldId id="357" r:id="rId15"/>
    <p:sldId id="376" r:id="rId16"/>
    <p:sldId id="375" r:id="rId17"/>
    <p:sldId id="358" r:id="rId18"/>
    <p:sldId id="359" r:id="rId19"/>
    <p:sldId id="360" r:id="rId20"/>
    <p:sldId id="361" r:id="rId21"/>
    <p:sldId id="363" r:id="rId22"/>
    <p:sldId id="390" r:id="rId23"/>
    <p:sldId id="394" r:id="rId24"/>
    <p:sldId id="395" r:id="rId25"/>
    <p:sldId id="396" r:id="rId26"/>
    <p:sldId id="397" r:id="rId27"/>
    <p:sldId id="398" r:id="rId28"/>
    <p:sldId id="382" r:id="rId29"/>
    <p:sldId id="381" r:id="rId30"/>
    <p:sldId id="383" r:id="rId31"/>
    <p:sldId id="351" r:id="rId32"/>
    <p:sldId id="393" r:id="rId33"/>
    <p:sldId id="344" r:id="rId34"/>
    <p:sldId id="388" r:id="rId35"/>
    <p:sldId id="374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66"/>
    <a:srgbClr val="7F7F7F"/>
    <a:srgbClr val="D9D9D9"/>
    <a:srgbClr val="FFFF00"/>
    <a:srgbClr val="FFFFFF"/>
    <a:srgbClr val="5F5F5F"/>
    <a:srgbClr val="80808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872" y="-4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81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FB1A6-913C-4D90-BC9E-8B77FB508AEB}" type="datetimeFigureOut">
              <a:rPr lang="en-US" smtClean="0"/>
              <a:t>8/17/2017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21619-4A1E-4E9E-8CCF-6B5499871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585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73815D0-D755-4EEC-999E-E9EF74133B85}" type="datetimeFigureOut">
              <a:rPr lang="en-IN"/>
              <a:pPr>
                <a:defRPr/>
              </a:pPr>
              <a:t>17-08-2017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IN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IN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95DC768-CE69-4E56-B163-2F294416974D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66434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9350" y="685800"/>
            <a:ext cx="4568825" cy="3427413"/>
          </a:xfrm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lIns="84113" tIns="42057" rIns="84113" bIns="42057"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05476" name="Slide Number Placeholder 3"/>
          <p:cNvSpPr txBox="1">
            <a:spLocks noGrp="1"/>
          </p:cNvSpPr>
          <p:nvPr/>
        </p:nvSpPr>
        <p:spPr bwMode="auto">
          <a:xfrm>
            <a:off x="3884613" y="8686802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113" tIns="42057" rIns="84113" bIns="42057" anchor="b"/>
          <a:lstStyle/>
          <a:p>
            <a:pPr algn="r" defTabSz="839695"/>
            <a:fld id="{8D8FB5E1-2B1C-4584-83AB-B3B2E3A1649A}" type="slidenum">
              <a:rPr lang="en-US" sz="1100"/>
              <a:pPr algn="r" defTabSz="839695"/>
              <a:t>2</a:t>
            </a:fld>
            <a:endParaRPr lang="en-US" sz="11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E8A0E-B269-4259-8DF2-725D71FC7D9E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C9105-59A5-4A43-A460-19DA393156A1}" type="datetimeFigureOut">
              <a:rPr lang="en-US" smtClean="0"/>
              <a:pPr>
                <a:defRPr/>
              </a:pPr>
              <a:t>8/17/2017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B11D8-EDC1-4463-92B8-C43408F80B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FF4DAE-7CCE-4884-A095-3670D0F40D66}" type="datetimeFigureOut">
              <a:rPr lang="en-US" smtClean="0"/>
              <a:pPr>
                <a:defRPr/>
              </a:pPr>
              <a:t>8/17/2017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B371A-8442-40F5-AED0-0445252617A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88D2C7-5F52-44EC-8E23-3FA83E7253DD}" type="datetimeFigureOut">
              <a:rPr lang="en-US" smtClean="0"/>
              <a:pPr>
                <a:defRPr/>
              </a:pPr>
              <a:t>8/17/2017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012FF-5B90-4998-968C-D63C7AF288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FD09-DE07-40ED-9CFF-9F6CF4EAE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A5E69-E52E-4290-BABF-EE85AB87D6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65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FD09-DE07-40ED-9CFF-9F6CF4EAE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A5E69-E52E-4290-BABF-EE85AB87D6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6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FD09-DE07-40ED-9CFF-9F6CF4EAE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A5E69-E52E-4290-BABF-EE85AB87D6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24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FD09-DE07-40ED-9CFF-9F6CF4EAE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A5E69-E52E-4290-BABF-EE85AB87D6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23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FD09-DE07-40ED-9CFF-9F6CF4EAE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A5E69-E52E-4290-BABF-EE85AB87D6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37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FD09-DE07-40ED-9CFF-9F6CF4EAE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A5E69-E52E-4290-BABF-EE85AB87D6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80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FD09-DE07-40ED-9CFF-9F6CF4EAE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A5E69-E52E-4290-BABF-EE85AB87D6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1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FD09-DE07-40ED-9CFF-9F6CF4EAE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A5E69-E52E-4290-BABF-EE85AB87D6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03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F1157C-9877-4B47-9F6F-50450D998E0B}" type="datetimeFigureOut">
              <a:rPr lang="en-US" smtClean="0"/>
              <a:pPr>
                <a:defRPr/>
              </a:pPr>
              <a:t>8/17/2017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D4B6EF-0270-4BB6-A6EB-9F5C7ED1C30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FD09-DE07-40ED-9CFF-9F6CF4EAE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A5E69-E52E-4290-BABF-EE85AB87D6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84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FD09-DE07-40ED-9CFF-9F6CF4EAE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A5E69-E52E-4290-BABF-EE85AB87D6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21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FD09-DE07-40ED-9CFF-9F6CF4EAE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A5E69-E52E-4290-BABF-EE85AB87D6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8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7A002-97AF-4142-830A-3C4AC55D90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9881-C3E5-4B42-AFDD-318D33497C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1494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7A002-97AF-4142-830A-3C4AC55D90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9881-C3E5-4B42-AFDD-318D33497C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3652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7A002-97AF-4142-830A-3C4AC55D90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9881-C3E5-4B42-AFDD-318D33497C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1478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7A002-97AF-4142-830A-3C4AC55D90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9881-C3E5-4B42-AFDD-318D33497C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200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7A002-97AF-4142-830A-3C4AC55D90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9881-C3E5-4B42-AFDD-318D33497C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037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7A002-97AF-4142-830A-3C4AC55D90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9881-C3E5-4B42-AFDD-318D33497C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7881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7A002-97AF-4142-830A-3C4AC55D90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9881-C3E5-4B42-AFDD-318D33497C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39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EA2E41-83B8-45B8-962B-E69438FD43CD}" type="datetimeFigureOut">
              <a:rPr lang="en-US" smtClean="0"/>
              <a:pPr>
                <a:defRPr/>
              </a:pPr>
              <a:t>8/17/2017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EC9A83-B0DA-4533-9BA5-B52D46B0DE7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7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7A002-97AF-4142-830A-3C4AC55D90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9881-C3E5-4B42-AFDD-318D33497C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1419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7A002-97AF-4142-830A-3C4AC55D90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9881-C3E5-4B42-AFDD-318D33497C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6798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7A002-97AF-4142-830A-3C4AC55D90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9881-C3E5-4B42-AFDD-318D33497C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1913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5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7A002-97AF-4142-830A-3C4AC55D90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9881-C3E5-4B42-AFDD-318D33497C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11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494428-C99E-48B5-A8E6-1F3D18ACCA1D}" type="datetimeFigureOut">
              <a:rPr lang="en-US" smtClean="0"/>
              <a:pPr>
                <a:defRPr/>
              </a:pPr>
              <a:t>8/17/2017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76AA15-7BBE-457B-97B7-78BDC147AC6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859759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593FE8-0E7B-404D-A283-FB6B4EB26526}" type="datetimeFigureOut">
              <a:rPr lang="en-US" smtClean="0"/>
              <a:pPr>
                <a:defRPr/>
              </a:pPr>
              <a:t>8/17/2017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BB2D64-538D-4E57-B3FD-1E092B846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12978E-3382-424A-9250-25D5978E8360}" type="datetimeFigureOut">
              <a:rPr lang="en-US" smtClean="0"/>
              <a:pPr>
                <a:defRPr/>
              </a:pPr>
              <a:t>8/17/2017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94727B-A0E4-4995-BF6B-AAA7A78E7A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638E7C-8860-4D31-9317-5137F9A37B78}" type="datetimeFigureOut">
              <a:rPr lang="en-US" smtClean="0"/>
              <a:pPr>
                <a:defRPr/>
              </a:pPr>
              <a:t>8/17/2017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AABF2-5D95-46C5-BD17-FC7B1973C2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1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D7B363-AF2A-4BD5-AD82-1F2AE7F505CC}" type="datetimeFigureOut">
              <a:rPr lang="en-US" smtClean="0"/>
              <a:pPr>
                <a:defRPr/>
              </a:pPr>
              <a:t>8/17/2017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FF352E-24E7-48B7-9EAC-16F4729391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8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C32FA0-9E35-4E57-95A0-4E44EE7B7500}" type="datetimeFigureOut">
              <a:rPr lang="en-US" smtClean="0"/>
              <a:pPr>
                <a:defRPr/>
              </a:pPr>
              <a:t>8/17/2017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2"/>
            <a:ext cx="609600" cy="365125"/>
          </a:xfrm>
        </p:spPr>
        <p:txBody>
          <a:bodyPr/>
          <a:lstStyle/>
          <a:p>
            <a:pPr>
              <a:defRPr/>
            </a:pPr>
            <a:fld id="{D2E444DB-CD30-4C6E-A74B-2ED1691B97A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7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FC4C5EC1-2106-43AB-8EF4-62562F0F66F9}" type="datetimeFigureOut">
              <a:rPr lang="en-US" smtClean="0"/>
              <a:pPr>
                <a:defRPr/>
              </a:pPr>
              <a:t>8/17/2017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2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2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F0D21B11-B615-467B-B8D1-CC6C5072E26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DB3FD09-DE07-40ED-9CFF-9F6CF4EAED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8/17/2017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A3A5E69-E52E-4290-BABF-EE85AB87D6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36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A67A002-97AF-4142-830A-3C4AC55D90B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8/17/2017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5609881-C3E5-4B42-AFDD-318D33497C9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65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D0010\Desktop\Visit%20CE%20WB%2016%20Aug%2017\Quick%20Launch%20for%20CPWD%2018%20Aug%2017\SS%2040'%20Bailey%20Br.mpe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312069" y="2204864"/>
            <a:ext cx="8519864" cy="1656184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3200" u="sng" dirty="0" smtClean="0">
                <a:solidFill>
                  <a:schemeClr val="accent1"/>
                </a:solidFill>
              </a:rPr>
              <a:t/>
            </a:r>
            <a:br>
              <a:rPr lang="en-US" sz="3200" u="sng" dirty="0" smtClean="0">
                <a:solidFill>
                  <a:schemeClr val="accent1"/>
                </a:solidFill>
              </a:rPr>
            </a:br>
            <a:r>
              <a:rPr lang="en-US" sz="4000" u="sng" dirty="0" smtClean="0">
                <a:solidFill>
                  <a:schemeClr val="accent1"/>
                </a:solidFill>
              </a:rPr>
              <a:t>Quick Launch Bridges for </a:t>
            </a:r>
            <a:r>
              <a:rPr lang="en-US" sz="4000" u="sng" dirty="0" smtClean="0">
                <a:solidFill>
                  <a:schemeClr val="accent1"/>
                </a:solidFill>
              </a:rPr>
              <a:t>Optimal Bridge Solutions in the  </a:t>
            </a:r>
            <a:r>
              <a:rPr lang="en-US" sz="4000" u="sng" dirty="0" smtClean="0">
                <a:solidFill>
                  <a:schemeClr val="accent1"/>
                </a:solidFill>
              </a:rPr>
              <a:t>Mountains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NANYAA\Desktop\imagesof bailey bridges\images 1.jpg"/>
          <p:cNvPicPr>
            <a:picLocks noChangeAspect="1" noChangeArrowheads="1"/>
          </p:cNvPicPr>
          <p:nvPr/>
        </p:nvPicPr>
        <p:blipFill>
          <a:blip r:embed="rId3" cstate="print"/>
          <a:srcRect l="20371" t="6604"/>
          <a:stretch>
            <a:fillRect/>
          </a:stretch>
        </p:blipFill>
        <p:spPr bwMode="auto">
          <a:xfrm>
            <a:off x="0" y="228600"/>
            <a:ext cx="4495800" cy="3429000"/>
          </a:xfrm>
          <a:prstGeom prst="rect">
            <a:avLst/>
          </a:prstGeom>
          <a:noFill/>
        </p:spPr>
      </p:pic>
      <p:pic>
        <p:nvPicPr>
          <p:cNvPr id="7" name="Picture 2" descr="C:\Users\DirRes\Desktop\bailey br PRES + movie\imagesof bailey bridges\dd1.jpg"/>
          <p:cNvPicPr>
            <a:picLocks noChangeAspect="1" noChangeArrowheads="1"/>
          </p:cNvPicPr>
          <p:nvPr/>
        </p:nvPicPr>
        <p:blipFill>
          <a:blip r:embed="rId4" cstate="print"/>
          <a:srcRect l="35296" t="28889" r="8209" b="15556"/>
          <a:stretch>
            <a:fillRect/>
          </a:stretch>
        </p:blipFill>
        <p:spPr bwMode="auto">
          <a:xfrm>
            <a:off x="4495800" y="228600"/>
            <a:ext cx="4648200" cy="3429000"/>
          </a:xfrm>
          <a:prstGeom prst="rect">
            <a:avLst/>
          </a:prstGeom>
          <a:noFill/>
        </p:spPr>
      </p:pic>
      <p:pic>
        <p:nvPicPr>
          <p:cNvPr id="8" name="Picture 2" descr="C:\Users\ANANYAA\Desktop\imagesof bailey bridges\dd bb.jpg"/>
          <p:cNvPicPr>
            <a:picLocks noChangeAspect="1" noChangeArrowheads="1"/>
          </p:cNvPicPr>
          <p:nvPr/>
        </p:nvPicPr>
        <p:blipFill>
          <a:blip r:embed="rId5" cstate="print"/>
          <a:srcRect l="12737" t="20361" r="10345" b="20591"/>
          <a:stretch>
            <a:fillRect/>
          </a:stretch>
        </p:blipFill>
        <p:spPr bwMode="auto">
          <a:xfrm>
            <a:off x="1" y="3556002"/>
            <a:ext cx="4495800" cy="3200400"/>
          </a:xfrm>
          <a:prstGeom prst="rect">
            <a:avLst/>
          </a:prstGeom>
          <a:noFill/>
        </p:spPr>
      </p:pic>
      <p:pic>
        <p:nvPicPr>
          <p:cNvPr id="9" name="Picture 2" descr="C:\Users\DirRes\Desktop\bailey br PRES + movie\imagesof bailey bridges\tt.jpg"/>
          <p:cNvPicPr>
            <a:picLocks noChangeAspect="1" noChangeArrowheads="1"/>
          </p:cNvPicPr>
          <p:nvPr/>
        </p:nvPicPr>
        <p:blipFill>
          <a:blip r:embed="rId6" cstate="print"/>
          <a:srcRect l="19600" t="5928" r="24000" b="30928"/>
          <a:stretch>
            <a:fillRect/>
          </a:stretch>
        </p:blipFill>
        <p:spPr bwMode="auto">
          <a:xfrm>
            <a:off x="4495801" y="3529051"/>
            <a:ext cx="4648201" cy="322735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10716"/>
            <a:ext cx="4495800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endParaRPr lang="en-US" sz="2400" b="1" dirty="0" smtClean="0">
              <a:solidFill>
                <a:srgbClr val="FF0000"/>
              </a:solidFill>
            </a:endParaRPr>
          </a:p>
          <a:p>
            <a:pPr algn="ctr">
              <a:lnSpc>
                <a:spcPts val="18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Single-Single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400802"/>
            <a:ext cx="449580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Double-Double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95800" y="0"/>
            <a:ext cx="4648200" cy="5644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495800" y="6400802"/>
            <a:ext cx="464820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Triple-Triple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95800" y="33869"/>
            <a:ext cx="464820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Double-Single</a:t>
            </a:r>
          </a:p>
        </p:txBody>
      </p:sp>
      <p:sp>
        <p:nvSpPr>
          <p:cNvPr id="13" name="Rectangle 12"/>
          <p:cNvSpPr/>
          <p:nvPr/>
        </p:nvSpPr>
        <p:spPr>
          <a:xfrm rot="20214365">
            <a:off x="283972" y="1622233"/>
            <a:ext cx="4071752" cy="1200329"/>
          </a:xfrm>
          <a:prstGeom prst="rect">
            <a:avLst/>
          </a:prstGeom>
          <a:solidFill>
            <a:srgbClr val="5F5F5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SINGLE PANEL TRUSS -SINGLE STOREY</a:t>
            </a:r>
          </a:p>
        </p:txBody>
      </p:sp>
    </p:spTree>
    <p:extLst>
      <p:ext uri="{BB962C8B-B14F-4D97-AF65-F5344CB8AC3E}">
        <p14:creationId xmlns:p14="http://schemas.microsoft.com/office/powerpoint/2010/main" val="300046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500"/>
                            </p:stCondLst>
                            <p:childTnLst>
                              <p:par>
                                <p:cTn id="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2" grpId="0" animBg="1"/>
      <p:bldP spid="15" grpId="0" animBg="1"/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reatwallgroup.net/uploadfile/20120809/201208092042411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866966" cy="2514600"/>
          </a:xfrm>
          <a:prstGeom prst="rect">
            <a:avLst/>
          </a:prstGeom>
          <a:noFill/>
        </p:spPr>
      </p:pic>
      <p:pic>
        <p:nvPicPr>
          <p:cNvPr id="1028" name="Picture 4" descr="http://www.steelbaileybridge.com/attachment/view/329342.jpg"/>
          <p:cNvPicPr>
            <a:picLocks noChangeAspect="1" noChangeArrowheads="1"/>
          </p:cNvPicPr>
          <p:nvPr/>
        </p:nvPicPr>
        <p:blipFill>
          <a:blip r:embed="rId3" cstate="print"/>
          <a:srcRect t="36000" r="16000" b="14667"/>
          <a:stretch>
            <a:fillRect/>
          </a:stretch>
        </p:blipFill>
        <p:spPr bwMode="auto">
          <a:xfrm>
            <a:off x="4800600" y="3"/>
            <a:ext cx="4343400" cy="2506133"/>
          </a:xfrm>
          <a:prstGeom prst="rect">
            <a:avLst/>
          </a:prstGeom>
          <a:noFill/>
        </p:spPr>
      </p:pic>
      <p:pic>
        <p:nvPicPr>
          <p:cNvPr id="1030" name="Picture 6" descr="http://farm8.staticflickr.com/7009/6655388655_98670f5c57.jpg"/>
          <p:cNvPicPr>
            <a:picLocks noChangeAspect="1" noChangeArrowheads="1"/>
          </p:cNvPicPr>
          <p:nvPr/>
        </p:nvPicPr>
        <p:blipFill>
          <a:blip r:embed="rId4" cstate="print"/>
          <a:srcRect t="37705"/>
          <a:stretch>
            <a:fillRect/>
          </a:stretch>
        </p:blipFill>
        <p:spPr bwMode="auto">
          <a:xfrm>
            <a:off x="762000" y="2438400"/>
            <a:ext cx="7315200" cy="4419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935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ChangeAspect="1"/>
          </p:cNvPicPr>
          <p:nvPr/>
        </p:nvPicPr>
        <p:blipFill>
          <a:blip r:embed="rId2" cstate="print"/>
          <a:srcRect l="1724" t="21377" r="31833" b="55986"/>
          <a:stretch>
            <a:fillRect/>
          </a:stretch>
        </p:blipFill>
        <p:spPr>
          <a:xfrm>
            <a:off x="21772" y="2"/>
            <a:ext cx="9067801" cy="40206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07504" y="4149080"/>
            <a:ext cx="88924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  Design to NH Specs:  Two Way. Ld </a:t>
            </a:r>
            <a:r>
              <a:rPr lang="en-US" sz="2800" dirty="0" err="1" smtClean="0"/>
              <a:t>Cl</a:t>
            </a:r>
            <a:r>
              <a:rPr lang="en-US" sz="2800" dirty="0" smtClean="0"/>
              <a:t> 70T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 Up to </a:t>
            </a:r>
            <a:r>
              <a:rPr lang="en-US" sz="2800" dirty="0" err="1" smtClean="0"/>
              <a:t>Quadriple</a:t>
            </a:r>
            <a:r>
              <a:rPr lang="en-US" sz="2800" dirty="0" smtClean="0"/>
              <a:t> Truss, 450 Grade Steel.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 Better durability, Life span of </a:t>
            </a:r>
            <a:r>
              <a:rPr lang="en-US" sz="2800" dirty="0" err="1" smtClean="0"/>
              <a:t>upto</a:t>
            </a:r>
            <a:r>
              <a:rPr lang="en-US" sz="2800" dirty="0" smtClean="0"/>
              <a:t> 70 years.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 Quick Launch and ability to reuse.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 </a:t>
            </a:r>
            <a:r>
              <a:rPr lang="en-US" sz="2800" dirty="0" err="1" smtClean="0"/>
              <a:t>Specialised</a:t>
            </a:r>
            <a:r>
              <a:rPr lang="en-US" sz="2800" dirty="0" smtClean="0"/>
              <a:t> Uses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 Stocked by countries for Disaster and Military uses.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660233" y="908722"/>
            <a:ext cx="2100255" cy="1200329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ACROW (US)</a:t>
            </a:r>
          </a:p>
          <a:p>
            <a:r>
              <a:rPr lang="en-US" sz="2400" b="1" dirty="0" smtClean="0"/>
              <a:t>MABEY (UK)</a:t>
            </a:r>
          </a:p>
          <a:p>
            <a:r>
              <a:rPr lang="en-US" sz="2400" b="1" dirty="0" smtClean="0"/>
              <a:t>MATIERE (F)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751847" y="-99392"/>
            <a:ext cx="5628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u="sng" dirty="0" smtClean="0"/>
              <a:t>Modern Emergency Bridges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media.newindianexpress.com/JammuFloods2PTI.jpg/2014/09/10/article2424330.ece/alternates/w620/JammuFloods2PTI.jpg"/>
          <p:cNvPicPr>
            <a:picLocks noChangeAspect="1" noChangeArrowheads="1"/>
          </p:cNvPicPr>
          <p:nvPr/>
        </p:nvPicPr>
        <p:blipFill>
          <a:blip r:embed="rId2" cstate="print"/>
          <a:srcRect l="17949" t="2351" b="-1376"/>
          <a:stretch>
            <a:fillRect/>
          </a:stretch>
        </p:blipFill>
        <p:spPr bwMode="auto">
          <a:xfrm>
            <a:off x="0" y="3789041"/>
            <a:ext cx="4319464" cy="3096344"/>
          </a:xfrm>
          <a:prstGeom prst="rect">
            <a:avLst/>
          </a:prstGeom>
          <a:noFill/>
        </p:spPr>
      </p:pic>
      <p:pic>
        <p:nvPicPr>
          <p:cNvPr id="33796" name="Picture 4" descr="http://images.mathrubhumi.com/images/2014/Sep/11/16411_609047.jpg"/>
          <p:cNvPicPr>
            <a:picLocks noChangeAspect="1" noChangeArrowheads="1"/>
          </p:cNvPicPr>
          <p:nvPr/>
        </p:nvPicPr>
        <p:blipFill>
          <a:blip r:embed="rId3" cstate="print"/>
          <a:srcRect l="5052" r="5267" b="8659"/>
          <a:stretch>
            <a:fillRect/>
          </a:stretch>
        </p:blipFill>
        <p:spPr bwMode="auto">
          <a:xfrm>
            <a:off x="4067944" y="3284984"/>
            <a:ext cx="5076056" cy="3172786"/>
          </a:xfrm>
          <a:prstGeom prst="rect">
            <a:avLst/>
          </a:prstGeom>
          <a:noFill/>
        </p:spPr>
      </p:pic>
      <p:pic>
        <p:nvPicPr>
          <p:cNvPr id="1028" name="Picture 4" descr="http://s.ndtvimg.com/images/content/2014/sep/806/jammy-and-kashmir-floods.jpg"/>
          <p:cNvPicPr>
            <a:picLocks noChangeAspect="1" noChangeArrowheads="1"/>
          </p:cNvPicPr>
          <p:nvPr/>
        </p:nvPicPr>
        <p:blipFill>
          <a:blip r:embed="rId4" cstate="print"/>
          <a:srcRect l="20293" t="6594" b="17270"/>
          <a:stretch>
            <a:fillRect/>
          </a:stretch>
        </p:blipFill>
        <p:spPr bwMode="auto">
          <a:xfrm>
            <a:off x="0" y="0"/>
            <a:ext cx="4581688" cy="3284984"/>
          </a:xfrm>
          <a:prstGeom prst="rect">
            <a:avLst/>
          </a:prstGeom>
          <a:noFill/>
        </p:spPr>
      </p:pic>
      <p:pic>
        <p:nvPicPr>
          <p:cNvPr id="1026" name="Picture 2" descr="http://media2.intoday.in/indiatoday/images/stories/2014September/india-kashmir-floodin_josh-3_650_090814034457.jpg"/>
          <p:cNvPicPr>
            <a:picLocks noChangeAspect="1" noChangeArrowheads="1"/>
          </p:cNvPicPr>
          <p:nvPr/>
        </p:nvPicPr>
        <p:blipFill>
          <a:blip r:embed="rId5" cstate="print"/>
          <a:srcRect t="2798" r="7425"/>
          <a:stretch>
            <a:fillRect/>
          </a:stretch>
        </p:blipFill>
        <p:spPr bwMode="auto">
          <a:xfrm>
            <a:off x="4183759" y="0"/>
            <a:ext cx="4960241" cy="328498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51520" y="3356992"/>
            <a:ext cx="3743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JAMMU TAWI RIVER BRIDGE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256300" y="6466224"/>
            <a:ext cx="5053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ARMY CONSTRUCT FLOATING BRIDGE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boj_bridge- Mabey.jpg"/>
          <p:cNvPicPr>
            <a:picLocks noChangeAspect="1"/>
          </p:cNvPicPr>
          <p:nvPr/>
        </p:nvPicPr>
        <p:blipFill>
          <a:blip r:embed="rId2" cstate="print"/>
          <a:srcRect b="13698"/>
          <a:stretch>
            <a:fillRect/>
          </a:stretch>
        </p:blipFill>
        <p:spPr>
          <a:xfrm>
            <a:off x="0" y="1586522"/>
            <a:ext cx="9144000" cy="5271478"/>
          </a:xfrm>
          <a:prstGeom prst="rect">
            <a:avLst/>
          </a:prstGeom>
        </p:spPr>
      </p:pic>
      <p:pic>
        <p:nvPicPr>
          <p:cNvPr id="1026" name="Picture 2" descr="http://media2.intoday.in/indiatoday/images/stories/2014September/india-kashmir-floodin_josh-3_650_090814034457.jpg"/>
          <p:cNvPicPr>
            <a:picLocks noChangeAspect="1" noChangeArrowheads="1"/>
          </p:cNvPicPr>
          <p:nvPr/>
        </p:nvPicPr>
        <p:blipFill>
          <a:blip r:embed="rId3" cstate="print"/>
          <a:srcRect t="52071"/>
          <a:stretch>
            <a:fillRect/>
          </a:stretch>
        </p:blipFill>
        <p:spPr bwMode="auto">
          <a:xfrm>
            <a:off x="0" y="0"/>
            <a:ext cx="9144000" cy="264307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1561" y="1988842"/>
            <a:ext cx="7861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 Solution with  new Generation Emergency Bridges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71310" y="6516052"/>
            <a:ext cx="4737194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http://en.wikipedia.org/wiki/Mabey_Group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32455" y="3560543"/>
            <a:ext cx="3876049" cy="132343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98m 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Mabey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Bridge In Romania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Construction time 6 days,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Completed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on July 6th 1996. Loading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MLC60.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"/>
          <p:cNvPicPr>
            <a:picLocks noChangeAspect="1"/>
          </p:cNvPicPr>
          <p:nvPr/>
        </p:nvPicPr>
        <p:blipFill>
          <a:blip r:embed="rId2" cstate="print"/>
          <a:srcRect l="29400" t="55598" r="6491" b="23651"/>
          <a:stretch>
            <a:fillRect/>
          </a:stretch>
        </p:blipFill>
        <p:spPr>
          <a:xfrm>
            <a:off x="1" y="228600"/>
            <a:ext cx="6816353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Content Placeholder 1"/>
          <p:cNvPicPr>
            <a:picLocks noChangeAspect="1"/>
          </p:cNvPicPr>
          <p:nvPr/>
        </p:nvPicPr>
        <p:blipFill>
          <a:blip r:embed="rId3" cstate="print"/>
          <a:srcRect l="19936" t="54289" r="8092" b="18767"/>
          <a:stretch>
            <a:fillRect/>
          </a:stretch>
        </p:blipFill>
        <p:spPr>
          <a:xfrm>
            <a:off x="3276600" y="3733800"/>
            <a:ext cx="5867400" cy="3124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8728796">
            <a:off x="-111472" y="4803009"/>
            <a:ext cx="3177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Special Uses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412778"/>
            <a:ext cx="2241319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Railway Bridge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992450" y="3789040"/>
            <a:ext cx="2109873" cy="707886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Moveable Bridge</a:t>
            </a:r>
          </a:p>
          <a:p>
            <a:r>
              <a:rPr lang="en-US" sz="2000" dirty="0" smtClean="0"/>
              <a:t>for ship passage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ChangeAspect="1"/>
          </p:cNvPicPr>
          <p:nvPr/>
        </p:nvPicPr>
        <p:blipFill>
          <a:blip r:embed="rId2" cstate="print"/>
          <a:srcRect t="16615" r="2808" b="46173"/>
          <a:stretch>
            <a:fillRect/>
          </a:stretch>
        </p:blipFill>
        <p:spPr bwMode="auto">
          <a:xfrm>
            <a:off x="1" y="0"/>
            <a:ext cx="9144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980730"/>
            <a:ext cx="3059832" cy="71913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Bio River, Chile</a:t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after 2010 earthquake</a:t>
            </a:r>
          </a:p>
        </p:txBody>
      </p:sp>
      <p:pic>
        <p:nvPicPr>
          <p:cNvPr id="4" name="Content Placeholder 1"/>
          <p:cNvPicPr>
            <a:picLocks noChangeAspect="1"/>
          </p:cNvPicPr>
          <p:nvPr/>
        </p:nvPicPr>
        <p:blipFill>
          <a:blip r:embed="rId2" cstate="print"/>
          <a:srcRect l="1445" t="61298" r="1303" b="1468"/>
          <a:stretch>
            <a:fillRect/>
          </a:stretch>
        </p:blipFill>
        <p:spPr>
          <a:xfrm>
            <a:off x="0" y="3429000"/>
            <a:ext cx="5181600" cy="337120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88432" y="5737448"/>
            <a:ext cx="2987824" cy="1120552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New York</a:t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World Trade Center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atin typeface="+mj-lt"/>
                <a:ea typeface="+mj-ea"/>
                <a:cs typeface="+mj-cs"/>
              </a:rPr>
              <a:t>R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ecovery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operations</a:t>
            </a:r>
          </a:p>
        </p:txBody>
      </p:sp>
      <p:sp>
        <p:nvSpPr>
          <p:cNvPr id="6" name="TextBox 5"/>
          <p:cNvSpPr txBox="1"/>
          <p:nvPr/>
        </p:nvSpPr>
        <p:spPr>
          <a:xfrm rot="20110103">
            <a:off x="5479121" y="4140351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Disaster Relief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1305" t="73226" r="57631" b="10242"/>
          <a:stretch>
            <a:fillRect/>
          </a:stretch>
        </p:blipFill>
        <p:spPr>
          <a:xfrm>
            <a:off x="0" y="0"/>
            <a:ext cx="9144000" cy="3505200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36511" y="0"/>
            <a:ext cx="5081785" cy="112474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New Orleans, Louisiana</a:t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Acrow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restores major causeway  Hurricane Katrina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 cstate="print"/>
          <a:srcRect l="43285" t="76163" r="3185" b="7801"/>
          <a:stretch>
            <a:fillRect/>
          </a:stretch>
        </p:blipFill>
        <p:spPr>
          <a:xfrm>
            <a:off x="0" y="3505200"/>
            <a:ext cx="9144000" cy="33528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3124200" y="5733257"/>
            <a:ext cx="6019800" cy="112474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2400" b="1" kern="0" dirty="0" smtClean="0">
                <a:solidFill>
                  <a:schemeClr val="tx1"/>
                </a:solidFill>
              </a:rPr>
              <a:t>Pittsfield, Vermont</a:t>
            </a:r>
            <a:br>
              <a:rPr lang="en-US" sz="2400" b="1" kern="0" dirty="0" smtClean="0">
                <a:solidFill>
                  <a:schemeClr val="tx1"/>
                </a:solidFill>
              </a:rPr>
            </a:br>
            <a:r>
              <a:rPr lang="en-US" sz="2400" b="1" kern="0" dirty="0" smtClean="0">
                <a:solidFill>
                  <a:schemeClr val="tx1"/>
                </a:solidFill>
              </a:rPr>
              <a:t>Replacement of  bridge washed away during Hurricane Irene</a:t>
            </a:r>
            <a:endParaRPr lang="en-US" sz="2400" b="1" kern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 noChangeAspect="1"/>
          </p:cNvPicPr>
          <p:nvPr/>
        </p:nvPicPr>
        <p:blipFill>
          <a:blip r:embed="rId2" cstate="print"/>
          <a:srcRect l="1370" t="34666" r="2692" b="31210"/>
          <a:stretch>
            <a:fillRect/>
          </a:stretch>
        </p:blipFill>
        <p:spPr>
          <a:xfrm>
            <a:off x="0" y="3736999"/>
            <a:ext cx="4392612" cy="3121003"/>
          </a:xfrm>
          <a:prstGeom prst="rect">
            <a:avLst/>
          </a:prstGeom>
        </p:spPr>
      </p:pic>
      <p:pic>
        <p:nvPicPr>
          <p:cNvPr id="3" name="Content Placeholder 4"/>
          <p:cNvPicPr>
            <a:picLocks noChangeAspect="1"/>
          </p:cNvPicPr>
          <p:nvPr/>
        </p:nvPicPr>
        <p:blipFill>
          <a:blip r:embed="rId2" cstate="print"/>
          <a:srcRect l="2753" t="69708" r="2574" b="1469"/>
          <a:stretch>
            <a:fillRect/>
          </a:stretch>
        </p:blipFill>
        <p:spPr>
          <a:xfrm>
            <a:off x="4495800" y="3715556"/>
            <a:ext cx="4648200" cy="3142445"/>
          </a:xfrm>
          <a:prstGeom prst="rect">
            <a:avLst/>
          </a:prstGeom>
        </p:spPr>
      </p:pic>
      <p:pic>
        <p:nvPicPr>
          <p:cNvPr id="4" name="Content Placeholder 6"/>
          <p:cNvPicPr>
            <a:picLocks noChangeAspect="1"/>
          </p:cNvPicPr>
          <p:nvPr/>
        </p:nvPicPr>
        <p:blipFill>
          <a:blip r:embed="rId3" cstate="print"/>
          <a:srcRect l="10184" t="23885" r="15921" b="54260"/>
          <a:stretch>
            <a:fillRect/>
          </a:stretch>
        </p:blipFill>
        <p:spPr>
          <a:xfrm>
            <a:off x="0" y="0"/>
            <a:ext cx="8877300" cy="3733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9401" y="24026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Nose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86201" y="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Main Bridge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1752600" y="3228977"/>
            <a:ext cx="2362200" cy="85725"/>
          </a:xfrm>
          <a:custGeom>
            <a:avLst/>
            <a:gdLst>
              <a:gd name="connsiteX0" fmla="*/ 2362200 w 2362200"/>
              <a:gd name="connsiteY0" fmla="*/ 47625 h 85725"/>
              <a:gd name="connsiteX1" fmla="*/ 1676400 w 2362200"/>
              <a:gd name="connsiteY1" fmla="*/ 28575 h 85725"/>
              <a:gd name="connsiteX2" fmla="*/ 876300 w 2362200"/>
              <a:gd name="connsiteY2" fmla="*/ 9525 h 85725"/>
              <a:gd name="connsiteX3" fmla="*/ 0 w 2362200"/>
              <a:gd name="connsiteY3" fmla="*/ 85725 h 85725"/>
              <a:gd name="connsiteX4" fmla="*/ 0 w 2362200"/>
              <a:gd name="connsiteY4" fmla="*/ 857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62200" h="85725">
                <a:moveTo>
                  <a:pt x="2362200" y="47625"/>
                </a:moveTo>
                <a:lnTo>
                  <a:pt x="1676400" y="28575"/>
                </a:lnTo>
                <a:cubicBezTo>
                  <a:pt x="1428750" y="22225"/>
                  <a:pt x="1155700" y="0"/>
                  <a:pt x="876300" y="9525"/>
                </a:cubicBezTo>
                <a:cubicBezTo>
                  <a:pt x="596900" y="19050"/>
                  <a:pt x="0" y="85725"/>
                  <a:pt x="0" y="85725"/>
                </a:cubicBezTo>
                <a:lnTo>
                  <a:pt x="0" y="85725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62490" y="1524000"/>
            <a:ext cx="37609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Launching of</a:t>
            </a:r>
          </a:p>
          <a:p>
            <a:pPr algn="ctr"/>
            <a:r>
              <a:rPr lang="en-US" sz="3200" dirty="0" smtClean="0"/>
              <a:t>Emergency Bridges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b="1" u="sng" dirty="0" smtClean="0">
                <a:solidFill>
                  <a:srgbClr val="7030A0"/>
                </a:solidFill>
              </a:rPr>
              <a:t>Modern Emergency Br Systems: </a:t>
            </a:r>
            <a:br>
              <a:rPr lang="en-US" sz="4000" b="1" u="sng" dirty="0" smtClean="0">
                <a:solidFill>
                  <a:srgbClr val="7030A0"/>
                </a:solidFill>
              </a:rPr>
            </a:br>
            <a:r>
              <a:rPr lang="en-US" sz="4000" b="1" u="sng" dirty="0" smtClean="0">
                <a:solidFill>
                  <a:srgbClr val="7030A0"/>
                </a:solidFill>
              </a:rPr>
              <a:t>Comparative Cost &amp; Advantage</a:t>
            </a:r>
            <a:endParaRPr lang="en-US" sz="4000" b="1" u="sng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556792"/>
            <a:ext cx="8507288" cy="4032448"/>
          </a:xfrm>
        </p:spPr>
        <p:txBody>
          <a:bodyPr>
            <a:noAutofit/>
          </a:bodyPr>
          <a:lstStyle/>
          <a:p>
            <a:r>
              <a:rPr lang="en-US" sz="2400" u="sng" dirty="0" smtClean="0">
                <a:latin typeface="Arial" pitchFamily="34" charset="0"/>
                <a:cs typeface="Arial" pitchFamily="34" charset="0"/>
              </a:rPr>
              <a:t>Superstructure Cost for 50 m span (in </a:t>
            </a:r>
            <a:r>
              <a:rPr lang="en-US" sz="2400" u="sng" dirty="0" err="1" smtClean="0">
                <a:latin typeface="Arial" pitchFamily="34" charset="0"/>
                <a:cs typeface="Arial" pitchFamily="34" charset="0"/>
              </a:rPr>
              <a:t>Rs</a:t>
            </a:r>
            <a:r>
              <a:rPr lang="en-US" sz="2400" u="sng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24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 Bailey bridge        : 3.7 Lakh/m (Cl 30, one way)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 ACROW/MABEY: 9-10 Lakhs/m (70 T, two way)</a:t>
            </a:r>
          </a:p>
          <a:p>
            <a:pPr lvl="1">
              <a:buNone/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Four fold advantage at about double the cost.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Life of up to 70 years.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Mechanical load handling reduces manpower/time.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Standard designs to save time.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Reusable.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Sets can be stocked for emergencies for quicker response.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91880" y="5805264"/>
            <a:ext cx="5570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*</a:t>
            </a:r>
            <a:r>
              <a:rPr lang="en-US" b="1" dirty="0" smtClean="0">
                <a:solidFill>
                  <a:srgbClr val="FF0000"/>
                </a:solidFill>
              </a:rPr>
              <a:t>Rough Cost estimated from published literature.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Slide Number Placeholder 12"/>
          <p:cNvSpPr txBox="1">
            <a:spLocks noGrp="1"/>
          </p:cNvSpPr>
          <p:nvPr/>
        </p:nvSpPr>
        <p:spPr bwMode="auto">
          <a:xfrm>
            <a:off x="8229600" y="6381750"/>
            <a:ext cx="914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Wingdings" pitchFamily="2" charset="2"/>
              <a:buNone/>
            </a:pPr>
            <a:fld id="{3A53C87B-B8E4-438E-BB19-77ECC102A07F}" type="slidenum">
              <a:rPr lang="en-US" sz="1400" b="1">
                <a:solidFill>
                  <a:srgbClr val="000000"/>
                </a:solidFill>
              </a:rPr>
              <a:pPr algn="r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Font typeface="Wingdings" pitchFamily="2" charset="2"/>
                <a:buNone/>
              </a:pPr>
              <a:t>2</a:t>
            </a:fld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17204" y="116634"/>
            <a:ext cx="7087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/>
              <a:t>Quick Launch -Emergency Bridges:  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467544" y="817662"/>
            <a:ext cx="81369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P</a:t>
            </a:r>
            <a:r>
              <a:rPr lang="en-US" sz="2000" dirty="0" smtClean="0">
                <a:solidFill>
                  <a:srgbClr val="FF0000"/>
                </a:solidFill>
              </a:rPr>
              <a:t>re-engineered, lorry portable, incrementally launched bridges constructed in quick-time –  in hours or a few days, depending on the site conditions.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Uses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Military.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Commercial.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Emergency Situations.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In Disaster Situations they-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Provide timely and large scale relief.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Resume commercial activity saving crores every day.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Restore public morale by speedy results.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Types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Bailey Bridge (of tried and tested II World War Design)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Advance Military Bridges– expensive and short life.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New Generation Emergency Bridges – Not available in India.</a:t>
            </a:r>
            <a:endParaRPr lang="en-US" sz="2000" dirty="0"/>
          </a:p>
        </p:txBody>
      </p:sp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/>
          <a:srcRect l="1724" t="25267" r="31833" b="58199"/>
          <a:stretch>
            <a:fillRect/>
          </a:stretch>
        </p:blipFill>
        <p:spPr>
          <a:xfrm>
            <a:off x="4032448" y="1916832"/>
            <a:ext cx="3779912" cy="12241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4" descr="http://www.steelbaileybridge.com/attachment/view/329342.jpg"/>
          <p:cNvPicPr>
            <a:picLocks noChangeAspect="1" noChangeArrowheads="1"/>
          </p:cNvPicPr>
          <p:nvPr/>
        </p:nvPicPr>
        <p:blipFill>
          <a:blip r:embed="rId4" cstate="print"/>
          <a:srcRect t="36000" r="16000" b="32867"/>
          <a:stretch>
            <a:fillRect/>
          </a:stretch>
        </p:blipFill>
        <p:spPr bwMode="auto">
          <a:xfrm rot="10800000" flipV="1">
            <a:off x="395536" y="5796268"/>
            <a:ext cx="3528392" cy="1061732"/>
          </a:xfrm>
          <a:prstGeom prst="rect">
            <a:avLst/>
          </a:prstGeom>
          <a:noFill/>
        </p:spPr>
      </p:pic>
      <p:pic>
        <p:nvPicPr>
          <p:cNvPr id="7" name="Picture 2" descr="http://media.newindianexpress.com/JammuFloods2PTI.jpg/2014/09/10/article2424330.ece/alternates/w620/JammuFloods2PTI.jpg"/>
          <p:cNvPicPr>
            <a:picLocks noChangeAspect="1" noChangeArrowheads="1"/>
          </p:cNvPicPr>
          <p:nvPr/>
        </p:nvPicPr>
        <p:blipFill>
          <a:blip r:embed="rId5" cstate="print"/>
          <a:srcRect l="17949" t="37913" b="-1376"/>
          <a:stretch>
            <a:fillRect/>
          </a:stretch>
        </p:blipFill>
        <p:spPr bwMode="auto">
          <a:xfrm>
            <a:off x="5148064" y="5733256"/>
            <a:ext cx="3456384" cy="11247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104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116" y="404664"/>
            <a:ext cx="8229600" cy="650336"/>
          </a:xfrm>
        </p:spPr>
        <p:txBody>
          <a:bodyPr>
            <a:normAutofit fontScale="90000"/>
          </a:bodyPr>
          <a:lstStyle/>
          <a:p>
            <a:pPr algn="ctr"/>
            <a:r>
              <a:rPr lang="en-US" u="sng" dirty="0" smtClean="0"/>
              <a:t>Bailey </a:t>
            </a:r>
            <a:r>
              <a:rPr lang="en-US" u="sng" dirty="0" err="1" smtClean="0"/>
              <a:t>Vs</a:t>
            </a:r>
            <a:r>
              <a:rPr lang="en-US" u="sng" dirty="0" smtClean="0"/>
              <a:t> ACROW</a:t>
            </a:r>
            <a:endParaRPr lang="en-US" u="sng" dirty="0"/>
          </a:p>
        </p:txBody>
      </p:sp>
      <p:grpSp>
        <p:nvGrpSpPr>
          <p:cNvPr id="5" name="Group 4"/>
          <p:cNvGrpSpPr/>
          <p:nvPr/>
        </p:nvGrpSpPr>
        <p:grpSpPr>
          <a:xfrm>
            <a:off x="506052" y="1340768"/>
            <a:ext cx="7778314" cy="4232448"/>
            <a:chOff x="467544" y="1572816"/>
            <a:chExt cx="7778314" cy="423244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8" b="11167"/>
            <a:stretch/>
          </p:blipFill>
          <p:spPr bwMode="auto">
            <a:xfrm>
              <a:off x="467544" y="1572816"/>
              <a:ext cx="7778314" cy="42324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06051" y="1572816"/>
              <a:ext cx="7701301" cy="423244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01116" y="5934471"/>
            <a:ext cx="8491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Cost: 1.8 times of Bailey Bridge for a four fold advantage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1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2"/>
          <a:stretch/>
        </p:blipFill>
        <p:spPr bwMode="auto">
          <a:xfrm>
            <a:off x="-19050" y="1276350"/>
            <a:ext cx="9182100" cy="5609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311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u="sng" dirty="0" smtClean="0">
                <a:solidFill>
                  <a:srgbClr val="002060"/>
                </a:solidFill>
              </a:rPr>
              <a:t>Bridge at </a:t>
            </a:r>
            <a:r>
              <a:rPr lang="en-US" sz="3200" u="sng" dirty="0" err="1" smtClean="0">
                <a:solidFill>
                  <a:srgbClr val="002060"/>
                </a:solidFill>
              </a:rPr>
              <a:t>Sonprayag</a:t>
            </a:r>
            <a:r>
              <a:rPr lang="en-US" sz="3200" u="sng" dirty="0" smtClean="0">
                <a:solidFill>
                  <a:srgbClr val="002060"/>
                </a:solidFill>
              </a:rPr>
              <a:t> </a:t>
            </a:r>
            <a:r>
              <a:rPr lang="en-US" sz="3200" u="sng" dirty="0" err="1" smtClean="0">
                <a:solidFill>
                  <a:srgbClr val="002060"/>
                </a:solidFill>
              </a:rPr>
              <a:t>Enroute</a:t>
            </a:r>
            <a:r>
              <a:rPr lang="en-US" sz="3200" u="sng" dirty="0" smtClean="0">
                <a:solidFill>
                  <a:srgbClr val="002060"/>
                </a:solidFill>
              </a:rPr>
              <a:t> to </a:t>
            </a:r>
            <a:r>
              <a:rPr lang="en-US" sz="3200" u="sng" dirty="0" err="1" smtClean="0">
                <a:solidFill>
                  <a:srgbClr val="002060"/>
                </a:solidFill>
              </a:rPr>
              <a:t>Kedernath</a:t>
            </a:r>
            <a:r>
              <a:rPr lang="en-US" sz="3200" u="sng" dirty="0" smtClean="0">
                <a:solidFill>
                  <a:srgbClr val="002060"/>
                </a:solidFill>
              </a:rPr>
              <a:t/>
            </a:r>
            <a:br>
              <a:rPr lang="en-US" sz="3200" u="sng" dirty="0" smtClean="0">
                <a:solidFill>
                  <a:srgbClr val="002060"/>
                </a:solidFill>
              </a:rPr>
            </a:br>
            <a:r>
              <a:rPr lang="en-US" sz="2700" u="sng" dirty="0">
                <a:solidFill>
                  <a:srgbClr val="002060"/>
                </a:solidFill>
              </a:rPr>
              <a:t>(</a:t>
            </a:r>
            <a:r>
              <a:rPr lang="en-US" sz="2700" u="sng" dirty="0" smtClean="0">
                <a:solidFill>
                  <a:srgbClr val="002060"/>
                </a:solidFill>
              </a:rPr>
              <a:t> superstructure completed in 30 days – 17 Mar 2016)</a:t>
            </a:r>
            <a:endParaRPr lang="en-US" sz="2700" u="sng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76350"/>
            <a:ext cx="8892480" cy="5176986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</a:pPr>
            <a:endParaRPr lang="en-US" b="1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8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C:\Users\D0010\Desktop\UDRP Sonprayag Br Mar 16\Nauti Sonprayag files\New folder (2)\Camera\IMG_20150708_13013619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3" b="34518"/>
          <a:stretch/>
        </p:blipFill>
        <p:spPr bwMode="auto">
          <a:xfrm>
            <a:off x="0" y="-1"/>
            <a:ext cx="9144000" cy="700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19400" y="15582"/>
            <a:ext cx="6172200" cy="374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95000"/>
              <a:buFont typeface="Wingdings 2"/>
              <a:buChar char=""/>
            </a:pPr>
            <a:r>
              <a:rPr lang="en-US" sz="2600" b="1" dirty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Need</a:t>
            </a:r>
            <a:r>
              <a:rPr lang="en-US" sz="2600" dirty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640080" lvl="1" indent="-246888" fontAlgn="auto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5000"/>
              <a:buFont typeface="Wingdings 2"/>
              <a:buChar char=""/>
            </a:pPr>
            <a:r>
              <a:rPr lang="en-US" sz="2400" dirty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Existing Bridge on NH 107 washed away in </a:t>
            </a:r>
            <a:r>
              <a:rPr lang="en-US" sz="24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Jun </a:t>
            </a:r>
            <a:r>
              <a:rPr lang="en-US" sz="2400" dirty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2013 floods.</a:t>
            </a:r>
          </a:p>
          <a:p>
            <a:pPr marL="640080" lvl="1" indent="-246888" fontAlgn="auto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5000"/>
              <a:buFont typeface="Wingdings 2"/>
              <a:buChar char=""/>
            </a:pPr>
            <a:r>
              <a:rPr lang="en-US" sz="2400" dirty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Temporary replacement washed away in </a:t>
            </a:r>
            <a:r>
              <a:rPr lang="en-US" sz="24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Jun </a:t>
            </a:r>
            <a:r>
              <a:rPr lang="en-US" sz="2400" dirty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2015.</a:t>
            </a:r>
          </a:p>
          <a:p>
            <a:pPr marL="640080" lvl="1" indent="-246888" fontAlgn="auto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5000"/>
              <a:buFont typeface="Wingdings 2"/>
              <a:buChar char=""/>
            </a:pPr>
            <a:r>
              <a:rPr lang="en-US" sz="2400" dirty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400" baseline="30000" dirty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en-US" sz="2400" dirty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36m </a:t>
            </a:r>
            <a:r>
              <a:rPr lang="en-US" sz="2400" dirty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BB inadequate- only one way &amp; limited to 9 T loading.</a:t>
            </a:r>
          </a:p>
          <a:p>
            <a:pPr marL="640080" lvl="1" indent="-246888" fontAlgn="auto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5000"/>
              <a:buFont typeface="Wingdings 2"/>
              <a:buChar char=""/>
            </a:pPr>
            <a:r>
              <a:rPr lang="en-US" sz="2400" dirty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Two way, 70 R Bridge on NH 107 must before next </a:t>
            </a:r>
            <a:r>
              <a:rPr lang="en-US" sz="2400" b="1" dirty="0" err="1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Yatra</a:t>
            </a:r>
            <a:r>
              <a:rPr lang="en-US" sz="2400" b="1" dirty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Right Arrow 7"/>
          <p:cNvSpPr/>
          <p:nvPr/>
        </p:nvSpPr>
        <p:spPr>
          <a:xfrm>
            <a:off x="7239000" y="4267200"/>
            <a:ext cx="1905000" cy="914400"/>
          </a:xfrm>
          <a:prstGeom prst="rightArrow">
            <a:avLst>
              <a:gd name="adj1" fmla="val 70645"/>
              <a:gd name="adj2" fmla="val 50000"/>
            </a:avLst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NEW </a:t>
            </a:r>
            <a:r>
              <a:rPr lang="en-US" dirty="0">
                <a:solidFill>
                  <a:prstClr val="white"/>
                </a:solidFill>
              </a:rPr>
              <a:t>L</a:t>
            </a:r>
            <a:r>
              <a:rPr lang="en-US" dirty="0" smtClean="0">
                <a:solidFill>
                  <a:prstClr val="white"/>
                </a:solidFill>
              </a:rPr>
              <a:t>OCATION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80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38" t="18243" r="9091" b="23576"/>
          <a:stretch/>
        </p:blipFill>
        <p:spPr>
          <a:xfrm>
            <a:off x="0" y="0"/>
            <a:ext cx="5047142" cy="3429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5"/>
          <a:stretch/>
        </p:blipFill>
        <p:spPr>
          <a:xfrm>
            <a:off x="0" y="3343425"/>
            <a:ext cx="4892542" cy="3499965"/>
          </a:xfrm>
        </p:spPr>
      </p:pic>
      <p:pic>
        <p:nvPicPr>
          <p:cNvPr id="3074" name="Picture 2" descr="C:\Users\D0010\Desktop\UDRP Sonprayag Br Mar 16\Acrow google\Launch-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4"/>
          <a:stretch/>
        </p:blipFill>
        <p:spPr bwMode="auto">
          <a:xfrm>
            <a:off x="4589208" y="3429000"/>
            <a:ext cx="4587743" cy="343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4400" y="2667000"/>
            <a:ext cx="2229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  <a:cs typeface="+mn-cs"/>
              </a:rPr>
              <a:t>EQUIPMENT ON  SITE</a:t>
            </a:r>
            <a:endParaRPr lang="en-US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800" y="6324600"/>
            <a:ext cx="2555764" cy="40011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  <a:cs typeface="+mn-cs"/>
              </a:rPr>
              <a:t>LAUNCH IN PROGRESS</a:t>
            </a:r>
            <a:endParaRPr lang="en-US" sz="20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53000" y="-76200"/>
            <a:ext cx="4191000" cy="35394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236538" indent="-236538" fontAlgn="auto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95000"/>
              <a:buFont typeface="Wingdings 2"/>
              <a:buChar char=""/>
            </a:pPr>
            <a:endParaRPr lang="en-US" sz="2000" b="1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 marL="236538" indent="-236538" fontAlgn="auto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95000"/>
              <a:buFont typeface="Wingdings 2"/>
              <a:buChar char=""/>
            </a:pPr>
            <a:r>
              <a:rPr lang="en-US" sz="2000" b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Solution</a:t>
            </a:r>
            <a:endParaRPr lang="en-US" sz="2000" b="1" dirty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 lvl="1" indent="-176213" fontAlgn="auto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5000"/>
              <a:buFont typeface="Wingdings 2"/>
              <a:buChar char=""/>
            </a:pPr>
            <a:r>
              <a:rPr lang="en-US" sz="2000" dirty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ACROW Bridge planned through WB Aid by State Govt.</a:t>
            </a:r>
          </a:p>
          <a:p>
            <a:pPr lvl="1" indent="-176213" fontAlgn="auto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5000"/>
              <a:buFont typeface="Wingdings 2"/>
              <a:buChar char=""/>
            </a:pPr>
            <a:r>
              <a:rPr lang="en-US" sz="2000" dirty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Bridge delivered from NJ, USA in two months in Oct 15.</a:t>
            </a:r>
          </a:p>
          <a:p>
            <a:pPr lvl="1" indent="-176213" fontAlgn="auto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5000"/>
              <a:buFont typeface="Wingdings 2"/>
              <a:buChar char=""/>
            </a:pPr>
            <a:r>
              <a:rPr lang="en-US" sz="2000" dirty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Approaches, Abutments &amp; Protection works </a:t>
            </a:r>
            <a:r>
              <a:rPr lang="en-US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by Feb </a:t>
            </a:r>
            <a:r>
              <a:rPr lang="en-US" sz="2000" dirty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16. </a:t>
            </a:r>
          </a:p>
          <a:p>
            <a:pPr lvl="1" indent="-176213" fontAlgn="auto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5000"/>
              <a:buFont typeface="Wingdings 2"/>
              <a:buChar char=""/>
            </a:pPr>
            <a:r>
              <a:rPr lang="en-US" sz="2000" dirty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Bridge launched in 30 days. </a:t>
            </a:r>
            <a:endParaRPr lang="en-US" sz="20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 lvl="1" indent="-176213" fontAlgn="auto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5000"/>
              <a:buFont typeface="Wingdings 2"/>
              <a:buChar char=""/>
            </a:pPr>
            <a:endParaRPr lang="en-US" sz="20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97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D0010\Desktop\UDRP Sonprayag Br Mar 16\Whatsapp 09 Mar 16\12 Mar\E IMG-20160312-WA00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2"/>
          <a:stretch/>
        </p:blipFill>
        <p:spPr bwMode="auto">
          <a:xfrm>
            <a:off x="0" y="0"/>
            <a:ext cx="9144000" cy="483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592764"/>
            <a:ext cx="9144000" cy="226523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95000"/>
              <a:buFont typeface="Wingdings 2"/>
              <a:buChar char=""/>
            </a:pPr>
            <a:r>
              <a:rPr lang="en-US" sz="2600" b="1" dirty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Technical Challenges</a:t>
            </a:r>
          </a:p>
          <a:p>
            <a:pPr marL="640080" lvl="1" indent="-246888" fontAlgn="auto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5000"/>
              <a:buFont typeface="Wingdings 2"/>
              <a:buChar char=""/>
            </a:pPr>
            <a:r>
              <a:rPr lang="en-US" sz="24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Approaches.</a:t>
            </a:r>
            <a:endParaRPr lang="en-US" sz="2400" dirty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 marL="640080" lvl="1" indent="-246888" fontAlgn="auto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5000"/>
              <a:buFont typeface="Wingdings 2"/>
              <a:buChar char=""/>
            </a:pPr>
            <a:r>
              <a:rPr lang="en-US" sz="2400" dirty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Limited Backspace for launch. </a:t>
            </a:r>
          </a:p>
          <a:p>
            <a:pPr marL="640080" lvl="1" indent="-246888" fontAlgn="auto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5000"/>
              <a:buFont typeface="Wingdings 2"/>
              <a:buChar char=""/>
            </a:pPr>
            <a:r>
              <a:rPr lang="en-US" sz="2400" dirty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Logistics of move of bridge from NJ, USA</a:t>
            </a:r>
            <a:r>
              <a:rPr lang="en-US" sz="24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640080" lvl="1" indent="-246888" fontAlgn="auto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5000"/>
              <a:buFont typeface="Wingdings 2"/>
              <a:buChar char=""/>
            </a:pPr>
            <a:r>
              <a:rPr lang="en-US" sz="2400" dirty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First launch in India– ACROW Supervisor, with local crew.</a:t>
            </a:r>
          </a:p>
        </p:txBody>
      </p:sp>
    </p:spTree>
    <p:extLst>
      <p:ext uri="{BB962C8B-B14F-4D97-AF65-F5344CB8AC3E}">
        <p14:creationId xmlns:p14="http://schemas.microsoft.com/office/powerpoint/2010/main" val="140074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8" t="9542" r="22912" b="8817"/>
          <a:stretch/>
        </p:blipFill>
        <p:spPr>
          <a:xfrm>
            <a:off x="-10794" y="-1"/>
            <a:ext cx="9221330" cy="32308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2"/>
          <a:stretch/>
        </p:blipFill>
        <p:spPr>
          <a:xfrm>
            <a:off x="-11575" y="3275859"/>
            <a:ext cx="9223556" cy="35821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9000" y="609600"/>
            <a:ext cx="928396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FF00"/>
                </a:solidFill>
                <a:latin typeface="Calibri"/>
                <a:cs typeface="+mn-cs"/>
              </a:rPr>
              <a:t>BEFORE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91402" y="3516868"/>
            <a:ext cx="785793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FF00"/>
                </a:solidFill>
                <a:latin typeface="Calibri"/>
                <a:cs typeface="+mn-cs"/>
              </a:rPr>
              <a:t>AFTER</a:t>
            </a:r>
            <a:endParaRPr lang="en-US" b="1" dirty="0">
              <a:solidFill>
                <a:srgbClr val="FFFF00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59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8" t="7819" b="21211"/>
          <a:stretch/>
        </p:blipFill>
        <p:spPr>
          <a:xfrm>
            <a:off x="0" y="1"/>
            <a:ext cx="9144000" cy="686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5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9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4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62068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600" b="1" u="sng" dirty="0" smtClean="0">
                <a:solidFill>
                  <a:srgbClr val="002060"/>
                </a:solidFill>
              </a:rPr>
              <a:t>Emergency Bridges: The Way Ahead</a:t>
            </a:r>
          </a:p>
        </p:txBody>
      </p:sp>
      <p:sp>
        <p:nvSpPr>
          <p:cNvPr id="10243" name="Content Placeholder 4"/>
          <p:cNvSpPr>
            <a:spLocks noGrp="1"/>
          </p:cNvSpPr>
          <p:nvPr>
            <p:ph idx="1"/>
          </p:nvPr>
        </p:nvSpPr>
        <p:spPr>
          <a:xfrm>
            <a:off x="1115616" y="1124744"/>
            <a:ext cx="7488831" cy="4824536"/>
          </a:xfrm>
        </p:spPr>
        <p:txBody>
          <a:bodyPr>
            <a:noAutofit/>
          </a:bodyPr>
          <a:lstStyle/>
          <a:p>
            <a:pPr eaLnBrk="1" hangingPunct="1">
              <a:buNone/>
            </a:pPr>
            <a:r>
              <a:rPr lang="en-US" sz="2400" b="1" u="sng" dirty="0" smtClean="0"/>
              <a:t>Qualitative Requirement:</a:t>
            </a:r>
          </a:p>
          <a:p>
            <a:r>
              <a:rPr lang="en-US" sz="2400" dirty="0" smtClean="0"/>
              <a:t>Ready COTS for two lane (7.35m + pedestrian); 70 R </a:t>
            </a:r>
          </a:p>
          <a:p>
            <a:r>
              <a:rPr lang="en-US" sz="2400" dirty="0" smtClean="0"/>
              <a:t>Equipment delivery </a:t>
            </a:r>
            <a:r>
              <a:rPr lang="en-US" sz="2400" b="1" dirty="0" smtClean="0"/>
              <a:t>12 weeks.</a:t>
            </a:r>
          </a:p>
          <a:p>
            <a:r>
              <a:rPr lang="en-US" sz="2400" dirty="0" smtClean="0"/>
              <a:t>Erection </a:t>
            </a:r>
            <a:r>
              <a:rPr lang="en-US" sz="2400" b="1" dirty="0" smtClean="0"/>
              <a:t>5 weeks </a:t>
            </a:r>
            <a:r>
              <a:rPr lang="en-US" sz="2400" dirty="0" smtClean="0"/>
              <a:t>after abutments ready.</a:t>
            </a:r>
          </a:p>
          <a:p>
            <a:pPr eaLnBrk="1" hangingPunct="1">
              <a:buNone/>
            </a:pPr>
            <a:r>
              <a:rPr lang="en-US" sz="2400" b="1" u="sng" dirty="0" smtClean="0"/>
              <a:t>Quicker Sanctions</a:t>
            </a:r>
          </a:p>
          <a:p>
            <a:r>
              <a:rPr lang="en-US" sz="2400" dirty="0" smtClean="0"/>
              <a:t>Tendering action should be for Emergent Use..</a:t>
            </a:r>
          </a:p>
          <a:p>
            <a:r>
              <a:rPr lang="en-US" sz="2400" dirty="0" smtClean="0"/>
              <a:t>Limited Tendering to firms in India and abroad.</a:t>
            </a:r>
          </a:p>
          <a:p>
            <a:r>
              <a:rPr lang="en-US" sz="2400" dirty="0" smtClean="0"/>
              <a:t>Time for processing be restricted to one month.</a:t>
            </a:r>
          </a:p>
          <a:p>
            <a:pPr eaLnBrk="1" hangingPunct="1">
              <a:buNone/>
            </a:pPr>
            <a:r>
              <a:rPr lang="en-US" sz="2400" b="1" dirty="0" smtClean="0"/>
              <a:t>New Bridge can be constructed in 4 months.</a:t>
            </a:r>
          </a:p>
          <a:p>
            <a:pPr eaLnBrk="1" hangingPunct="1">
              <a:buNone/>
            </a:pPr>
            <a:r>
              <a:rPr lang="en-US" sz="2400" b="1" dirty="0" smtClean="0"/>
              <a:t>In one month if pre -stocked : </a:t>
            </a:r>
            <a:r>
              <a:rPr lang="en-US" sz="2400" b="1" dirty="0" smtClean="0">
                <a:solidFill>
                  <a:srgbClr val="C00000"/>
                </a:solidFill>
              </a:rPr>
              <a:t>Recommended.</a:t>
            </a:r>
          </a:p>
          <a:p>
            <a:pPr eaLnBrk="1" hangingPunct="1">
              <a:buNone/>
            </a:pPr>
            <a:endParaRPr lang="en-US" sz="2400" dirty="0" smtClean="0"/>
          </a:p>
          <a:p>
            <a:pPr eaLnBrk="1" hangingPunct="1">
              <a:buNone/>
            </a:pPr>
            <a:endParaRPr lang="en-US" sz="240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hindustantimes.com/Images/popup/2014/9/Jammurescue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04" y="0"/>
            <a:ext cx="9165404" cy="638132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469125" y="4797154"/>
            <a:ext cx="4608512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Single Lane, Ld </a:t>
            </a:r>
            <a:r>
              <a:rPr lang="en-US" sz="2000" b="1" dirty="0" err="1" smtClean="0">
                <a:solidFill>
                  <a:srgbClr val="FF0000"/>
                </a:solidFill>
              </a:rPr>
              <a:t>Cl</a:t>
            </a:r>
            <a:r>
              <a:rPr lang="en-US" sz="2000" b="1" dirty="0" smtClean="0">
                <a:solidFill>
                  <a:srgbClr val="FF0000"/>
                </a:solidFill>
              </a:rPr>
              <a:t> 30 for 50m span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II World War Tech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Will remain bottlenecks in NHDLs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19672" y="6273227"/>
            <a:ext cx="69482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smtClean="0"/>
              <a:t>Bailey Bridge Being Launched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457200"/>
          </a:xfrm>
        </p:spPr>
        <p:txBody>
          <a:bodyPr>
            <a:noAutofit/>
          </a:bodyPr>
          <a:lstStyle/>
          <a:p>
            <a:r>
              <a:rPr lang="en-US" sz="3200" u="sng" dirty="0" smtClean="0"/>
              <a:t>THE WAY FORWARD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36712"/>
            <a:ext cx="7766248" cy="5088632"/>
          </a:xfrm>
        </p:spPr>
        <p:txBody>
          <a:bodyPr>
            <a:noAutofit/>
          </a:bodyPr>
          <a:lstStyle/>
          <a:p>
            <a:r>
              <a:rPr lang="en-US" sz="2200" dirty="0" smtClean="0"/>
              <a:t>Identify major bottle necks for immediate address on a war-footing.</a:t>
            </a:r>
          </a:p>
          <a:p>
            <a:r>
              <a:rPr lang="en-US" sz="2200" dirty="0" smtClean="0"/>
              <a:t>Carry out a detailed assessment of  replacement with a quick- launch DL 70 R bridge through expert consultancy.</a:t>
            </a:r>
          </a:p>
          <a:p>
            <a:r>
              <a:rPr lang="en-US" sz="2200" dirty="0" smtClean="0"/>
              <a:t>Explore mobilizing resources in shortest time:-</a:t>
            </a:r>
          </a:p>
          <a:p>
            <a:pPr lvl="1"/>
            <a:r>
              <a:rPr lang="en-US" sz="1800" dirty="0" smtClean="0"/>
              <a:t>By limited tendering.</a:t>
            </a:r>
          </a:p>
          <a:p>
            <a:pPr lvl="1"/>
            <a:r>
              <a:rPr lang="en-US" sz="1800" dirty="0" smtClean="0"/>
              <a:t>Use WB project  approved rates to ensure reasonable costs, allowing for escalation.</a:t>
            </a:r>
          </a:p>
          <a:p>
            <a:r>
              <a:rPr lang="en-US" sz="2200" dirty="0" smtClean="0"/>
              <a:t>Procure tried and tested quick launch bridges for replacement and </a:t>
            </a:r>
            <a:r>
              <a:rPr lang="en-US" sz="2200" dirty="0" smtClean="0">
                <a:solidFill>
                  <a:srgbClr val="FF0000"/>
                </a:solidFill>
              </a:rPr>
              <a:t>also for future use in disasters.  </a:t>
            </a:r>
          </a:p>
          <a:p>
            <a:r>
              <a:rPr lang="en-US" sz="2200" dirty="0" smtClean="0"/>
              <a:t>Minimum </a:t>
            </a:r>
            <a:r>
              <a:rPr lang="en-US" sz="2200" dirty="0"/>
              <a:t>six numbers of </a:t>
            </a:r>
            <a:r>
              <a:rPr lang="en-US" sz="2200" dirty="0" smtClean="0"/>
              <a:t>50m span recommended for emergent purchase per state.  Even these could be at WB approved rates for an emergency.</a:t>
            </a:r>
          </a:p>
          <a:p>
            <a:pPr marL="0" indent="0">
              <a:buNone/>
            </a:pPr>
            <a:endParaRPr lang="en-US" sz="2200" dirty="0" smtClean="0"/>
          </a:p>
          <a:p>
            <a:endParaRPr lang="en-US" sz="2200" dirty="0" smtClean="0"/>
          </a:p>
          <a:p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70071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9552" y="2204864"/>
            <a:ext cx="7772400" cy="936104"/>
          </a:xfrm>
        </p:spPr>
        <p:txBody>
          <a:bodyPr/>
          <a:lstStyle/>
          <a:p>
            <a:pPr algn="ctr"/>
            <a:r>
              <a:rPr lang="en-IN" u="sng" dirty="0" smtClean="0">
                <a:solidFill>
                  <a:srgbClr val="FF0000"/>
                </a:solidFill>
              </a:rPr>
              <a:t>Discussion</a:t>
            </a:r>
            <a:endParaRPr lang="en-IN" dirty="0"/>
          </a:p>
        </p:txBody>
      </p:sp>
      <p:sp>
        <p:nvSpPr>
          <p:cNvPr id="36867" name="Text Placeholder 2"/>
          <p:cNvSpPr>
            <a:spLocks noGrp="1"/>
          </p:cNvSpPr>
          <p:nvPr>
            <p:ph type="body" idx="1"/>
          </p:nvPr>
        </p:nvSpPr>
        <p:spPr>
          <a:xfrm>
            <a:off x="251520" y="1556793"/>
            <a:ext cx="7772400" cy="708099"/>
          </a:xfrm>
        </p:spPr>
        <p:txBody>
          <a:bodyPr/>
          <a:lstStyle/>
          <a:p>
            <a:r>
              <a:rPr lang="en-IN" sz="3600" b="1" u="sng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5616" y="1628800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.</a:t>
            </a:r>
            <a:endParaRPr lang="en-IN" dirty="0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691952" y="2924944"/>
            <a:ext cx="7772400" cy="936104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5600" b="1" i="0" u="sng" strike="noStrike" kern="1200" cap="none" spc="0" normalizeH="0" baseline="0" noProof="0" dirty="0" smtClean="0">
                <a:ln w="635">
                  <a:noFill/>
                </a:ln>
                <a:solidFill>
                  <a:srgbClr val="FF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Thank You</a:t>
            </a:r>
            <a:endParaRPr kumimoji="0" lang="en-IN" sz="5600" b="1" i="0" u="none" strike="noStrike" kern="1200" cap="none" spc="0" normalizeH="0" baseline="0" noProof="0" dirty="0">
              <a:ln w="635">
                <a:noFill/>
              </a:ln>
              <a:solidFill>
                <a:schemeClr val="accent4">
                  <a:tint val="90000"/>
                  <a:satMod val="125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652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184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4167" t="4444" r="2500" b="4444"/>
          <a:stretch>
            <a:fillRect/>
          </a:stretch>
        </p:blipFill>
        <p:spPr>
          <a:xfrm>
            <a:off x="117088" y="0"/>
            <a:ext cx="8950712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572000" y="4267200"/>
            <a:ext cx="228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19600" y="4582886"/>
            <a:ext cx="304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19600" y="4964668"/>
            <a:ext cx="304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267200" y="4038600"/>
            <a:ext cx="838200" cy="53340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457200" y="381000"/>
            <a:ext cx="1600200" cy="1295400"/>
            <a:chOff x="457200" y="381000"/>
            <a:chExt cx="1600200" cy="1295400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1143000" y="838200"/>
              <a:ext cx="914400" cy="83820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hlinkClick r:id="rId3" action="ppaction://hlinksldjump"/>
            </p:cNvPr>
            <p:cNvSpPr txBox="1"/>
            <p:nvPr/>
          </p:nvSpPr>
          <p:spPr>
            <a:xfrm>
              <a:off x="457200" y="381000"/>
              <a:ext cx="990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Panel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TextBox 13">
            <a:hlinkClick r:id="rId4" action="ppaction://hlinksldjump"/>
          </p:cNvPr>
          <p:cNvSpPr txBox="1"/>
          <p:nvPr/>
        </p:nvSpPr>
        <p:spPr>
          <a:xfrm>
            <a:off x="3505200" y="4800602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Transom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5400000" flipH="1" flipV="1">
            <a:off x="4185166" y="4349234"/>
            <a:ext cx="621268" cy="30480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7620000" y="3733802"/>
            <a:ext cx="1295400" cy="1440597"/>
            <a:chOff x="7620000" y="3733800"/>
            <a:chExt cx="1295400" cy="1440597"/>
          </a:xfrm>
        </p:grpSpPr>
        <p:sp>
          <p:nvSpPr>
            <p:cNvPr id="20" name="TextBox 19">
              <a:hlinkClick r:id="" action="ppaction://noaction"/>
            </p:cNvPr>
            <p:cNvSpPr txBox="1"/>
            <p:nvPr/>
          </p:nvSpPr>
          <p:spPr>
            <a:xfrm>
              <a:off x="7620000" y="4343400"/>
              <a:ext cx="1295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Stringer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1" name="Straight Arrow Connector 20"/>
            <p:cNvCxnSpPr>
              <a:stCxn id="20" idx="0"/>
            </p:cNvCxnSpPr>
            <p:nvPr/>
          </p:nvCxnSpPr>
          <p:spPr>
            <a:xfrm flipH="1" flipV="1">
              <a:off x="7620000" y="3733800"/>
              <a:ext cx="647700" cy="60960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7315200" y="990600"/>
            <a:ext cx="1828800" cy="762000"/>
            <a:chOff x="7315200" y="990600"/>
            <a:chExt cx="1828800" cy="762000"/>
          </a:xfrm>
        </p:grpSpPr>
        <p:sp>
          <p:nvSpPr>
            <p:cNvPr id="17" name="TextBox 16">
              <a:hlinkClick r:id="" action="ppaction://noaction"/>
            </p:cNvPr>
            <p:cNvSpPr txBox="1"/>
            <p:nvPr/>
          </p:nvSpPr>
          <p:spPr>
            <a:xfrm>
              <a:off x="7772400" y="990600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Decking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rot="10800000" flipV="1">
              <a:off x="7315200" y="1371600"/>
              <a:ext cx="609600" cy="38100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0" y="3124200"/>
            <a:ext cx="1524000" cy="1524000"/>
            <a:chOff x="0" y="3124200"/>
            <a:chExt cx="1524000" cy="1524000"/>
          </a:xfrm>
        </p:grpSpPr>
        <p:sp>
          <p:nvSpPr>
            <p:cNvPr id="25" name="TextBox 24">
              <a:hlinkClick r:id="rId4" action="ppaction://hlinksldjump"/>
            </p:cNvPr>
            <p:cNvSpPr txBox="1"/>
            <p:nvPr/>
          </p:nvSpPr>
          <p:spPr>
            <a:xfrm>
              <a:off x="0" y="3124200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Bearing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16200000" flipH="1">
              <a:off x="114300" y="3695700"/>
              <a:ext cx="1143000" cy="76200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0" y="6396337"/>
            <a:ext cx="9144000" cy="46166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Extensively used in Second World War……… still in use.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362200" y="1828800"/>
            <a:ext cx="4572000" cy="1981200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3200"/>
              </a:lnSpc>
            </a:pPr>
            <a:r>
              <a:rPr lang="en-US" sz="3600" b="1" dirty="0" smtClean="0">
                <a:solidFill>
                  <a:srgbClr val="FF0000"/>
                </a:solidFill>
              </a:rPr>
              <a:t>The genius of </a:t>
            </a:r>
          </a:p>
          <a:p>
            <a:pPr algn="ctr">
              <a:lnSpc>
                <a:spcPts val="3200"/>
              </a:lnSpc>
            </a:pPr>
            <a:r>
              <a:rPr lang="en-US" sz="3600" b="1" dirty="0" smtClean="0">
                <a:solidFill>
                  <a:srgbClr val="FF0000"/>
                </a:solidFill>
              </a:rPr>
              <a:t>Sir Donald Bailey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 flipH="1">
            <a:off x="3276600" y="5486400"/>
            <a:ext cx="2362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530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8100" y="2209800"/>
            <a:ext cx="4667250" cy="222731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572000" y="0"/>
            <a:ext cx="4572000" cy="220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9050" y="2927444"/>
            <a:ext cx="4687486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DISASTER RESPONSE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Year after year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C:\Users\E2 WKS\Desktop\DSC0144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4572000" cy="246498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4629150" y="548680"/>
            <a:ext cx="3831282" cy="8588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1000"/>
              </a:spcAft>
            </a:pPr>
            <a:r>
              <a:rPr lang="en-US" b="1" i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NH </a:t>
            </a:r>
            <a:r>
              <a:rPr lang="en-US" b="1" i="1" dirty="0" smtClean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108: </a:t>
            </a:r>
            <a:r>
              <a:rPr kumimoji="0" lang="en-US" b="1" i="1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cs typeface="Arial" pitchFamily="34" charset="0"/>
              </a:rPr>
              <a:t>Launching of 190 ft Bailey Bridge at </a:t>
            </a:r>
            <a:r>
              <a:rPr kumimoji="0" lang="en-US" b="1" i="1" u="none" strike="noStrike" cap="none" normalizeH="0" baseline="0" dirty="0" err="1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cs typeface="Arial" pitchFamily="34" charset="0"/>
              </a:rPr>
              <a:t>Gangorigad</a:t>
            </a:r>
            <a:r>
              <a:rPr kumimoji="0" lang="en-US" b="1" i="1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cs typeface="Arial" pitchFamily="34" charset="0"/>
              </a:rPr>
              <a:t> on </a:t>
            </a:r>
            <a:r>
              <a:rPr kumimoji="0" lang="en-US" b="1" i="1" u="none" strike="noStrike" cap="none" normalizeH="0" baseline="0" dirty="0" err="1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cs typeface="Arial" pitchFamily="34" charset="0"/>
              </a:rPr>
              <a:t>Assiganga</a:t>
            </a:r>
            <a:r>
              <a:rPr kumimoji="0" lang="en-US" b="1" i="1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cs typeface="Arial" pitchFamily="34" charset="0"/>
              </a:rPr>
              <a:t> R </a:t>
            </a:r>
          </a:p>
          <a:p>
            <a:pPr algn="ctr">
              <a:spcAft>
                <a:spcPts val="1000"/>
              </a:spcAft>
            </a:pPr>
            <a:r>
              <a:rPr lang="en-US" b="1" i="1" dirty="0" smtClean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2011</a:t>
            </a:r>
            <a:r>
              <a:rPr kumimoji="0" lang="en-US" b="1" i="1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cs typeface="Arial" pitchFamily="34" charset="0"/>
              </a:rPr>
              <a:t>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G:\Photo Son ganga BBr Launching R-G Rd\20130910_1643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1048" y="4250670"/>
            <a:ext cx="4572000" cy="2701652"/>
          </a:xfrm>
          <a:prstGeom prst="rect">
            <a:avLst/>
          </a:prstGeom>
          <a:noFill/>
        </p:spPr>
      </p:pic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4572000" y="6165304"/>
            <a:ext cx="4190558" cy="5452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1" i="1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cs typeface="Arial" pitchFamily="34" charset="0"/>
              </a:rPr>
              <a:t>NH 109: 70 ft Bailey Bridge at </a:t>
            </a:r>
            <a:r>
              <a:rPr kumimoji="0" lang="en-US" b="1" i="1" u="none" strike="noStrike" cap="none" normalizeH="0" baseline="0" dirty="0" err="1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cs typeface="Arial" pitchFamily="34" charset="0"/>
              </a:rPr>
              <a:t>Songanga</a:t>
            </a:r>
            <a:r>
              <a:rPr kumimoji="0" lang="en-US" b="1" i="1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cs typeface="Arial" pitchFamily="34" charset="0"/>
              </a:rPr>
              <a:t> now washed away. 2013</a:t>
            </a:r>
          </a:p>
        </p:txBody>
      </p:sp>
      <p:pic>
        <p:nvPicPr>
          <p:cNvPr id="8" name="Picture 7" descr="H:\New folder\RJM RD\DSC03249.JPG"/>
          <p:cNvPicPr/>
          <p:nvPr/>
        </p:nvPicPr>
        <p:blipFill>
          <a:blip r:embed="rId4" cstate="print"/>
          <a:srcRect b="13416"/>
          <a:stretch>
            <a:fillRect/>
          </a:stretch>
        </p:blipFill>
        <p:spPr bwMode="auto">
          <a:xfrm>
            <a:off x="4520952" y="2076450"/>
            <a:ext cx="4572000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4971554" y="4662264"/>
            <a:ext cx="3176066" cy="62217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1" i="1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cs typeface="Arial" pitchFamily="34" charset="0"/>
              </a:rPr>
              <a:t>NH 58: 160 ft Bailey Bridge at </a:t>
            </a:r>
            <a:r>
              <a:rPr kumimoji="0" lang="en-US" b="1" i="1" u="none" strike="noStrike" cap="none" normalizeH="0" baseline="0" dirty="0" err="1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cs typeface="Arial" pitchFamily="34" charset="0"/>
              </a:rPr>
              <a:t>Lambagarh</a:t>
            </a:r>
            <a:r>
              <a:rPr kumimoji="0" lang="en-US" b="1" i="1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cs typeface="Arial" pitchFamily="34" charset="0"/>
              </a:rPr>
              <a:t> on NH to </a:t>
            </a:r>
            <a:r>
              <a:rPr kumimoji="0" lang="en-US" b="1" i="1" u="none" strike="noStrike" cap="none" normalizeH="0" baseline="0" dirty="0" err="1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cs typeface="Arial" pitchFamily="34" charset="0"/>
              </a:rPr>
              <a:t>Badrinath</a:t>
            </a:r>
            <a:endParaRPr kumimoji="0" lang="en-US" b="1" i="1" u="none" strike="noStrike" cap="none" normalizeH="0" baseline="0" dirty="0" smtClean="0">
              <a:ln>
                <a:noFill/>
              </a:ln>
              <a:solidFill>
                <a:srgbClr val="1F497D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b="1" i="1" dirty="0" smtClean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2012</a:t>
            </a:r>
            <a:r>
              <a:rPr kumimoji="0" lang="en-US" b="1" i="1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5" y="476672"/>
            <a:ext cx="5649455" cy="379512"/>
          </a:xfrm>
        </p:spPr>
        <p:txBody>
          <a:bodyPr>
            <a:noAutofit/>
          </a:bodyPr>
          <a:lstStyle/>
          <a:p>
            <a:r>
              <a:rPr lang="en-US" sz="2800" b="1" u="sng" dirty="0" smtClean="0"/>
              <a:t>PERMANENT BOTTLENECKS ON  NHs</a:t>
            </a:r>
            <a:endParaRPr lang="en-US" sz="28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382000" cy="5105400"/>
          </a:xfr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Single Lane bridges on Double Lane NH with restricted loading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32 such bridges were identified on the Char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Dham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routes.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Load class from 16.5 Tons to 10 Tons as against Class 70 R.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Problems</a:t>
            </a:r>
            <a:endParaRPr lang="en-US" sz="2000" b="1" u="sng" dirty="0" smtClean="0">
              <a:latin typeface="Arial" pitchFamily="34" charset="0"/>
              <a:cs typeface="Arial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Slower  Traffic and Jams increase travel time by 20-25%.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Increase in fuel consumption and carbon foot print.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Concertina effect in traffic flow, makes it more unsafe.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Load restricted by lowest classification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ie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16.5 Tons.</a:t>
            </a:r>
          </a:p>
          <a:p>
            <a:pPr lvl="2"/>
            <a:r>
              <a:rPr lang="en-US" sz="1600" dirty="0" smtClean="0">
                <a:latin typeface="Arial" pitchFamily="34" charset="0"/>
                <a:cs typeface="Arial" pitchFamily="34" charset="0"/>
              </a:rPr>
              <a:t>Reduced size of transport for personnel and stores.</a:t>
            </a:r>
          </a:p>
          <a:p>
            <a:pPr lvl="2"/>
            <a:r>
              <a:rPr lang="en-US" sz="1600" dirty="0" smtClean="0">
                <a:latin typeface="Arial" pitchFamily="34" charset="0"/>
                <a:cs typeface="Arial" pitchFamily="34" charset="0"/>
              </a:rPr>
              <a:t>Higher costs.</a:t>
            </a:r>
          </a:p>
          <a:p>
            <a:pPr lvl="2"/>
            <a:r>
              <a:rPr lang="en-US" sz="1600" dirty="0" smtClean="0">
                <a:latin typeface="Arial" pitchFamily="34" charset="0"/>
                <a:cs typeface="Arial" pitchFamily="34" charset="0"/>
              </a:rPr>
              <a:t>Restricted induction of construction equipment/stores.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Manpower for traffic control at bridges.</a:t>
            </a:r>
          </a:p>
          <a:p>
            <a:pPr lvl="1">
              <a:buFont typeface="Arial" pitchFamily="34" charset="0"/>
              <a:buChar char="•"/>
            </a:pPr>
            <a:endParaRPr lang="en-US" sz="2000" dirty="0" smtClean="0"/>
          </a:p>
          <a:p>
            <a:pPr lvl="1">
              <a:buFont typeface="Arial" pitchFamily="34" charset="0"/>
              <a:buChar char="•"/>
            </a:pPr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755577" y="6084839"/>
            <a:ext cx="7848872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Underutilization of NHs effect development and revenue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99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457200"/>
          </a:xfrm>
        </p:spPr>
        <p:txBody>
          <a:bodyPr>
            <a:noAutofit/>
          </a:bodyPr>
          <a:lstStyle/>
          <a:p>
            <a:r>
              <a:rPr lang="en-US" sz="3200" u="sng" dirty="0" smtClean="0"/>
              <a:t>Reason for so Many Single Lane Bridges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3000"/>
            <a:ext cx="7239000" cy="3733800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 smtClean="0"/>
              <a:t>Road widened from SL to DL NH.  Bridging has not kept pace.</a:t>
            </a:r>
          </a:p>
          <a:p>
            <a:r>
              <a:rPr lang="en-US" sz="2400" dirty="0" smtClean="0"/>
              <a:t>Alternate site not easily available.</a:t>
            </a:r>
          </a:p>
          <a:p>
            <a:r>
              <a:rPr lang="en-US" sz="2400" dirty="0" smtClean="0"/>
              <a:t>Bridges washed away and replaced by, the Bailey Bridge.</a:t>
            </a:r>
          </a:p>
          <a:p>
            <a:r>
              <a:rPr lang="en-US" sz="2400" dirty="0" smtClean="0"/>
              <a:t>No planning of DL bridges for disasters.</a:t>
            </a:r>
          </a:p>
          <a:p>
            <a:r>
              <a:rPr lang="en-US" sz="2400" dirty="0" smtClean="0"/>
              <a:t>Replacement of bridges by conventional bridges is time consuming.   Takes 3-4 years and needs alternate site.</a:t>
            </a:r>
          </a:p>
          <a:p>
            <a:r>
              <a:rPr lang="en-US" sz="2400" dirty="0" smtClean="0"/>
              <a:t>Technical problems of </a:t>
            </a:r>
            <a:r>
              <a:rPr lang="en-US" sz="2400" dirty="0" smtClean="0">
                <a:solidFill>
                  <a:srgbClr val="FF0000"/>
                </a:solidFill>
              </a:rPr>
              <a:t>de-launching/ re-launching  </a:t>
            </a:r>
            <a:r>
              <a:rPr lang="en-US" sz="2400" dirty="0" smtClean="0"/>
              <a:t>truss bridges in the mountains:-</a:t>
            </a:r>
          </a:p>
          <a:p>
            <a:pPr lvl="1"/>
            <a:r>
              <a:rPr lang="en-US" sz="2000" dirty="0" smtClean="0"/>
              <a:t>Less Backspace.</a:t>
            </a:r>
          </a:p>
          <a:p>
            <a:pPr lvl="1"/>
            <a:r>
              <a:rPr lang="en-US" sz="2000" dirty="0" smtClean="0"/>
              <a:t>Launching new bridge on same site when there is regular traffic.</a:t>
            </a:r>
          </a:p>
          <a:p>
            <a:pPr lvl="1"/>
            <a:r>
              <a:rPr lang="en-US" sz="2000" dirty="0" smtClean="0"/>
              <a:t>Can be facilitated by  special techniques  as practiced by ACROW.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5257802"/>
            <a:ext cx="5529263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reeform 4"/>
          <p:cNvSpPr/>
          <p:nvPr/>
        </p:nvSpPr>
        <p:spPr>
          <a:xfrm>
            <a:off x="1945784" y="5103695"/>
            <a:ext cx="1462435" cy="995828"/>
          </a:xfrm>
          <a:custGeom>
            <a:avLst/>
            <a:gdLst>
              <a:gd name="connsiteX0" fmla="*/ 1462435 w 1462435"/>
              <a:gd name="connsiteY0" fmla="*/ 964596 h 995828"/>
              <a:gd name="connsiteX1" fmla="*/ 1094300 w 1462435"/>
              <a:gd name="connsiteY1" fmla="*/ 964596 h 995828"/>
              <a:gd name="connsiteX2" fmla="*/ 987422 w 1462435"/>
              <a:gd name="connsiteY2" fmla="*/ 810217 h 995828"/>
              <a:gd name="connsiteX3" fmla="*/ 797417 w 1462435"/>
              <a:gd name="connsiteY3" fmla="*/ 489583 h 995828"/>
              <a:gd name="connsiteX4" fmla="*/ 749916 w 1462435"/>
              <a:gd name="connsiteY4" fmla="*/ 275827 h 995828"/>
              <a:gd name="connsiteX5" fmla="*/ 429282 w 1462435"/>
              <a:gd name="connsiteY5" fmla="*/ 145199 h 995828"/>
              <a:gd name="connsiteX6" fmla="*/ 120523 w 1462435"/>
              <a:gd name="connsiteY6" fmla="*/ 145199 h 995828"/>
              <a:gd name="connsiteX7" fmla="*/ 1770 w 1462435"/>
              <a:gd name="connsiteY7" fmla="*/ 14570 h 995828"/>
              <a:gd name="connsiteX8" fmla="*/ 49272 w 1462435"/>
              <a:gd name="connsiteY8" fmla="*/ 537084 h 995828"/>
              <a:gd name="connsiteX9" fmla="*/ 49272 w 1462435"/>
              <a:gd name="connsiteY9" fmla="*/ 964596 h 995828"/>
              <a:gd name="connsiteX10" fmla="*/ 286778 w 1462435"/>
              <a:gd name="connsiteY10" fmla="*/ 964596 h 995828"/>
              <a:gd name="connsiteX11" fmla="*/ 595536 w 1462435"/>
              <a:gd name="connsiteY11" fmla="*/ 976471 h 995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62435" h="995828">
                <a:moveTo>
                  <a:pt x="1462435" y="964596"/>
                </a:moveTo>
                <a:cubicBezTo>
                  <a:pt x="1317952" y="977461"/>
                  <a:pt x="1173469" y="990326"/>
                  <a:pt x="1094300" y="964596"/>
                </a:cubicBezTo>
                <a:cubicBezTo>
                  <a:pt x="1015131" y="938866"/>
                  <a:pt x="1036902" y="889386"/>
                  <a:pt x="987422" y="810217"/>
                </a:cubicBezTo>
                <a:cubicBezTo>
                  <a:pt x="937942" y="731048"/>
                  <a:pt x="837001" y="578648"/>
                  <a:pt x="797417" y="489583"/>
                </a:cubicBezTo>
                <a:cubicBezTo>
                  <a:pt x="757833" y="400518"/>
                  <a:pt x="811272" y="333224"/>
                  <a:pt x="749916" y="275827"/>
                </a:cubicBezTo>
                <a:cubicBezTo>
                  <a:pt x="688560" y="218430"/>
                  <a:pt x="534181" y="166970"/>
                  <a:pt x="429282" y="145199"/>
                </a:cubicBezTo>
                <a:cubicBezTo>
                  <a:pt x="324383" y="123428"/>
                  <a:pt x="191775" y="166970"/>
                  <a:pt x="120523" y="145199"/>
                </a:cubicBezTo>
                <a:cubicBezTo>
                  <a:pt x="49271" y="123428"/>
                  <a:pt x="13645" y="-50744"/>
                  <a:pt x="1770" y="14570"/>
                </a:cubicBezTo>
                <a:cubicBezTo>
                  <a:pt x="-10105" y="79884"/>
                  <a:pt x="41355" y="378746"/>
                  <a:pt x="49272" y="537084"/>
                </a:cubicBezTo>
                <a:cubicBezTo>
                  <a:pt x="57189" y="695422"/>
                  <a:pt x="9688" y="893344"/>
                  <a:pt x="49272" y="964596"/>
                </a:cubicBezTo>
                <a:cubicBezTo>
                  <a:pt x="88856" y="1035848"/>
                  <a:pt x="195734" y="962617"/>
                  <a:pt x="286778" y="964596"/>
                </a:cubicBezTo>
                <a:cubicBezTo>
                  <a:pt x="377822" y="966575"/>
                  <a:pt x="486679" y="971523"/>
                  <a:pt x="595536" y="976471"/>
                </a:cubicBezTo>
              </a:path>
            </a:pathLst>
          </a:custGeom>
          <a:solidFill>
            <a:srgbClr val="C0504D">
              <a:alpha val="41176"/>
            </a:srgb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0" y="5103695"/>
            <a:ext cx="132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Main Bridge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1200" y="5299997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Nose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8226" y="5943600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Gap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13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2630"/>
            <a:ext cx="8229600" cy="850106"/>
          </a:xfrm>
        </p:spPr>
        <p:txBody>
          <a:bodyPr/>
          <a:lstStyle/>
          <a:p>
            <a:r>
              <a:rPr lang="en-US" u="sng" dirty="0" smtClean="0"/>
              <a:t>Understanding the Bailey Bridge</a:t>
            </a:r>
            <a:endParaRPr lang="en-US" u="sng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24744"/>
            <a:ext cx="7848872" cy="54006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322004" y="3356992"/>
            <a:ext cx="4572000" cy="1981200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3200"/>
              </a:lnSpc>
            </a:pPr>
            <a:r>
              <a:rPr lang="en-US" sz="3600" b="1" dirty="0" smtClean="0">
                <a:solidFill>
                  <a:srgbClr val="FF0000"/>
                </a:solidFill>
              </a:rPr>
              <a:t>The genius of </a:t>
            </a:r>
          </a:p>
          <a:p>
            <a:pPr algn="ctr">
              <a:lnSpc>
                <a:spcPts val="3200"/>
              </a:lnSpc>
            </a:pPr>
            <a:r>
              <a:rPr lang="en-US" sz="3600" b="1" dirty="0" smtClean="0">
                <a:solidFill>
                  <a:srgbClr val="FF0000"/>
                </a:solidFill>
              </a:rPr>
              <a:t>Sir Donald Bailey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8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871"/>
          <p:cNvPicPr>
            <a:picLocks noChangeAspect="1" noChangeArrowheads="1"/>
          </p:cNvPicPr>
          <p:nvPr/>
        </p:nvPicPr>
        <p:blipFill>
          <a:blip r:embed="rId2" cstate="print">
            <a:lum bright="20000" contrast="16000"/>
          </a:blip>
          <a:srcRect t="39890" r="5000"/>
          <a:stretch>
            <a:fillRect/>
          </a:stretch>
        </p:blipFill>
        <p:spPr bwMode="auto">
          <a:xfrm>
            <a:off x="0" y="1524000"/>
            <a:ext cx="9144000" cy="3928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Slide16.JPG">
            <a:hlinkClick r:id="rId3" action="ppaction://hlinksldjump"/>
          </p:cNvPr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rcRect l="11562" t="25942" b="21905"/>
          <a:stretch>
            <a:fillRect/>
          </a:stretch>
        </p:blipFill>
        <p:spPr>
          <a:xfrm>
            <a:off x="0" y="1"/>
            <a:ext cx="4572000" cy="20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Slide20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rcRect l="4167" t="20423" r="10833" b="21111"/>
          <a:stretch>
            <a:fillRect/>
          </a:stretch>
        </p:blipFill>
        <p:spPr>
          <a:xfrm>
            <a:off x="4724400" y="4648202"/>
            <a:ext cx="4419600" cy="220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Slide22.JPG"/>
          <p:cNvPicPr>
            <a:picLocks noGrp="1" noChangeAspect="1"/>
          </p:cNvPicPr>
          <p:nvPr isPhoto="1"/>
        </p:nvPicPr>
        <p:blipFill>
          <a:blip r:embed="rId6" cstate="print">
            <a:lum/>
          </a:blip>
          <a:srcRect t="26667" b="26667"/>
          <a:stretch>
            <a:fillRect/>
          </a:stretch>
        </p:blipFill>
        <p:spPr>
          <a:xfrm>
            <a:off x="0" y="5337810"/>
            <a:ext cx="4724400" cy="15201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572000" y="29028"/>
            <a:ext cx="4572000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FF0000"/>
                </a:solidFill>
              </a:rPr>
              <a:t>MAIN COMPONENTS</a:t>
            </a:r>
          </a:p>
          <a:p>
            <a:pPr indent="40640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Panels joined with pins</a:t>
            </a:r>
          </a:p>
          <a:p>
            <a:pPr indent="40640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Transoms</a:t>
            </a:r>
          </a:p>
          <a:p>
            <a:pPr indent="40640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Stringers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5400000">
            <a:off x="723901" y="2324102"/>
            <a:ext cx="838200" cy="1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6200000" flipV="1">
            <a:off x="5562600" y="4419600"/>
            <a:ext cx="1295402" cy="114300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V="1">
            <a:off x="723903" y="4838703"/>
            <a:ext cx="1600197" cy="152401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lide18.JPG"/>
          <p:cNvPicPr>
            <a:picLocks noGrp="1" noChangeAspect="1"/>
          </p:cNvPicPr>
          <p:nvPr isPhoto="1"/>
        </p:nvPicPr>
        <p:blipFill>
          <a:blip r:embed="rId7" cstate="print">
            <a:lum/>
          </a:blip>
          <a:srcRect l="21154" t="30769" r="17308" b="38462"/>
          <a:stretch>
            <a:fillRect/>
          </a:stretch>
        </p:blipFill>
        <p:spPr>
          <a:xfrm rot="10800000">
            <a:off x="5410200" y="1725142"/>
            <a:ext cx="2438400" cy="14878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Arrow Connector 10"/>
          <p:cNvCxnSpPr/>
          <p:nvPr/>
        </p:nvCxnSpPr>
        <p:spPr>
          <a:xfrm rot="10800000">
            <a:off x="4572000" y="2590802"/>
            <a:ext cx="914400" cy="3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304800" y="533400"/>
            <a:ext cx="1295400" cy="8382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chemeClr val="tx1"/>
                </a:solidFill>
              </a:rPr>
              <a:t>PANEL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10’ X 5’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250Kg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600200" y="4857045"/>
            <a:ext cx="1600200" cy="8382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chemeClr val="tx1"/>
                </a:solidFill>
              </a:rPr>
              <a:t>STRINGER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10’ X 21” X 4”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90Kg0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400800" y="4343400"/>
            <a:ext cx="1627584" cy="8382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chemeClr val="tx1"/>
                </a:solidFill>
              </a:rPr>
              <a:t>TRANSOM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18’ X 10”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200Kg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867400" y="1614714"/>
            <a:ext cx="152400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chemeClr val="tx1"/>
                </a:solidFill>
              </a:rPr>
              <a:t>PANEL PIN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711370" y="2681514"/>
            <a:ext cx="182880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2” </a:t>
            </a:r>
            <a:r>
              <a:rPr lang="en-US" dirty="0" err="1" smtClean="0">
                <a:solidFill>
                  <a:schemeClr val="tx1"/>
                </a:solidFill>
              </a:rPr>
              <a:t>Dia</a:t>
            </a:r>
            <a:r>
              <a:rPr lang="en-US" dirty="0" smtClean="0">
                <a:solidFill>
                  <a:schemeClr val="tx1"/>
                </a:solidFill>
              </a:rPr>
              <a:t> – 2.5Kg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00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500"/>
                            </p:stCondLst>
                            <p:childTnLst>
                              <p:par>
                                <p:cTn id="4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  <p:bldP spid="17" grpId="0" animBg="1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S 40' Bailey Br.mpe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775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How quick is quick? 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45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13266</TotalTime>
  <Words>1020</Words>
  <Application>Microsoft Office PowerPoint</Application>
  <PresentationFormat>On-screen Show (4:3)</PresentationFormat>
  <Paragraphs>183</Paragraphs>
  <Slides>33</Slides>
  <Notes>2</Notes>
  <HiddenSlides>7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Flow</vt:lpstr>
      <vt:lpstr>Office Theme</vt:lpstr>
      <vt:lpstr>1_Office Theme</vt:lpstr>
      <vt:lpstr> Quick Launch Bridges for Optimal Bridge Solutions in the  Mountains</vt:lpstr>
      <vt:lpstr>PowerPoint Presentation</vt:lpstr>
      <vt:lpstr>PowerPoint Presentation</vt:lpstr>
      <vt:lpstr>PowerPoint Presentation</vt:lpstr>
      <vt:lpstr>PERMANENT BOTTLENECKS ON  NHs</vt:lpstr>
      <vt:lpstr>Reason for so Many Single Lane Bridges</vt:lpstr>
      <vt:lpstr>Understanding the Bailey Bridge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Modern Emergency Br Systems:  Comparative Cost &amp; Advantage</vt:lpstr>
      <vt:lpstr>Bailey Vs ACROW</vt:lpstr>
      <vt:lpstr>Bridge at Sonprayag Enroute to Kedernath ( superstructure completed in 30 days – 17 Mar 2016)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Emergency Bridges: The Way Ahead</vt:lpstr>
      <vt:lpstr>THE WAY FORWARD</vt:lpstr>
      <vt:lpstr>Discussion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UTTRAKHAND STATE: GROUND FACTS</dc:title>
  <dc:creator>Vijay Ogra</dc:creator>
  <cp:lastModifiedBy>Ravi Shankar</cp:lastModifiedBy>
  <cp:revision>407</cp:revision>
  <cp:lastPrinted>2014-10-15T10:23:03Z</cp:lastPrinted>
  <dcterms:created xsi:type="dcterms:W3CDTF">2006-08-16T00:00:00Z</dcterms:created>
  <dcterms:modified xsi:type="dcterms:W3CDTF">2017-08-17T12:05:40Z</dcterms:modified>
</cp:coreProperties>
</file>